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theme/theme5.xml" ContentType="application/vnd.openxmlformats-officedocument.theme+xml"/>
  <Override PartName="/ppt/tags/tag8.xml" ContentType="application/vnd.openxmlformats-officedocument.presentationml.tags+xml"/>
  <Override PartName="/ppt/notesSlides/notesSlide2.xml" ContentType="application/vnd.openxmlformats-officedocument.presentationml.notesSlide+xml"/>
  <Override PartName="/ppt/tags/tag104.xml" ContentType="application/vnd.openxmlformats-officedocument.presentationml.tags+xml"/>
  <Override PartName="/ppt/slides/slide36.xml" ContentType="application/vnd.openxmlformats-officedocument.presentationml.slide+xml"/>
  <Override PartName="/ppt/slides/slide83.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tags/tag49.xml" ContentType="application/vnd.openxmlformats-officedocument.presentationml.tags+xml"/>
  <Override PartName="/ppt/tags/tag96.xml" ContentType="application/vnd.openxmlformats-officedocument.presentationml.tags+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tags/tag38.xml" ContentType="application/vnd.openxmlformats-officedocument.presentationml.tags+xml"/>
  <Override PartName="/ppt/tags/tag85.xml" ContentType="application/vnd.openxmlformats-officedocument.presentationml.tags+xml"/>
  <Override PartName="/ppt/notesSlides/notesSlide16.xml" ContentType="application/vnd.openxmlformats-officedocument.presentationml.notesSlide+xml"/>
  <Override PartName="/ppt/tableStyles.xml" ContentType="application/vnd.openxmlformats-officedocument.presentationml.tableStyles+xml"/>
  <Override PartName="/ppt/tags/tag16.xml" ContentType="application/vnd.openxmlformats-officedocument.presentationml.tags+xml"/>
  <Override PartName="/ppt/tags/tag27.xml" ContentType="application/vnd.openxmlformats-officedocument.presentationml.tags+xml"/>
  <Override PartName="/ppt/tags/tag63.xml" ContentType="application/vnd.openxmlformats-officedocument.presentationml.tags+xml"/>
  <Override PartName="/ppt/tags/tag74.xml" ContentType="application/vnd.openxmlformats-officedocument.presentationml.tags+xml"/>
  <Override PartName="/ppt/tags/tag52.xml" ContentType="application/vnd.openxmlformats-officedocument.presentationml.tags+xml"/>
  <Override PartName="/ppt/tags/tag109.xml" ContentType="application/vnd.openxmlformats-officedocument.presentationml.tags+xml"/>
  <Override PartName="/ppt/notesSlides/notesSlide30.xml" ContentType="application/vnd.openxmlformats-officedocument.presentationml.notesSlide+xml"/>
  <Override PartName="/ppt/tags/tag41.xml" ContentType="application/vnd.openxmlformats-officedocument.presentationml.tags+xml"/>
  <Override PartName="/ppt/notesSlides/notesSlide7.xml" ContentType="application/vnd.openxmlformats-officedocument.presentationml.notesSlide+xml"/>
  <Default Extension="xlsx" ContentType="application/vnd.openxmlformats-officedocument.spreadsheetml.sheet"/>
  <Override PartName="/ppt/slides/slide77.xml" ContentType="application/vnd.openxmlformats-officedocument.presentationml.slide+xml"/>
  <Override PartName="/ppt/slides/slide88.xml" ContentType="application/vnd.openxmlformats-officedocument.presentationml.slide+xml"/>
  <Override PartName="/ppt/tags/tag30.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Default Extension="png" ContentType="image/png"/>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tags/tag112.xml" ContentType="application/vnd.openxmlformats-officedocument.presentationml.tags+xml"/>
  <Override PartName="/ppt/tags/tag123.xml" ContentType="application/vnd.openxmlformats-officedocument.presentationml.tags+xml"/>
  <Override PartName="/ppt/slides/slide55.xml" ContentType="application/vnd.openxmlformats-officedocument.presentationml.slide+xml"/>
  <Override PartName="/ppt/theme/theme2.xml" ContentType="application/vnd.openxmlformats-officedocument.theme+xml"/>
  <Override PartName="/ppt/slideLayouts/slideLayout18.xml" ContentType="application/vnd.openxmlformats-officedocument.presentationml.slideLayout+xml"/>
  <Override PartName="/ppt/tags/tag5.xml" ContentType="application/vnd.openxmlformats-officedocument.presentationml.tags+xml"/>
  <Override PartName="/ppt/tags/tag79.xml" ContentType="application/vnd.openxmlformats-officedocument.presentationml.tags+xml"/>
  <Override PartName="/ppt/tags/tag101.xml" ContentType="application/vnd.openxmlformats-officedocument.presentationml.tags+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Default Extension="emf" ContentType="image/x-emf"/>
  <Override PartName="/ppt/tags/tag68.xml" ContentType="application/vnd.openxmlformats-officedocument.presentationml.tags+xml"/>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32.xml" ContentType="application/vnd.openxmlformats-officedocument.presentationml.slideLayout+xml"/>
  <Override PartName="/ppt/tags/tag57.xml" ContentType="application/vnd.openxmlformats-officedocument.presentationml.tags+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tags/tag35.xml" ContentType="application/vnd.openxmlformats-officedocument.presentationml.tags+xml"/>
  <Override PartName="/ppt/tags/tag46.xml" ContentType="application/vnd.openxmlformats-officedocument.presentationml.tags+xml"/>
  <Override PartName="/ppt/tags/tag82.xml" ContentType="application/vnd.openxmlformats-officedocument.presentationml.tags+xml"/>
  <Override PartName="/ppt/notesSlides/notesSlide13.xml" ContentType="application/vnd.openxmlformats-officedocument.presentationml.notesSlide+xml"/>
  <Override PartName="/ppt/tags/tag93.xml" ContentType="application/vnd.openxmlformats-officedocument.presentationml.tags+xml"/>
  <Override PartName="/ppt/slideLayouts/slideLayout10.xml" ContentType="application/vnd.openxmlformats-officedocument.presentationml.slideLayout+xml"/>
  <Override PartName="/ppt/tags/tag24.xml" ContentType="application/vnd.openxmlformats-officedocument.presentationml.tags+xml"/>
  <Override PartName="/ppt/tags/tag71.xml" ContentType="application/vnd.openxmlformats-officedocument.presentationml.tags+xml"/>
  <Override PartName="/ppt/tags/tag128.xml" ContentType="application/vnd.openxmlformats-officedocument.presentationml.tags+xml"/>
  <Override PartName="/ppt/tags/tag13.xml" ContentType="application/vnd.openxmlformats-officedocument.presentationml.tags+xml"/>
  <Override PartName="/ppt/tags/tag60.xml" ContentType="application/vnd.openxmlformats-officedocument.presentationml.tags+xml"/>
  <Override PartName="/ppt/tags/tag117.xml" ContentType="application/vnd.openxmlformats-officedocument.presentationml.tags+xml"/>
  <Override PartName="/ppt/slides/slide49.xml" ContentType="application/vnd.openxmlformats-officedocument.presentationml.slide+xml"/>
  <Override PartName="/ppt/notesSlides/notesSlide4.xml" ContentType="application/vnd.openxmlformats-officedocument.presentationml.notesSlide+xml"/>
  <Override PartName="/ppt/tags/tag106.xml" ContentType="application/vnd.openxmlformats-officedocument.presentationml.tags+xml"/>
  <Override PartName="/ppt/slides/slide38.xml" ContentType="application/vnd.openxmlformats-officedocument.presentationml.slide+xml"/>
  <Override PartName="/ppt/slides/slide85.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ags/tag98.xml" ContentType="application/vnd.openxmlformats-officedocument.presentationml.tags+xml"/>
  <Override PartName="/ppt/notesSlides/notesSlide29.xml" ContentType="application/vnd.openxmlformats-officedocument.presentationml.notesSlide+xml"/>
  <Override PartName="/ppt/tags/tag120.xml" ContentType="application/vnd.openxmlformats-officedocument.presentationml.tags+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tags/tag2.xml" ContentType="application/vnd.openxmlformats-officedocument.presentationml.tags+xml"/>
  <Default Extension="wmf" ContentType="image/x-wmf"/>
  <Override PartName="/ppt/tags/tag87.xml" ContentType="application/vnd.openxmlformats-officedocument.presentationml.tags+xml"/>
  <Override PartName="/ppt/notesSlides/notesSlide18.xml" ContentType="application/vnd.openxmlformats-officedocument.presentationml.notesSlide+xml"/>
  <Override PartName="/ppt/slides/slide41.xml" ContentType="application/vnd.openxmlformats-officedocument.presentationml.slide+xml"/>
  <Override PartName="/ppt/tags/tag29.xml" ContentType="application/vnd.openxmlformats-officedocument.presentationml.tags+xml"/>
  <Override PartName="/ppt/tags/tag76.xml" ContentType="application/vnd.openxmlformats-officedocument.presentationml.tags+xml"/>
  <Override PartName="/ppt/slides/slide30.xml" ContentType="application/vnd.openxmlformats-officedocument.presentationml.slide+xml"/>
  <Override PartName="/ppt/slideLayouts/slideLayout40.xml" ContentType="application/vnd.openxmlformats-officedocument.presentationml.slideLayout+xml"/>
  <Override PartName="/ppt/tags/tag18.xml" ContentType="application/vnd.openxmlformats-officedocument.presentationml.tags+xml"/>
  <Override PartName="/ppt/tags/tag54.xml" ContentType="application/vnd.openxmlformats-officedocument.presentationml.tags+xml"/>
  <Override PartName="/ppt/tags/tag65.xml" ContentType="application/vnd.openxmlformats-officedocument.presentationml.tags+xml"/>
  <Override PartName="/ppt/notesSlides/notesSlide32.xml" ContentType="application/vnd.openxmlformats-officedocument.presentationml.notesSlide+xml"/>
  <Override PartName="/ppt/tags/tag43.xml" ContentType="application/vnd.openxmlformats-officedocument.presentationml.tags+xml"/>
  <Override PartName="/ppt/notesSlides/notesSlide9.xml" ContentType="application/vnd.openxmlformats-officedocument.presentationml.notesSlide+xml"/>
  <Override PartName="/ppt/tags/tag90.xml" ContentType="application/vnd.openxmlformats-officedocument.presentationml.tags+xml"/>
  <Override PartName="/ppt/notesSlides/notesSlide21.xml" ContentType="application/vnd.openxmlformats-officedocument.presentationml.notesSlide+xml"/>
  <Override PartName="/ppt/slides/slide79.xml" ContentType="application/vnd.openxmlformats-officedocument.presentationml.slide+xml"/>
  <Override PartName="/ppt/tags/tag32.xml" ContentType="application/vnd.openxmlformats-officedocument.presentationml.tags+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tags/tag10.xml" ContentType="application/vnd.openxmlformats-officedocument.presentationml.tags+xml"/>
  <Override PartName="/ppt/tags/tag21.xml" ContentType="application/vnd.openxmlformats-officedocument.presentationml.tags+xml"/>
  <Override PartName="/ppt/notesSlides/notesSlide5.xml" ContentType="application/vnd.openxmlformats-officedocument.presentationml.notesSlide+xml"/>
  <Override PartName="/ppt/tags/tag114.xml" ContentType="application/vnd.openxmlformats-officedocument.presentationml.tags+xml"/>
  <Override PartName="/ppt/tags/tag125.xml" ContentType="application/vnd.openxmlformats-officedocument.presentationml.tags+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38.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tags/tag7.xml" ContentType="application/vnd.openxmlformats-officedocument.presentationml.tags+xml"/>
  <Override PartName="/ppt/tags/tag103.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tags/tag99.xml" ContentType="application/vnd.openxmlformats-officedocument.presentationml.tags+xml"/>
  <Override PartName="/ppt/tags/tag110.xml" ContentType="application/vnd.openxmlformats-officedocument.presentationml.tags+xml"/>
  <Override PartName="/ppt/notesSlides/notesSlide19.xml" ContentType="application/vnd.openxmlformats-officedocument.presentationml.notesSlide+xml"/>
  <Override PartName="/ppt/tags/tag121.xml" ContentType="application/vnd.openxmlformats-officedocument.presentationml.tags+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tags/tag3.xml" ContentType="application/vnd.openxmlformats-officedocument.presentationml.tags+xml"/>
  <Override PartName="/ppt/tags/tag59.xml" ContentType="application/vnd.openxmlformats-officedocument.presentationml.tags+xml"/>
  <Override PartName="/ppt/tags/tag77.xml" ContentType="application/vnd.openxmlformats-officedocument.presentationml.tags+xml"/>
  <Override PartName="/ppt/tags/tag88.xml" ContentType="application/vnd.openxmlformats-officedocument.presentationml.tags+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tags/tag19.xml" ContentType="application/vnd.openxmlformats-officedocument.presentationml.tags+xml"/>
  <Override PartName="/ppt/tags/tag37.xml" ContentType="application/vnd.openxmlformats-officedocument.presentationml.tags+xml"/>
  <Override PartName="/ppt/tags/tag48.xml" ContentType="application/vnd.openxmlformats-officedocument.presentationml.tags+xml"/>
  <Override PartName="/ppt/tags/tag66.xml" ContentType="application/vnd.openxmlformats-officedocument.presentationml.tags+xml"/>
  <Override PartName="/ppt/tags/tag84.xml" ContentType="application/vnd.openxmlformats-officedocument.presentationml.tags+xml"/>
  <Override PartName="/ppt/notesSlides/notesSlide15.xml" ContentType="application/vnd.openxmlformats-officedocument.presentationml.notesSlide+xml"/>
  <Override PartName="/ppt/tags/tag95.xml" ContentType="application/vnd.openxmlformats-officedocument.presentationml.tags+xml"/>
  <Override PartName="/ppt/notesSlides/notesSlide26.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tags/tag26.xml" ContentType="application/vnd.openxmlformats-officedocument.presentationml.tags+xml"/>
  <Override PartName="/ppt/tags/tag55.xml" ContentType="application/vnd.openxmlformats-officedocument.presentationml.tags+xml"/>
  <Override PartName="/ppt/tags/tag73.xml" ContentType="application/vnd.openxmlformats-officedocument.presentationml.tags+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tags/tag15.xml" ContentType="application/vnd.openxmlformats-officedocument.presentationml.tags+xml"/>
  <Default Extension="tiff" ContentType="image/tiff"/>
  <Override PartName="/ppt/tags/tag33.xml" ContentType="application/vnd.openxmlformats-officedocument.presentationml.tags+xml"/>
  <Override PartName="/ppt/tags/tag44.xml" ContentType="application/vnd.openxmlformats-officedocument.presentationml.tags+xml"/>
  <Override PartName="/ppt/tags/tag62.xml" ContentType="application/vnd.openxmlformats-officedocument.presentationml.tags+xml"/>
  <Override PartName="/ppt/tags/tag80.xml" ContentType="application/vnd.openxmlformats-officedocument.presentationml.tags+xml"/>
  <Override PartName="/ppt/notesSlides/notesSlide11.xml" ContentType="application/vnd.openxmlformats-officedocument.presentationml.notesSlide+xml"/>
  <Override PartName="/ppt/tags/tag91.xml" ContentType="application/vnd.openxmlformats-officedocument.presentationml.tags+xml"/>
  <Override PartName="/ppt/tags/tag119.xml" ContentType="application/vnd.openxmlformats-officedocument.presentationml.tags+xml"/>
  <Override PartName="/ppt/tags/tag22.xml" ContentType="application/vnd.openxmlformats-officedocument.presentationml.tags+xml"/>
  <Override PartName="/ppt/tags/tag40.xml" ContentType="application/vnd.openxmlformats-officedocument.presentationml.tags+xml"/>
  <Override PartName="/ppt/notesSlides/notesSlide6.xml" ContentType="application/vnd.openxmlformats-officedocument.presentationml.notesSlide+xml"/>
  <Override PartName="/ppt/tags/tag51.xml" ContentType="application/vnd.openxmlformats-officedocument.presentationml.tags+xml"/>
  <Override PartName="/ppt/tags/tag108.xml" ContentType="application/vnd.openxmlformats-officedocument.presentationml.tags+xml"/>
  <Override PartName="/ppt/tags/tag126.xml" ContentType="application/vnd.openxmlformats-officedocument.presentationml.tags+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tags/tag11.xml" ContentType="application/vnd.openxmlformats-officedocument.presentationml.tags+xml"/>
  <Override PartName="/ppt/tags/tag115.xml" ContentType="application/vnd.openxmlformats-officedocument.presentationml.tags+xml"/>
  <Override PartName="/ppt/slides/slide29.xml" ContentType="application/vnd.openxmlformats-officedocument.presentationml.slide+xml"/>
  <Override PartName="/ppt/slides/slide76.xml" ContentType="application/vnd.openxmlformats-officedocument.presentationml.slide+xml"/>
  <Override PartName="/ppt/slideLayouts/slideLayout39.xml" ContentType="application/vnd.openxmlformats-officedocument.presentationml.slideLayout+xml"/>
  <Override PartName="/ppt/tags/tag122.xml" ContentType="application/vnd.openxmlformats-officedocument.presentationml.tags+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ags/tag4.xml" ContentType="application/vnd.openxmlformats-officedocument.presentationml.tags+xml"/>
  <Override PartName="/ppt/tags/tag89.xml" ContentType="application/vnd.openxmlformats-officedocument.presentationml.tags+xml"/>
  <Override PartName="/ppt/tags/tag111.xml" ContentType="application/vnd.openxmlformats-officedocument.presentationml.tags+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tags/tag78.xml" ContentType="application/vnd.openxmlformats-officedocument.presentationml.tags+xml"/>
  <Override PartName="/ppt/tags/tag100.xml" ContentType="application/vnd.openxmlformats-officedocument.presentationml.tags+xml"/>
  <Override PartName="/ppt/slides/slide32.xml" ContentType="application/vnd.openxmlformats-officedocument.presentationml.slide+xml"/>
  <Override PartName="/ppt/tags/tag56.xml" ContentType="application/vnd.openxmlformats-officedocument.presentationml.tags+xml"/>
  <Override PartName="/ppt/tags/tag67.xml" ContentType="application/vnd.openxmlformats-officedocument.presentationml.tags+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tags/tag45.xml" ContentType="application/vnd.openxmlformats-officedocument.presentationml.tags+xml"/>
  <Override PartName="/ppt/tags/tag92.xml" ContentType="application/vnd.openxmlformats-officedocument.presentationml.tags+xml"/>
  <Override PartName="/ppt/notesSlides/notesSlide23.xml" ContentType="application/vnd.openxmlformats-officedocument.presentationml.notesSlide+xml"/>
  <Override PartName="/docProps/custom.xml" ContentType="application/vnd.openxmlformats-officedocument.custom-properties+xml"/>
  <Override PartName="/ppt/tags/tag34.xml" ContentType="application/vnd.openxmlformats-officedocument.presentationml.tags+xml"/>
  <Override PartName="/ppt/tags/tag8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tags/tag23.xml" ContentType="application/vnd.openxmlformats-officedocument.presentationml.tags+xml"/>
  <Override PartName="/ppt/tags/tag70.xml" ContentType="application/vnd.openxmlformats-officedocument.presentationml.tags+xml"/>
  <Override PartName="/ppt/tags/tag116.xml" ContentType="application/vnd.openxmlformats-officedocument.presentationml.tags+xml"/>
  <Override PartName="/ppt/tags/tag127.xml" ContentType="application/vnd.openxmlformats-officedocument.presentationml.tags+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tags/tag9.xml" ContentType="application/vnd.openxmlformats-officedocument.presentationml.tags+xml"/>
  <Override PartName="/ppt/tags/tag105.xml" ContentType="application/vnd.openxmlformats-officedocument.presentationml.tags+xml"/>
  <Override PartName="/ppt/slides/slide48.xml" ContentType="application/vnd.openxmlformats-officedocument.presentationml.slide+xml"/>
  <Override PartName="/ppt/slides/slide95.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tags/tag130.xml" ContentType="application/vnd.openxmlformats-officedocument.presentationml.tag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tags/tag39.xml" ContentType="application/vnd.openxmlformats-officedocument.presentationml.tags+xml"/>
  <Override PartName="/ppt/tags/tag86.xml" ContentType="application/vnd.openxmlformats-officedocument.presentationml.tags+xml"/>
  <Override PartName="/ppt/notesSlides/notesSlide17.xml" ContentType="application/vnd.openxmlformats-officedocument.presentationml.notesSlide+xml"/>
  <Override PartName="/ppt/tags/tag97.xml" ContentType="application/vnd.openxmlformats-officedocument.presentationml.tags+xml"/>
  <Override PartName="/ppt/notesSlides/notesSlide28.xml" ContentType="application/vnd.openxmlformats-officedocument.presentationml.notesSlide+xml"/>
  <Override PartName="/ppt/slides/slide51.xml" ContentType="application/vnd.openxmlformats-officedocument.presentationml.slide+xml"/>
  <Override PartName="/ppt/slideLayouts/slideLayout14.xml" ContentType="application/vnd.openxmlformats-officedocument.presentationml.slideLayout+xml"/>
  <Override PartName="/ppt/tags/tag1.xml" ContentType="application/vnd.openxmlformats-officedocument.presentationml.tags+xml"/>
  <Override PartName="/ppt/tags/tag28.xml" ContentType="application/vnd.openxmlformats-officedocument.presentationml.tags+xml"/>
  <Override PartName="/ppt/tags/tag75.xml" ContentType="application/vnd.openxmlformats-officedocument.presentationml.tags+xml"/>
  <Override PartName="/ppt/slides/slide40.xml" ContentType="application/vnd.openxmlformats-officedocument.presentationml.slide+xml"/>
  <Override PartName="/ppt/tags/tag17.xml" ContentType="application/vnd.openxmlformats-officedocument.presentationml.tags+xml"/>
  <Override PartName="/ppt/tags/tag64.xml" ContentType="application/vnd.openxmlformats-officedocument.presentationml.tags+xml"/>
  <Override PartName="/ppt/tags/tag53.xml" ContentType="application/vnd.openxmlformats-officedocument.presentationml.tags+xml"/>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tags/tag31.xml" ContentType="application/vnd.openxmlformats-officedocument.presentationml.tags+xml"/>
  <Override PartName="/ppt/tags/tag42.xml" ContentType="application/vnd.openxmlformats-officedocument.presentationml.tags+xml"/>
  <Override PartName="/ppt/slides/slide78.xml" ContentType="application/vnd.openxmlformats-officedocument.presentationml.slide+xml"/>
  <Override PartName="/ppt/handoutMasters/handoutMaster1.xml" ContentType="application/vnd.openxmlformats-officedocument.presentationml.handoutMaster+xml"/>
  <Override PartName="/ppt/tags/tag20.xml" ContentType="application/vnd.openxmlformats-officedocument.presentationml.tags+xml"/>
  <Override PartName="/ppt/tags/tag124.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tags/tag6.xml" ContentType="application/vnd.openxmlformats-officedocument.presentationml.tags+xml"/>
  <Override PartName="/ppt/tags/tag113.xml" ContentType="application/vnd.openxmlformats-officedocument.presentationml.tags+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theme/theme3.xml" ContentType="application/vnd.openxmlformats-officedocument.theme+xml"/>
  <Override PartName="/ppt/tags/tag102.xml" ContentType="application/vnd.openxmlformats-officedocument.presentationml.tags+xml"/>
  <Override PartName="/ppt/slides/slide34.xml" ContentType="application/vnd.openxmlformats-officedocument.presentationml.slide+xml"/>
  <Override PartName="/ppt/slides/slide81.xml" ContentType="application/vnd.openxmlformats-officedocument.presentationml.slide+xml"/>
  <Override PartName="/ppt/tags/tag58.xml" ContentType="application/vnd.openxmlformats-officedocument.presentationml.tags+xml"/>
  <Override PartName="/ppt/tags/tag69.xml" ContentType="application/vnd.openxmlformats-officedocument.presentationml.tags+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tags/tag47.xml" ContentType="application/vnd.openxmlformats-officedocument.presentationml.tags+xml"/>
  <Override PartName="/ppt/tags/tag94.xml" ContentType="application/vnd.openxmlformats-officedocument.presentationml.tags+xml"/>
  <Override PartName="/ppt/notesSlides/notesSlide25.xml" ContentType="application/vnd.openxmlformats-officedocument.presentationml.notesSlide+xml"/>
  <Override PartName="/ppt/slides/slide12.xml" ContentType="application/vnd.openxmlformats-officedocument.presentationml.slide+xml"/>
  <Override PartName="/ppt/slideLayouts/slideLayout11.xml" ContentType="application/vnd.openxmlformats-officedocument.presentationml.slideLayout+xml"/>
  <Override PartName="/ppt/tags/tag36.xml" ContentType="application/vnd.openxmlformats-officedocument.presentationml.tags+xml"/>
  <Override PartName="/ppt/tags/tag83.xml" ContentType="application/vnd.openxmlformats-officedocument.presentationml.tags+xml"/>
  <Override PartName="/ppt/notesSlides/notesSlide14.xml" ContentType="application/vnd.openxmlformats-officedocument.presentationml.notesSlide+xml"/>
  <Override PartName="/ppt/commentAuthors.xml" ContentType="application/vnd.openxmlformats-officedocument.presentationml.commentAuthors+xml"/>
  <Override PartName="/ppt/tags/tag14.xml" ContentType="application/vnd.openxmlformats-officedocument.presentationml.tags+xml"/>
  <Override PartName="/ppt/tags/tag25.xml" ContentType="application/vnd.openxmlformats-officedocument.presentationml.tags+xml"/>
  <Override PartName="/ppt/tags/tag61.xml" ContentType="application/vnd.openxmlformats-officedocument.presentationml.tags+xml"/>
  <Override PartName="/ppt/tags/tag72.xml" ContentType="application/vnd.openxmlformats-officedocument.presentationml.tags+xml"/>
  <Override PartName="/ppt/tags/tag118.xml" ContentType="application/vnd.openxmlformats-officedocument.presentationml.tags+xml"/>
  <Override PartName="/ppt/tags/tag129.xml" ContentType="application/vnd.openxmlformats-officedocument.presentationml.tags+xml"/>
  <Override PartName="/ppt/tags/tag50.xml" ContentType="application/vnd.openxmlformats-officedocument.presentationml.tags+xml"/>
  <Override PartName="/ppt/tags/tag107.xml" ContentType="application/vnd.openxmlformats-officedocument.presentationml.tag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08" r:id="rId2"/>
    <p:sldMasterId id="2147483798" r:id="rId3"/>
    <p:sldMasterId id="2147483825" r:id="rId4"/>
  </p:sldMasterIdLst>
  <p:notesMasterIdLst>
    <p:notesMasterId r:id="rId100"/>
  </p:notesMasterIdLst>
  <p:handoutMasterIdLst>
    <p:handoutMasterId r:id="rId101"/>
  </p:handoutMasterIdLst>
  <p:sldIdLst>
    <p:sldId id="718" r:id="rId5"/>
    <p:sldId id="1537" r:id="rId6"/>
    <p:sldId id="1762" r:id="rId7"/>
    <p:sldId id="1763" r:id="rId8"/>
    <p:sldId id="1764" r:id="rId9"/>
    <p:sldId id="1765" r:id="rId10"/>
    <p:sldId id="1766" r:id="rId11"/>
    <p:sldId id="1767" r:id="rId12"/>
    <p:sldId id="1768" r:id="rId13"/>
    <p:sldId id="1769" r:id="rId14"/>
    <p:sldId id="1770" r:id="rId15"/>
    <p:sldId id="1538" r:id="rId16"/>
    <p:sldId id="1574" r:id="rId17"/>
    <p:sldId id="1454" r:id="rId18"/>
    <p:sldId id="1455" r:id="rId19"/>
    <p:sldId id="1652" r:id="rId20"/>
    <p:sldId id="1720" r:id="rId21"/>
    <p:sldId id="1721" r:id="rId22"/>
    <p:sldId id="1577" r:id="rId23"/>
    <p:sldId id="1649" r:id="rId24"/>
    <p:sldId id="1651" r:id="rId25"/>
    <p:sldId id="1580" r:id="rId26"/>
    <p:sldId id="1539" r:id="rId27"/>
    <p:sldId id="1462" r:id="rId28"/>
    <p:sldId id="1705" r:id="rId29"/>
    <p:sldId id="1542" r:id="rId30"/>
    <p:sldId id="1707" r:id="rId31"/>
    <p:sldId id="1708" r:id="rId32"/>
    <p:sldId id="1709" r:id="rId33"/>
    <p:sldId id="1711" r:id="rId34"/>
    <p:sldId id="1672" r:id="rId35"/>
    <p:sldId id="1714" r:id="rId36"/>
    <p:sldId id="1782" r:id="rId37"/>
    <p:sldId id="1715" r:id="rId38"/>
    <p:sldId id="1716" r:id="rId39"/>
    <p:sldId id="1718" r:id="rId40"/>
    <p:sldId id="1625" r:id="rId41"/>
    <p:sldId id="1626" r:id="rId42"/>
    <p:sldId id="1627" r:id="rId43"/>
    <p:sldId id="1628" r:id="rId44"/>
    <p:sldId id="1629" r:id="rId45"/>
    <p:sldId id="1630" r:id="rId46"/>
    <p:sldId id="1631" r:id="rId47"/>
    <p:sldId id="1655" r:id="rId48"/>
    <p:sldId id="1657" r:id="rId49"/>
    <p:sldId id="1654" r:id="rId50"/>
    <p:sldId id="1722" r:id="rId51"/>
    <p:sldId id="1513" r:id="rId52"/>
    <p:sldId id="1519" r:id="rId53"/>
    <p:sldId id="1658" r:id="rId54"/>
    <p:sldId id="1659" r:id="rId55"/>
    <p:sldId id="1724" r:id="rId56"/>
    <p:sldId id="1515" r:id="rId57"/>
    <p:sldId id="1482" r:id="rId58"/>
    <p:sldId id="1661" r:id="rId59"/>
    <p:sldId id="1728" r:id="rId60"/>
    <p:sldId id="1606" r:id="rId61"/>
    <p:sldId id="1483" r:id="rId62"/>
    <p:sldId id="1662" r:id="rId63"/>
    <p:sldId id="1663" r:id="rId64"/>
    <p:sldId id="1729" r:id="rId65"/>
    <p:sldId id="1741" r:id="rId66"/>
    <p:sldId id="1731" r:id="rId67"/>
    <p:sldId id="1732" r:id="rId68"/>
    <p:sldId id="1733" r:id="rId69"/>
    <p:sldId id="1734" r:id="rId70"/>
    <p:sldId id="1735" r:id="rId71"/>
    <p:sldId id="1736" r:id="rId72"/>
    <p:sldId id="1737" r:id="rId73"/>
    <p:sldId id="1738" r:id="rId74"/>
    <p:sldId id="1739" r:id="rId75"/>
    <p:sldId id="1740" r:id="rId76"/>
    <p:sldId id="1743" r:id="rId77"/>
    <p:sldId id="1744" r:id="rId78"/>
    <p:sldId id="1745" r:id="rId79"/>
    <p:sldId id="1746" r:id="rId80"/>
    <p:sldId id="1747" r:id="rId81"/>
    <p:sldId id="1748" r:id="rId82"/>
    <p:sldId id="1749" r:id="rId83"/>
    <p:sldId id="1750" r:id="rId84"/>
    <p:sldId id="1752" r:id="rId85"/>
    <p:sldId id="1751" r:id="rId86"/>
    <p:sldId id="1753" r:id="rId87"/>
    <p:sldId id="1754" r:id="rId88"/>
    <p:sldId id="1755" r:id="rId89"/>
    <p:sldId id="1756" r:id="rId90"/>
    <p:sldId id="1758" r:id="rId91"/>
    <p:sldId id="1783" r:id="rId92"/>
    <p:sldId id="1759" r:id="rId93"/>
    <p:sldId id="1760" r:id="rId94"/>
    <p:sldId id="1761" r:id="rId95"/>
    <p:sldId id="1540" r:id="rId96"/>
    <p:sldId id="1703" r:id="rId97"/>
    <p:sldId id="1444" r:id="rId98"/>
    <p:sldId id="1784" r:id="rId99"/>
  </p:sldIdLst>
  <p:sldSz cx="9144000" cy="5143500" type="screen16x9"/>
  <p:notesSz cx="6858000" cy="9144000"/>
  <p:defaultTextStyle>
    <a:defPPr>
      <a:defRPr lang="zh-CN"/>
    </a:defPPr>
    <a:lvl1pPr marL="0" algn="l" defTabSz="685097" rtl="0" eaLnBrk="1" latinLnBrk="0" hangingPunct="1">
      <a:defRPr sz="1400" kern="1200">
        <a:solidFill>
          <a:schemeClr val="tx1"/>
        </a:solidFill>
        <a:latin typeface="+mn-lt"/>
        <a:ea typeface="+mn-ea"/>
        <a:cs typeface="+mn-cs"/>
      </a:defRPr>
    </a:lvl1pPr>
    <a:lvl2pPr marL="342866" algn="l" defTabSz="685097" rtl="0" eaLnBrk="1" latinLnBrk="0" hangingPunct="1">
      <a:defRPr sz="1400" kern="1200">
        <a:solidFill>
          <a:schemeClr val="tx1"/>
        </a:solidFill>
        <a:latin typeface="+mn-lt"/>
        <a:ea typeface="+mn-ea"/>
        <a:cs typeface="+mn-cs"/>
      </a:defRPr>
    </a:lvl2pPr>
    <a:lvl3pPr marL="685732" algn="l" defTabSz="685097" rtl="0" eaLnBrk="1" latinLnBrk="0" hangingPunct="1">
      <a:defRPr sz="1400" kern="1200">
        <a:solidFill>
          <a:schemeClr val="tx1"/>
        </a:solidFill>
        <a:latin typeface="+mn-lt"/>
        <a:ea typeface="+mn-ea"/>
        <a:cs typeface="+mn-cs"/>
      </a:defRPr>
    </a:lvl3pPr>
    <a:lvl4pPr marL="1028598" algn="l" defTabSz="685097" rtl="0" eaLnBrk="1" latinLnBrk="0" hangingPunct="1">
      <a:defRPr sz="1400" kern="1200">
        <a:solidFill>
          <a:schemeClr val="tx1"/>
        </a:solidFill>
        <a:latin typeface="+mn-lt"/>
        <a:ea typeface="+mn-ea"/>
        <a:cs typeface="+mn-cs"/>
      </a:defRPr>
    </a:lvl4pPr>
    <a:lvl5pPr marL="1371464" algn="l" defTabSz="685097" rtl="0" eaLnBrk="1" latinLnBrk="0" hangingPunct="1">
      <a:defRPr sz="1400" kern="1200">
        <a:solidFill>
          <a:schemeClr val="tx1"/>
        </a:solidFill>
        <a:latin typeface="+mn-lt"/>
        <a:ea typeface="+mn-ea"/>
        <a:cs typeface="+mn-cs"/>
      </a:defRPr>
    </a:lvl5pPr>
    <a:lvl6pPr marL="1714331" algn="l" defTabSz="685097" rtl="0" eaLnBrk="1" latinLnBrk="0" hangingPunct="1">
      <a:defRPr sz="1400" kern="1200">
        <a:solidFill>
          <a:schemeClr val="tx1"/>
        </a:solidFill>
        <a:latin typeface="+mn-lt"/>
        <a:ea typeface="+mn-ea"/>
        <a:cs typeface="+mn-cs"/>
      </a:defRPr>
    </a:lvl6pPr>
    <a:lvl7pPr marL="2057195" algn="l" defTabSz="685097" rtl="0" eaLnBrk="1" latinLnBrk="0" hangingPunct="1">
      <a:defRPr sz="1400" kern="1200">
        <a:solidFill>
          <a:schemeClr val="tx1"/>
        </a:solidFill>
        <a:latin typeface="+mn-lt"/>
        <a:ea typeface="+mn-ea"/>
        <a:cs typeface="+mn-cs"/>
      </a:defRPr>
    </a:lvl7pPr>
    <a:lvl8pPr marL="2400060" algn="l" defTabSz="685097" rtl="0" eaLnBrk="1" latinLnBrk="0" hangingPunct="1">
      <a:defRPr sz="1400" kern="1200">
        <a:solidFill>
          <a:schemeClr val="tx1"/>
        </a:solidFill>
        <a:latin typeface="+mn-lt"/>
        <a:ea typeface="+mn-ea"/>
        <a:cs typeface="+mn-cs"/>
      </a:defRPr>
    </a:lvl8pPr>
    <a:lvl9pPr marL="2742926" algn="l" defTabSz="685097" rtl="0" eaLnBrk="1" latinLnBrk="0" hangingPunct="1">
      <a:defRPr sz="14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ngyang chen" initials="yc"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webPr encoding="gb2312"/>
  <p:showPr showNarration="1" useTimings="0">
    <p:present/>
    <p:sldAll/>
    <p:penClr>
      <a:srgbClr val="FF0000"/>
    </p:penClr>
    <p:extLst>
      <p:ext uri="{EC167BDD-8182-4AB7-AECC-EB403E3ABB37}">
        <p14:laserClr xmlns="" xmlns:p14="http://schemas.microsoft.com/office/powerpoint/2010/main">
          <a:srgbClr val="000000"/>
        </p14:laserClr>
      </p:ext>
      <p:ext uri="{2FDB2607-1784-4EEB-B798-7EB5836EED8A}">
        <p14:showMediaCtrls xmlns="" xmlns:p14="http://schemas.microsoft.com/office/powerpoint/2010/main" val="1"/>
      </p:ext>
    </p:extLst>
  </p:showPr>
  <p:clrMru>
    <a:srgbClr val="F2685A"/>
    <a:srgbClr val="8064A2"/>
    <a:srgbClr val="0A7FB7"/>
    <a:srgbClr val="F89645"/>
    <a:srgbClr val="9BBC59"/>
    <a:srgbClr val="4AADC6"/>
    <a:srgbClr val="558ED5"/>
    <a:srgbClr val="5DBCCF"/>
    <a:srgbClr val="B89C91"/>
    <a:srgbClr val="17365E"/>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8603FDC-E32A-4AB5-989C-0864C3EAD2B8}" styleName="主题样式 2 - 个性色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主题样式 1 - 个性色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26046" autoAdjust="0"/>
    <p:restoredTop sz="96869" autoAdjust="0"/>
  </p:normalViewPr>
  <p:slideViewPr>
    <p:cSldViewPr snapToGrid="0">
      <p:cViewPr varScale="1">
        <p:scale>
          <a:sx n="147" d="100"/>
          <a:sy n="147" d="100"/>
        </p:scale>
        <p:origin x="-2514" y="-96"/>
      </p:cViewPr>
      <p:guideLst>
        <p:guide orient="horz" pos="1620"/>
        <p:guide pos="2880"/>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6" d="100"/>
          <a:sy n="86" d="100"/>
        </p:scale>
        <p:origin x="-3846" y="-78"/>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notesMaster" Target="notesMasters/notesMaster1.xml"/><Relationship Id="rId105"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AFAD4F0-5ECA-4ADE-B95C-E2398A94025D}" type="datetimeFigureOut">
              <a:rPr lang="zh-CN" altLang="en-US" smtClean="0"/>
              <a:pPr/>
              <a:t>2017/9/21</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51D8ECA-7C64-4790-A9D4-01A3019AE3C6}" type="slidenum">
              <a:rPr lang="zh-CN" altLang="en-US" smtClean="0"/>
              <a:pPr/>
              <a:t>‹#›</a:t>
            </a:fld>
            <a:endParaRPr lang="zh-CN" altLang="en-US"/>
          </a:p>
        </p:txBody>
      </p:sp>
    </p:spTree>
    <p:extLst>
      <p:ext uri="{BB962C8B-B14F-4D97-AF65-F5344CB8AC3E}">
        <p14:creationId xmlns="" xmlns:p14="http://schemas.microsoft.com/office/powerpoint/2010/main" val="4272206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4C57AAD-6A09-47E5-AE74-81ED225034CC}" type="datetimeFigureOut">
              <a:rPr lang="zh-CN" altLang="en-US" smtClean="0"/>
              <a:pPr/>
              <a:t>2017/9/21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8CD0C20-B821-493E-9E67-6C082CA056A1}" type="slidenum">
              <a:rPr lang="zh-CN" altLang="en-US" smtClean="0"/>
              <a:pPr/>
              <a:t>‹#›</a:t>
            </a:fld>
            <a:endParaRPr lang="zh-CN" altLang="en-US"/>
          </a:p>
        </p:txBody>
      </p:sp>
    </p:spTree>
    <p:extLst>
      <p:ext uri="{BB962C8B-B14F-4D97-AF65-F5344CB8AC3E}">
        <p14:creationId xmlns="" xmlns:p14="http://schemas.microsoft.com/office/powerpoint/2010/main" val="3997077809"/>
      </p:ext>
    </p:extLst>
  </p:cSld>
  <p:clrMap bg1="lt1" tx1="dk1" bg2="lt2" tx2="dk2" accent1="accent1" accent2="accent2" accent3="accent3" accent4="accent4" accent5="accent5" accent6="accent6" hlink="hlink" folHlink="folHlink"/>
  <p:notesStyle>
    <a:lvl1pPr marL="0" algn="l" defTabSz="914310" rtl="0" eaLnBrk="1" latinLnBrk="0" hangingPunct="1">
      <a:defRPr sz="1200" kern="1200">
        <a:solidFill>
          <a:schemeClr val="tx1"/>
        </a:solidFill>
        <a:latin typeface="+mn-lt"/>
        <a:ea typeface="+mn-ea"/>
        <a:cs typeface="+mn-cs"/>
      </a:defRPr>
    </a:lvl1pPr>
    <a:lvl2pPr marL="457154" algn="l" defTabSz="914310" rtl="0" eaLnBrk="1" latinLnBrk="0" hangingPunct="1">
      <a:defRPr sz="1200" kern="1200">
        <a:solidFill>
          <a:schemeClr val="tx1"/>
        </a:solidFill>
        <a:latin typeface="+mn-lt"/>
        <a:ea typeface="+mn-ea"/>
        <a:cs typeface="+mn-cs"/>
      </a:defRPr>
    </a:lvl2pPr>
    <a:lvl3pPr marL="914310" algn="l" defTabSz="914310" rtl="0" eaLnBrk="1" latinLnBrk="0" hangingPunct="1">
      <a:defRPr sz="1200" kern="1200">
        <a:solidFill>
          <a:schemeClr val="tx1"/>
        </a:solidFill>
        <a:latin typeface="+mn-lt"/>
        <a:ea typeface="+mn-ea"/>
        <a:cs typeface="+mn-cs"/>
      </a:defRPr>
    </a:lvl3pPr>
    <a:lvl4pPr marL="1371464" algn="l" defTabSz="914310" rtl="0" eaLnBrk="1" latinLnBrk="0" hangingPunct="1">
      <a:defRPr sz="1200" kern="1200">
        <a:solidFill>
          <a:schemeClr val="tx1"/>
        </a:solidFill>
        <a:latin typeface="+mn-lt"/>
        <a:ea typeface="+mn-ea"/>
        <a:cs typeface="+mn-cs"/>
      </a:defRPr>
    </a:lvl4pPr>
    <a:lvl5pPr marL="1828619" algn="l" defTabSz="914310" rtl="0" eaLnBrk="1" latinLnBrk="0" hangingPunct="1">
      <a:defRPr sz="1200" kern="1200">
        <a:solidFill>
          <a:schemeClr val="tx1"/>
        </a:solidFill>
        <a:latin typeface="+mn-lt"/>
        <a:ea typeface="+mn-ea"/>
        <a:cs typeface="+mn-cs"/>
      </a:defRPr>
    </a:lvl5pPr>
    <a:lvl6pPr marL="2285772" algn="l" defTabSz="914310" rtl="0" eaLnBrk="1" latinLnBrk="0" hangingPunct="1">
      <a:defRPr sz="1200" kern="1200">
        <a:solidFill>
          <a:schemeClr val="tx1"/>
        </a:solidFill>
        <a:latin typeface="+mn-lt"/>
        <a:ea typeface="+mn-ea"/>
        <a:cs typeface="+mn-cs"/>
      </a:defRPr>
    </a:lvl6pPr>
    <a:lvl7pPr marL="2742926" algn="l" defTabSz="914310" rtl="0" eaLnBrk="1" latinLnBrk="0" hangingPunct="1">
      <a:defRPr sz="1200" kern="1200">
        <a:solidFill>
          <a:schemeClr val="tx1"/>
        </a:solidFill>
        <a:latin typeface="+mn-lt"/>
        <a:ea typeface="+mn-ea"/>
        <a:cs typeface="+mn-cs"/>
      </a:defRPr>
    </a:lvl7pPr>
    <a:lvl8pPr marL="3200080" algn="l" defTabSz="914310" rtl="0" eaLnBrk="1" latinLnBrk="0" hangingPunct="1">
      <a:defRPr sz="1200" kern="1200">
        <a:solidFill>
          <a:schemeClr val="tx1"/>
        </a:solidFill>
        <a:latin typeface="+mn-lt"/>
        <a:ea typeface="+mn-ea"/>
        <a:cs typeface="+mn-cs"/>
      </a:defRPr>
    </a:lvl8pPr>
    <a:lvl9pPr marL="3657235" algn="l" defTabSz="91431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p:sp>
      <p:sp>
        <p:nvSpPr>
          <p:cNvPr id="54275" name="备注占位符 2"/>
          <p:cNvSpPr>
            <a:spLocks noGrp="1"/>
          </p:cNvSpPr>
          <p:nvPr>
            <p:ph type="body" idx="1"/>
          </p:nvPr>
        </p:nvSpPr>
        <p:spPr bwMode="auto">
          <a:xfrm>
            <a:off x="701675" y="4416425"/>
            <a:ext cx="5607050" cy="4183063"/>
          </a:xfrm>
          <a:prstGeom prst="rect">
            <a:avLst/>
          </a:prstGeom>
          <a:noFill/>
          <a:ln>
            <a:miter lim="800000"/>
          </a:ln>
        </p:spPr>
        <p:txBody>
          <a:bodyPr/>
          <a:lstStyle/>
          <a:p>
            <a:endParaRPr lang="zh-CN" altLang="en-US" dirty="0" smtClean="0">
              <a:latin typeface="Arial" panose="020B0604020202020204" pitchFamily="34" charset="0"/>
            </a:endParaRPr>
          </a:p>
        </p:txBody>
      </p:sp>
      <p:sp>
        <p:nvSpPr>
          <p:cNvPr id="54276" name="灯片编号占位符 3"/>
          <p:cNvSpPr>
            <a:spLocks noGrp="1"/>
          </p:cNvSpPr>
          <p:nvPr>
            <p:ph type="sldNum" sz="quarter" idx="5"/>
          </p:nvPr>
        </p:nvSpPr>
        <p:spPr>
          <a:noFill/>
        </p:spPr>
        <p:txBody>
          <a:bodyPr/>
          <a:lstStyle/>
          <a:p>
            <a:fld id="{9B54FC9C-C08C-452B-A1B8-B8FA13ADF188}" type="slidenum">
              <a:rPr lang="en-US" altLang="zh-CN" smtClean="0">
                <a:latin typeface="Arial" panose="020B0604020202020204" pitchFamily="34" charset="0"/>
                <a:ea typeface="宋体" panose="02010600030101010101" pitchFamily="2" charset="-122"/>
              </a:rPr>
              <a:pPr/>
              <a:t>1</a:t>
            </a:fld>
            <a:endParaRPr lang="en-US" altLang="zh-CN" dirty="0" smtClean="0">
              <a:latin typeface="Arial" panose="020B0604020202020204" pitchFamily="34" charset="0"/>
              <a:ea typeface="宋体" panose="02010600030101010101" pitchFamily="2" charset="-122"/>
            </a:endParaRPr>
          </a:p>
        </p:txBody>
      </p:sp>
    </p:spTree>
    <p:extLst>
      <p:ext uri="{BB962C8B-B14F-4D97-AF65-F5344CB8AC3E}">
        <p14:creationId xmlns="" xmlns:p14="http://schemas.microsoft.com/office/powerpoint/2010/main" val="24286569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8CD0C20-B821-493E-9E67-6C082CA056A1}" type="slidenum">
              <a:rPr lang="zh-CN" altLang="en-US" smtClean="0"/>
              <a:pPr/>
              <a:t>33</a:t>
            </a:fld>
            <a:endParaRPr lang="zh-CN" altLang="en-US"/>
          </a:p>
        </p:txBody>
      </p:sp>
    </p:spTree>
    <p:extLst>
      <p:ext uri="{BB962C8B-B14F-4D97-AF65-F5344CB8AC3E}">
        <p14:creationId xmlns="" xmlns:p14="http://schemas.microsoft.com/office/powerpoint/2010/main" val="1320092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8CD0C20-B821-493E-9E67-6C082CA056A1}" type="slidenum">
              <a:rPr lang="zh-CN" altLang="en-US" smtClean="0"/>
              <a:pPr/>
              <a:t>36</a:t>
            </a:fld>
            <a:endParaRPr lang="zh-CN" altLang="en-US"/>
          </a:p>
        </p:txBody>
      </p:sp>
    </p:spTree>
    <p:extLst>
      <p:ext uri="{BB962C8B-B14F-4D97-AF65-F5344CB8AC3E}">
        <p14:creationId xmlns="" xmlns:p14="http://schemas.microsoft.com/office/powerpoint/2010/main" val="1377451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 xmlns:p14="http://schemas.microsoft.com/office/powerpoint/2010/main" val="757778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3765" rtl="0" eaLnBrk="1" fontAlgn="auto" latinLnBrk="0" hangingPunct="1">
              <a:lnSpc>
                <a:spcPct val="100000"/>
              </a:lnSpc>
              <a:spcBef>
                <a:spcPts val="0"/>
              </a:spcBef>
              <a:spcAft>
                <a:spcPts val="0"/>
              </a:spcAft>
              <a:buClrTx/>
              <a:buSzTx/>
              <a:buFontTx/>
              <a:buNone/>
              <a:defRPr/>
            </a:pPr>
            <a:r>
              <a:rPr lang="zh-CN" altLang="en-US" dirty="0" smtClean="0"/>
              <a:t>图重新截</a:t>
            </a:r>
          </a:p>
          <a:p>
            <a:endParaRPr lang="zh-CN" altLang="en-US" dirty="0"/>
          </a:p>
        </p:txBody>
      </p:sp>
    </p:spTree>
    <p:extLst>
      <p:ext uri="{BB962C8B-B14F-4D97-AF65-F5344CB8AC3E}">
        <p14:creationId xmlns="" xmlns:p14="http://schemas.microsoft.com/office/powerpoint/2010/main" val="13681692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 xmlns:p14="http://schemas.microsoft.com/office/powerpoint/2010/main" val="7577784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 xmlns:p14="http://schemas.microsoft.com/office/powerpoint/2010/main" val="7577784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 xmlns:p14="http://schemas.microsoft.com/office/powerpoint/2010/main" val="15143461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 xmlns:p14="http://schemas.microsoft.com/office/powerpoint/2010/main" val="13594026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8CD0C20-B821-493E-9E67-6C082CA056A1}" type="slidenum">
              <a:rPr lang="zh-CN" altLang="en-US" smtClean="0"/>
              <a:pPr/>
              <a:t>47</a:t>
            </a:fld>
            <a:endParaRPr lang="zh-CN" altLang="en-US"/>
          </a:p>
        </p:txBody>
      </p:sp>
    </p:spTree>
    <p:extLst>
      <p:ext uri="{BB962C8B-B14F-4D97-AF65-F5344CB8AC3E}">
        <p14:creationId xmlns="" xmlns:p14="http://schemas.microsoft.com/office/powerpoint/2010/main" val="17925036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8CD0C20-B821-493E-9E67-6C082CA056A1}" type="slidenum">
              <a:rPr lang="zh-CN" altLang="en-US" smtClean="0"/>
              <a:pPr/>
              <a:t>52</a:t>
            </a:fld>
            <a:endParaRPr lang="zh-CN" altLang="en-US"/>
          </a:p>
        </p:txBody>
      </p:sp>
    </p:spTree>
    <p:extLst>
      <p:ext uri="{BB962C8B-B14F-4D97-AF65-F5344CB8AC3E}">
        <p14:creationId xmlns="" xmlns:p14="http://schemas.microsoft.com/office/powerpoint/2010/main" val="2079284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smtClean="0"/>
              <a:t>用户资料信息：日</a:t>
            </a:r>
            <a:endParaRPr kumimoji="1" lang="en-US" altLang="zh-CN" sz="1200" dirty="0" smtClean="0"/>
          </a:p>
          <a:p>
            <a:r>
              <a:rPr kumimoji="1" lang="zh-CN" altLang="en-US" sz="1200" dirty="0" smtClean="0"/>
              <a:t>综采话单：准实时</a:t>
            </a:r>
            <a:r>
              <a:rPr kumimoji="1" lang="en-US" altLang="zh-CN" sz="1200" dirty="0" smtClean="0"/>
              <a:t>2</a:t>
            </a:r>
            <a:r>
              <a:rPr kumimoji="1" lang="zh-CN" altLang="en-US" sz="1200" dirty="0" smtClean="0"/>
              <a:t>分钟</a:t>
            </a:r>
            <a:endParaRPr kumimoji="1" lang="en-US" altLang="zh-CN" sz="1200" dirty="0" smtClean="0"/>
          </a:p>
          <a:p>
            <a:endParaRPr kumimoji="1" lang="en-US" altLang="zh-CN" sz="1200" dirty="0" smtClean="0"/>
          </a:p>
          <a:p>
            <a:r>
              <a:rPr kumimoji="1" lang="zh-CN" altLang="en-US" sz="1200" dirty="0" smtClean="0"/>
              <a:t>订购信息：日</a:t>
            </a:r>
            <a:endParaRPr kumimoji="1" lang="en-US" altLang="zh-CN" sz="1200" dirty="0" smtClean="0"/>
          </a:p>
          <a:p>
            <a:r>
              <a:rPr kumimoji="1" lang="zh-CN" altLang="en-US" sz="1200" dirty="0" smtClean="0"/>
              <a:t>账单：日</a:t>
            </a:r>
            <a:endParaRPr kumimoji="1" lang="en-US" altLang="zh-CN" sz="1200" dirty="0" smtClean="0"/>
          </a:p>
          <a:p>
            <a:endParaRPr kumimoji="1" lang="en-US" altLang="zh-CN" sz="1200" dirty="0" smtClean="0"/>
          </a:p>
          <a:p>
            <a:r>
              <a:rPr kumimoji="1" lang="zh-CN" altLang="en-US" sz="1200" dirty="0" smtClean="0"/>
              <a:t>互联网流量日志：实时</a:t>
            </a:r>
            <a:endParaRPr kumimoji="1" lang="en-US" altLang="zh-CN" sz="1200" dirty="0" smtClean="0"/>
          </a:p>
          <a:p>
            <a:r>
              <a:rPr kumimoji="1" lang="zh-CN" altLang="en-US" sz="1200" dirty="0" smtClean="0"/>
              <a:t>位置信令：实时</a:t>
            </a:r>
            <a:endParaRPr kumimoji="1" lang="en-US" altLang="zh-CN" sz="1200" dirty="0" smtClean="0"/>
          </a:p>
          <a:p>
            <a:r>
              <a:rPr kumimoji="1" lang="zh-CN" altLang="en-US" sz="1200" dirty="0" smtClean="0"/>
              <a:t>终端信息：月</a:t>
            </a:r>
            <a:endParaRPr kumimoji="1" lang="en-US" altLang="zh-CN" sz="1200" dirty="0" smtClean="0"/>
          </a:p>
        </p:txBody>
      </p:sp>
      <p:sp>
        <p:nvSpPr>
          <p:cNvPr id="4" name="灯片编号占位符 3"/>
          <p:cNvSpPr>
            <a:spLocks noGrp="1"/>
          </p:cNvSpPr>
          <p:nvPr>
            <p:ph type="sldNum" sz="quarter" idx="10"/>
          </p:nvPr>
        </p:nvSpPr>
        <p:spPr/>
        <p:txBody>
          <a:bodyPr/>
          <a:lstStyle/>
          <a:p>
            <a:fld id="{C8CD0C20-B821-493E-9E67-6C082CA056A1}" type="slidenum">
              <a:rPr lang="zh-CN" altLang="en-US" smtClean="0"/>
              <a:pPr/>
              <a:t>13</a:t>
            </a:fld>
            <a:endParaRPr lang="zh-CN" altLang="en-US"/>
          </a:p>
        </p:txBody>
      </p:sp>
    </p:spTree>
    <p:extLst>
      <p:ext uri="{BB962C8B-B14F-4D97-AF65-F5344CB8AC3E}">
        <p14:creationId xmlns="" xmlns:p14="http://schemas.microsoft.com/office/powerpoint/2010/main" val="2511259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8CD0C20-B821-493E-9E67-6C082CA056A1}" type="slidenum">
              <a:rPr lang="zh-CN" altLang="en-US" smtClean="0"/>
              <a:pPr/>
              <a:t>56</a:t>
            </a:fld>
            <a:endParaRPr lang="zh-CN" altLang="en-US"/>
          </a:p>
        </p:txBody>
      </p:sp>
    </p:spTree>
    <p:extLst>
      <p:ext uri="{BB962C8B-B14F-4D97-AF65-F5344CB8AC3E}">
        <p14:creationId xmlns="" xmlns:p14="http://schemas.microsoft.com/office/powerpoint/2010/main" val="2560394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8CD0C20-B821-493E-9E67-6C082CA056A1}" type="slidenum">
              <a:rPr lang="zh-CN" altLang="en-US" smtClean="0"/>
              <a:pPr/>
              <a:t>58</a:t>
            </a:fld>
            <a:endParaRPr lang="zh-CN" altLang="en-US"/>
          </a:p>
        </p:txBody>
      </p:sp>
    </p:spTree>
    <p:extLst>
      <p:ext uri="{BB962C8B-B14F-4D97-AF65-F5344CB8AC3E}">
        <p14:creationId xmlns="" xmlns:p14="http://schemas.microsoft.com/office/powerpoint/2010/main" val="17264308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8CD0C20-B821-493E-9E67-6C082CA056A1}" type="slidenum">
              <a:rPr lang="zh-CN" altLang="en-US" smtClean="0"/>
              <a:pPr/>
              <a:t>61</a:t>
            </a:fld>
            <a:endParaRPr lang="zh-CN" altLang="en-US"/>
          </a:p>
        </p:txBody>
      </p:sp>
    </p:spTree>
    <p:extLst>
      <p:ext uri="{BB962C8B-B14F-4D97-AF65-F5344CB8AC3E}">
        <p14:creationId xmlns="" xmlns:p14="http://schemas.microsoft.com/office/powerpoint/2010/main" val="5653486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不要架构框图，摆上图里</a:t>
            </a:r>
            <a:r>
              <a:rPr kumimoji="1" lang="en-US" altLang="zh-CN" dirty="0" smtClean="0"/>
              <a:t>DSP</a:t>
            </a:r>
            <a:r>
              <a:rPr kumimoji="1" lang="zh-CN" altLang="en-US" dirty="0" smtClean="0"/>
              <a:t>、</a:t>
            </a:r>
            <a:r>
              <a:rPr kumimoji="1" lang="en-US" altLang="zh-CN" dirty="0" smtClean="0"/>
              <a:t>ADX</a:t>
            </a:r>
            <a:r>
              <a:rPr kumimoji="1" lang="zh-CN" altLang="en-US" dirty="0" smtClean="0"/>
              <a:t>、</a:t>
            </a:r>
            <a:r>
              <a:rPr kumimoji="1" lang="en-US" altLang="zh-CN" dirty="0" smtClean="0"/>
              <a:t>SSP</a:t>
            </a:r>
            <a:r>
              <a:rPr kumimoji="1" lang="zh-CN" altLang="en-US" dirty="0" smtClean="0"/>
              <a:t>、这</a:t>
            </a:r>
            <a:r>
              <a:rPr kumimoji="1" lang="en-US" altLang="zh-CN" dirty="0" smtClean="0"/>
              <a:t>4</a:t>
            </a:r>
            <a:r>
              <a:rPr kumimoji="1" lang="zh-CN" altLang="en-US" dirty="0" smtClean="0"/>
              <a:t>部分就行</a:t>
            </a:r>
            <a:endParaRPr kumimoji="1" lang="en-US" altLang="zh-CN" dirty="0" smtClean="0"/>
          </a:p>
          <a:p>
            <a:r>
              <a:rPr kumimoji="1" lang="zh-CN" altLang="en-US" dirty="0" smtClean="0"/>
              <a:t>再加一页服务模式是什么（周婷）（</a:t>
            </a:r>
            <a:r>
              <a:rPr kumimoji="1" lang="en-US" altLang="zh-CN" dirty="0" smtClean="0"/>
              <a:t>1</a:t>
            </a:r>
            <a:r>
              <a:rPr kumimoji="1" lang="zh-CN" altLang="en-US" dirty="0" smtClean="0"/>
              <a:t>、自己的一整套，外部广告主对接联通的</a:t>
            </a:r>
            <a:r>
              <a:rPr kumimoji="1" lang="en-US" altLang="zh-CN" dirty="0" smtClean="0"/>
              <a:t>DSP</a:t>
            </a:r>
            <a:r>
              <a:rPr kumimoji="1" lang="zh-CN" altLang="en-US" dirty="0" smtClean="0"/>
              <a:t>、</a:t>
            </a:r>
            <a:r>
              <a:rPr kumimoji="1" lang="en-US" altLang="zh-CN" dirty="0" smtClean="0"/>
              <a:t>2</a:t>
            </a:r>
            <a:r>
              <a:rPr kumimoji="1" lang="zh-CN" altLang="en-US" dirty="0" smtClean="0"/>
              <a:t>、对接外部的</a:t>
            </a:r>
            <a:r>
              <a:rPr kumimoji="1" lang="en-US" altLang="zh-CN" dirty="0" err="1" smtClean="0"/>
              <a:t>dsp</a:t>
            </a:r>
            <a:r>
              <a:rPr kumimoji="1" lang="zh-CN" altLang="en-US" dirty="0" smtClean="0"/>
              <a:t>，提供给对方脱敏标签、</a:t>
            </a:r>
            <a:r>
              <a:rPr kumimoji="1" lang="en-US" altLang="zh-CN" dirty="0" smtClean="0"/>
              <a:t>3</a:t>
            </a:r>
            <a:r>
              <a:rPr kumimoji="1" lang="zh-CN" altLang="en-US" dirty="0" smtClean="0"/>
              <a:t>、自己的对接外部的</a:t>
            </a:r>
            <a:r>
              <a:rPr kumimoji="1" lang="en-US" altLang="zh-CN" dirty="0" smtClean="0"/>
              <a:t>ADX</a:t>
            </a:r>
            <a:r>
              <a:rPr kumimoji="1" lang="zh-CN" altLang="en-US" dirty="0" smtClean="0"/>
              <a:t>）</a:t>
            </a:r>
            <a:endParaRPr kumimoji="1" lang="en-US" altLang="zh-CN" dirty="0" smtClean="0"/>
          </a:p>
          <a:p>
            <a:r>
              <a:rPr kumimoji="1" lang="zh-CN" altLang="en-US" dirty="0" smtClean="0"/>
              <a:t>已经对接了哪些渠道</a:t>
            </a:r>
            <a:endParaRPr kumimoji="1" lang="zh-CN" altLang="en-US" dirty="0"/>
          </a:p>
        </p:txBody>
      </p:sp>
      <p:sp>
        <p:nvSpPr>
          <p:cNvPr id="4" name="幻灯片编号占位符 3"/>
          <p:cNvSpPr>
            <a:spLocks noGrp="1"/>
          </p:cNvSpPr>
          <p:nvPr>
            <p:ph type="sldNum" sz="quarter" idx="10"/>
          </p:nvPr>
        </p:nvSpPr>
        <p:spPr/>
        <p:txBody>
          <a:bodyPr/>
          <a:lstStyle/>
          <a:p>
            <a:fld id="{C8CD0C20-B821-493E-9E67-6C082CA056A1}" type="slidenum">
              <a:rPr lang="zh-CN" altLang="en-US" smtClean="0">
                <a:solidFill>
                  <a:prstClr val="black"/>
                </a:solidFill>
              </a:rPr>
              <a:pPr/>
              <a:t>62</a:t>
            </a:fld>
            <a:endParaRPr lang="zh-CN" altLang="en-US">
              <a:solidFill>
                <a:prstClr val="black"/>
              </a:solidFill>
            </a:endParaRPr>
          </a:p>
        </p:txBody>
      </p:sp>
    </p:spTree>
    <p:extLst>
      <p:ext uri="{BB962C8B-B14F-4D97-AF65-F5344CB8AC3E}">
        <p14:creationId xmlns="" xmlns:p14="http://schemas.microsoft.com/office/powerpoint/2010/main" val="11887104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 xmlns:p14="http://schemas.microsoft.com/office/powerpoint/2010/main" val="1835335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 xmlns:p14="http://schemas.microsoft.com/office/powerpoint/2010/main" val="14292425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 xmlns:p14="http://schemas.microsoft.com/office/powerpoint/2010/main" val="11517500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 xmlns:p14="http://schemas.microsoft.com/office/powerpoint/2010/main" val="18468528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 xmlns:p14="http://schemas.microsoft.com/office/powerpoint/2010/main" val="2732460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 xmlns:p14="http://schemas.microsoft.com/office/powerpoint/2010/main" val="247159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kumimoji="1" lang="zh-CN" altLang="en-US" dirty="0"/>
          </a:p>
        </p:txBody>
      </p:sp>
      <p:sp>
        <p:nvSpPr>
          <p:cNvPr id="4" name="幻灯片编号占位符 3"/>
          <p:cNvSpPr>
            <a:spLocks noGrp="1"/>
          </p:cNvSpPr>
          <p:nvPr>
            <p:ph type="sldNum" sz="quarter" idx="10"/>
          </p:nvPr>
        </p:nvSpPr>
        <p:spPr/>
        <p:txBody>
          <a:bodyPr/>
          <a:lstStyle/>
          <a:p>
            <a:fld id="{C8CD0C20-B821-493E-9E67-6C082CA056A1}" type="slidenum">
              <a:rPr lang="zh-CN" altLang="en-US" smtClean="0"/>
              <a:pPr/>
              <a:t>14</a:t>
            </a:fld>
            <a:endParaRPr lang="zh-CN" altLang="en-US"/>
          </a:p>
        </p:txBody>
      </p:sp>
    </p:spTree>
    <p:extLst>
      <p:ext uri="{BB962C8B-B14F-4D97-AF65-F5344CB8AC3E}">
        <p14:creationId xmlns="" xmlns:p14="http://schemas.microsoft.com/office/powerpoint/2010/main" val="6231370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 xmlns:p14="http://schemas.microsoft.com/office/powerpoint/2010/main" val="14377628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 xmlns:p14="http://schemas.microsoft.com/office/powerpoint/2010/main" val="5210877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 xmlns:p14="http://schemas.microsoft.com/office/powerpoint/2010/main" val="13241029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8CD0C20-B821-493E-9E67-6C082CA056A1}" type="slidenum">
              <a:rPr lang="zh-CN" altLang="en-US" smtClean="0"/>
              <a:pPr/>
              <a:t>73</a:t>
            </a:fld>
            <a:endParaRPr lang="zh-CN" altLang="en-US"/>
          </a:p>
        </p:txBody>
      </p:sp>
    </p:spTree>
    <p:extLst>
      <p:ext uri="{BB962C8B-B14F-4D97-AF65-F5344CB8AC3E}">
        <p14:creationId xmlns="" xmlns:p14="http://schemas.microsoft.com/office/powerpoint/2010/main" val="16031632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8CD0C20-B821-493E-9E67-6C082CA056A1}" type="slidenum">
              <a:rPr lang="zh-CN" altLang="en-US" smtClean="0"/>
              <a:pPr/>
              <a:t>87</a:t>
            </a:fld>
            <a:endParaRPr lang="zh-CN" altLang="en-US"/>
          </a:p>
        </p:txBody>
      </p:sp>
    </p:spTree>
    <p:extLst>
      <p:ext uri="{BB962C8B-B14F-4D97-AF65-F5344CB8AC3E}">
        <p14:creationId xmlns="" xmlns:p14="http://schemas.microsoft.com/office/powerpoint/2010/main" val="14604382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9300"/>
            <a:ext cx="6650038" cy="3741738"/>
          </a:xfrm>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pPr>
              <a:defRPr/>
            </a:pPr>
            <a:fld id="{30589147-425F-4B84-90D9-A1C8E5106715}" type="slidenum">
              <a:rPr lang="zh-CN" altLang="en-US" smtClean="0"/>
              <a:pPr>
                <a:defRPr/>
              </a:pPr>
              <a:t>94</a:t>
            </a:fld>
            <a:endParaRPr lang="zh-CN" altLang="en-US"/>
          </a:p>
        </p:txBody>
      </p:sp>
    </p:spTree>
    <p:extLst>
      <p:ext uri="{BB962C8B-B14F-4D97-AF65-F5344CB8AC3E}">
        <p14:creationId xmlns="" xmlns:p14="http://schemas.microsoft.com/office/powerpoint/2010/main" val="1073700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8CD0C20-B821-493E-9E67-6C082CA056A1}" type="slidenum">
              <a:rPr lang="zh-CN" altLang="en-US" smtClean="0"/>
              <a:pPr/>
              <a:t>20</a:t>
            </a:fld>
            <a:endParaRPr lang="zh-CN" altLang="en-US"/>
          </a:p>
        </p:txBody>
      </p:sp>
    </p:spTree>
    <p:extLst>
      <p:ext uri="{BB962C8B-B14F-4D97-AF65-F5344CB8AC3E}">
        <p14:creationId xmlns="" xmlns:p14="http://schemas.microsoft.com/office/powerpoint/2010/main" val="280958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8CD0C20-B821-493E-9E67-6C082CA056A1}" type="slidenum">
              <a:rPr lang="zh-CN" altLang="en-US" smtClean="0"/>
              <a:pPr/>
              <a:t>21</a:t>
            </a:fld>
            <a:endParaRPr lang="zh-CN" altLang="en-US"/>
          </a:p>
        </p:txBody>
      </p:sp>
    </p:spTree>
    <p:extLst>
      <p:ext uri="{BB962C8B-B14F-4D97-AF65-F5344CB8AC3E}">
        <p14:creationId xmlns="" xmlns:p14="http://schemas.microsoft.com/office/powerpoint/2010/main" val="993504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8CD0C20-B821-493E-9E67-6C082CA056A1}" type="slidenum">
              <a:rPr lang="zh-CN" altLang="en-US" smtClean="0"/>
              <a:pPr/>
              <a:t>22</a:t>
            </a:fld>
            <a:endParaRPr lang="zh-CN" altLang="en-US"/>
          </a:p>
        </p:txBody>
      </p:sp>
    </p:spTree>
    <p:extLst>
      <p:ext uri="{BB962C8B-B14F-4D97-AF65-F5344CB8AC3E}">
        <p14:creationId xmlns="" xmlns:p14="http://schemas.microsoft.com/office/powerpoint/2010/main" val="655443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8CD0C20-B821-493E-9E67-6C082CA056A1}" type="slidenum">
              <a:rPr lang="zh-CN" altLang="en-US" smtClean="0"/>
              <a:pPr/>
              <a:t>24</a:t>
            </a:fld>
            <a:endParaRPr lang="zh-CN" altLang="en-US"/>
          </a:p>
        </p:txBody>
      </p:sp>
    </p:spTree>
    <p:extLst>
      <p:ext uri="{BB962C8B-B14F-4D97-AF65-F5344CB8AC3E}">
        <p14:creationId xmlns="" xmlns:p14="http://schemas.microsoft.com/office/powerpoint/2010/main" val="9427676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CD0C20-B821-493E-9E67-6C082CA056A1}" type="slidenum">
              <a:rPr lang="zh-CN" altLang="en-US" smtClean="0"/>
              <a:pPr/>
              <a:t>26</a:t>
            </a:fld>
            <a:endParaRPr lang="zh-CN" altLang="en-US"/>
          </a:p>
        </p:txBody>
      </p:sp>
    </p:spTree>
    <p:extLst>
      <p:ext uri="{BB962C8B-B14F-4D97-AF65-F5344CB8AC3E}">
        <p14:creationId xmlns="" xmlns:p14="http://schemas.microsoft.com/office/powerpoint/2010/main" val="1092154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C8CD0C20-B821-493E-9E67-6C082CA056A1}" type="slidenum">
              <a:rPr lang="zh-CN" altLang="en-US" smtClean="0"/>
              <a:pPr/>
              <a:t>32</a:t>
            </a:fld>
            <a:endParaRPr lang="zh-CN" altLang="en-US"/>
          </a:p>
        </p:txBody>
      </p:sp>
    </p:spTree>
    <p:extLst>
      <p:ext uri="{BB962C8B-B14F-4D97-AF65-F5344CB8AC3E}">
        <p14:creationId xmlns="" xmlns:p14="http://schemas.microsoft.com/office/powerpoint/2010/main" val="1320092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4.xml"/><Relationship Id="rId5" Type="http://schemas.openxmlformats.org/officeDocument/2006/relationships/image" Target="../media/image16.png"/><Relationship Id="rId4"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 Id="rId5" Type="http://schemas.openxmlformats.org/officeDocument/2006/relationships/image" Target="../media/image23.png"/><Relationship Id="rId4" Type="http://schemas.openxmlformats.org/officeDocument/2006/relationships/image" Target="../media/image2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2000"/>
            </a:lvl1pPr>
          </a:lstStyle>
          <a:p>
            <a:r>
              <a:rPr lang="zh-CN" altLang="en-US" smtClean="0"/>
              <a:t>单击此处编辑母版标题样式</a:t>
            </a:r>
            <a:endParaRPr lang="en-US" dirty="0"/>
          </a:p>
        </p:txBody>
      </p:sp>
    </p:spTree>
    <p:extLst>
      <p:ext uri="{BB962C8B-B14F-4D97-AF65-F5344CB8AC3E}">
        <p14:creationId xmlns="" xmlns:p14="http://schemas.microsoft.com/office/powerpoint/2010/main" val="133039219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2000"/>
            </a:lvl1pPr>
          </a:lstStyle>
          <a:p>
            <a:r>
              <a:rPr lang="zh-CN" altLang="en-US" smtClean="0"/>
              <a:t>单击此处编辑母版标题样式</a:t>
            </a:r>
            <a:endParaRPr lang="en-US" dirty="0"/>
          </a:p>
        </p:txBody>
      </p:sp>
    </p:spTree>
    <p:extLst>
      <p:ext uri="{BB962C8B-B14F-4D97-AF65-F5344CB8AC3E}">
        <p14:creationId xmlns="" xmlns:p14="http://schemas.microsoft.com/office/powerpoint/2010/main" val="330426383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2_标题幻灯片">
    <p:spTree>
      <p:nvGrpSpPr>
        <p:cNvPr id="1" name=""/>
        <p:cNvGrpSpPr/>
        <p:nvPr/>
      </p:nvGrpSpPr>
      <p:grpSpPr>
        <a:xfrm>
          <a:off x="0" y="0"/>
          <a:ext cx="0" cy="0"/>
          <a:chOff x="0" y="0"/>
          <a:chExt cx="0" cy="0"/>
        </a:xfrm>
      </p:grpSpPr>
      <p:pic>
        <p:nvPicPr>
          <p:cNvPr id="4" name="图片 8" descr="Logo.bmp"/>
          <p:cNvPicPr>
            <a:picLocks noChangeAspect="1"/>
          </p:cNvPicPr>
          <p:nvPr userDrawn="1"/>
        </p:nvPicPr>
        <p:blipFill>
          <a:blip r:embed="rId2" cstate="email">
            <a:extLst>
              <a:ext uri="{28A0092B-C50C-407E-A947-70E740481C1C}">
                <a14:useLocalDpi xmlns="" xmlns:a14="http://schemas.microsoft.com/office/drawing/2010/main"/>
              </a:ext>
            </a:extLst>
          </a:blip>
          <a:srcRect/>
          <a:stretch>
            <a:fillRect/>
          </a:stretch>
        </p:blipFill>
        <p:spPr bwMode="auto">
          <a:xfrm>
            <a:off x="7143494" y="3"/>
            <a:ext cx="1675427" cy="951310"/>
          </a:xfrm>
          <a:prstGeom prst="rect">
            <a:avLst/>
          </a:prstGeom>
          <a:noFill/>
          <a:ln w="9525">
            <a:noFill/>
            <a:miter lim="800000"/>
            <a:headEnd/>
            <a:tailEnd/>
          </a:ln>
        </p:spPr>
      </p:pic>
      <p:pic>
        <p:nvPicPr>
          <p:cNvPr id="5" name="Picture 1029"/>
          <p:cNvPicPr>
            <a:picLocks noChangeAspect="1" noChangeArrowheads="1"/>
          </p:cNvPicPr>
          <p:nvPr userDrawn="1"/>
        </p:nvPicPr>
        <p:blipFill>
          <a:blip r:embed="rId3" cstate="email">
            <a:extLst>
              <a:ext uri="{28A0092B-C50C-407E-A947-70E740481C1C}">
                <a14:useLocalDpi xmlns="" xmlns:a14="http://schemas.microsoft.com/office/drawing/2010/main"/>
              </a:ext>
            </a:extLst>
          </a:blip>
          <a:srcRect/>
          <a:stretch>
            <a:fillRect/>
          </a:stretch>
        </p:blipFill>
        <p:spPr bwMode="auto">
          <a:xfrm>
            <a:off x="0" y="1166818"/>
            <a:ext cx="9138046" cy="2397919"/>
          </a:xfrm>
          <a:prstGeom prst="rect">
            <a:avLst/>
          </a:prstGeom>
          <a:noFill/>
          <a:ln w="9525">
            <a:noFill/>
            <a:miter lim="800000"/>
            <a:headEnd/>
            <a:tailEnd/>
          </a:ln>
        </p:spPr>
      </p:pic>
    </p:spTree>
    <p:extLst>
      <p:ext uri="{BB962C8B-B14F-4D97-AF65-F5344CB8AC3E}">
        <p14:creationId xmlns="" xmlns:p14="http://schemas.microsoft.com/office/powerpoint/2010/main" val="3429890527"/>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3_标题幻灯片">
    <p:spTree>
      <p:nvGrpSpPr>
        <p:cNvPr id="1" name=""/>
        <p:cNvGrpSpPr/>
        <p:nvPr/>
      </p:nvGrpSpPr>
      <p:grpSpPr>
        <a:xfrm>
          <a:off x="0" y="0"/>
          <a:ext cx="0" cy="0"/>
          <a:chOff x="0" y="0"/>
          <a:chExt cx="0" cy="0"/>
        </a:xfrm>
      </p:grpSpPr>
      <p:pic>
        <p:nvPicPr>
          <p:cNvPr id="4" name="Picture 10" descr="C:\Users\vivianting\Desktop\未标题8.png"/>
          <p:cNvPicPr>
            <a:picLocks noChangeAspect="1" noChangeArrowheads="1"/>
          </p:cNvPicPr>
          <p:nvPr userDrawn="1"/>
        </p:nvPicPr>
        <p:blipFill>
          <a:blip r:embed="rId2" cstate="email">
            <a:extLst>
              <a:ext uri="{28A0092B-C50C-407E-A947-70E740481C1C}">
                <a14:useLocalDpi xmlns="" xmlns:a14="http://schemas.microsoft.com/office/drawing/2010/main"/>
              </a:ext>
            </a:extLst>
          </a:blip>
          <a:srcRect/>
          <a:stretch>
            <a:fillRect/>
          </a:stretch>
        </p:blipFill>
        <p:spPr bwMode="auto">
          <a:xfrm>
            <a:off x="7786689" y="3964787"/>
            <a:ext cx="1357312" cy="1178719"/>
          </a:xfrm>
          <a:prstGeom prst="rect">
            <a:avLst/>
          </a:prstGeom>
          <a:noFill/>
          <a:ln w="9525">
            <a:noFill/>
            <a:miter lim="800000"/>
            <a:headEnd/>
            <a:tailEnd/>
          </a:ln>
        </p:spPr>
      </p:pic>
      <p:cxnSp>
        <p:nvCxnSpPr>
          <p:cNvPr id="5" name="直接连接符 9"/>
          <p:cNvCxnSpPr/>
          <p:nvPr userDrawn="1"/>
        </p:nvCxnSpPr>
        <p:spPr bwMode="auto">
          <a:xfrm>
            <a:off x="0" y="716756"/>
            <a:ext cx="9144000" cy="0"/>
          </a:xfrm>
          <a:prstGeom prst="line">
            <a:avLst/>
          </a:prstGeom>
          <a:ln w="19050">
            <a:solidFill>
              <a:srgbClr val="FF0000"/>
            </a:solidFill>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6" name="Picture 16"/>
          <p:cNvPicPr>
            <a:picLocks noChangeAspect="1" noChangeArrowheads="1"/>
          </p:cNvPicPr>
          <p:nvPr userDrawn="1"/>
        </p:nvPicPr>
        <p:blipFill>
          <a:blip r:embed="rId3" cstate="email">
            <a:extLst>
              <a:ext uri="{28A0092B-C50C-407E-A947-70E740481C1C}">
                <a14:useLocalDpi xmlns="" xmlns:a14="http://schemas.microsoft.com/office/drawing/2010/main"/>
              </a:ext>
            </a:extLst>
          </a:blip>
          <a:srcRect/>
          <a:stretch>
            <a:fillRect/>
          </a:stretch>
        </p:blipFill>
        <p:spPr bwMode="auto">
          <a:xfrm>
            <a:off x="2" y="0"/>
            <a:ext cx="923925" cy="684610"/>
          </a:xfrm>
          <a:prstGeom prst="rect">
            <a:avLst/>
          </a:prstGeom>
          <a:noFill/>
          <a:ln w="9525">
            <a:noFill/>
            <a:miter lim="800000"/>
            <a:headEnd/>
            <a:tailEnd/>
          </a:ln>
        </p:spPr>
      </p:pic>
      <p:pic>
        <p:nvPicPr>
          <p:cNvPr id="7" name="Picture 9"/>
          <p:cNvPicPr>
            <a:picLocks noChangeAspect="1" noChangeArrowheads="1"/>
          </p:cNvPicPr>
          <p:nvPr userDrawn="1"/>
        </p:nvPicPr>
        <p:blipFill>
          <a:blip r:embed="rId4" cstate="email">
            <a:extLst>
              <a:ext uri="{28A0092B-C50C-407E-A947-70E740481C1C}">
                <a14:useLocalDpi xmlns="" xmlns:a14="http://schemas.microsoft.com/office/drawing/2010/main"/>
              </a:ext>
            </a:extLst>
          </a:blip>
          <a:srcRect l="10513" t="10342" r="12415" b="6898"/>
          <a:stretch>
            <a:fillRect/>
          </a:stretch>
        </p:blipFill>
        <p:spPr bwMode="auto">
          <a:xfrm>
            <a:off x="7470775" y="39293"/>
            <a:ext cx="1379538" cy="752475"/>
          </a:xfrm>
          <a:prstGeom prst="rect">
            <a:avLst/>
          </a:prstGeom>
          <a:noFill/>
          <a:ln w="12700" algn="ctr">
            <a:noFill/>
            <a:miter lim="800000"/>
            <a:headEnd/>
            <a:tailEnd/>
          </a:ln>
        </p:spPr>
      </p:pic>
      <p:sp>
        <p:nvSpPr>
          <p:cNvPr id="8" name="矩形 12"/>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anchor="ctr"/>
          <a:lstStyle/>
          <a:p>
            <a:pPr algn="ctr">
              <a:defRPr/>
            </a:pPr>
            <a:endParaRPr lang="zh-CN" altLang="en-US" sz="1200" dirty="0">
              <a:solidFill>
                <a:prstClr val="white"/>
              </a:solidFill>
            </a:endParaRPr>
          </a:p>
        </p:txBody>
      </p:sp>
      <p:pic>
        <p:nvPicPr>
          <p:cNvPr id="9" name="Picture 2055" descr="色条 拷贝"/>
          <p:cNvPicPr>
            <a:picLocks noChangeAspect="1" noChangeArrowheads="1"/>
          </p:cNvPicPr>
          <p:nvPr userDrawn="1"/>
        </p:nvPicPr>
        <p:blipFill>
          <a:blip r:embed="rId5" cstate="email">
            <a:extLst>
              <a:ext uri="{28A0092B-C50C-407E-A947-70E740481C1C}">
                <a14:useLocalDpi xmlns="" xmlns:a14="http://schemas.microsoft.com/office/drawing/2010/main"/>
              </a:ext>
            </a:extLst>
          </a:blip>
          <a:srcRect/>
          <a:stretch>
            <a:fillRect/>
          </a:stretch>
        </p:blipFill>
        <p:spPr bwMode="auto">
          <a:xfrm>
            <a:off x="0" y="1125146"/>
            <a:ext cx="9144000" cy="2775347"/>
          </a:xfrm>
          <a:prstGeom prst="rect">
            <a:avLst/>
          </a:prstGeom>
          <a:noFill/>
          <a:ln w="9525">
            <a:noFill/>
            <a:miter lim="800000"/>
            <a:headEnd/>
            <a:tailEnd/>
          </a:ln>
        </p:spPr>
      </p:pic>
      <p:pic>
        <p:nvPicPr>
          <p:cNvPr id="10" name="Picture 3" descr="C:\Users\vivianting\Desktop\1234131.png"/>
          <p:cNvPicPr>
            <a:picLocks noChangeAspect="1" noChangeArrowheads="1"/>
          </p:cNvPicPr>
          <p:nvPr userDrawn="1"/>
        </p:nvPicPr>
        <p:blipFill>
          <a:blip r:embed="rId6" cstate="email">
            <a:extLst>
              <a:ext uri="{28A0092B-C50C-407E-A947-70E740481C1C}">
                <a14:useLocalDpi xmlns="" xmlns:a14="http://schemas.microsoft.com/office/drawing/2010/main"/>
              </a:ext>
            </a:extLst>
          </a:blip>
          <a:srcRect/>
          <a:stretch>
            <a:fillRect/>
          </a:stretch>
        </p:blipFill>
        <p:spPr bwMode="auto">
          <a:xfrm>
            <a:off x="7286625" y="160739"/>
            <a:ext cx="1487488" cy="772715"/>
          </a:xfrm>
          <a:prstGeom prst="rect">
            <a:avLst/>
          </a:prstGeom>
          <a:noFill/>
          <a:ln w="9525">
            <a:noFill/>
            <a:miter lim="800000"/>
            <a:headEnd/>
            <a:tailEnd/>
          </a:ln>
        </p:spPr>
      </p:pic>
      <p:sp>
        <p:nvSpPr>
          <p:cNvPr id="2" name="标题 1"/>
          <p:cNvSpPr>
            <a:spLocks noGrp="1"/>
          </p:cNvSpPr>
          <p:nvPr>
            <p:ph type="ctrTitle"/>
          </p:nvPr>
        </p:nvSpPr>
        <p:spPr>
          <a:xfrm>
            <a:off x="685800" y="1437629"/>
            <a:ext cx="7772400" cy="1102519"/>
          </a:xfrm>
          <a:prstGeom prst="rect">
            <a:avLst/>
          </a:prstGeom>
        </p:spPr>
        <p:txBody>
          <a:bodyPr lIns="91432" tIns="45716" rIns="91432" bIns="45716"/>
          <a:lstStyle>
            <a:lvl1pPr>
              <a:defRPr b="1">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1" y="2841781"/>
            <a:ext cx="6415088" cy="985838"/>
          </a:xfrm>
          <a:prstGeom prst="rect">
            <a:avLst/>
          </a:prstGeom>
        </p:spPr>
        <p:txBody>
          <a:bodyPr lIns="91432" tIns="45716" rIns="91432" bIns="45716"/>
          <a:lstStyle>
            <a:lvl1pPr marL="0" indent="0" algn="ctr">
              <a:buNone/>
              <a:defRPr sz="1700" b="1">
                <a:solidFill>
                  <a:schemeClr val="bg1"/>
                </a:solidFill>
                <a:effectLst/>
                <a:latin typeface="微软雅黑" panose="020B0503020204020204" pitchFamily="34" charset="-122"/>
                <a:ea typeface="微软雅黑" panose="020B0503020204020204" pitchFamily="34" charset="-122"/>
              </a:defRPr>
            </a:lvl1pPr>
            <a:lvl2pPr marL="411440" indent="0" algn="ctr">
              <a:buNone/>
              <a:defRPr>
                <a:solidFill>
                  <a:schemeClr val="tx1">
                    <a:tint val="75000"/>
                  </a:schemeClr>
                </a:solidFill>
              </a:defRPr>
            </a:lvl2pPr>
            <a:lvl3pPr marL="822878" indent="0" algn="ctr">
              <a:buNone/>
              <a:defRPr>
                <a:solidFill>
                  <a:schemeClr val="tx1">
                    <a:tint val="75000"/>
                  </a:schemeClr>
                </a:solidFill>
              </a:defRPr>
            </a:lvl3pPr>
            <a:lvl4pPr marL="1234319" indent="0" algn="ctr">
              <a:buNone/>
              <a:defRPr>
                <a:solidFill>
                  <a:schemeClr val="tx1">
                    <a:tint val="75000"/>
                  </a:schemeClr>
                </a:solidFill>
              </a:defRPr>
            </a:lvl4pPr>
            <a:lvl5pPr marL="1645756" indent="0" algn="ctr">
              <a:buNone/>
              <a:defRPr>
                <a:solidFill>
                  <a:schemeClr val="tx1">
                    <a:tint val="75000"/>
                  </a:schemeClr>
                </a:solidFill>
              </a:defRPr>
            </a:lvl5pPr>
            <a:lvl6pPr marL="2057195" indent="0" algn="ctr">
              <a:buNone/>
              <a:defRPr>
                <a:solidFill>
                  <a:schemeClr val="tx1">
                    <a:tint val="75000"/>
                  </a:schemeClr>
                </a:solidFill>
              </a:defRPr>
            </a:lvl6pPr>
            <a:lvl7pPr marL="2468634" indent="0" algn="ctr">
              <a:buNone/>
              <a:defRPr>
                <a:solidFill>
                  <a:schemeClr val="tx1">
                    <a:tint val="75000"/>
                  </a:schemeClr>
                </a:solidFill>
              </a:defRPr>
            </a:lvl7pPr>
            <a:lvl8pPr marL="2880072" indent="0" algn="ctr">
              <a:buNone/>
              <a:defRPr>
                <a:solidFill>
                  <a:schemeClr val="tx1">
                    <a:tint val="75000"/>
                  </a:schemeClr>
                </a:solidFill>
              </a:defRPr>
            </a:lvl8pPr>
            <a:lvl9pPr marL="3291512"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11" name="日期占位符 3"/>
          <p:cNvSpPr>
            <a:spLocks noGrp="1"/>
          </p:cNvSpPr>
          <p:nvPr>
            <p:ph type="dt" sz="half" idx="10"/>
          </p:nvPr>
        </p:nvSpPr>
        <p:spPr>
          <a:xfrm>
            <a:off x="457200" y="4767264"/>
            <a:ext cx="2133600" cy="273844"/>
          </a:xfrm>
          <a:prstGeom prst="rect">
            <a:avLst/>
          </a:prstGeom>
        </p:spPr>
        <p:txBody>
          <a:bodyPr lIns="91432" tIns="45716" rIns="91432" bIns="45716"/>
          <a:lstStyle>
            <a:lvl1pPr fontAlgn="auto">
              <a:spcBef>
                <a:spcPts val="0"/>
              </a:spcBef>
              <a:spcAft>
                <a:spcPts val="0"/>
              </a:spcAft>
              <a:defRPr b="1">
                <a:latin typeface="微软雅黑" panose="020B0503020204020204" pitchFamily="34" charset="-122"/>
                <a:ea typeface="微软雅黑" panose="020B0503020204020204" pitchFamily="34" charset="-122"/>
              </a:defRPr>
            </a:lvl1pPr>
          </a:lstStyle>
          <a:p>
            <a:pPr>
              <a:defRPr/>
            </a:pPr>
            <a:endParaRPr lang="zh-CN" altLang="en-US" dirty="0">
              <a:solidFill>
                <a:prstClr val="black"/>
              </a:solidFill>
            </a:endParaRPr>
          </a:p>
        </p:txBody>
      </p:sp>
    </p:spTree>
    <p:extLst>
      <p:ext uri="{BB962C8B-B14F-4D97-AF65-F5344CB8AC3E}">
        <p14:creationId xmlns="" xmlns:p14="http://schemas.microsoft.com/office/powerpoint/2010/main" val="285081012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8" name="Title 1"/>
          <p:cNvSpPr>
            <a:spLocks noGrp="1"/>
          </p:cNvSpPr>
          <p:nvPr>
            <p:ph type="title"/>
          </p:nvPr>
        </p:nvSpPr>
        <p:spPr>
          <a:xfrm>
            <a:off x="210373" y="102904"/>
            <a:ext cx="7886700" cy="487419"/>
          </a:xfrm>
          <a:prstGeom prst="rect">
            <a:avLst/>
          </a:prstGeom>
        </p:spPr>
        <p:txBody>
          <a:bodyPr anchor="ctr">
            <a:normAutofit/>
          </a:bodyPr>
          <a:lstStyle>
            <a:lvl1pPr>
              <a:defRPr sz="2000" b="1">
                <a:solidFill>
                  <a:schemeClr val="bg1"/>
                </a:solidFill>
                <a:latin typeface="Microsoft YaHei" charset="-122"/>
                <a:ea typeface="Microsoft YaHei" charset="-122"/>
                <a:cs typeface="Microsoft YaHei" charset="-122"/>
              </a:defRPr>
            </a:lvl1pPr>
          </a:lstStyle>
          <a:p>
            <a:r>
              <a:rPr lang="zh-CN" altLang="en-US" smtClean="0"/>
              <a:t>单击此处编辑母版标题样式</a:t>
            </a:r>
            <a:endParaRPr lang="en-US" dirty="0"/>
          </a:p>
        </p:txBody>
      </p:sp>
    </p:spTree>
    <p:extLst>
      <p:ext uri="{BB962C8B-B14F-4D97-AF65-F5344CB8AC3E}">
        <p14:creationId xmlns="" xmlns:p14="http://schemas.microsoft.com/office/powerpoint/2010/main" val="4253601506"/>
      </p:ext>
    </p:extLst>
  </p:cSld>
  <p:clrMapOvr>
    <a:masterClrMapping/>
  </p:clrMapOvr>
  <p:transition spd="med">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628650" y="1369219"/>
            <a:ext cx="7886700" cy="3263503"/>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CC91EB59-6B56-9B45-9031-44C339DB4CD6}" type="datetimeFigureOut">
              <a:rPr kumimoji="1" lang="zh-CN" altLang="en-US" smtClean="0">
                <a:solidFill>
                  <a:prstClr val="black"/>
                </a:solidFill>
              </a:rPr>
              <a:pPr/>
              <a:t>2017/9/21</a:t>
            </a:fld>
            <a:endParaRPr kumimoji="1" lang="zh-CN" altLang="en-US">
              <a:solidFill>
                <a:prstClr val="black"/>
              </a:solidFill>
            </a:endParaRPr>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kumimoji="1" lang="zh-CN" altLang="en-US">
              <a:solidFill>
                <a:prstClr val="black"/>
              </a:solidFill>
            </a:endParaRPr>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A3685D2B-2B09-EF47-AC01-7BDC31234B58}" type="slidenum">
              <a:rPr kumimoji="1" lang="zh-CN" altLang="en-US" smtClean="0">
                <a:solidFill>
                  <a:prstClr val="black"/>
                </a:solidFill>
              </a:rPr>
              <a:pPr/>
              <a:t>‹#›</a:t>
            </a:fld>
            <a:endParaRPr kumimoji="1" lang="zh-CN" altLang="en-US">
              <a:solidFill>
                <a:prstClr val="black"/>
              </a:solidFill>
            </a:endParaRPr>
          </a:p>
        </p:txBody>
      </p:sp>
    </p:spTree>
    <p:extLst>
      <p:ext uri="{BB962C8B-B14F-4D97-AF65-F5344CB8AC3E}">
        <p14:creationId xmlns="" xmlns:p14="http://schemas.microsoft.com/office/powerpoint/2010/main" val="1930968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标题">
    <p:spTree>
      <p:nvGrpSpPr>
        <p:cNvPr id="1" name=""/>
        <p:cNvGrpSpPr/>
        <p:nvPr/>
      </p:nvGrpSpPr>
      <p:grpSpPr>
        <a:xfrm>
          <a:off x="0" y="0"/>
          <a:ext cx="0" cy="0"/>
          <a:chOff x="0" y="0"/>
          <a:chExt cx="0" cy="0"/>
        </a:xfrm>
      </p:grpSpPr>
      <p:sp>
        <p:nvSpPr>
          <p:cNvPr id="16" name="矩形 15"/>
          <p:cNvSpPr/>
          <p:nvPr/>
        </p:nvSpPr>
        <p:spPr>
          <a:xfrm>
            <a:off x="0" y="0"/>
            <a:ext cx="9144000" cy="5143500"/>
          </a:xfrm>
          <a:prstGeom prst="rect">
            <a:avLst/>
          </a:prstGeom>
          <a:solidFill>
            <a:sysClr val="window" lastClr="FFFFFF"/>
          </a:solidFill>
          <a:ln w="25400" cap="flat" cmpd="sng" algn="ctr">
            <a:noFill/>
            <a:prstDash val="solid"/>
          </a:ln>
          <a:effectLst/>
        </p:spPr>
        <p:txBody>
          <a:bodyPr lIns="91432" tIns="45716" rIns="91432" bIns="45716" anchor="ctr"/>
          <a:lstStyle/>
          <a:p>
            <a:pPr algn="ctr" defTabSz="685165">
              <a:defRPr/>
            </a:pPr>
            <a:endParaRPr lang="zh-CN" altLang="en-US" kern="0" dirty="0">
              <a:solidFill>
                <a:prstClr val="black"/>
              </a:solidFill>
              <a:latin typeface="Calibri" panose="020F0502020204030204"/>
              <a:ea typeface="宋体" panose="02010600030101010101" pitchFamily="2" charset="-122"/>
            </a:endParaRPr>
          </a:p>
        </p:txBody>
      </p:sp>
      <p:pic>
        <p:nvPicPr>
          <p:cNvPr id="8" name="Picture 2055" descr="色条 拷贝"/>
          <p:cNvPicPr>
            <a:picLocks noChangeAspect="1" noChangeArrowheads="1"/>
          </p:cNvPicPr>
          <p:nvPr/>
        </p:nvPicPr>
        <p:blipFill>
          <a:blip r:embed="rId2" cstate="print"/>
          <a:srcRect/>
          <a:stretch>
            <a:fillRect/>
          </a:stretch>
        </p:blipFill>
        <p:spPr bwMode="auto">
          <a:xfrm>
            <a:off x="3131" y="1154315"/>
            <a:ext cx="9144000" cy="27753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87157" y="1631831"/>
            <a:ext cx="7969684" cy="1834749"/>
          </a:xfrm>
        </p:spPr>
        <p:txBody>
          <a:bodyPr anchor="ctr">
            <a:noAutofit/>
          </a:bodyPr>
          <a:lstStyle>
            <a:lvl1pPr marL="0" algn="ctr" defTabSz="685165" rtl="0" eaLnBrk="1" fontAlgn="base" latinLnBrk="0" hangingPunct="1">
              <a:lnSpc>
                <a:spcPct val="120000"/>
              </a:lnSpc>
              <a:spcBef>
                <a:spcPct val="0"/>
              </a:spcBef>
              <a:spcAft>
                <a:spcPct val="0"/>
              </a:spcAft>
              <a:defRPr lang="en-US" sz="3600" b="1" kern="1200" spc="225" dirty="0">
                <a:solidFill>
                  <a:schemeClr val="bg1"/>
                </a:solidFill>
                <a:effectLst/>
                <a:latin typeface="微软雅黑" panose="020B0503020204020204" pitchFamily="34" charset="-122"/>
                <a:ea typeface="微软雅黑" panose="020B0503020204020204" pitchFamily="34" charset="-122"/>
                <a:cs typeface="+mj-cs"/>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04688" y="3929662"/>
            <a:ext cx="6134622" cy="547033"/>
          </a:xfrm>
          <a:ln>
            <a:noFill/>
          </a:ln>
        </p:spPr>
        <p:txBody>
          <a:bodyPr anchor="ctr">
            <a:normAutofit/>
          </a:bodyPr>
          <a:lstStyle>
            <a:lvl1pPr marL="0" indent="0" algn="ctr">
              <a:lnSpc>
                <a:spcPct val="120000"/>
              </a:lnSpc>
              <a:buNone/>
              <a:defRPr lang="zh-CN" altLang="en-US" sz="1800" b="1" kern="1200" spc="225" dirty="0" smtClean="0">
                <a:solidFill>
                  <a:schemeClr val="tx1"/>
                </a:solidFill>
                <a:latin typeface="微软雅黑" panose="020B0503020204020204" pitchFamily="34" charset="-122"/>
                <a:ea typeface="微软雅黑" panose="020B0503020204020204" pitchFamily="34" charset="-122"/>
                <a:cs typeface="+mn-cs"/>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en-US" dirty="0"/>
          </a:p>
        </p:txBody>
      </p:sp>
      <p:sp>
        <p:nvSpPr>
          <p:cNvPr id="5" name="文本占位符 4"/>
          <p:cNvSpPr>
            <a:spLocks noGrp="1"/>
          </p:cNvSpPr>
          <p:nvPr>
            <p:ph type="body" sz="quarter" idx="15"/>
          </p:nvPr>
        </p:nvSpPr>
        <p:spPr>
          <a:xfrm>
            <a:off x="2721278" y="4476693"/>
            <a:ext cx="3701442" cy="548818"/>
          </a:xfrm>
          <a:ln>
            <a:noFill/>
          </a:ln>
        </p:spPr>
        <p:txBody>
          <a:bodyPr anchor="ctr">
            <a:noAutofit/>
          </a:bodyPr>
          <a:lstStyle>
            <a:lvl1pPr marL="0" indent="0" algn="ctr" defTabSz="685165" rtl="0" eaLnBrk="1" latinLnBrk="0" hangingPunct="1">
              <a:lnSpc>
                <a:spcPct val="120000"/>
              </a:lnSpc>
              <a:spcBef>
                <a:spcPts val="750"/>
              </a:spcBef>
              <a:buFont typeface="Arial" panose="020B0604020202020204" pitchFamily="34" charset="0"/>
              <a:buNone/>
              <a:defRPr lang="zh-CN" altLang="en-US" sz="1500" kern="1200" spc="225" dirty="0" smtClean="0">
                <a:solidFill>
                  <a:schemeClr val="tx1"/>
                </a:solidFill>
                <a:latin typeface="微软雅黑" panose="020B0503020204020204" pitchFamily="34" charset="-122"/>
                <a:ea typeface="微软雅黑" panose="020B0503020204020204" pitchFamily="34" charset="-122"/>
                <a:cs typeface="+mn-cs"/>
              </a:defRPr>
            </a:lvl1pPr>
          </a:lstStyle>
          <a:p>
            <a:pPr lvl="0"/>
            <a:r>
              <a:rPr lang="zh-CN" altLang="en-US" smtClean="0"/>
              <a:t>单击此处编辑母版文本样式</a:t>
            </a:r>
          </a:p>
        </p:txBody>
      </p:sp>
      <p:pic>
        <p:nvPicPr>
          <p:cNvPr id="4" name="图片 3"/>
          <p:cNvPicPr>
            <a:picLocks noChangeAspect="1"/>
          </p:cNvPicPr>
          <p:nvPr/>
        </p:nvPicPr>
        <p:blipFill>
          <a:blip r:embed="rId3"/>
          <a:stretch>
            <a:fillRect/>
          </a:stretch>
        </p:blipFill>
        <p:spPr>
          <a:xfrm>
            <a:off x="7323363" y="236822"/>
            <a:ext cx="1058548" cy="729000"/>
          </a:xfrm>
          <a:prstGeom prst="rect">
            <a:avLst/>
          </a:prstGeom>
        </p:spPr>
      </p:pic>
    </p:spTree>
    <p:extLst>
      <p:ext uri="{BB962C8B-B14F-4D97-AF65-F5344CB8AC3E}">
        <p14:creationId xmlns="" xmlns:p14="http://schemas.microsoft.com/office/powerpoint/2010/main" val="674925009"/>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一栏内容">
    <p:spTree>
      <p:nvGrpSpPr>
        <p:cNvPr id="1" name=""/>
        <p:cNvGrpSpPr/>
        <p:nvPr/>
      </p:nvGrpSpPr>
      <p:grpSpPr>
        <a:xfrm>
          <a:off x="0" y="0"/>
          <a:ext cx="0" cy="0"/>
          <a:chOff x="0" y="0"/>
          <a:chExt cx="0" cy="0"/>
        </a:xfrm>
      </p:grpSpPr>
      <p:sp>
        <p:nvSpPr>
          <p:cNvPr id="14" name="灯片编号占位符 13"/>
          <p:cNvSpPr>
            <a:spLocks noGrp="1"/>
          </p:cNvSpPr>
          <p:nvPr>
            <p:ph type="sldNum" sz="quarter" idx="10"/>
          </p:nvPr>
        </p:nvSpPr>
        <p:spPr/>
        <p:txBody>
          <a:bodyPr/>
          <a:lstStyle/>
          <a:p>
            <a:fld id="{FFCA5CC9-9C0F-424D-A6A2-0137DDC45420}" type="slidenum">
              <a:rPr lang="zh-CN" altLang="en-US" smtClean="0">
                <a:solidFill>
                  <a:prstClr val="black"/>
                </a:solidFill>
                <a:effectLst>
                  <a:outerShdw blurRad="38100" dist="19050" dir="2700000" algn="tl" rotWithShape="0">
                    <a:prstClr val="black">
                      <a:alpha val="40000"/>
                    </a:prstClr>
                  </a:outerShdw>
                </a:effectLst>
              </a:rPr>
              <a:pPr/>
              <a:t>‹#›</a:t>
            </a:fld>
            <a:endParaRPr lang="zh-CN" altLang="en-US" dirty="0">
              <a:solidFill>
                <a:prstClr val="black"/>
              </a:solidFill>
              <a:effectLst>
                <a:outerShdw blurRad="38100" dist="19050" dir="2700000" algn="tl" rotWithShape="0">
                  <a:prstClr val="black">
                    <a:alpha val="40000"/>
                  </a:prstClr>
                </a:outerShdw>
              </a:effectLst>
            </a:endParaRPr>
          </a:p>
        </p:txBody>
      </p:sp>
      <p:sp>
        <p:nvSpPr>
          <p:cNvPr id="4" name="标题 3"/>
          <p:cNvSpPr>
            <a:spLocks noGrp="1"/>
          </p:cNvSpPr>
          <p:nvPr>
            <p:ph type="title"/>
          </p:nvPr>
        </p:nvSpPr>
        <p:spPr/>
        <p:txBody>
          <a:bodyPr/>
          <a:lstStyle/>
          <a:p>
            <a:r>
              <a:rPr lang="zh-CN" altLang="en-US" smtClean="0"/>
              <a:t>单击此处编辑母版标题样式</a:t>
            </a:r>
            <a:endParaRPr lang="zh-CN" altLang="en-US" dirty="0"/>
          </a:p>
        </p:txBody>
      </p:sp>
      <p:sp>
        <p:nvSpPr>
          <p:cNvPr id="6" name="Text Placeholder 2"/>
          <p:cNvSpPr>
            <a:spLocks noGrp="1"/>
          </p:cNvSpPr>
          <p:nvPr>
            <p:ph idx="1"/>
          </p:nvPr>
        </p:nvSpPr>
        <p:spPr>
          <a:xfrm>
            <a:off x="243641" y="806824"/>
            <a:ext cx="8656719" cy="4001840"/>
          </a:xfrm>
          <a:prstGeom prst="rect">
            <a:avLst/>
          </a:prstGeom>
          <a:ln>
            <a:solidFill>
              <a:srgbClr val="C00000"/>
            </a:solidFill>
            <a:prstDash val="solid"/>
          </a:ln>
        </p:spPr>
        <p:txBody>
          <a:bodyPr vert="horz" lIns="0" tIns="0" rIns="0" bIns="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 xmlns:p14="http://schemas.microsoft.com/office/powerpoint/2010/main" val="1819437644"/>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6" name="灯片编号占位符 5"/>
          <p:cNvSpPr>
            <a:spLocks noGrp="1"/>
          </p:cNvSpPr>
          <p:nvPr>
            <p:ph type="sldNum" sz="quarter" idx="10"/>
          </p:nvPr>
        </p:nvSpPr>
        <p:spPr/>
        <p:txBody>
          <a:bodyPr/>
          <a:lstStyle/>
          <a:p>
            <a:fld id="{FFCA5CC9-9C0F-424D-A6A2-0137DDC45420}" type="slidenum">
              <a:rPr lang="zh-CN" altLang="en-US" smtClean="0">
                <a:solidFill>
                  <a:prstClr val="black"/>
                </a:solidFill>
                <a:effectLst>
                  <a:outerShdw blurRad="38100" dist="19050" dir="2700000" algn="tl" rotWithShape="0">
                    <a:prstClr val="black">
                      <a:alpha val="40000"/>
                    </a:prstClr>
                  </a:outerShdw>
                </a:effectLst>
              </a:rPr>
              <a:pPr/>
              <a:t>‹#›</a:t>
            </a:fld>
            <a:endParaRPr lang="zh-CN" altLang="en-US" dirty="0">
              <a:solidFill>
                <a:prstClr val="black"/>
              </a:solidFill>
              <a:effectLst>
                <a:outerShdw blurRad="38100" dist="19050" dir="2700000" algn="tl" rotWithShape="0">
                  <a:prstClr val="black">
                    <a:alpha val="40000"/>
                  </a:prstClr>
                </a:outerShdw>
              </a:effectLst>
            </a:endParaRPr>
          </a:p>
        </p:txBody>
      </p:sp>
    </p:spTree>
    <p:extLst>
      <p:ext uri="{BB962C8B-B14F-4D97-AF65-F5344CB8AC3E}">
        <p14:creationId xmlns="" xmlns:p14="http://schemas.microsoft.com/office/powerpoint/2010/main" val="408532909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一栏副标简">
    <p:spTree>
      <p:nvGrpSpPr>
        <p:cNvPr id="1" name=""/>
        <p:cNvGrpSpPr/>
        <p:nvPr/>
      </p:nvGrpSpPr>
      <p:grpSpPr>
        <a:xfrm>
          <a:off x="0" y="0"/>
          <a:ext cx="0" cy="0"/>
          <a:chOff x="0" y="0"/>
          <a:chExt cx="0" cy="0"/>
        </a:xfrm>
      </p:grpSpPr>
      <p:sp>
        <p:nvSpPr>
          <p:cNvPr id="14" name="灯片编号占位符 13"/>
          <p:cNvSpPr>
            <a:spLocks noGrp="1"/>
          </p:cNvSpPr>
          <p:nvPr>
            <p:ph type="sldNum" sz="quarter" idx="10"/>
          </p:nvPr>
        </p:nvSpPr>
        <p:spPr/>
        <p:txBody>
          <a:bodyPr/>
          <a:lstStyle/>
          <a:p>
            <a:fld id="{FFCA5CC9-9C0F-424D-A6A2-0137DDC45420}" type="slidenum">
              <a:rPr lang="zh-CN" altLang="en-US" smtClean="0">
                <a:solidFill>
                  <a:prstClr val="black"/>
                </a:solidFill>
                <a:effectLst>
                  <a:outerShdw blurRad="38100" dist="19050" dir="2700000" algn="tl" rotWithShape="0">
                    <a:prstClr val="black">
                      <a:alpha val="40000"/>
                    </a:prstClr>
                  </a:outerShdw>
                </a:effectLst>
              </a:rPr>
              <a:pPr/>
              <a:t>‹#›</a:t>
            </a:fld>
            <a:endParaRPr lang="zh-CN" altLang="en-US" dirty="0">
              <a:solidFill>
                <a:prstClr val="black"/>
              </a:solidFill>
              <a:effectLst>
                <a:outerShdw blurRad="38100" dist="19050" dir="2700000" algn="tl" rotWithShape="0">
                  <a:prstClr val="black">
                    <a:alpha val="40000"/>
                  </a:prstClr>
                </a:outerShdw>
              </a:effectLst>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
        <p:nvSpPr>
          <p:cNvPr id="5" name="文本占位符 3"/>
          <p:cNvSpPr>
            <a:spLocks noGrp="1"/>
          </p:cNvSpPr>
          <p:nvPr>
            <p:ph type="body" sz="quarter" idx="11"/>
          </p:nvPr>
        </p:nvSpPr>
        <p:spPr>
          <a:xfrm>
            <a:off x="360006" y="729000"/>
            <a:ext cx="8423999" cy="324000"/>
          </a:xfrm>
          <a:ln>
            <a:noFill/>
          </a:ln>
        </p:spPr>
        <p:txBody>
          <a:bodyPr anchor="ctr">
            <a:noAutofit/>
          </a:bodyPr>
          <a:lstStyle>
            <a:lvl1pPr marL="0" indent="0">
              <a:buFontTx/>
              <a:buNone/>
              <a:defRPr sz="1400" b="1" i="0" cap="none" spc="225">
                <a:ln>
                  <a:noFill/>
                </a:ln>
                <a:solidFill>
                  <a:srgbClr val="C00000"/>
                </a:solidFill>
                <a:effectLst/>
                <a:latin typeface="+mj-ea"/>
                <a:ea typeface="+mj-ea"/>
              </a:defRPr>
            </a:lvl1pPr>
          </a:lstStyle>
          <a:p>
            <a:pPr lvl="0"/>
            <a:r>
              <a:rPr lang="zh-CN" altLang="en-US" smtClean="0"/>
              <a:t>单击此处编辑母版文本样式</a:t>
            </a:r>
          </a:p>
        </p:txBody>
      </p:sp>
    </p:spTree>
    <p:extLst>
      <p:ext uri="{BB962C8B-B14F-4D97-AF65-F5344CB8AC3E}">
        <p14:creationId xmlns="" xmlns:p14="http://schemas.microsoft.com/office/powerpoint/2010/main" val="2531562028"/>
      </p:ext>
    </p:extLst>
  </p:cSld>
  <p:clrMapOvr>
    <a:masterClrMapping/>
  </p:clrMapOvr>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一栏副标">
    <p:spTree>
      <p:nvGrpSpPr>
        <p:cNvPr id="1" name=""/>
        <p:cNvGrpSpPr/>
        <p:nvPr/>
      </p:nvGrpSpPr>
      <p:grpSpPr>
        <a:xfrm>
          <a:off x="0" y="0"/>
          <a:ext cx="0" cy="0"/>
          <a:chOff x="0" y="0"/>
          <a:chExt cx="0" cy="0"/>
        </a:xfrm>
      </p:grpSpPr>
      <p:sp>
        <p:nvSpPr>
          <p:cNvPr id="14" name="灯片编号占位符 13"/>
          <p:cNvSpPr>
            <a:spLocks noGrp="1"/>
          </p:cNvSpPr>
          <p:nvPr>
            <p:ph type="sldNum" sz="quarter" idx="10"/>
          </p:nvPr>
        </p:nvSpPr>
        <p:spPr/>
        <p:txBody>
          <a:bodyPr/>
          <a:lstStyle/>
          <a:p>
            <a:fld id="{FFCA5CC9-9C0F-424D-A6A2-0137DDC45420}" type="slidenum">
              <a:rPr lang="zh-CN" altLang="en-US" smtClean="0">
                <a:solidFill>
                  <a:prstClr val="black"/>
                </a:solidFill>
                <a:effectLst>
                  <a:outerShdw blurRad="38100" dist="19050" dir="2700000" algn="tl" rotWithShape="0">
                    <a:prstClr val="black">
                      <a:alpha val="40000"/>
                    </a:prstClr>
                  </a:outerShdw>
                </a:effectLst>
              </a:rPr>
              <a:pPr/>
              <a:t>‹#›</a:t>
            </a:fld>
            <a:endParaRPr lang="zh-CN" altLang="en-US" dirty="0">
              <a:solidFill>
                <a:prstClr val="black"/>
              </a:solidFill>
              <a:effectLst>
                <a:outerShdw blurRad="38100" dist="19050" dir="2700000" algn="tl" rotWithShape="0">
                  <a:prstClr val="black">
                    <a:alpha val="40000"/>
                  </a:prstClr>
                </a:outerShdw>
              </a:effectLst>
            </a:endParaRPr>
          </a:p>
        </p:txBody>
      </p:sp>
      <p:sp>
        <p:nvSpPr>
          <p:cNvPr id="4" name="文本占位符 3"/>
          <p:cNvSpPr>
            <a:spLocks noGrp="1"/>
          </p:cNvSpPr>
          <p:nvPr>
            <p:ph type="body" sz="quarter" idx="11"/>
          </p:nvPr>
        </p:nvSpPr>
        <p:spPr>
          <a:xfrm>
            <a:off x="360006" y="729000"/>
            <a:ext cx="8423999" cy="324000"/>
          </a:xfrm>
          <a:ln>
            <a:noFill/>
          </a:ln>
        </p:spPr>
        <p:txBody>
          <a:bodyPr anchor="ctr">
            <a:noAutofit/>
          </a:bodyPr>
          <a:lstStyle>
            <a:lvl1pPr marL="0" indent="0">
              <a:buFontTx/>
              <a:buNone/>
              <a:defRPr sz="1400" b="1" i="0" cap="none" spc="225">
                <a:ln>
                  <a:noFill/>
                </a:ln>
                <a:solidFill>
                  <a:srgbClr val="C00000"/>
                </a:solidFill>
                <a:effectLst/>
                <a:latin typeface="+mj-ea"/>
                <a:ea typeface="+mj-ea"/>
              </a:defRPr>
            </a:lvl1pPr>
          </a:lstStyle>
          <a:p>
            <a:pPr lvl="0"/>
            <a:r>
              <a:rPr lang="zh-CN" altLang="en-US" smtClean="0"/>
              <a:t>单击此处编辑母版文本样式</a:t>
            </a:r>
          </a:p>
        </p:txBody>
      </p:sp>
      <p:sp>
        <p:nvSpPr>
          <p:cNvPr id="5" name="标题 4"/>
          <p:cNvSpPr>
            <a:spLocks noGrp="1"/>
          </p:cNvSpPr>
          <p:nvPr>
            <p:ph type="title"/>
          </p:nvPr>
        </p:nvSpPr>
        <p:spPr/>
        <p:txBody>
          <a:bodyPr/>
          <a:lstStyle/>
          <a:p>
            <a:r>
              <a:rPr lang="zh-CN" altLang="en-US" smtClean="0"/>
              <a:t>单击此处编辑母版标题样式</a:t>
            </a:r>
            <a:endParaRPr lang="zh-CN" altLang="en-US" dirty="0"/>
          </a:p>
        </p:txBody>
      </p:sp>
      <p:sp>
        <p:nvSpPr>
          <p:cNvPr id="6" name="Text Placeholder 2"/>
          <p:cNvSpPr>
            <a:spLocks noGrp="1"/>
          </p:cNvSpPr>
          <p:nvPr>
            <p:ph idx="1"/>
          </p:nvPr>
        </p:nvSpPr>
        <p:spPr>
          <a:xfrm>
            <a:off x="243641" y="1131543"/>
            <a:ext cx="8656719" cy="3677123"/>
          </a:xfrm>
          <a:prstGeom prst="rect">
            <a:avLst/>
          </a:prstGeom>
          <a:ln>
            <a:solidFill>
              <a:srgbClr val="C00000"/>
            </a:solidFill>
            <a:prstDash val="solid"/>
          </a:ln>
        </p:spPr>
        <p:txBody>
          <a:bodyPr vert="horz" lIns="0" tIns="0" rIns="0" bIns="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 xmlns:p14="http://schemas.microsoft.com/office/powerpoint/2010/main" val="81047693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2_标题幻灯片">
    <p:spTree>
      <p:nvGrpSpPr>
        <p:cNvPr id="1" name=""/>
        <p:cNvGrpSpPr/>
        <p:nvPr/>
      </p:nvGrpSpPr>
      <p:grpSpPr>
        <a:xfrm>
          <a:off x="0" y="0"/>
          <a:ext cx="0" cy="0"/>
          <a:chOff x="0" y="0"/>
          <a:chExt cx="0" cy="0"/>
        </a:xfrm>
      </p:grpSpPr>
      <p:pic>
        <p:nvPicPr>
          <p:cNvPr id="4" name="图片 8" descr="Logo.bmp"/>
          <p:cNvPicPr>
            <a:picLocks noChangeAspect="1"/>
          </p:cNvPicPr>
          <p:nvPr userDrawn="1"/>
        </p:nvPicPr>
        <p:blipFill>
          <a:blip r:embed="rId2" cstate="email">
            <a:extLst>
              <a:ext uri="{28A0092B-C50C-407E-A947-70E740481C1C}">
                <a14:useLocalDpi xmlns="" xmlns:a14="http://schemas.microsoft.com/office/drawing/2010/main"/>
              </a:ext>
            </a:extLst>
          </a:blip>
          <a:srcRect/>
          <a:stretch>
            <a:fillRect/>
          </a:stretch>
        </p:blipFill>
        <p:spPr bwMode="auto">
          <a:xfrm>
            <a:off x="7143494" y="3"/>
            <a:ext cx="1675427" cy="951310"/>
          </a:xfrm>
          <a:prstGeom prst="rect">
            <a:avLst/>
          </a:prstGeom>
          <a:noFill/>
          <a:ln w="9525">
            <a:noFill/>
            <a:miter lim="800000"/>
            <a:headEnd/>
            <a:tailEnd/>
          </a:ln>
        </p:spPr>
      </p:pic>
      <p:pic>
        <p:nvPicPr>
          <p:cNvPr id="5" name="Picture 1029"/>
          <p:cNvPicPr>
            <a:picLocks noChangeAspect="1" noChangeArrowheads="1"/>
          </p:cNvPicPr>
          <p:nvPr userDrawn="1"/>
        </p:nvPicPr>
        <p:blipFill>
          <a:blip r:embed="rId3" cstate="email">
            <a:extLst>
              <a:ext uri="{28A0092B-C50C-407E-A947-70E740481C1C}">
                <a14:useLocalDpi xmlns="" xmlns:a14="http://schemas.microsoft.com/office/drawing/2010/main"/>
              </a:ext>
            </a:extLst>
          </a:blip>
          <a:srcRect/>
          <a:stretch>
            <a:fillRect/>
          </a:stretch>
        </p:blipFill>
        <p:spPr bwMode="auto">
          <a:xfrm>
            <a:off x="0" y="1166818"/>
            <a:ext cx="9138046" cy="2397919"/>
          </a:xfrm>
          <a:prstGeom prst="rect">
            <a:avLst/>
          </a:prstGeom>
          <a:noFill/>
          <a:ln w="9525">
            <a:noFill/>
            <a:miter lim="800000"/>
            <a:headEnd/>
            <a:tailEnd/>
          </a:ln>
        </p:spPr>
      </p:pic>
    </p:spTree>
    <p:extLst>
      <p:ext uri="{BB962C8B-B14F-4D97-AF65-F5344CB8AC3E}">
        <p14:creationId xmlns="" xmlns:p14="http://schemas.microsoft.com/office/powerpoint/2010/main" val="1675694830"/>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目录">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000" y="809963"/>
            <a:ext cx="8424000" cy="3998700"/>
          </a:xfrm>
          <a:ln>
            <a:noFill/>
          </a:ln>
        </p:spPr>
        <p:txBody>
          <a:bodyPr vert="horz" lIns="91432" tIns="45716" rIns="91432" bIns="45716" rtlCol="0" anchor="ctr" anchorCtr="1">
            <a:normAutofit/>
          </a:bodyPr>
          <a:lstStyle>
            <a:lvl1pPr marL="428625" indent="-428625">
              <a:buClrTx/>
              <a:buFont typeface="+mj-ea"/>
              <a:buAutoNum type="ea1JpnChsDbPeriod"/>
              <a:defRPr lang="zh-CN" altLang="en-US" sz="2100" spc="225" dirty="0" smtClean="0">
                <a:solidFill>
                  <a:schemeClr val="bg1">
                    <a:lumMod val="50000"/>
                  </a:schemeClr>
                </a:solidFill>
              </a:defRPr>
            </a:lvl1pPr>
            <a:lvl2pPr marL="728980" indent="-214630">
              <a:buClr>
                <a:srgbClr val="C00000"/>
              </a:buClr>
              <a:buFont typeface="Wingdings" panose="05000000000000000000" pitchFamily="2" charset="2"/>
              <a:buChar char="p"/>
              <a:defRPr lang="zh-CN" altLang="en-US" sz="1800" spc="225" dirty="0" smtClean="0">
                <a:solidFill>
                  <a:schemeClr val="bg1">
                    <a:lumMod val="50000"/>
                  </a:schemeClr>
                </a:solidFill>
              </a:defRPr>
            </a:lvl2pPr>
            <a:lvl3pPr marL="857250" indent="0">
              <a:buNone/>
              <a:defRPr lang="zh-CN" altLang="en-US" sz="1100" dirty="0" smtClean="0"/>
            </a:lvl3pPr>
            <a:lvl4pPr marL="1200150" indent="0">
              <a:buNone/>
              <a:defRPr lang="zh-CN" altLang="en-US" sz="900" dirty="0" smtClean="0"/>
            </a:lvl4pPr>
            <a:lvl5pPr marL="1543050" indent="0">
              <a:buNone/>
              <a:defRPr lang="en-US" sz="900" dirty="0"/>
            </a:lvl5pPr>
          </a:lstStyle>
          <a:p>
            <a:pPr lvl="0"/>
            <a:r>
              <a:rPr lang="zh-CN" altLang="en-US" smtClean="0"/>
              <a:t>单击此处编辑母版文本样式</a:t>
            </a:r>
          </a:p>
          <a:p>
            <a:pPr lvl="1"/>
            <a:r>
              <a:rPr lang="zh-CN" altLang="en-US" smtClean="0"/>
              <a:t>第二级</a:t>
            </a:r>
          </a:p>
        </p:txBody>
      </p:sp>
      <p:sp>
        <p:nvSpPr>
          <p:cNvPr id="14" name="灯片编号占位符 13"/>
          <p:cNvSpPr>
            <a:spLocks noGrp="1"/>
          </p:cNvSpPr>
          <p:nvPr>
            <p:ph type="sldNum" sz="quarter" idx="10"/>
          </p:nvPr>
        </p:nvSpPr>
        <p:spPr/>
        <p:txBody>
          <a:bodyPr/>
          <a:lstStyle/>
          <a:p>
            <a:fld id="{FFCA5CC9-9C0F-424D-A6A2-0137DDC45420}" type="slidenum">
              <a:rPr lang="zh-CN" altLang="en-US" smtClean="0">
                <a:solidFill>
                  <a:prstClr val="black"/>
                </a:solidFill>
                <a:effectLst>
                  <a:outerShdw blurRad="38100" dist="19050" dir="2700000" algn="tl" rotWithShape="0">
                    <a:prstClr val="black">
                      <a:alpha val="40000"/>
                    </a:prstClr>
                  </a:outerShdw>
                </a:effectLst>
              </a:rPr>
              <a:pPr/>
              <a:t>‹#›</a:t>
            </a:fld>
            <a:endParaRPr lang="zh-CN" altLang="en-US" dirty="0">
              <a:solidFill>
                <a:prstClr val="black"/>
              </a:solidFill>
              <a:effectLst>
                <a:outerShdw blurRad="38100" dist="19050" dir="2700000" algn="tl" rotWithShape="0">
                  <a:prstClr val="black">
                    <a:alpha val="40000"/>
                  </a:prstClr>
                </a:outerShdw>
              </a:effectLst>
            </a:endParaRPr>
          </a:p>
        </p:txBody>
      </p:sp>
      <p:sp>
        <p:nvSpPr>
          <p:cNvPr id="10" name="标题 9"/>
          <p:cNvSpPr>
            <a:spLocks noGrp="1"/>
          </p:cNvSpPr>
          <p:nvPr>
            <p:ph type="title"/>
          </p:nvPr>
        </p:nvSpPr>
        <p:spPr/>
        <p:txBody>
          <a:bodyPr/>
          <a:lstStyle/>
          <a:p>
            <a:r>
              <a:rPr lang="zh-CN" altLang="en-US" smtClean="0"/>
              <a:t>单击此处编辑母版标题样式</a:t>
            </a:r>
            <a:endParaRPr lang="zh-CN" altLang="en-US" dirty="0"/>
          </a:p>
        </p:txBody>
      </p:sp>
    </p:spTree>
    <p:extLst>
      <p:ext uri="{BB962C8B-B14F-4D97-AF65-F5344CB8AC3E}">
        <p14:creationId xmlns="" xmlns:p14="http://schemas.microsoft.com/office/powerpoint/2010/main" val="1541605843"/>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结束">
    <p:spTree>
      <p:nvGrpSpPr>
        <p:cNvPr id="1" name=""/>
        <p:cNvGrpSpPr/>
        <p:nvPr/>
      </p:nvGrpSpPr>
      <p:grpSpPr>
        <a:xfrm>
          <a:off x="0" y="0"/>
          <a:ext cx="0" cy="0"/>
          <a:chOff x="0" y="0"/>
          <a:chExt cx="0" cy="0"/>
        </a:xfrm>
      </p:grpSpPr>
      <p:sp>
        <p:nvSpPr>
          <p:cNvPr id="16" name="矩形 15"/>
          <p:cNvSpPr/>
          <p:nvPr/>
        </p:nvSpPr>
        <p:spPr>
          <a:xfrm>
            <a:off x="0" y="0"/>
            <a:ext cx="9144000" cy="5143500"/>
          </a:xfrm>
          <a:prstGeom prst="rect">
            <a:avLst/>
          </a:prstGeom>
          <a:solidFill>
            <a:sysClr val="window" lastClr="FFFFFF"/>
          </a:solidFill>
          <a:ln w="25400" cap="flat" cmpd="sng" algn="ctr">
            <a:noFill/>
            <a:prstDash val="solid"/>
          </a:ln>
          <a:effectLst/>
        </p:spPr>
        <p:txBody>
          <a:bodyPr lIns="91432" tIns="45716" rIns="91432" bIns="45716" anchor="ctr"/>
          <a:lstStyle/>
          <a:p>
            <a:pPr algn="ctr" defTabSz="685165">
              <a:defRPr/>
            </a:pPr>
            <a:endParaRPr lang="zh-CN" altLang="en-US" kern="0" dirty="0">
              <a:solidFill>
                <a:prstClr val="white"/>
              </a:solidFill>
              <a:latin typeface="Calibri" panose="020F0502020204030204"/>
              <a:ea typeface="宋体" panose="02010600030101010101" pitchFamily="2" charset="-122"/>
            </a:endParaRPr>
          </a:p>
        </p:txBody>
      </p:sp>
      <p:pic>
        <p:nvPicPr>
          <p:cNvPr id="8" name="Picture 2055" descr="色条 拷贝"/>
          <p:cNvPicPr>
            <a:picLocks noChangeAspect="1" noChangeArrowheads="1"/>
          </p:cNvPicPr>
          <p:nvPr/>
        </p:nvPicPr>
        <p:blipFill>
          <a:blip r:embed="rId2" cstate="print"/>
          <a:srcRect/>
          <a:stretch>
            <a:fillRect/>
          </a:stretch>
        </p:blipFill>
        <p:spPr bwMode="auto">
          <a:xfrm>
            <a:off x="3131" y="1154315"/>
            <a:ext cx="9144000" cy="27753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1722420"/>
            <a:ext cx="7772400" cy="1698671"/>
          </a:xfrm>
        </p:spPr>
        <p:txBody>
          <a:bodyPr anchor="ctr">
            <a:noAutofit/>
          </a:bodyPr>
          <a:lstStyle>
            <a:lvl1pPr marL="0" algn="ctr" defTabSz="685165" rtl="0" eaLnBrk="1" fontAlgn="base" latinLnBrk="0" hangingPunct="1">
              <a:spcBef>
                <a:spcPct val="0"/>
              </a:spcBef>
              <a:spcAft>
                <a:spcPct val="0"/>
              </a:spcAft>
              <a:defRPr kumimoji="0" lang="zh-CN" altLang="en-US" sz="4500" b="1" i="0" u="none" strike="noStrike" kern="1200" cap="none" spc="450" normalizeH="0" baseline="0" dirty="0" smtClean="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defRPr>
            </a:lvl1pPr>
          </a:lstStyle>
          <a:p>
            <a:r>
              <a:rPr lang="zh-CN" altLang="en-US" smtClean="0"/>
              <a:t>单击此处编辑母版标题样式</a:t>
            </a:r>
            <a:endParaRPr lang="en-US" dirty="0"/>
          </a:p>
        </p:txBody>
      </p:sp>
      <p:pic>
        <p:nvPicPr>
          <p:cNvPr id="6" name="图片 5"/>
          <p:cNvPicPr>
            <a:picLocks noChangeAspect="1"/>
          </p:cNvPicPr>
          <p:nvPr/>
        </p:nvPicPr>
        <p:blipFill>
          <a:blip r:embed="rId3"/>
          <a:stretch>
            <a:fillRect/>
          </a:stretch>
        </p:blipFill>
        <p:spPr>
          <a:xfrm>
            <a:off x="7323363" y="236822"/>
            <a:ext cx="1058548" cy="729000"/>
          </a:xfrm>
          <a:prstGeom prst="rect">
            <a:avLst/>
          </a:prstGeom>
        </p:spPr>
      </p:pic>
    </p:spTree>
    <p:extLst>
      <p:ext uri="{BB962C8B-B14F-4D97-AF65-F5344CB8AC3E}">
        <p14:creationId xmlns="" xmlns:p14="http://schemas.microsoft.com/office/powerpoint/2010/main" val="2937551775"/>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标题幻灯片">
    <p:spTree>
      <p:nvGrpSpPr>
        <p:cNvPr id="1" name=""/>
        <p:cNvGrpSpPr/>
        <p:nvPr/>
      </p:nvGrpSpPr>
      <p:grpSpPr>
        <a:xfrm>
          <a:off x="0" y="0"/>
          <a:ext cx="0" cy="0"/>
          <a:chOff x="0" y="0"/>
          <a:chExt cx="0" cy="0"/>
        </a:xfrm>
      </p:grpSpPr>
      <p:pic>
        <p:nvPicPr>
          <p:cNvPr id="4" name="Picture 2055" descr="色条 拷贝"/>
          <p:cNvPicPr>
            <a:picLocks noChangeAspect="1" noChangeArrowheads="1"/>
          </p:cNvPicPr>
          <p:nvPr userDrawn="1"/>
        </p:nvPicPr>
        <p:blipFill>
          <a:blip r:embed="rId2" cstate="email"/>
          <a:srcRect/>
          <a:stretch>
            <a:fillRect/>
          </a:stretch>
        </p:blipFill>
        <p:spPr bwMode="auto">
          <a:xfrm>
            <a:off x="0" y="1603044"/>
            <a:ext cx="9144000" cy="2120834"/>
          </a:xfrm>
          <a:prstGeom prst="rect">
            <a:avLst/>
          </a:prstGeom>
          <a:noFill/>
          <a:ln w="9525">
            <a:noFill/>
            <a:miter lim="800000"/>
            <a:headEnd/>
            <a:tailEnd/>
          </a:ln>
        </p:spPr>
      </p:pic>
      <p:grpSp>
        <p:nvGrpSpPr>
          <p:cNvPr id="6" name="Group 31"/>
          <p:cNvGrpSpPr/>
          <p:nvPr userDrawn="1"/>
        </p:nvGrpSpPr>
        <p:grpSpPr bwMode="auto">
          <a:xfrm>
            <a:off x="560392" y="4786312"/>
            <a:ext cx="287337" cy="215504"/>
            <a:chOff x="3742" y="3113"/>
            <a:chExt cx="136" cy="136"/>
          </a:xfrm>
        </p:grpSpPr>
        <p:sp>
          <p:nvSpPr>
            <p:cNvPr id="7" name="AutoShape 32"/>
            <p:cNvSpPr>
              <a:spLocks noChangeArrowheads="1"/>
            </p:cNvSpPr>
            <p:nvPr/>
          </p:nvSpPr>
          <p:spPr bwMode="auto">
            <a:xfrm>
              <a:off x="3742" y="3113"/>
              <a:ext cx="136" cy="136"/>
            </a:xfrm>
            <a:prstGeom prst="star4">
              <a:avLst>
                <a:gd name="adj" fmla="val 12500"/>
              </a:avLst>
            </a:prstGeom>
            <a:gradFill rotWithShape="1">
              <a:gsLst>
                <a:gs pos="0">
                  <a:schemeClr val="bg1"/>
                </a:gs>
                <a:gs pos="100000">
                  <a:schemeClr val="bg1">
                    <a:alpha val="0"/>
                  </a:schemeClr>
                </a:gs>
              </a:gsLst>
              <a:path path="shape">
                <a:fillToRect l="50000" t="50000" r="50000" b="50000"/>
              </a:path>
            </a:gradFill>
            <a:ln w="9525">
              <a:noFill/>
              <a:miter lim="800000"/>
            </a:ln>
          </p:spPr>
          <p:txBody>
            <a:bodyPr wrap="none" anchor="ctr"/>
            <a:lstStyle/>
            <a:p>
              <a:pPr defTabSz="684530" fontAlgn="base">
                <a:spcBef>
                  <a:spcPct val="0"/>
                </a:spcBef>
                <a:spcAft>
                  <a:spcPct val="0"/>
                </a:spcAft>
              </a:pPr>
              <a:endParaRPr lang="zh-CN" altLang="en-US">
                <a:solidFill>
                  <a:srgbClr val="000000"/>
                </a:solidFill>
                <a:latin typeface="Arial" panose="020B0604020202020204" pitchFamily="34" charset="0"/>
                <a:ea typeface="华文细黑" panose="02010600040101010101" pitchFamily="2" charset="-122"/>
              </a:endParaRPr>
            </a:p>
          </p:txBody>
        </p:sp>
        <p:sp>
          <p:nvSpPr>
            <p:cNvPr id="8" name="AutoShape 33"/>
            <p:cNvSpPr>
              <a:spLocks noChangeArrowheads="1"/>
            </p:cNvSpPr>
            <p:nvPr/>
          </p:nvSpPr>
          <p:spPr bwMode="auto">
            <a:xfrm rot="1800000">
              <a:off x="3742" y="3134"/>
              <a:ext cx="136" cy="91"/>
            </a:xfrm>
            <a:prstGeom prst="star4">
              <a:avLst>
                <a:gd name="adj" fmla="val 8824"/>
              </a:avLst>
            </a:prstGeom>
            <a:gradFill rotWithShape="1">
              <a:gsLst>
                <a:gs pos="0">
                  <a:schemeClr val="bg1"/>
                </a:gs>
                <a:gs pos="100000">
                  <a:schemeClr val="bg1">
                    <a:alpha val="0"/>
                  </a:schemeClr>
                </a:gs>
              </a:gsLst>
              <a:path path="shape">
                <a:fillToRect l="50000" t="50000" r="50000" b="50000"/>
              </a:path>
            </a:gradFill>
            <a:ln w="9525">
              <a:noFill/>
              <a:miter lim="800000"/>
            </a:ln>
          </p:spPr>
          <p:txBody>
            <a:bodyPr wrap="none" anchor="ctr"/>
            <a:lstStyle/>
            <a:p>
              <a:pPr defTabSz="684530" fontAlgn="base">
                <a:spcBef>
                  <a:spcPct val="0"/>
                </a:spcBef>
                <a:spcAft>
                  <a:spcPct val="0"/>
                </a:spcAft>
              </a:pPr>
              <a:endParaRPr lang="zh-CN" altLang="en-US">
                <a:solidFill>
                  <a:srgbClr val="000000"/>
                </a:solidFill>
                <a:latin typeface="Arial" panose="020B0604020202020204" pitchFamily="34" charset="0"/>
                <a:ea typeface="华文细黑" panose="02010600040101010101" pitchFamily="2" charset="-122"/>
              </a:endParaRPr>
            </a:p>
          </p:txBody>
        </p:sp>
      </p:grpSp>
      <p:grpSp>
        <p:nvGrpSpPr>
          <p:cNvPr id="9" name="Group 34"/>
          <p:cNvGrpSpPr/>
          <p:nvPr userDrawn="1"/>
        </p:nvGrpSpPr>
        <p:grpSpPr bwMode="auto">
          <a:xfrm>
            <a:off x="250833" y="5003008"/>
            <a:ext cx="287338" cy="215504"/>
            <a:chOff x="3742" y="3113"/>
            <a:chExt cx="136" cy="136"/>
          </a:xfrm>
        </p:grpSpPr>
        <p:sp>
          <p:nvSpPr>
            <p:cNvPr id="10" name="AutoShape 35"/>
            <p:cNvSpPr>
              <a:spLocks noChangeArrowheads="1"/>
            </p:cNvSpPr>
            <p:nvPr/>
          </p:nvSpPr>
          <p:spPr bwMode="auto">
            <a:xfrm>
              <a:off x="3742" y="3113"/>
              <a:ext cx="136" cy="136"/>
            </a:xfrm>
            <a:prstGeom prst="star4">
              <a:avLst>
                <a:gd name="adj" fmla="val 12500"/>
              </a:avLst>
            </a:prstGeom>
            <a:gradFill rotWithShape="1">
              <a:gsLst>
                <a:gs pos="0">
                  <a:schemeClr val="bg1"/>
                </a:gs>
                <a:gs pos="100000">
                  <a:schemeClr val="bg1">
                    <a:alpha val="0"/>
                  </a:schemeClr>
                </a:gs>
              </a:gsLst>
              <a:path path="shape">
                <a:fillToRect l="50000" t="50000" r="50000" b="50000"/>
              </a:path>
            </a:gradFill>
            <a:ln w="9525">
              <a:noFill/>
              <a:miter lim="800000"/>
            </a:ln>
          </p:spPr>
          <p:txBody>
            <a:bodyPr wrap="none" anchor="ctr"/>
            <a:lstStyle/>
            <a:p>
              <a:pPr defTabSz="684530" fontAlgn="base">
                <a:spcBef>
                  <a:spcPct val="0"/>
                </a:spcBef>
                <a:spcAft>
                  <a:spcPct val="0"/>
                </a:spcAft>
              </a:pPr>
              <a:endParaRPr lang="zh-CN" altLang="en-US">
                <a:solidFill>
                  <a:srgbClr val="000000"/>
                </a:solidFill>
                <a:latin typeface="Arial" panose="020B0604020202020204" pitchFamily="34" charset="0"/>
                <a:ea typeface="华文细黑" panose="02010600040101010101" pitchFamily="2" charset="-122"/>
              </a:endParaRPr>
            </a:p>
          </p:txBody>
        </p:sp>
        <p:sp>
          <p:nvSpPr>
            <p:cNvPr id="11" name="AutoShape 36"/>
            <p:cNvSpPr>
              <a:spLocks noChangeArrowheads="1"/>
            </p:cNvSpPr>
            <p:nvPr/>
          </p:nvSpPr>
          <p:spPr bwMode="auto">
            <a:xfrm rot="1800000">
              <a:off x="3742" y="3134"/>
              <a:ext cx="136" cy="91"/>
            </a:xfrm>
            <a:prstGeom prst="star4">
              <a:avLst>
                <a:gd name="adj" fmla="val 8824"/>
              </a:avLst>
            </a:prstGeom>
            <a:gradFill rotWithShape="1">
              <a:gsLst>
                <a:gs pos="0">
                  <a:schemeClr val="bg1"/>
                </a:gs>
                <a:gs pos="100000">
                  <a:schemeClr val="bg1">
                    <a:alpha val="0"/>
                  </a:schemeClr>
                </a:gs>
              </a:gsLst>
              <a:path path="shape">
                <a:fillToRect l="50000" t="50000" r="50000" b="50000"/>
              </a:path>
            </a:gradFill>
            <a:ln w="9525">
              <a:noFill/>
              <a:miter lim="800000"/>
            </a:ln>
          </p:spPr>
          <p:txBody>
            <a:bodyPr wrap="none" anchor="ctr"/>
            <a:lstStyle/>
            <a:p>
              <a:pPr defTabSz="684530" fontAlgn="base">
                <a:spcBef>
                  <a:spcPct val="0"/>
                </a:spcBef>
                <a:spcAft>
                  <a:spcPct val="0"/>
                </a:spcAft>
              </a:pPr>
              <a:endParaRPr lang="zh-CN" altLang="en-US">
                <a:solidFill>
                  <a:srgbClr val="000000"/>
                </a:solidFill>
                <a:latin typeface="Arial" panose="020B0604020202020204" pitchFamily="34" charset="0"/>
                <a:ea typeface="华文细黑" panose="02010600040101010101" pitchFamily="2" charset="-122"/>
              </a:endParaRPr>
            </a:p>
          </p:txBody>
        </p:sp>
      </p:grpSp>
      <p:sp>
        <p:nvSpPr>
          <p:cNvPr id="3074" name="Rectangle 2"/>
          <p:cNvSpPr>
            <a:spLocks noGrp="1" noChangeArrowheads="1"/>
          </p:cNvSpPr>
          <p:nvPr>
            <p:ph type="ctrTitle" hasCustomPrompt="1"/>
          </p:nvPr>
        </p:nvSpPr>
        <p:spPr>
          <a:xfrm>
            <a:off x="468317" y="2247714"/>
            <a:ext cx="8207375" cy="972108"/>
          </a:xfrm>
        </p:spPr>
        <p:txBody>
          <a:bodyPr/>
          <a:lstStyle>
            <a:lvl1pPr marL="0" algn="ctr">
              <a:lnSpc>
                <a:spcPct val="100000"/>
              </a:lnSpc>
              <a:defRPr sz="3200" baseline="0">
                <a:solidFill>
                  <a:schemeClr val="bg1"/>
                </a:solidFill>
              </a:defRPr>
            </a:lvl1pPr>
          </a:lstStyle>
          <a:p>
            <a:r>
              <a:rPr lang="zh-CN" altLang="en-US" dirty="0"/>
              <a:t>主</a:t>
            </a:r>
            <a:r>
              <a:rPr lang="zh-CN" altLang="en-US" dirty="0" smtClean="0"/>
              <a:t>标题：雅黑</a:t>
            </a:r>
            <a:r>
              <a:rPr lang="en-US" altLang="zh-CN" dirty="0" smtClean="0"/>
              <a:t>/44pt</a:t>
            </a:r>
            <a:endParaRPr lang="en-US" altLang="zh-CN" dirty="0"/>
          </a:p>
        </p:txBody>
      </p:sp>
      <p:pic>
        <p:nvPicPr>
          <p:cNvPr id="13" name="Picture 9"/>
          <p:cNvPicPr>
            <a:picLocks noChangeAspect="1" noChangeArrowheads="1"/>
          </p:cNvPicPr>
          <p:nvPr userDrawn="1"/>
        </p:nvPicPr>
        <p:blipFill>
          <a:blip r:embed="rId3">
            <a:extLst>
              <a:ext uri="{28A0092B-C50C-407E-A947-70E740481C1C}">
                <a14:useLocalDpi xmlns="" xmlns:a14="http://schemas.microsoft.com/office/drawing/2010/main" val="0"/>
              </a:ext>
            </a:extLst>
          </a:blip>
          <a:srcRect l="10513" t="10342" r="12415" b="6898"/>
          <a:stretch>
            <a:fillRect/>
          </a:stretch>
        </p:blipFill>
        <p:spPr bwMode="auto">
          <a:xfrm>
            <a:off x="7267905" y="51537"/>
            <a:ext cx="1407787" cy="10080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
        <p:nvSpPr>
          <p:cNvPr id="15" name="文本占位符 14"/>
          <p:cNvSpPr>
            <a:spLocks noGrp="1"/>
          </p:cNvSpPr>
          <p:nvPr>
            <p:ph type="body" sz="quarter" idx="11"/>
          </p:nvPr>
        </p:nvSpPr>
        <p:spPr>
          <a:xfrm>
            <a:off x="2681969" y="3764251"/>
            <a:ext cx="3780061" cy="420687"/>
          </a:xfrm>
        </p:spPr>
        <p:txBody>
          <a:bodyPr anchor="ctr"/>
          <a:lstStyle>
            <a:lvl2pPr marL="360045" indent="0" algn="ctr">
              <a:lnSpc>
                <a:spcPct val="100000"/>
              </a:lnSpc>
              <a:spcBef>
                <a:spcPts val="0"/>
              </a:spcBef>
              <a:buFontTx/>
              <a:buNone/>
              <a:defRPr sz="2000" b="1"/>
            </a:lvl2pPr>
          </a:lstStyle>
          <a:p>
            <a:pPr lvl="1"/>
            <a:endParaRPr lang="zh-CN" altLang="en-US" dirty="0"/>
          </a:p>
        </p:txBody>
      </p:sp>
      <p:pic>
        <p:nvPicPr>
          <p:cNvPr id="17" name="Picture 16"/>
          <p:cNvPicPr>
            <a:picLocks noChangeArrowheads="1"/>
          </p:cNvPicPr>
          <p:nvPr userDrawn="1"/>
        </p:nvPicPr>
        <p:blipFill>
          <a:blip r:embed="rId4" cstate="print">
            <a:extLst>
              <a:ext uri="{28A0092B-C50C-407E-A947-70E740481C1C}">
                <a14:useLocalDpi xmlns="" xmlns:a14="http://schemas.microsoft.com/office/drawing/2010/main" val="0"/>
              </a:ext>
            </a:extLst>
          </a:blip>
          <a:srcRect/>
          <a:stretch>
            <a:fillRect/>
          </a:stretch>
        </p:blipFill>
        <p:spPr bwMode="auto">
          <a:xfrm>
            <a:off x="0" y="-1"/>
            <a:ext cx="1115615" cy="11032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2" name="Picture 10" descr="C:\Users\vivianting\Desktop\未标题8.png"/>
          <p:cNvPicPr>
            <a:picLocks noChangeAspect="1" noChangeArrowheads="1"/>
          </p:cNvPicPr>
          <p:nvPr userDrawn="1"/>
        </p:nvPicPr>
        <p:blipFill>
          <a:blip r:embed="rId5" cstate="print"/>
          <a:srcRect/>
          <a:stretch>
            <a:fillRect/>
          </a:stretch>
        </p:blipFill>
        <p:spPr bwMode="auto">
          <a:xfrm>
            <a:off x="7786689" y="3965429"/>
            <a:ext cx="1357312" cy="1178719"/>
          </a:xfrm>
          <a:prstGeom prst="rect">
            <a:avLst/>
          </a:prstGeom>
          <a:noFill/>
          <a:ln w="9525">
            <a:noFill/>
            <a:miter lim="800000"/>
            <a:headEnd/>
            <a:tailEnd/>
          </a:ln>
        </p:spPr>
      </p:pic>
    </p:spTree>
    <p:extLst>
      <p:ext uri="{BB962C8B-B14F-4D97-AF65-F5344CB8AC3E}">
        <p14:creationId xmlns="" xmlns:p14="http://schemas.microsoft.com/office/powerpoint/2010/main" val="3720991323"/>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Effect transition="in" filter="fade">
                                      <p:cBhvr>
                                        <p:cTn id="9" dur="1000"/>
                                        <p:tgtEl>
                                          <p:spTgt spid="6"/>
                                        </p:tgtEl>
                                      </p:cBhvr>
                                    </p:animEffect>
                                  </p:childTnLst>
                                </p:cTn>
                              </p:par>
                              <p:par>
                                <p:cTn id="10" presetID="0" presetClass="path" presetSubtype="0" repeatCount="indefinite" decel="50000" fill="hold" nodeType="withEffect">
                                  <p:stCondLst>
                                    <p:cond delay="0"/>
                                  </p:stCondLst>
                                  <p:childTnLst>
                                    <p:animMotion origin="layout" path="M 0.89948 -0.30139 C 0.81424 -0.29051 0.52691 -0.26366 0.38976 -0.23658 C 0.25243 -0.20949 0.16233 -0.17083 0.07569 -0.13843 C -0.01094 -0.10602 -0.08698 -0.06227 -0.12969 -0.04213 " pathEditMode="relative" rAng="0" ptsTypes="aaaa">
                                      <p:cBhvr>
                                        <p:cTn id="11" dur="3000" spd="-100000" fill="hold"/>
                                        <p:tgtEl>
                                          <p:spTgt spid="6"/>
                                        </p:tgtEl>
                                        <p:attrNameLst>
                                          <p:attrName>ppt_x</p:attrName>
                                          <p:attrName>ppt_y</p:attrName>
                                        </p:attrNameLst>
                                      </p:cBhvr>
                                      <p:rCtr x="-2147483648" y="-2147483648"/>
                                    </p:animMotion>
                                  </p:childTnLst>
                                </p:cTn>
                              </p:par>
                              <p:par>
                                <p:cTn id="12" presetID="26" presetClass="emph" presetSubtype="0" repeatCount="indefinite" fill="hold" nodeType="withEffect">
                                  <p:stCondLst>
                                    <p:cond delay="1200"/>
                                  </p:stCondLst>
                                  <p:childTnLst>
                                    <p:animEffect transition="out" filter="fade">
                                      <p:cBhvr>
                                        <p:cTn id="13" dur="1000" tmFilter="0, 0; .2, .5; .8, .5; 1, 0"/>
                                        <p:tgtEl>
                                          <p:spTgt spid="6"/>
                                        </p:tgtEl>
                                      </p:cBhvr>
                                    </p:animEffect>
                                    <p:animScale>
                                      <p:cBhvr>
                                        <p:cTn id="14" dur="500" autoRev="1" fill="hold"/>
                                        <p:tgtEl>
                                          <p:spTgt spid="6"/>
                                        </p:tgtEl>
                                      </p:cBhvr>
                                      <p:by x="105000" y="105000"/>
                                    </p:animScale>
                                  </p:childTnLst>
                                </p:cTn>
                              </p:par>
                              <p:par>
                                <p:cTn id="15" presetID="53" presetClass="entr" presetSubtype="16" fill="hold" nodeType="withEffect">
                                  <p:stCondLst>
                                    <p:cond delay="600"/>
                                  </p:stCondLst>
                                  <p:childTnLst>
                                    <p:set>
                                      <p:cBhvr>
                                        <p:cTn id="16" dur="1" fill="hold">
                                          <p:stCondLst>
                                            <p:cond delay="0"/>
                                          </p:stCondLst>
                                        </p:cTn>
                                        <p:tgtEl>
                                          <p:spTgt spid="9"/>
                                        </p:tgtEl>
                                        <p:attrNameLst>
                                          <p:attrName>style.visibility</p:attrName>
                                        </p:attrNameLst>
                                      </p:cBhvr>
                                      <p:to>
                                        <p:strVal val="visible"/>
                                      </p:to>
                                    </p:set>
                                    <p:anim calcmode="lin" valueType="num">
                                      <p:cBhvr>
                                        <p:cTn id="17" dur="1000" fill="hold"/>
                                        <p:tgtEl>
                                          <p:spTgt spid="9"/>
                                        </p:tgtEl>
                                        <p:attrNameLst>
                                          <p:attrName>ppt_w</p:attrName>
                                        </p:attrNameLst>
                                      </p:cBhvr>
                                      <p:tavLst>
                                        <p:tav tm="0">
                                          <p:val>
                                            <p:fltVal val="0"/>
                                          </p:val>
                                        </p:tav>
                                        <p:tav tm="100000">
                                          <p:val>
                                            <p:strVal val="#ppt_w"/>
                                          </p:val>
                                        </p:tav>
                                      </p:tavLst>
                                    </p:anim>
                                    <p:anim calcmode="lin" valueType="num">
                                      <p:cBhvr>
                                        <p:cTn id="18" dur="1000" fill="hold"/>
                                        <p:tgtEl>
                                          <p:spTgt spid="9"/>
                                        </p:tgtEl>
                                        <p:attrNameLst>
                                          <p:attrName>ppt_h</p:attrName>
                                        </p:attrNameLst>
                                      </p:cBhvr>
                                      <p:tavLst>
                                        <p:tav tm="0">
                                          <p:val>
                                            <p:fltVal val="0"/>
                                          </p:val>
                                        </p:tav>
                                        <p:tav tm="100000">
                                          <p:val>
                                            <p:strVal val="#ppt_h"/>
                                          </p:val>
                                        </p:tav>
                                      </p:tavLst>
                                    </p:anim>
                                    <p:animEffect transition="in" filter="fade">
                                      <p:cBhvr>
                                        <p:cTn id="19" dur="1000"/>
                                        <p:tgtEl>
                                          <p:spTgt spid="9"/>
                                        </p:tgtEl>
                                      </p:cBhvr>
                                    </p:animEffect>
                                  </p:childTnLst>
                                </p:cTn>
                              </p:par>
                              <p:par>
                                <p:cTn id="20" presetID="0" presetClass="path" presetSubtype="0" repeatCount="indefinite" decel="50000" fill="hold" nodeType="withEffect">
                                  <p:stCondLst>
                                    <p:cond delay="600"/>
                                  </p:stCondLst>
                                  <p:childTnLst>
                                    <p:animMotion origin="layout" path="M -0.08889 -0.21574 C -0.02553 -0.2007 0.17031 -0.12593 0.29166 -0.125 C 0.41302 -0.12408 0.55329 -0.18079 0.63888 -0.21065 C 0.72447 -0.24051 0.76475 -0.27824 0.80555 -0.30463 C 0.84635 -0.33102 0.86718 -0.35602 0.88333 -0.36945 " pathEditMode="relative" rAng="0" ptsTypes="aaaaa">
                                      <p:cBhvr>
                                        <p:cTn id="21" dur="3000" fill="hold"/>
                                        <p:tgtEl>
                                          <p:spTgt spid="9"/>
                                        </p:tgtEl>
                                        <p:attrNameLst>
                                          <p:attrName>ppt_x</p:attrName>
                                          <p:attrName>ppt_y</p:attrName>
                                        </p:attrNameLst>
                                      </p:cBhvr>
                                      <p:rCtr x="-2147483648" y="-2147483648"/>
                                    </p:animMotion>
                                  </p:childTnLst>
                                </p:cTn>
                              </p:par>
                              <p:par>
                                <p:cTn id="22" presetID="26" presetClass="emph" presetSubtype="0" repeatCount="indefinite" fill="hold" nodeType="withEffect">
                                  <p:stCondLst>
                                    <p:cond delay="1700"/>
                                  </p:stCondLst>
                                  <p:childTnLst>
                                    <p:animEffect transition="out" filter="fade">
                                      <p:cBhvr>
                                        <p:cTn id="23" dur="1000" tmFilter="0, 0; .2, .5; .8, .5; 1, 0"/>
                                        <p:tgtEl>
                                          <p:spTgt spid="9"/>
                                        </p:tgtEl>
                                      </p:cBhvr>
                                    </p:animEffect>
                                    <p:animScale>
                                      <p:cBhvr>
                                        <p:cTn id="24" dur="50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_节标题">
    <p:spTree>
      <p:nvGrpSpPr>
        <p:cNvPr id="1" name=""/>
        <p:cNvGrpSpPr/>
        <p:nvPr/>
      </p:nvGrpSpPr>
      <p:grpSpPr>
        <a:xfrm>
          <a:off x="0" y="0"/>
          <a:ext cx="0" cy="0"/>
          <a:chOff x="0" y="0"/>
          <a:chExt cx="0" cy="0"/>
        </a:xfrm>
      </p:grpSpPr>
      <p:cxnSp>
        <p:nvCxnSpPr>
          <p:cNvPr id="2" name="直接连接符 1"/>
          <p:cNvCxnSpPr/>
          <p:nvPr userDrawn="1"/>
        </p:nvCxnSpPr>
        <p:spPr bwMode="auto">
          <a:xfrm>
            <a:off x="0" y="716756"/>
            <a:ext cx="9144000" cy="0"/>
          </a:xfrm>
          <a:prstGeom prst="line">
            <a:avLst/>
          </a:prstGeom>
          <a:ln w="19050">
            <a:solidFill>
              <a:srgbClr val="C00000"/>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pic>
        <p:nvPicPr>
          <p:cNvPr id="3" name="Picture 10" descr="C:\Users\vivianting\Desktop\未标题8.png"/>
          <p:cNvPicPr>
            <a:picLocks noChangeAspect="1" noChangeArrowheads="1"/>
          </p:cNvPicPr>
          <p:nvPr userDrawn="1"/>
        </p:nvPicPr>
        <p:blipFill>
          <a:blip r:embed="rId2" cstate="print"/>
          <a:srcRect l="4971" t="1717" r="74190" b="70428"/>
          <a:stretch>
            <a:fillRect/>
          </a:stretch>
        </p:blipFill>
        <p:spPr bwMode="auto">
          <a:xfrm>
            <a:off x="7786688" y="3964782"/>
            <a:ext cx="1357312" cy="1178719"/>
          </a:xfrm>
          <a:prstGeom prst="rect">
            <a:avLst/>
          </a:prstGeom>
          <a:noFill/>
          <a:ln w="9525">
            <a:noFill/>
            <a:miter lim="800000"/>
            <a:headEnd/>
            <a:tailEnd/>
          </a:ln>
        </p:spPr>
      </p:pic>
      <p:grpSp>
        <p:nvGrpSpPr>
          <p:cNvPr id="4" name="组合 15"/>
          <p:cNvGrpSpPr/>
          <p:nvPr userDrawn="1"/>
        </p:nvGrpSpPr>
        <p:grpSpPr bwMode="auto">
          <a:xfrm>
            <a:off x="7524751" y="71438"/>
            <a:ext cx="1298575" cy="675085"/>
            <a:chOff x="7524328" y="95250"/>
            <a:chExt cx="1299384" cy="900000"/>
          </a:xfrm>
        </p:grpSpPr>
        <p:pic>
          <p:nvPicPr>
            <p:cNvPr id="5" name="图片 11" descr="QQ截图未命名.bmp"/>
            <p:cNvPicPr>
              <a:picLocks noChangeAspect="1"/>
            </p:cNvPicPr>
            <p:nvPr userDrawn="1"/>
          </p:nvPicPr>
          <p:blipFill>
            <a:blip r:embed="rId3" cstate="print"/>
            <a:srcRect/>
            <a:stretch>
              <a:fillRect/>
            </a:stretch>
          </p:blipFill>
          <p:spPr bwMode="auto">
            <a:xfrm>
              <a:off x="7700169" y="610394"/>
              <a:ext cx="1028700" cy="230187"/>
            </a:xfrm>
            <a:prstGeom prst="rect">
              <a:avLst/>
            </a:prstGeom>
            <a:noFill/>
            <a:ln w="9525">
              <a:noFill/>
              <a:miter lim="800000"/>
              <a:headEnd/>
              <a:tailEnd/>
            </a:ln>
          </p:spPr>
        </p:pic>
        <p:pic>
          <p:nvPicPr>
            <p:cNvPr id="6" name="Picture 3" descr="C:\Users\vivianting\Desktop\1234131.png"/>
            <p:cNvPicPr>
              <a:picLocks noChangeAspect="1" noChangeArrowheads="1"/>
            </p:cNvPicPr>
            <p:nvPr userDrawn="1"/>
          </p:nvPicPr>
          <p:blipFill>
            <a:blip r:embed="rId4" cstate="print"/>
            <a:srcRect/>
            <a:stretch>
              <a:fillRect/>
            </a:stretch>
          </p:blipFill>
          <p:spPr bwMode="auto">
            <a:xfrm>
              <a:off x="7524328" y="95250"/>
              <a:ext cx="1299384" cy="900000"/>
            </a:xfrm>
            <a:prstGeom prst="rect">
              <a:avLst/>
            </a:prstGeom>
            <a:solidFill>
              <a:schemeClr val="bg1"/>
            </a:solidFill>
            <a:ln w="9525">
              <a:noFill/>
              <a:miter lim="800000"/>
              <a:headEnd/>
              <a:tailEnd/>
            </a:ln>
          </p:spPr>
        </p:pic>
      </p:grpSp>
      <p:sp>
        <p:nvSpPr>
          <p:cNvPr id="7" name="灯片编号占位符 5"/>
          <p:cNvSpPr txBox="1"/>
          <p:nvPr userDrawn="1"/>
        </p:nvSpPr>
        <p:spPr bwMode="auto">
          <a:xfrm>
            <a:off x="7596188" y="4816079"/>
            <a:ext cx="1079500" cy="2738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11" tIns="45706" rIns="91411" bIns="45706" anchor="ctr"/>
          <a:lstStyle/>
          <a:p>
            <a:pPr algn="r" defTabSz="912495"/>
            <a:fld id="{832E602C-DDE0-4D3F-B54D-0202DA2F86B1}" type="slidenum">
              <a:rPr lang="en-US" altLang="zh-CN" sz="1200" b="1">
                <a:solidFill>
                  <a:srgbClr val="000000"/>
                </a:solidFill>
                <a:latin typeface="Calibri" panose="020F0502020204030204" pitchFamily="34" charset="0"/>
                <a:cs typeface="Tahoma" panose="020B0604030504040204" pitchFamily="34" charset="0"/>
              </a:rPr>
              <a:pPr algn="r" defTabSz="912495"/>
              <a:t>‹#›</a:t>
            </a:fld>
            <a:endParaRPr lang="en-US" altLang="zh-CN" sz="1200" b="1">
              <a:solidFill>
                <a:srgbClr val="000000"/>
              </a:solidFill>
              <a:latin typeface="Calibri" panose="020F0502020204030204" pitchFamily="34" charset="0"/>
              <a:cs typeface="Tahoma" panose="020B0604030504040204" pitchFamily="34" charset="0"/>
            </a:endParaRPr>
          </a:p>
        </p:txBody>
      </p:sp>
    </p:spTree>
    <p:extLst>
      <p:ext uri="{BB962C8B-B14F-4D97-AF65-F5344CB8AC3E}">
        <p14:creationId xmlns="" xmlns:p14="http://schemas.microsoft.com/office/powerpoint/2010/main" val="31460899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8" name="Title 1"/>
          <p:cNvSpPr>
            <a:spLocks noGrp="1"/>
          </p:cNvSpPr>
          <p:nvPr>
            <p:ph type="title"/>
          </p:nvPr>
        </p:nvSpPr>
        <p:spPr>
          <a:xfrm>
            <a:off x="210373" y="102904"/>
            <a:ext cx="7886700" cy="487419"/>
          </a:xfrm>
          <a:prstGeom prst="rect">
            <a:avLst/>
          </a:prstGeom>
        </p:spPr>
        <p:txBody>
          <a:bodyPr anchor="ctr">
            <a:normAutofit/>
          </a:bodyPr>
          <a:lstStyle>
            <a:lvl1pPr>
              <a:defRPr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smtClean="0"/>
              <a:t>单击此处编辑母版标题样式</a:t>
            </a:r>
            <a:endParaRPr lang="en-US" dirty="0"/>
          </a:p>
        </p:txBody>
      </p:sp>
    </p:spTree>
    <p:extLst>
      <p:ext uri="{BB962C8B-B14F-4D97-AF65-F5344CB8AC3E}">
        <p14:creationId xmlns="" xmlns:p14="http://schemas.microsoft.com/office/powerpoint/2010/main" val="3829629388"/>
      </p:ext>
    </p:extLst>
  </p:cSld>
  <p:clrMapOvr>
    <a:masterClrMapping/>
  </p:clrMapOvr>
  <p:transition spd="med">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
        <p:nvSpPr>
          <p:cNvPr id="8" name="Title 1"/>
          <p:cNvSpPr>
            <a:spLocks noGrp="1"/>
          </p:cNvSpPr>
          <p:nvPr>
            <p:ph type="title"/>
          </p:nvPr>
        </p:nvSpPr>
        <p:spPr>
          <a:xfrm>
            <a:off x="210373" y="102904"/>
            <a:ext cx="7886700" cy="487419"/>
          </a:xfrm>
          <a:prstGeom prst="rect">
            <a:avLst/>
          </a:prstGeom>
        </p:spPr>
        <p:txBody>
          <a:bodyPr anchor="ctr">
            <a:normAutofit/>
          </a:bodyPr>
          <a:lstStyle>
            <a:lvl1pPr>
              <a:defRPr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smtClean="0"/>
              <a:t>单击此处编辑母版标题样式</a:t>
            </a:r>
            <a:endParaRPr lang="en-US" dirty="0"/>
          </a:p>
        </p:txBody>
      </p:sp>
    </p:spTree>
    <p:extLst>
      <p:ext uri="{BB962C8B-B14F-4D97-AF65-F5344CB8AC3E}">
        <p14:creationId xmlns="" xmlns:p14="http://schemas.microsoft.com/office/powerpoint/2010/main" val="795080402"/>
      </p:ext>
    </p:extLst>
  </p:cSld>
  <p:clrMapOvr>
    <a:masterClrMapping/>
  </p:clrMapOvr>
  <p:transition spd="med">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6_标题幻灯片">
    <p:spTree>
      <p:nvGrpSpPr>
        <p:cNvPr id="1" name=""/>
        <p:cNvGrpSpPr/>
        <p:nvPr/>
      </p:nvGrpSpPr>
      <p:grpSpPr>
        <a:xfrm>
          <a:off x="0" y="0"/>
          <a:ext cx="0" cy="0"/>
          <a:chOff x="0" y="0"/>
          <a:chExt cx="0" cy="0"/>
        </a:xfrm>
      </p:grpSpPr>
      <p:sp>
        <p:nvSpPr>
          <p:cNvPr id="8" name="Title 1"/>
          <p:cNvSpPr>
            <a:spLocks noGrp="1"/>
          </p:cNvSpPr>
          <p:nvPr>
            <p:ph type="title"/>
          </p:nvPr>
        </p:nvSpPr>
        <p:spPr>
          <a:xfrm>
            <a:off x="210373" y="102904"/>
            <a:ext cx="7886700" cy="487419"/>
          </a:xfrm>
          <a:prstGeom prst="rect">
            <a:avLst/>
          </a:prstGeom>
        </p:spPr>
        <p:txBody>
          <a:bodyPr anchor="ctr">
            <a:normAutofit/>
          </a:bodyPr>
          <a:lstStyle>
            <a:lvl1pPr>
              <a:defRPr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smtClean="0"/>
              <a:t>单击此处编辑母版标题样式</a:t>
            </a:r>
            <a:endParaRPr lang="en-US" dirty="0"/>
          </a:p>
        </p:txBody>
      </p:sp>
    </p:spTree>
    <p:extLst>
      <p:ext uri="{BB962C8B-B14F-4D97-AF65-F5344CB8AC3E}">
        <p14:creationId xmlns="" xmlns:p14="http://schemas.microsoft.com/office/powerpoint/2010/main" val="3514725306"/>
      </p:ext>
    </p:extLst>
  </p:cSld>
  <p:clrMapOvr>
    <a:masterClrMapping/>
  </p:clrMapOvr>
  <p:transition spd="med">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_标题幻灯片">
    <p:spTree>
      <p:nvGrpSpPr>
        <p:cNvPr id="1" name=""/>
        <p:cNvGrpSpPr/>
        <p:nvPr/>
      </p:nvGrpSpPr>
      <p:grpSpPr>
        <a:xfrm>
          <a:off x="0" y="0"/>
          <a:ext cx="0" cy="0"/>
          <a:chOff x="0" y="0"/>
          <a:chExt cx="0" cy="0"/>
        </a:xfrm>
      </p:grpSpPr>
      <p:sp>
        <p:nvSpPr>
          <p:cNvPr id="8" name="Title 1"/>
          <p:cNvSpPr>
            <a:spLocks noGrp="1"/>
          </p:cNvSpPr>
          <p:nvPr>
            <p:ph type="title"/>
          </p:nvPr>
        </p:nvSpPr>
        <p:spPr>
          <a:xfrm>
            <a:off x="210373" y="102904"/>
            <a:ext cx="7886700" cy="487419"/>
          </a:xfrm>
          <a:prstGeom prst="rect">
            <a:avLst/>
          </a:prstGeom>
        </p:spPr>
        <p:txBody>
          <a:bodyPr anchor="ctr">
            <a:normAutofit/>
          </a:bodyPr>
          <a:lstStyle>
            <a:lvl1pPr>
              <a:defRPr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smtClean="0"/>
              <a:t>单击此处编辑母版标题样式</a:t>
            </a:r>
            <a:endParaRPr lang="en-US" dirty="0"/>
          </a:p>
        </p:txBody>
      </p:sp>
    </p:spTree>
    <p:extLst>
      <p:ext uri="{BB962C8B-B14F-4D97-AF65-F5344CB8AC3E}">
        <p14:creationId xmlns="" xmlns:p14="http://schemas.microsoft.com/office/powerpoint/2010/main" val="1341371752"/>
      </p:ext>
    </p:extLst>
  </p:cSld>
  <p:clrMapOvr>
    <a:masterClrMapping/>
  </p:clrMapOvr>
  <p:transition spd="med">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8_标题幻灯片">
    <p:spTree>
      <p:nvGrpSpPr>
        <p:cNvPr id="1" name=""/>
        <p:cNvGrpSpPr/>
        <p:nvPr/>
      </p:nvGrpSpPr>
      <p:grpSpPr>
        <a:xfrm>
          <a:off x="0" y="0"/>
          <a:ext cx="0" cy="0"/>
          <a:chOff x="0" y="0"/>
          <a:chExt cx="0" cy="0"/>
        </a:xfrm>
      </p:grpSpPr>
      <p:sp>
        <p:nvSpPr>
          <p:cNvPr id="8" name="Title 1"/>
          <p:cNvSpPr>
            <a:spLocks noGrp="1"/>
          </p:cNvSpPr>
          <p:nvPr>
            <p:ph type="title"/>
          </p:nvPr>
        </p:nvSpPr>
        <p:spPr>
          <a:xfrm>
            <a:off x="210373" y="102904"/>
            <a:ext cx="7886700" cy="487419"/>
          </a:xfrm>
          <a:prstGeom prst="rect">
            <a:avLst/>
          </a:prstGeom>
        </p:spPr>
        <p:txBody>
          <a:bodyPr anchor="ctr">
            <a:normAutofit/>
          </a:bodyPr>
          <a:lstStyle>
            <a:lvl1pPr>
              <a:defRPr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smtClean="0"/>
              <a:t>单击此处编辑母版标题样式</a:t>
            </a:r>
            <a:endParaRPr lang="en-US" dirty="0"/>
          </a:p>
        </p:txBody>
      </p:sp>
    </p:spTree>
    <p:extLst>
      <p:ext uri="{BB962C8B-B14F-4D97-AF65-F5344CB8AC3E}">
        <p14:creationId xmlns="" xmlns:p14="http://schemas.microsoft.com/office/powerpoint/2010/main" val="2078993418"/>
      </p:ext>
    </p:extLst>
  </p:cSld>
  <p:clrMapOvr>
    <a:masterClrMapping/>
  </p:clrMapOvr>
  <p:transition spd="med">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9_标题幻灯片">
    <p:spTree>
      <p:nvGrpSpPr>
        <p:cNvPr id="1" name=""/>
        <p:cNvGrpSpPr/>
        <p:nvPr/>
      </p:nvGrpSpPr>
      <p:grpSpPr>
        <a:xfrm>
          <a:off x="0" y="0"/>
          <a:ext cx="0" cy="0"/>
          <a:chOff x="0" y="0"/>
          <a:chExt cx="0" cy="0"/>
        </a:xfrm>
      </p:grpSpPr>
      <p:sp>
        <p:nvSpPr>
          <p:cNvPr id="8" name="Title 1"/>
          <p:cNvSpPr>
            <a:spLocks noGrp="1"/>
          </p:cNvSpPr>
          <p:nvPr>
            <p:ph type="title"/>
          </p:nvPr>
        </p:nvSpPr>
        <p:spPr>
          <a:xfrm>
            <a:off x="210373" y="102904"/>
            <a:ext cx="7886700" cy="487419"/>
          </a:xfrm>
          <a:prstGeom prst="rect">
            <a:avLst/>
          </a:prstGeom>
        </p:spPr>
        <p:txBody>
          <a:bodyPr anchor="ctr">
            <a:normAutofit/>
          </a:bodyPr>
          <a:lstStyle>
            <a:lvl1pPr>
              <a:defRPr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smtClean="0"/>
              <a:t>单击此处编辑母版标题样式</a:t>
            </a:r>
            <a:endParaRPr lang="en-US" dirty="0"/>
          </a:p>
        </p:txBody>
      </p:sp>
    </p:spTree>
    <p:extLst>
      <p:ext uri="{BB962C8B-B14F-4D97-AF65-F5344CB8AC3E}">
        <p14:creationId xmlns="" xmlns:p14="http://schemas.microsoft.com/office/powerpoint/2010/main" val="4040584860"/>
      </p:ext>
    </p:extLst>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6" name="日期占位符 1"/>
          <p:cNvSpPr>
            <a:spLocks noGrp="1"/>
          </p:cNvSpPr>
          <p:nvPr>
            <p:ph type="dt" sz="half" idx="10"/>
          </p:nvPr>
        </p:nvSpPr>
        <p:spPr>
          <a:xfrm>
            <a:off x="457200" y="4767264"/>
            <a:ext cx="2133600" cy="273844"/>
          </a:xfrm>
          <a:prstGeom prst="rect">
            <a:avLst/>
          </a:prstGeom>
        </p:spPr>
        <p:txBody>
          <a:bodyPr lIns="91432" tIns="45716" rIns="91432" bIns="45716"/>
          <a:lstStyle>
            <a:lvl1pPr>
              <a:defRPr/>
            </a:lvl1pPr>
          </a:lstStyle>
          <a:p>
            <a:pPr>
              <a:defRPr/>
            </a:pPr>
            <a:fld id="{10CD7E90-97B0-403C-AF17-C6EFF6C8DAF5}" type="datetime1">
              <a:rPr lang="zh-CN" altLang="en-US"/>
              <a:pPr>
                <a:defRPr/>
              </a:pPr>
              <a:t>2017/9/21</a:t>
            </a:fld>
            <a:endParaRPr lang="en-US" altLang="zh-CN"/>
          </a:p>
        </p:txBody>
      </p:sp>
      <p:sp>
        <p:nvSpPr>
          <p:cNvPr id="7" name="页脚占位符 2"/>
          <p:cNvSpPr>
            <a:spLocks noGrp="1"/>
          </p:cNvSpPr>
          <p:nvPr>
            <p:ph type="ftr" sz="quarter" idx="11"/>
          </p:nvPr>
        </p:nvSpPr>
        <p:spPr>
          <a:xfrm>
            <a:off x="3124200" y="4767264"/>
            <a:ext cx="2895600" cy="273844"/>
          </a:xfrm>
          <a:prstGeom prst="rect">
            <a:avLst/>
          </a:prstGeom>
        </p:spPr>
        <p:txBody>
          <a:bodyPr lIns="91432" tIns="45716" rIns="91432" bIns="45716"/>
          <a:lstStyle>
            <a:lvl1pPr>
              <a:defRPr/>
            </a:lvl1pPr>
          </a:lstStyle>
          <a:p>
            <a:pPr>
              <a:defRPr/>
            </a:pPr>
            <a:endParaRPr lang="en-US" altLang="zh-CN"/>
          </a:p>
        </p:txBody>
      </p:sp>
      <p:sp>
        <p:nvSpPr>
          <p:cNvPr id="8" name="灯片编号占位符 3"/>
          <p:cNvSpPr>
            <a:spLocks noGrp="1"/>
          </p:cNvSpPr>
          <p:nvPr>
            <p:ph type="sldNum" sz="quarter" idx="12"/>
          </p:nvPr>
        </p:nvSpPr>
        <p:spPr>
          <a:xfrm>
            <a:off x="8316416" y="4840002"/>
            <a:ext cx="396000" cy="216000"/>
          </a:xfrm>
          <a:prstGeom prst="rect">
            <a:avLst/>
          </a:prstGeom>
        </p:spPr>
        <p:txBody>
          <a:bodyPr lIns="91432" tIns="45716" rIns="91432" bIns="45716"/>
          <a:lstStyle>
            <a:lvl1pPr>
              <a:defRPr/>
            </a:lvl1pPr>
          </a:lstStyle>
          <a:p>
            <a:pPr>
              <a:defRPr/>
            </a:pPr>
            <a:fld id="{9F43E43D-FE4F-4CAD-BB92-0DD8E365BB27}" type="slidenum">
              <a:rPr lang="zh-CN" altLang="en-US"/>
              <a:pPr>
                <a:defRPr/>
              </a:pPr>
              <a:t>‹#›</a:t>
            </a:fld>
            <a:endParaRPr lang="en-US" altLang="zh-CN"/>
          </a:p>
        </p:txBody>
      </p:sp>
    </p:spTree>
    <p:extLst>
      <p:ext uri="{BB962C8B-B14F-4D97-AF65-F5344CB8AC3E}">
        <p14:creationId xmlns="" xmlns:p14="http://schemas.microsoft.com/office/powerpoint/2010/main" val="13024610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0_标题幻灯片">
    <p:spTree>
      <p:nvGrpSpPr>
        <p:cNvPr id="1" name=""/>
        <p:cNvGrpSpPr/>
        <p:nvPr/>
      </p:nvGrpSpPr>
      <p:grpSpPr>
        <a:xfrm>
          <a:off x="0" y="0"/>
          <a:ext cx="0" cy="0"/>
          <a:chOff x="0" y="0"/>
          <a:chExt cx="0" cy="0"/>
        </a:xfrm>
      </p:grpSpPr>
      <p:sp>
        <p:nvSpPr>
          <p:cNvPr id="8" name="Title 1"/>
          <p:cNvSpPr>
            <a:spLocks noGrp="1"/>
          </p:cNvSpPr>
          <p:nvPr>
            <p:ph type="title"/>
          </p:nvPr>
        </p:nvSpPr>
        <p:spPr>
          <a:xfrm>
            <a:off x="210373" y="102904"/>
            <a:ext cx="7886700" cy="487419"/>
          </a:xfrm>
          <a:prstGeom prst="rect">
            <a:avLst/>
          </a:prstGeom>
        </p:spPr>
        <p:txBody>
          <a:bodyPr anchor="ctr">
            <a:normAutofit/>
          </a:bodyPr>
          <a:lstStyle>
            <a:lvl1pPr>
              <a:defRPr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smtClean="0"/>
              <a:t>单击此处编辑母版标题样式</a:t>
            </a:r>
            <a:endParaRPr lang="en-US" dirty="0"/>
          </a:p>
        </p:txBody>
      </p:sp>
    </p:spTree>
    <p:extLst>
      <p:ext uri="{BB962C8B-B14F-4D97-AF65-F5344CB8AC3E}">
        <p14:creationId xmlns="" xmlns:p14="http://schemas.microsoft.com/office/powerpoint/2010/main" val="2253444541"/>
      </p:ext>
    </p:extLst>
  </p:cSld>
  <p:clrMapOvr>
    <a:masterClrMapping/>
  </p:clrMapOvr>
  <p:transition spd="med">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1_标题幻灯片">
    <p:spTree>
      <p:nvGrpSpPr>
        <p:cNvPr id="1" name=""/>
        <p:cNvGrpSpPr/>
        <p:nvPr/>
      </p:nvGrpSpPr>
      <p:grpSpPr>
        <a:xfrm>
          <a:off x="0" y="0"/>
          <a:ext cx="0" cy="0"/>
          <a:chOff x="0" y="0"/>
          <a:chExt cx="0" cy="0"/>
        </a:xfrm>
      </p:grpSpPr>
      <p:sp>
        <p:nvSpPr>
          <p:cNvPr id="8" name="Title 1"/>
          <p:cNvSpPr>
            <a:spLocks noGrp="1"/>
          </p:cNvSpPr>
          <p:nvPr>
            <p:ph type="title"/>
          </p:nvPr>
        </p:nvSpPr>
        <p:spPr>
          <a:xfrm>
            <a:off x="210373" y="102904"/>
            <a:ext cx="7886700" cy="487419"/>
          </a:xfrm>
          <a:prstGeom prst="rect">
            <a:avLst/>
          </a:prstGeom>
        </p:spPr>
        <p:txBody>
          <a:bodyPr anchor="ctr">
            <a:normAutofit/>
          </a:bodyPr>
          <a:lstStyle>
            <a:lvl1pPr>
              <a:defRPr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smtClean="0"/>
              <a:t>单击此处编辑母版标题样式</a:t>
            </a:r>
            <a:endParaRPr lang="en-US" dirty="0"/>
          </a:p>
        </p:txBody>
      </p:sp>
    </p:spTree>
    <p:extLst>
      <p:ext uri="{BB962C8B-B14F-4D97-AF65-F5344CB8AC3E}">
        <p14:creationId xmlns="" xmlns:p14="http://schemas.microsoft.com/office/powerpoint/2010/main" val="3338208377"/>
      </p:ext>
    </p:extLst>
  </p:cSld>
  <p:clrMapOvr>
    <a:masterClrMapping/>
  </p:clrMapOvr>
  <p:transition spd="med">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2_标题幻灯片">
    <p:spTree>
      <p:nvGrpSpPr>
        <p:cNvPr id="1" name=""/>
        <p:cNvGrpSpPr/>
        <p:nvPr/>
      </p:nvGrpSpPr>
      <p:grpSpPr>
        <a:xfrm>
          <a:off x="0" y="0"/>
          <a:ext cx="0" cy="0"/>
          <a:chOff x="0" y="0"/>
          <a:chExt cx="0" cy="0"/>
        </a:xfrm>
      </p:grpSpPr>
      <p:sp>
        <p:nvSpPr>
          <p:cNvPr id="8" name="Title 1"/>
          <p:cNvSpPr>
            <a:spLocks noGrp="1"/>
          </p:cNvSpPr>
          <p:nvPr>
            <p:ph type="title"/>
          </p:nvPr>
        </p:nvSpPr>
        <p:spPr>
          <a:xfrm>
            <a:off x="210373" y="102904"/>
            <a:ext cx="7886700" cy="487419"/>
          </a:xfrm>
          <a:prstGeom prst="rect">
            <a:avLst/>
          </a:prstGeom>
        </p:spPr>
        <p:txBody>
          <a:bodyPr anchor="ctr">
            <a:normAutofit/>
          </a:bodyPr>
          <a:lstStyle>
            <a:lvl1pPr>
              <a:defRPr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smtClean="0"/>
              <a:t>单击此处编辑母版标题样式</a:t>
            </a:r>
            <a:endParaRPr lang="en-US" dirty="0"/>
          </a:p>
        </p:txBody>
      </p:sp>
    </p:spTree>
    <p:extLst>
      <p:ext uri="{BB962C8B-B14F-4D97-AF65-F5344CB8AC3E}">
        <p14:creationId xmlns="" xmlns:p14="http://schemas.microsoft.com/office/powerpoint/2010/main" val="404216493"/>
      </p:ext>
    </p:extLst>
  </p:cSld>
  <p:clrMapOvr>
    <a:masterClrMapping/>
  </p:clrMapOvr>
  <p:transition spd="med">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3_标题幻灯片">
    <p:spTree>
      <p:nvGrpSpPr>
        <p:cNvPr id="1" name=""/>
        <p:cNvGrpSpPr/>
        <p:nvPr/>
      </p:nvGrpSpPr>
      <p:grpSpPr>
        <a:xfrm>
          <a:off x="0" y="0"/>
          <a:ext cx="0" cy="0"/>
          <a:chOff x="0" y="0"/>
          <a:chExt cx="0" cy="0"/>
        </a:xfrm>
      </p:grpSpPr>
      <p:sp>
        <p:nvSpPr>
          <p:cNvPr id="8" name="Title 1"/>
          <p:cNvSpPr>
            <a:spLocks noGrp="1"/>
          </p:cNvSpPr>
          <p:nvPr>
            <p:ph type="title"/>
          </p:nvPr>
        </p:nvSpPr>
        <p:spPr>
          <a:xfrm>
            <a:off x="210373" y="102904"/>
            <a:ext cx="7886700" cy="487419"/>
          </a:xfrm>
          <a:prstGeom prst="rect">
            <a:avLst/>
          </a:prstGeom>
        </p:spPr>
        <p:txBody>
          <a:bodyPr anchor="ctr">
            <a:normAutofit/>
          </a:bodyPr>
          <a:lstStyle>
            <a:lvl1pPr>
              <a:defRPr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smtClean="0"/>
              <a:t>单击此处编辑母版标题样式</a:t>
            </a:r>
            <a:endParaRPr lang="en-US" dirty="0"/>
          </a:p>
        </p:txBody>
      </p:sp>
    </p:spTree>
    <p:extLst>
      <p:ext uri="{BB962C8B-B14F-4D97-AF65-F5344CB8AC3E}">
        <p14:creationId xmlns="" xmlns:p14="http://schemas.microsoft.com/office/powerpoint/2010/main" val="2182480514"/>
      </p:ext>
    </p:extLst>
  </p:cSld>
  <p:clrMapOvr>
    <a:masterClrMapping/>
  </p:clrMapOvr>
  <p:transition spd="med">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6_标题幻灯片">
    <p:spTree>
      <p:nvGrpSpPr>
        <p:cNvPr id="1" name=""/>
        <p:cNvGrpSpPr/>
        <p:nvPr/>
      </p:nvGrpSpPr>
      <p:grpSpPr>
        <a:xfrm>
          <a:off x="0" y="0"/>
          <a:ext cx="0" cy="0"/>
          <a:chOff x="0" y="0"/>
          <a:chExt cx="0" cy="0"/>
        </a:xfrm>
      </p:grpSpPr>
      <p:sp>
        <p:nvSpPr>
          <p:cNvPr id="8" name="Title 1"/>
          <p:cNvSpPr>
            <a:spLocks noGrp="1"/>
          </p:cNvSpPr>
          <p:nvPr>
            <p:ph type="title"/>
          </p:nvPr>
        </p:nvSpPr>
        <p:spPr>
          <a:xfrm>
            <a:off x="210373" y="102904"/>
            <a:ext cx="7886700" cy="487419"/>
          </a:xfrm>
          <a:prstGeom prst="rect">
            <a:avLst/>
          </a:prstGeom>
        </p:spPr>
        <p:txBody>
          <a:bodyPr anchor="ctr">
            <a:normAutofit/>
          </a:bodyPr>
          <a:lstStyle>
            <a:lvl1pPr>
              <a:defRPr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smtClean="0"/>
              <a:t>单击此处编辑母版标题样式</a:t>
            </a:r>
            <a:endParaRPr lang="en-US" dirty="0"/>
          </a:p>
        </p:txBody>
      </p:sp>
    </p:spTree>
    <p:extLst>
      <p:ext uri="{BB962C8B-B14F-4D97-AF65-F5344CB8AC3E}">
        <p14:creationId xmlns="" xmlns:p14="http://schemas.microsoft.com/office/powerpoint/2010/main" val="333564620"/>
      </p:ext>
    </p:extLst>
  </p:cSld>
  <p:clrMapOvr>
    <a:masterClrMapping/>
  </p:clrMapOvr>
  <p:transition spd="med">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7_标题幻灯片">
    <p:spTree>
      <p:nvGrpSpPr>
        <p:cNvPr id="1" name=""/>
        <p:cNvGrpSpPr/>
        <p:nvPr/>
      </p:nvGrpSpPr>
      <p:grpSpPr>
        <a:xfrm>
          <a:off x="0" y="0"/>
          <a:ext cx="0" cy="0"/>
          <a:chOff x="0" y="0"/>
          <a:chExt cx="0" cy="0"/>
        </a:xfrm>
      </p:grpSpPr>
      <p:sp>
        <p:nvSpPr>
          <p:cNvPr id="8" name="Title 1"/>
          <p:cNvSpPr>
            <a:spLocks noGrp="1"/>
          </p:cNvSpPr>
          <p:nvPr>
            <p:ph type="title"/>
          </p:nvPr>
        </p:nvSpPr>
        <p:spPr>
          <a:xfrm>
            <a:off x="210373" y="102904"/>
            <a:ext cx="7886700" cy="487419"/>
          </a:xfrm>
          <a:prstGeom prst="rect">
            <a:avLst/>
          </a:prstGeom>
        </p:spPr>
        <p:txBody>
          <a:bodyPr anchor="ctr">
            <a:normAutofit/>
          </a:bodyPr>
          <a:lstStyle>
            <a:lvl1pPr>
              <a:defRPr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smtClean="0"/>
              <a:t>单击此处编辑母版标题样式</a:t>
            </a:r>
            <a:endParaRPr lang="en-US" dirty="0"/>
          </a:p>
        </p:txBody>
      </p:sp>
    </p:spTree>
    <p:extLst>
      <p:ext uri="{BB962C8B-B14F-4D97-AF65-F5344CB8AC3E}">
        <p14:creationId xmlns="" xmlns:p14="http://schemas.microsoft.com/office/powerpoint/2010/main" val="1578981140"/>
      </p:ext>
    </p:extLst>
  </p:cSld>
  <p:clrMapOvr>
    <a:masterClrMapping/>
  </p:clrMapOvr>
  <p:transition spd="med">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8_标题幻灯片">
    <p:spTree>
      <p:nvGrpSpPr>
        <p:cNvPr id="1" name=""/>
        <p:cNvGrpSpPr/>
        <p:nvPr/>
      </p:nvGrpSpPr>
      <p:grpSpPr>
        <a:xfrm>
          <a:off x="0" y="0"/>
          <a:ext cx="0" cy="0"/>
          <a:chOff x="0" y="0"/>
          <a:chExt cx="0" cy="0"/>
        </a:xfrm>
      </p:grpSpPr>
      <p:sp>
        <p:nvSpPr>
          <p:cNvPr id="8" name="Title 1"/>
          <p:cNvSpPr>
            <a:spLocks noGrp="1"/>
          </p:cNvSpPr>
          <p:nvPr>
            <p:ph type="title"/>
          </p:nvPr>
        </p:nvSpPr>
        <p:spPr>
          <a:xfrm>
            <a:off x="210373" y="102904"/>
            <a:ext cx="7886700" cy="487419"/>
          </a:xfrm>
          <a:prstGeom prst="rect">
            <a:avLst/>
          </a:prstGeom>
        </p:spPr>
        <p:txBody>
          <a:bodyPr anchor="ctr">
            <a:normAutofit/>
          </a:bodyPr>
          <a:lstStyle>
            <a:lvl1pPr>
              <a:defRPr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smtClean="0"/>
              <a:t>单击此处编辑母版标题样式</a:t>
            </a:r>
            <a:endParaRPr lang="en-US" dirty="0"/>
          </a:p>
        </p:txBody>
      </p:sp>
    </p:spTree>
    <p:extLst>
      <p:ext uri="{BB962C8B-B14F-4D97-AF65-F5344CB8AC3E}">
        <p14:creationId xmlns="" xmlns:p14="http://schemas.microsoft.com/office/powerpoint/2010/main" val="2203583936"/>
      </p:ext>
    </p:extLst>
  </p:cSld>
  <p:clrMapOvr>
    <a:masterClrMapping/>
  </p:clrMapOvr>
  <p:transition spd="med">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9_标题幻灯片">
    <p:spTree>
      <p:nvGrpSpPr>
        <p:cNvPr id="1" name=""/>
        <p:cNvGrpSpPr/>
        <p:nvPr/>
      </p:nvGrpSpPr>
      <p:grpSpPr>
        <a:xfrm>
          <a:off x="0" y="0"/>
          <a:ext cx="0" cy="0"/>
          <a:chOff x="0" y="0"/>
          <a:chExt cx="0" cy="0"/>
        </a:xfrm>
      </p:grpSpPr>
      <p:sp>
        <p:nvSpPr>
          <p:cNvPr id="8" name="Title 1"/>
          <p:cNvSpPr>
            <a:spLocks noGrp="1"/>
          </p:cNvSpPr>
          <p:nvPr>
            <p:ph type="title"/>
          </p:nvPr>
        </p:nvSpPr>
        <p:spPr>
          <a:xfrm>
            <a:off x="210373" y="102904"/>
            <a:ext cx="7886700" cy="487419"/>
          </a:xfrm>
          <a:prstGeom prst="rect">
            <a:avLst/>
          </a:prstGeom>
        </p:spPr>
        <p:txBody>
          <a:bodyPr anchor="ctr">
            <a:normAutofit/>
          </a:bodyPr>
          <a:lstStyle>
            <a:lvl1pPr>
              <a:defRPr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smtClean="0"/>
              <a:t>单击此处编辑母版标题样式</a:t>
            </a:r>
            <a:endParaRPr lang="en-US" dirty="0"/>
          </a:p>
        </p:txBody>
      </p:sp>
    </p:spTree>
    <p:extLst>
      <p:ext uri="{BB962C8B-B14F-4D97-AF65-F5344CB8AC3E}">
        <p14:creationId xmlns="" xmlns:p14="http://schemas.microsoft.com/office/powerpoint/2010/main" val="2735794434"/>
      </p:ext>
    </p:extLst>
  </p:cSld>
  <p:clrMapOvr>
    <a:masterClrMapping/>
  </p:clrMapOvr>
  <p:transition spd="med">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9_竖排标题和文本">
    <p:spTree>
      <p:nvGrpSpPr>
        <p:cNvPr id="1" name=""/>
        <p:cNvGrpSpPr/>
        <p:nvPr/>
      </p:nvGrpSpPr>
      <p:grpSpPr>
        <a:xfrm>
          <a:off x="0" y="0"/>
          <a:ext cx="0" cy="0"/>
          <a:chOff x="0" y="0"/>
          <a:chExt cx="0" cy="0"/>
        </a:xfrm>
      </p:grpSpPr>
      <p:pic>
        <p:nvPicPr>
          <p:cNvPr id="18" name="图片 17"/>
          <p:cNvPicPr>
            <a:picLocks noChangeAspect="1"/>
          </p:cNvPicPr>
          <p:nvPr userDrawn="1"/>
        </p:nvPicPr>
        <p:blipFill>
          <a:blip r:embed="rId2"/>
          <a:stretch>
            <a:fillRect/>
          </a:stretch>
        </p:blipFill>
        <p:spPr>
          <a:xfrm>
            <a:off x="8071852" y="-45637"/>
            <a:ext cx="1072149" cy="671565"/>
          </a:xfrm>
          <a:prstGeom prst="rect">
            <a:avLst/>
          </a:prstGeom>
          <a:ln>
            <a:noFill/>
          </a:ln>
          <a:effectLst/>
        </p:spPr>
      </p:pic>
      <p:sp>
        <p:nvSpPr>
          <p:cNvPr id="20" name="标题 1"/>
          <p:cNvSpPr>
            <a:spLocks noGrp="1"/>
          </p:cNvSpPr>
          <p:nvPr>
            <p:ph type="title"/>
          </p:nvPr>
        </p:nvSpPr>
        <p:spPr>
          <a:xfrm>
            <a:off x="1" y="0"/>
            <a:ext cx="7377689" cy="589643"/>
          </a:xfrm>
          <a:prstGeom prst="rect">
            <a:avLst/>
          </a:prstGeom>
          <a:noFill/>
          <a:ln>
            <a:noFill/>
          </a:ln>
        </p:spPr>
        <p:txBody>
          <a:bodyPr vert="horz" anchor="ctr"/>
          <a:lstStyle>
            <a:lvl1pPr algn="l">
              <a:defRPr sz="252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kumimoji="1" lang="zh-CN" altLang="en-US" dirty="0" smtClean="0"/>
              <a:t>单击此处编辑母版标题样式</a:t>
            </a:r>
            <a:endParaRPr kumimoji="1" lang="zh-CN" altLang="en-US" dirty="0"/>
          </a:p>
        </p:txBody>
      </p:sp>
      <p:cxnSp>
        <p:nvCxnSpPr>
          <p:cNvPr id="22" name="直线连接符 21"/>
          <p:cNvCxnSpPr/>
          <p:nvPr userDrawn="1"/>
        </p:nvCxnSpPr>
        <p:spPr>
          <a:xfrm>
            <a:off x="0" y="601630"/>
            <a:ext cx="9144000" cy="0"/>
          </a:xfrm>
          <a:prstGeom prst="line">
            <a:avLst/>
          </a:prstGeom>
          <a:ln w="12700" cmpd="sng">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pic>
        <p:nvPicPr>
          <p:cNvPr id="5" name="图片 4"/>
          <p:cNvPicPr>
            <a:picLocks noChangeAspect="1"/>
          </p:cNvPicPr>
          <p:nvPr userDrawn="1"/>
        </p:nvPicPr>
        <p:blipFill>
          <a:blip r:embed="rId3" cstate="print"/>
          <a:stretch>
            <a:fillRect/>
          </a:stretch>
        </p:blipFill>
        <p:spPr>
          <a:xfrm rot="5400000">
            <a:off x="-1841386" y="797309"/>
            <a:ext cx="2481494" cy="886875"/>
          </a:xfrm>
          <a:prstGeom prst="rect">
            <a:avLst/>
          </a:prstGeom>
        </p:spPr>
      </p:pic>
      <p:pic>
        <p:nvPicPr>
          <p:cNvPr id="6" name="图片 5"/>
          <p:cNvPicPr>
            <a:picLocks noChangeAspect="1"/>
          </p:cNvPicPr>
          <p:nvPr userDrawn="1"/>
        </p:nvPicPr>
        <p:blipFill>
          <a:blip r:embed="rId4" cstate="print"/>
          <a:stretch>
            <a:fillRect/>
          </a:stretch>
        </p:blipFill>
        <p:spPr>
          <a:xfrm rot="5400000">
            <a:off x="-2761677" y="842150"/>
            <a:ext cx="2481492" cy="797194"/>
          </a:xfrm>
          <a:prstGeom prst="rect">
            <a:avLst/>
          </a:prstGeom>
        </p:spPr>
      </p:pic>
      <p:pic>
        <p:nvPicPr>
          <p:cNvPr id="7" name="图片 6"/>
          <p:cNvPicPr>
            <a:picLocks noChangeAspect="1"/>
          </p:cNvPicPr>
          <p:nvPr userDrawn="1"/>
        </p:nvPicPr>
        <p:blipFill>
          <a:blip r:embed="rId5" cstate="print"/>
          <a:stretch>
            <a:fillRect/>
          </a:stretch>
        </p:blipFill>
        <p:spPr>
          <a:xfrm rot="16200000">
            <a:off x="-1902821" y="3392370"/>
            <a:ext cx="2604361" cy="886876"/>
          </a:xfrm>
          <a:prstGeom prst="rect">
            <a:avLst/>
          </a:prstGeom>
        </p:spPr>
      </p:pic>
    </p:spTree>
    <p:extLst>
      <p:ext uri="{BB962C8B-B14F-4D97-AF65-F5344CB8AC3E}">
        <p14:creationId xmlns="" xmlns:p14="http://schemas.microsoft.com/office/powerpoint/2010/main" val="7691615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0_标题幻灯片">
    <p:spTree>
      <p:nvGrpSpPr>
        <p:cNvPr id="1" name=""/>
        <p:cNvGrpSpPr/>
        <p:nvPr/>
      </p:nvGrpSpPr>
      <p:grpSpPr>
        <a:xfrm>
          <a:off x="0" y="0"/>
          <a:ext cx="0" cy="0"/>
          <a:chOff x="0" y="0"/>
          <a:chExt cx="0" cy="0"/>
        </a:xfrm>
      </p:grpSpPr>
      <p:sp>
        <p:nvSpPr>
          <p:cNvPr id="8" name="Title 1"/>
          <p:cNvSpPr>
            <a:spLocks noGrp="1"/>
          </p:cNvSpPr>
          <p:nvPr>
            <p:ph type="title"/>
          </p:nvPr>
        </p:nvSpPr>
        <p:spPr>
          <a:xfrm>
            <a:off x="210373" y="102904"/>
            <a:ext cx="7886700" cy="487419"/>
          </a:xfrm>
          <a:prstGeom prst="rect">
            <a:avLst/>
          </a:prstGeom>
        </p:spPr>
        <p:txBody>
          <a:bodyPr anchor="ctr">
            <a:normAutofit/>
          </a:bodyPr>
          <a:lstStyle>
            <a:lvl1pPr>
              <a:defRPr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smtClean="0"/>
              <a:t>单击此处编辑母版标题样式</a:t>
            </a:r>
            <a:endParaRPr lang="en-US" dirty="0"/>
          </a:p>
        </p:txBody>
      </p:sp>
    </p:spTree>
    <p:extLst>
      <p:ext uri="{BB962C8B-B14F-4D97-AF65-F5344CB8AC3E}">
        <p14:creationId xmlns="" xmlns:p14="http://schemas.microsoft.com/office/powerpoint/2010/main" val="3487239395"/>
      </p:ext>
    </p:extLst>
  </p:cSld>
  <p:clrMapOvr>
    <a:masterClrMapping/>
  </p:clrMapOvr>
  <p:transition spd="med">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cSld name="3_标题幻灯片">
    <p:spTree>
      <p:nvGrpSpPr>
        <p:cNvPr id="1" name=""/>
        <p:cNvGrpSpPr/>
        <p:nvPr/>
      </p:nvGrpSpPr>
      <p:grpSpPr>
        <a:xfrm>
          <a:off x="0" y="0"/>
          <a:ext cx="0" cy="0"/>
          <a:chOff x="0" y="0"/>
          <a:chExt cx="0" cy="0"/>
        </a:xfrm>
      </p:grpSpPr>
      <p:pic>
        <p:nvPicPr>
          <p:cNvPr id="4" name="Picture 10" descr="C:\Users\vivianting\Desktop\未标题8.png"/>
          <p:cNvPicPr>
            <a:picLocks noChangeAspect="1" noChangeArrowheads="1"/>
          </p:cNvPicPr>
          <p:nvPr userDrawn="1"/>
        </p:nvPicPr>
        <p:blipFill>
          <a:blip r:embed="rId2" cstate="email">
            <a:extLst>
              <a:ext uri="{28A0092B-C50C-407E-A947-70E740481C1C}">
                <a14:useLocalDpi xmlns="" xmlns:a14="http://schemas.microsoft.com/office/drawing/2010/main"/>
              </a:ext>
            </a:extLst>
          </a:blip>
          <a:srcRect/>
          <a:stretch>
            <a:fillRect/>
          </a:stretch>
        </p:blipFill>
        <p:spPr bwMode="auto">
          <a:xfrm>
            <a:off x="7786689" y="3964787"/>
            <a:ext cx="1357312" cy="1178719"/>
          </a:xfrm>
          <a:prstGeom prst="rect">
            <a:avLst/>
          </a:prstGeom>
          <a:noFill/>
          <a:ln w="9525">
            <a:noFill/>
            <a:miter lim="800000"/>
            <a:headEnd/>
            <a:tailEnd/>
          </a:ln>
        </p:spPr>
      </p:pic>
      <p:cxnSp>
        <p:nvCxnSpPr>
          <p:cNvPr id="5" name="直接连接符 9"/>
          <p:cNvCxnSpPr/>
          <p:nvPr userDrawn="1"/>
        </p:nvCxnSpPr>
        <p:spPr bwMode="auto">
          <a:xfrm>
            <a:off x="0" y="716756"/>
            <a:ext cx="9144000" cy="0"/>
          </a:xfrm>
          <a:prstGeom prst="line">
            <a:avLst/>
          </a:prstGeom>
          <a:ln w="19050">
            <a:solidFill>
              <a:srgbClr val="FF0000"/>
            </a:solidFill>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6" name="Picture 16"/>
          <p:cNvPicPr>
            <a:picLocks noChangeAspect="1" noChangeArrowheads="1"/>
          </p:cNvPicPr>
          <p:nvPr userDrawn="1"/>
        </p:nvPicPr>
        <p:blipFill>
          <a:blip r:embed="rId3" cstate="email">
            <a:extLst>
              <a:ext uri="{28A0092B-C50C-407E-A947-70E740481C1C}">
                <a14:useLocalDpi xmlns="" xmlns:a14="http://schemas.microsoft.com/office/drawing/2010/main"/>
              </a:ext>
            </a:extLst>
          </a:blip>
          <a:srcRect/>
          <a:stretch>
            <a:fillRect/>
          </a:stretch>
        </p:blipFill>
        <p:spPr bwMode="auto">
          <a:xfrm>
            <a:off x="2" y="0"/>
            <a:ext cx="923925" cy="684610"/>
          </a:xfrm>
          <a:prstGeom prst="rect">
            <a:avLst/>
          </a:prstGeom>
          <a:noFill/>
          <a:ln w="9525">
            <a:noFill/>
            <a:miter lim="800000"/>
            <a:headEnd/>
            <a:tailEnd/>
          </a:ln>
        </p:spPr>
      </p:pic>
      <p:pic>
        <p:nvPicPr>
          <p:cNvPr id="7" name="Picture 9"/>
          <p:cNvPicPr>
            <a:picLocks noChangeAspect="1" noChangeArrowheads="1"/>
          </p:cNvPicPr>
          <p:nvPr userDrawn="1"/>
        </p:nvPicPr>
        <p:blipFill>
          <a:blip r:embed="rId4" cstate="email">
            <a:extLst>
              <a:ext uri="{28A0092B-C50C-407E-A947-70E740481C1C}">
                <a14:useLocalDpi xmlns="" xmlns:a14="http://schemas.microsoft.com/office/drawing/2010/main"/>
              </a:ext>
            </a:extLst>
          </a:blip>
          <a:srcRect l="10513" t="10342" r="12415" b="6898"/>
          <a:stretch>
            <a:fillRect/>
          </a:stretch>
        </p:blipFill>
        <p:spPr bwMode="auto">
          <a:xfrm>
            <a:off x="7470775" y="39293"/>
            <a:ext cx="1379538" cy="752475"/>
          </a:xfrm>
          <a:prstGeom prst="rect">
            <a:avLst/>
          </a:prstGeom>
          <a:noFill/>
          <a:ln w="12700" algn="ctr">
            <a:noFill/>
            <a:miter lim="800000"/>
            <a:headEnd/>
            <a:tailEnd/>
          </a:ln>
        </p:spPr>
      </p:pic>
      <p:sp>
        <p:nvSpPr>
          <p:cNvPr id="8" name="矩形 12"/>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anchor="ctr"/>
          <a:lstStyle/>
          <a:p>
            <a:pPr algn="ctr" fontAlgn="auto">
              <a:spcBef>
                <a:spcPts val="0"/>
              </a:spcBef>
              <a:spcAft>
                <a:spcPts val="0"/>
              </a:spcAft>
              <a:defRPr/>
            </a:pPr>
            <a:endParaRPr lang="zh-CN" altLang="en-US" sz="1200" dirty="0"/>
          </a:p>
        </p:txBody>
      </p:sp>
      <p:pic>
        <p:nvPicPr>
          <p:cNvPr id="9" name="Picture 2055" descr="色条 拷贝"/>
          <p:cNvPicPr>
            <a:picLocks noChangeAspect="1" noChangeArrowheads="1"/>
          </p:cNvPicPr>
          <p:nvPr userDrawn="1"/>
        </p:nvPicPr>
        <p:blipFill>
          <a:blip r:embed="rId5" cstate="email">
            <a:extLst>
              <a:ext uri="{28A0092B-C50C-407E-A947-70E740481C1C}">
                <a14:useLocalDpi xmlns="" xmlns:a14="http://schemas.microsoft.com/office/drawing/2010/main"/>
              </a:ext>
            </a:extLst>
          </a:blip>
          <a:srcRect/>
          <a:stretch>
            <a:fillRect/>
          </a:stretch>
        </p:blipFill>
        <p:spPr bwMode="auto">
          <a:xfrm>
            <a:off x="0" y="1125146"/>
            <a:ext cx="9144000" cy="2775347"/>
          </a:xfrm>
          <a:prstGeom prst="rect">
            <a:avLst/>
          </a:prstGeom>
          <a:noFill/>
          <a:ln w="9525">
            <a:noFill/>
            <a:miter lim="800000"/>
            <a:headEnd/>
            <a:tailEnd/>
          </a:ln>
        </p:spPr>
      </p:pic>
      <p:pic>
        <p:nvPicPr>
          <p:cNvPr id="10" name="Picture 3" descr="C:\Users\vivianting\Desktop\1234131.png"/>
          <p:cNvPicPr>
            <a:picLocks noChangeAspect="1" noChangeArrowheads="1"/>
          </p:cNvPicPr>
          <p:nvPr userDrawn="1"/>
        </p:nvPicPr>
        <p:blipFill>
          <a:blip r:embed="rId6" cstate="email">
            <a:extLst>
              <a:ext uri="{28A0092B-C50C-407E-A947-70E740481C1C}">
                <a14:useLocalDpi xmlns="" xmlns:a14="http://schemas.microsoft.com/office/drawing/2010/main"/>
              </a:ext>
            </a:extLst>
          </a:blip>
          <a:srcRect/>
          <a:stretch>
            <a:fillRect/>
          </a:stretch>
        </p:blipFill>
        <p:spPr bwMode="auto">
          <a:xfrm>
            <a:off x="7286625" y="160739"/>
            <a:ext cx="1487488" cy="772715"/>
          </a:xfrm>
          <a:prstGeom prst="rect">
            <a:avLst/>
          </a:prstGeom>
          <a:noFill/>
          <a:ln w="9525">
            <a:noFill/>
            <a:miter lim="800000"/>
            <a:headEnd/>
            <a:tailEnd/>
          </a:ln>
        </p:spPr>
      </p:pic>
      <p:sp>
        <p:nvSpPr>
          <p:cNvPr id="2" name="标题 1"/>
          <p:cNvSpPr>
            <a:spLocks noGrp="1"/>
          </p:cNvSpPr>
          <p:nvPr>
            <p:ph type="ctrTitle"/>
          </p:nvPr>
        </p:nvSpPr>
        <p:spPr>
          <a:xfrm>
            <a:off x="685800" y="1437629"/>
            <a:ext cx="7772400" cy="1102519"/>
          </a:xfrm>
          <a:prstGeom prst="rect">
            <a:avLst/>
          </a:prstGeom>
        </p:spPr>
        <p:txBody>
          <a:bodyPr lIns="91432" tIns="45716" rIns="91432" bIns="45716"/>
          <a:lstStyle>
            <a:lvl1pPr>
              <a:defRPr b="1">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1" y="2841781"/>
            <a:ext cx="6415088" cy="985838"/>
          </a:xfrm>
          <a:prstGeom prst="rect">
            <a:avLst/>
          </a:prstGeom>
        </p:spPr>
        <p:txBody>
          <a:bodyPr lIns="91432" tIns="45716" rIns="91432" bIns="45716"/>
          <a:lstStyle>
            <a:lvl1pPr marL="0" indent="0" algn="ctr">
              <a:buNone/>
              <a:defRPr sz="1700" b="1">
                <a:solidFill>
                  <a:schemeClr val="bg1"/>
                </a:solidFill>
                <a:effectLst/>
                <a:latin typeface="微软雅黑" panose="020B0503020204020204" pitchFamily="34" charset="-122"/>
                <a:ea typeface="微软雅黑" panose="020B0503020204020204" pitchFamily="34" charset="-122"/>
              </a:defRPr>
            </a:lvl1pPr>
            <a:lvl2pPr marL="411440" indent="0" algn="ctr">
              <a:buNone/>
              <a:defRPr>
                <a:solidFill>
                  <a:schemeClr val="tx1">
                    <a:tint val="75000"/>
                  </a:schemeClr>
                </a:solidFill>
              </a:defRPr>
            </a:lvl2pPr>
            <a:lvl3pPr marL="822878" indent="0" algn="ctr">
              <a:buNone/>
              <a:defRPr>
                <a:solidFill>
                  <a:schemeClr val="tx1">
                    <a:tint val="75000"/>
                  </a:schemeClr>
                </a:solidFill>
              </a:defRPr>
            </a:lvl3pPr>
            <a:lvl4pPr marL="1234319" indent="0" algn="ctr">
              <a:buNone/>
              <a:defRPr>
                <a:solidFill>
                  <a:schemeClr val="tx1">
                    <a:tint val="75000"/>
                  </a:schemeClr>
                </a:solidFill>
              </a:defRPr>
            </a:lvl4pPr>
            <a:lvl5pPr marL="1645756" indent="0" algn="ctr">
              <a:buNone/>
              <a:defRPr>
                <a:solidFill>
                  <a:schemeClr val="tx1">
                    <a:tint val="75000"/>
                  </a:schemeClr>
                </a:solidFill>
              </a:defRPr>
            </a:lvl5pPr>
            <a:lvl6pPr marL="2057195" indent="0" algn="ctr">
              <a:buNone/>
              <a:defRPr>
                <a:solidFill>
                  <a:schemeClr val="tx1">
                    <a:tint val="75000"/>
                  </a:schemeClr>
                </a:solidFill>
              </a:defRPr>
            </a:lvl6pPr>
            <a:lvl7pPr marL="2468634" indent="0" algn="ctr">
              <a:buNone/>
              <a:defRPr>
                <a:solidFill>
                  <a:schemeClr val="tx1">
                    <a:tint val="75000"/>
                  </a:schemeClr>
                </a:solidFill>
              </a:defRPr>
            </a:lvl7pPr>
            <a:lvl8pPr marL="2880072" indent="0" algn="ctr">
              <a:buNone/>
              <a:defRPr>
                <a:solidFill>
                  <a:schemeClr val="tx1">
                    <a:tint val="75000"/>
                  </a:schemeClr>
                </a:solidFill>
              </a:defRPr>
            </a:lvl8pPr>
            <a:lvl9pPr marL="3291512"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11" name="日期占位符 3"/>
          <p:cNvSpPr>
            <a:spLocks noGrp="1"/>
          </p:cNvSpPr>
          <p:nvPr>
            <p:ph type="dt" sz="half" idx="10"/>
          </p:nvPr>
        </p:nvSpPr>
        <p:spPr>
          <a:xfrm>
            <a:off x="457200" y="4767264"/>
            <a:ext cx="2133600" cy="273844"/>
          </a:xfrm>
          <a:prstGeom prst="rect">
            <a:avLst/>
          </a:prstGeom>
        </p:spPr>
        <p:txBody>
          <a:bodyPr lIns="91432" tIns="45716" rIns="91432" bIns="45716"/>
          <a:lstStyle>
            <a:lvl1pPr fontAlgn="auto">
              <a:spcBef>
                <a:spcPts val="0"/>
              </a:spcBef>
              <a:spcAft>
                <a:spcPts val="0"/>
              </a:spcAft>
              <a:defRPr b="1">
                <a:latin typeface="微软雅黑" panose="020B0503020204020204" pitchFamily="34" charset="-122"/>
                <a:ea typeface="微软雅黑" panose="020B0503020204020204" pitchFamily="34" charset="-122"/>
              </a:defRPr>
            </a:lvl1pPr>
          </a:lstStyle>
          <a:p>
            <a:pPr>
              <a:defRPr/>
            </a:pPr>
            <a:endParaRPr lang="zh-CN" altLang="en-US" dirty="0"/>
          </a:p>
        </p:txBody>
      </p:sp>
    </p:spTree>
    <p:extLst>
      <p:ext uri="{BB962C8B-B14F-4D97-AF65-F5344CB8AC3E}">
        <p14:creationId xmlns="" xmlns:p14="http://schemas.microsoft.com/office/powerpoint/2010/main" val="1162087093"/>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4"/>
            <a:ext cx="2133600" cy="273844"/>
          </a:xfrm>
          <a:prstGeom prst="rect">
            <a:avLst/>
          </a:prstGeom>
        </p:spPr>
        <p:txBody>
          <a:bodyPr/>
          <a:lstStyle/>
          <a:p>
            <a:pPr defTabSz="684530"/>
            <a:fld id="{4F2CFF76-12E2-47A9-BA80-3945B41856D1}" type="datetime1">
              <a:rPr lang="zh-CN" altLang="en-US" smtClean="0">
                <a:solidFill>
                  <a:prstClr val="black"/>
                </a:solidFill>
              </a:rPr>
              <a:pPr defTabSz="684530"/>
              <a:t>2017/9/21</a:t>
            </a:fld>
            <a:endParaRPr lang="zh-CN" altLang="en-US">
              <a:solidFill>
                <a:prstClr val="black"/>
              </a:solidFill>
            </a:endParaRPr>
          </a:p>
        </p:txBody>
      </p:sp>
      <p:sp>
        <p:nvSpPr>
          <p:cNvPr id="3" name="页脚占位符 2"/>
          <p:cNvSpPr>
            <a:spLocks noGrp="1"/>
          </p:cNvSpPr>
          <p:nvPr>
            <p:ph type="ftr" sz="quarter" idx="11"/>
          </p:nvPr>
        </p:nvSpPr>
        <p:spPr>
          <a:xfrm>
            <a:off x="3124200" y="4767264"/>
            <a:ext cx="2895600" cy="273844"/>
          </a:xfrm>
          <a:prstGeom prst="rect">
            <a:avLst/>
          </a:prstGeom>
        </p:spPr>
        <p:txBody>
          <a:bodyPr/>
          <a:lstStyle/>
          <a:p>
            <a:pPr defTabSz="684530"/>
            <a:endParaRPr lang="zh-CN" altLang="en-US">
              <a:solidFill>
                <a:prstClr val="black"/>
              </a:solidFill>
            </a:endParaRPr>
          </a:p>
        </p:txBody>
      </p:sp>
      <p:sp>
        <p:nvSpPr>
          <p:cNvPr id="4" name="灯片编号占位符 3"/>
          <p:cNvSpPr>
            <a:spLocks noGrp="1"/>
          </p:cNvSpPr>
          <p:nvPr>
            <p:ph type="sldNum" sz="quarter" idx="12"/>
          </p:nvPr>
        </p:nvSpPr>
        <p:spPr/>
        <p:txBody>
          <a:bodyPr/>
          <a:lstStyle/>
          <a:p>
            <a:fld id="{D2C9F688-3089-4C88-AC0A-014DB47CA6C7}" type="slidenum">
              <a:rPr lang="zh-CN" altLang="en-US" smtClean="0">
                <a:solidFill>
                  <a:prstClr val="black"/>
                </a:solidFill>
                <a:effectLst>
                  <a:outerShdw blurRad="38100" dist="19050" dir="2700000" algn="tl" rotWithShape="0">
                    <a:prstClr val="black">
                      <a:alpha val="40000"/>
                    </a:prstClr>
                  </a:outerShdw>
                </a:effectLst>
              </a:rPr>
              <a:pPr/>
              <a:t>‹#›</a:t>
            </a:fld>
            <a:endParaRPr lang="zh-CN" altLang="en-US">
              <a:solidFill>
                <a:prstClr val="black"/>
              </a:solidFill>
              <a:effectLst>
                <a:outerShdw blurRad="38100" dist="19050" dir="2700000" algn="tl" rotWithShape="0">
                  <a:prstClr val="black">
                    <a:alpha val="40000"/>
                  </a:prstClr>
                </a:outerShdw>
              </a:effectLst>
            </a:endParaRPr>
          </a:p>
        </p:txBody>
      </p:sp>
    </p:spTree>
    <p:extLst>
      <p:ext uri="{BB962C8B-B14F-4D97-AF65-F5344CB8AC3E}">
        <p14:creationId xmlns="" xmlns:p14="http://schemas.microsoft.com/office/powerpoint/2010/main" val="4278461790"/>
      </p:ext>
    </p:extLst>
  </p:cSld>
  <p:clrMapOvr>
    <a:masterClrMapping/>
  </p:clrMapOvr>
  <mc:AlternateContent xmlns:mc="http://schemas.openxmlformats.org/markup-compatibility/2006">
    <mc:Choice xmlns="" xmlns:p14="http://schemas.microsoft.com/office/powerpoint/2010/main" Requires="p14">
      <p:transition p14:dur="0" advTm="0"/>
    </mc:Choice>
    <mc:Fallback>
      <p:transition advTm="0"/>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2000"/>
            </a:lvl1pPr>
          </a:lstStyle>
          <a:p>
            <a:r>
              <a:rPr lang="zh-CN" altLang="en-US" smtClean="0"/>
              <a:t>单击此处编辑母版标题样式</a:t>
            </a:r>
            <a:endParaRPr lang="en-US" dirty="0"/>
          </a:p>
        </p:txBody>
      </p:sp>
    </p:spTree>
    <p:extLst>
      <p:ext uri="{BB962C8B-B14F-4D97-AF65-F5344CB8AC3E}">
        <p14:creationId xmlns="" xmlns:p14="http://schemas.microsoft.com/office/powerpoint/2010/main" val="182015021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2_标题幻灯片">
    <p:spTree>
      <p:nvGrpSpPr>
        <p:cNvPr id="1" name=""/>
        <p:cNvGrpSpPr/>
        <p:nvPr/>
      </p:nvGrpSpPr>
      <p:grpSpPr>
        <a:xfrm>
          <a:off x="0" y="0"/>
          <a:ext cx="0" cy="0"/>
          <a:chOff x="0" y="0"/>
          <a:chExt cx="0" cy="0"/>
        </a:xfrm>
      </p:grpSpPr>
      <p:pic>
        <p:nvPicPr>
          <p:cNvPr id="4" name="图片 8" descr="Logo.bmp"/>
          <p:cNvPicPr>
            <a:picLocks noChangeAspect="1"/>
          </p:cNvPicPr>
          <p:nvPr userDrawn="1"/>
        </p:nvPicPr>
        <p:blipFill>
          <a:blip r:embed="rId2" cstate="email">
            <a:extLst>
              <a:ext uri="{28A0092B-C50C-407E-A947-70E740481C1C}">
                <a14:useLocalDpi xmlns="" xmlns:a14="http://schemas.microsoft.com/office/drawing/2010/main"/>
              </a:ext>
            </a:extLst>
          </a:blip>
          <a:srcRect/>
          <a:stretch>
            <a:fillRect/>
          </a:stretch>
        </p:blipFill>
        <p:spPr bwMode="auto">
          <a:xfrm>
            <a:off x="7143496" y="3"/>
            <a:ext cx="1675427" cy="951310"/>
          </a:xfrm>
          <a:prstGeom prst="rect">
            <a:avLst/>
          </a:prstGeom>
          <a:noFill/>
          <a:ln w="9525">
            <a:noFill/>
            <a:miter lim="800000"/>
            <a:headEnd/>
            <a:tailEnd/>
          </a:ln>
        </p:spPr>
      </p:pic>
      <p:pic>
        <p:nvPicPr>
          <p:cNvPr id="5" name="Picture 1029"/>
          <p:cNvPicPr>
            <a:picLocks noChangeAspect="1" noChangeArrowheads="1"/>
          </p:cNvPicPr>
          <p:nvPr userDrawn="1"/>
        </p:nvPicPr>
        <p:blipFill>
          <a:blip r:embed="rId3" cstate="email">
            <a:extLst>
              <a:ext uri="{28A0092B-C50C-407E-A947-70E740481C1C}">
                <a14:useLocalDpi xmlns="" xmlns:a14="http://schemas.microsoft.com/office/drawing/2010/main"/>
              </a:ext>
            </a:extLst>
          </a:blip>
          <a:srcRect/>
          <a:stretch>
            <a:fillRect/>
          </a:stretch>
        </p:blipFill>
        <p:spPr bwMode="auto">
          <a:xfrm>
            <a:off x="0" y="1166820"/>
            <a:ext cx="9138046" cy="2397919"/>
          </a:xfrm>
          <a:prstGeom prst="rect">
            <a:avLst/>
          </a:prstGeom>
          <a:noFill/>
          <a:ln w="9525">
            <a:noFill/>
            <a:miter lim="800000"/>
            <a:headEnd/>
            <a:tailEnd/>
          </a:ln>
        </p:spPr>
      </p:pic>
    </p:spTree>
    <p:extLst>
      <p:ext uri="{BB962C8B-B14F-4D97-AF65-F5344CB8AC3E}">
        <p14:creationId xmlns="" xmlns:p14="http://schemas.microsoft.com/office/powerpoint/2010/main" val="3358940978"/>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cSld name="3_标题幻灯片">
    <p:spTree>
      <p:nvGrpSpPr>
        <p:cNvPr id="1" name=""/>
        <p:cNvGrpSpPr/>
        <p:nvPr/>
      </p:nvGrpSpPr>
      <p:grpSpPr>
        <a:xfrm>
          <a:off x="0" y="0"/>
          <a:ext cx="0" cy="0"/>
          <a:chOff x="0" y="0"/>
          <a:chExt cx="0" cy="0"/>
        </a:xfrm>
      </p:grpSpPr>
      <p:pic>
        <p:nvPicPr>
          <p:cNvPr id="4" name="Picture 10" descr="C:\Users\vivianting\Desktop\未标题8.png"/>
          <p:cNvPicPr>
            <a:picLocks noChangeAspect="1" noChangeArrowheads="1"/>
          </p:cNvPicPr>
          <p:nvPr userDrawn="1"/>
        </p:nvPicPr>
        <p:blipFill>
          <a:blip r:embed="rId2" cstate="email">
            <a:extLst>
              <a:ext uri="{28A0092B-C50C-407E-A947-70E740481C1C}">
                <a14:useLocalDpi xmlns="" xmlns:a14="http://schemas.microsoft.com/office/drawing/2010/main"/>
              </a:ext>
            </a:extLst>
          </a:blip>
          <a:srcRect/>
          <a:stretch>
            <a:fillRect/>
          </a:stretch>
        </p:blipFill>
        <p:spPr bwMode="auto">
          <a:xfrm>
            <a:off x="7786689" y="3964789"/>
            <a:ext cx="1357312" cy="1178719"/>
          </a:xfrm>
          <a:prstGeom prst="rect">
            <a:avLst/>
          </a:prstGeom>
          <a:noFill/>
          <a:ln w="9525">
            <a:noFill/>
            <a:miter lim="800000"/>
            <a:headEnd/>
            <a:tailEnd/>
          </a:ln>
        </p:spPr>
      </p:pic>
      <p:cxnSp>
        <p:nvCxnSpPr>
          <p:cNvPr id="5" name="直接连接符 9"/>
          <p:cNvCxnSpPr/>
          <p:nvPr userDrawn="1"/>
        </p:nvCxnSpPr>
        <p:spPr bwMode="auto">
          <a:xfrm>
            <a:off x="0" y="716756"/>
            <a:ext cx="9144000" cy="0"/>
          </a:xfrm>
          <a:prstGeom prst="line">
            <a:avLst/>
          </a:prstGeom>
          <a:ln w="19050">
            <a:solidFill>
              <a:srgbClr val="FF0000"/>
            </a:solidFill>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6" name="Picture 16"/>
          <p:cNvPicPr>
            <a:picLocks noChangeAspect="1" noChangeArrowheads="1"/>
          </p:cNvPicPr>
          <p:nvPr userDrawn="1"/>
        </p:nvPicPr>
        <p:blipFill>
          <a:blip r:embed="rId3" cstate="email">
            <a:extLst>
              <a:ext uri="{28A0092B-C50C-407E-A947-70E740481C1C}">
                <a14:useLocalDpi xmlns="" xmlns:a14="http://schemas.microsoft.com/office/drawing/2010/main"/>
              </a:ext>
            </a:extLst>
          </a:blip>
          <a:srcRect/>
          <a:stretch>
            <a:fillRect/>
          </a:stretch>
        </p:blipFill>
        <p:spPr bwMode="auto">
          <a:xfrm>
            <a:off x="2" y="0"/>
            <a:ext cx="923925" cy="684610"/>
          </a:xfrm>
          <a:prstGeom prst="rect">
            <a:avLst/>
          </a:prstGeom>
          <a:noFill/>
          <a:ln w="9525">
            <a:noFill/>
            <a:miter lim="800000"/>
            <a:headEnd/>
            <a:tailEnd/>
          </a:ln>
        </p:spPr>
      </p:pic>
      <p:pic>
        <p:nvPicPr>
          <p:cNvPr id="7" name="Picture 9"/>
          <p:cNvPicPr>
            <a:picLocks noChangeAspect="1" noChangeArrowheads="1"/>
          </p:cNvPicPr>
          <p:nvPr userDrawn="1"/>
        </p:nvPicPr>
        <p:blipFill>
          <a:blip r:embed="rId4" cstate="email">
            <a:extLst>
              <a:ext uri="{28A0092B-C50C-407E-A947-70E740481C1C}">
                <a14:useLocalDpi xmlns="" xmlns:a14="http://schemas.microsoft.com/office/drawing/2010/main"/>
              </a:ext>
            </a:extLst>
          </a:blip>
          <a:srcRect l="10513" t="10342" r="12415" b="6898"/>
          <a:stretch>
            <a:fillRect/>
          </a:stretch>
        </p:blipFill>
        <p:spPr bwMode="auto">
          <a:xfrm>
            <a:off x="7470775" y="39293"/>
            <a:ext cx="1379538" cy="752475"/>
          </a:xfrm>
          <a:prstGeom prst="rect">
            <a:avLst/>
          </a:prstGeom>
          <a:noFill/>
          <a:ln w="12700" algn="ctr">
            <a:noFill/>
            <a:miter lim="800000"/>
            <a:headEnd/>
            <a:tailEnd/>
          </a:ln>
        </p:spPr>
      </p:pic>
      <p:sp>
        <p:nvSpPr>
          <p:cNvPr id="8" name="矩形 12"/>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anchor="ctr"/>
          <a:lstStyle/>
          <a:p>
            <a:pPr algn="ctr" defTabSz="685063">
              <a:defRPr/>
            </a:pPr>
            <a:endParaRPr lang="zh-CN" altLang="en-US" sz="1200" dirty="0">
              <a:solidFill>
                <a:prstClr val="white"/>
              </a:solidFill>
            </a:endParaRPr>
          </a:p>
        </p:txBody>
      </p:sp>
      <p:pic>
        <p:nvPicPr>
          <p:cNvPr id="9" name="Picture 2055" descr="色条 拷贝"/>
          <p:cNvPicPr>
            <a:picLocks noChangeAspect="1" noChangeArrowheads="1"/>
          </p:cNvPicPr>
          <p:nvPr userDrawn="1"/>
        </p:nvPicPr>
        <p:blipFill>
          <a:blip r:embed="rId5" cstate="email">
            <a:extLst>
              <a:ext uri="{28A0092B-C50C-407E-A947-70E740481C1C}">
                <a14:useLocalDpi xmlns="" xmlns:a14="http://schemas.microsoft.com/office/drawing/2010/main"/>
              </a:ext>
            </a:extLst>
          </a:blip>
          <a:srcRect/>
          <a:stretch>
            <a:fillRect/>
          </a:stretch>
        </p:blipFill>
        <p:spPr bwMode="auto">
          <a:xfrm>
            <a:off x="0" y="1125148"/>
            <a:ext cx="9144000" cy="2775347"/>
          </a:xfrm>
          <a:prstGeom prst="rect">
            <a:avLst/>
          </a:prstGeom>
          <a:noFill/>
          <a:ln w="9525">
            <a:noFill/>
            <a:miter lim="800000"/>
            <a:headEnd/>
            <a:tailEnd/>
          </a:ln>
        </p:spPr>
      </p:pic>
      <p:pic>
        <p:nvPicPr>
          <p:cNvPr id="10" name="Picture 3" descr="C:\Users\vivianting\Desktop\1234131.png"/>
          <p:cNvPicPr>
            <a:picLocks noChangeAspect="1" noChangeArrowheads="1"/>
          </p:cNvPicPr>
          <p:nvPr userDrawn="1"/>
        </p:nvPicPr>
        <p:blipFill>
          <a:blip r:embed="rId6" cstate="email">
            <a:extLst>
              <a:ext uri="{28A0092B-C50C-407E-A947-70E740481C1C}">
                <a14:useLocalDpi xmlns="" xmlns:a14="http://schemas.microsoft.com/office/drawing/2010/main"/>
              </a:ext>
            </a:extLst>
          </a:blip>
          <a:srcRect/>
          <a:stretch>
            <a:fillRect/>
          </a:stretch>
        </p:blipFill>
        <p:spPr bwMode="auto">
          <a:xfrm>
            <a:off x="7286625" y="160741"/>
            <a:ext cx="1487488" cy="772715"/>
          </a:xfrm>
          <a:prstGeom prst="rect">
            <a:avLst/>
          </a:prstGeom>
          <a:noFill/>
          <a:ln w="9525">
            <a:noFill/>
            <a:miter lim="800000"/>
            <a:headEnd/>
            <a:tailEnd/>
          </a:ln>
        </p:spPr>
      </p:pic>
      <p:sp>
        <p:nvSpPr>
          <p:cNvPr id="2" name="标题 1"/>
          <p:cNvSpPr>
            <a:spLocks noGrp="1"/>
          </p:cNvSpPr>
          <p:nvPr>
            <p:ph type="ctrTitle"/>
          </p:nvPr>
        </p:nvSpPr>
        <p:spPr>
          <a:xfrm>
            <a:off x="685800" y="1437631"/>
            <a:ext cx="7772400" cy="1102519"/>
          </a:xfrm>
          <a:prstGeom prst="rect">
            <a:avLst/>
          </a:prstGeom>
        </p:spPr>
        <p:txBody>
          <a:bodyPr lIns="91428" tIns="45714" rIns="91428" bIns="45714"/>
          <a:lstStyle>
            <a:lvl1pPr>
              <a:defRPr b="1">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1" y="2841781"/>
            <a:ext cx="6415088" cy="985838"/>
          </a:xfrm>
          <a:prstGeom prst="rect">
            <a:avLst/>
          </a:prstGeom>
        </p:spPr>
        <p:txBody>
          <a:bodyPr lIns="91428" tIns="45714" rIns="91428" bIns="45714"/>
          <a:lstStyle>
            <a:lvl1pPr marL="0" indent="0" algn="ctr">
              <a:buNone/>
              <a:defRPr sz="1700" b="1">
                <a:solidFill>
                  <a:schemeClr val="bg1"/>
                </a:solidFill>
                <a:effectLst/>
                <a:latin typeface="微软雅黑" panose="020B0503020204020204" pitchFamily="34" charset="-122"/>
                <a:ea typeface="微软雅黑" panose="020B0503020204020204" pitchFamily="34" charset="-122"/>
              </a:defRPr>
            </a:lvl1pPr>
            <a:lvl2pPr marL="411420" indent="0" algn="ctr">
              <a:buNone/>
              <a:defRPr>
                <a:solidFill>
                  <a:schemeClr val="tx1">
                    <a:tint val="75000"/>
                  </a:schemeClr>
                </a:solidFill>
              </a:defRPr>
            </a:lvl2pPr>
            <a:lvl3pPr marL="822836" indent="0" algn="ctr">
              <a:buNone/>
              <a:defRPr>
                <a:solidFill>
                  <a:schemeClr val="tx1">
                    <a:tint val="75000"/>
                  </a:schemeClr>
                </a:solidFill>
              </a:defRPr>
            </a:lvl3pPr>
            <a:lvl4pPr marL="1234259" indent="0" algn="ctr">
              <a:buNone/>
              <a:defRPr>
                <a:solidFill>
                  <a:schemeClr val="tx1">
                    <a:tint val="75000"/>
                  </a:schemeClr>
                </a:solidFill>
              </a:defRPr>
            </a:lvl4pPr>
            <a:lvl5pPr marL="1645674" indent="0" algn="ctr">
              <a:buNone/>
              <a:defRPr>
                <a:solidFill>
                  <a:schemeClr val="tx1">
                    <a:tint val="75000"/>
                  </a:schemeClr>
                </a:solidFill>
              </a:defRPr>
            </a:lvl5pPr>
            <a:lvl6pPr marL="2057093" indent="0" algn="ctr">
              <a:buNone/>
              <a:defRPr>
                <a:solidFill>
                  <a:schemeClr val="tx1">
                    <a:tint val="75000"/>
                  </a:schemeClr>
                </a:solidFill>
              </a:defRPr>
            </a:lvl6pPr>
            <a:lvl7pPr marL="2468511" indent="0" algn="ctr">
              <a:buNone/>
              <a:defRPr>
                <a:solidFill>
                  <a:schemeClr val="tx1">
                    <a:tint val="75000"/>
                  </a:schemeClr>
                </a:solidFill>
              </a:defRPr>
            </a:lvl7pPr>
            <a:lvl8pPr marL="2879928" indent="0" algn="ctr">
              <a:buNone/>
              <a:defRPr>
                <a:solidFill>
                  <a:schemeClr val="tx1">
                    <a:tint val="75000"/>
                  </a:schemeClr>
                </a:solidFill>
              </a:defRPr>
            </a:lvl8pPr>
            <a:lvl9pPr marL="3291348"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11" name="日期占位符 3"/>
          <p:cNvSpPr>
            <a:spLocks noGrp="1"/>
          </p:cNvSpPr>
          <p:nvPr>
            <p:ph type="dt" sz="half" idx="10"/>
          </p:nvPr>
        </p:nvSpPr>
        <p:spPr>
          <a:xfrm>
            <a:off x="457200" y="4767264"/>
            <a:ext cx="2133600" cy="273844"/>
          </a:xfrm>
          <a:prstGeom prst="rect">
            <a:avLst/>
          </a:prstGeom>
        </p:spPr>
        <p:txBody>
          <a:bodyPr lIns="91428" tIns="45714" rIns="91428" bIns="45714"/>
          <a:lstStyle>
            <a:lvl1pPr fontAlgn="auto">
              <a:spcBef>
                <a:spcPts val="0"/>
              </a:spcBef>
              <a:spcAft>
                <a:spcPts val="0"/>
              </a:spcAft>
              <a:defRPr b="1">
                <a:latin typeface="微软雅黑" panose="020B0503020204020204" pitchFamily="34" charset="-122"/>
                <a:ea typeface="微软雅黑" panose="020B0503020204020204" pitchFamily="34" charset="-122"/>
              </a:defRPr>
            </a:lvl1pPr>
          </a:lstStyle>
          <a:p>
            <a:pPr defTabSz="685063">
              <a:defRPr/>
            </a:pPr>
            <a:endParaRPr lang="zh-CN" altLang="en-US" dirty="0">
              <a:solidFill>
                <a:prstClr val="black"/>
              </a:solidFill>
            </a:endParaRPr>
          </a:p>
        </p:txBody>
      </p:sp>
    </p:spTree>
    <p:extLst>
      <p:ext uri="{BB962C8B-B14F-4D97-AF65-F5344CB8AC3E}">
        <p14:creationId xmlns="" xmlns:p14="http://schemas.microsoft.com/office/powerpoint/2010/main" val="283217781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8" name="Title 1"/>
          <p:cNvSpPr>
            <a:spLocks noGrp="1"/>
          </p:cNvSpPr>
          <p:nvPr>
            <p:ph type="title"/>
          </p:nvPr>
        </p:nvSpPr>
        <p:spPr>
          <a:xfrm>
            <a:off x="210373" y="102905"/>
            <a:ext cx="7886700" cy="487419"/>
          </a:xfrm>
          <a:prstGeom prst="rect">
            <a:avLst/>
          </a:prstGeom>
        </p:spPr>
        <p:txBody>
          <a:bodyPr anchor="ctr">
            <a:normAutofit/>
          </a:bodyPr>
          <a:lstStyle>
            <a:lvl1pPr>
              <a:defRPr sz="2000" b="1">
                <a:solidFill>
                  <a:schemeClr val="bg1"/>
                </a:solidFill>
                <a:latin typeface="Microsoft YaHei" charset="-122"/>
                <a:ea typeface="Microsoft YaHei" charset="-122"/>
                <a:cs typeface="Microsoft YaHei" charset="-122"/>
              </a:defRPr>
            </a:lvl1pPr>
          </a:lstStyle>
          <a:p>
            <a:r>
              <a:rPr lang="zh-CN" altLang="en-US" smtClean="0"/>
              <a:t>单击此处编辑母版标题样式</a:t>
            </a:r>
            <a:endParaRPr lang="en-US" dirty="0"/>
          </a:p>
        </p:txBody>
      </p:sp>
    </p:spTree>
    <p:extLst>
      <p:ext uri="{BB962C8B-B14F-4D97-AF65-F5344CB8AC3E}">
        <p14:creationId xmlns="" xmlns:p14="http://schemas.microsoft.com/office/powerpoint/2010/main" val="1917900554"/>
      </p:ext>
    </p:extLst>
  </p:cSld>
  <p:clrMapOvr>
    <a:masterClrMapping/>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628650" y="1369221"/>
            <a:ext cx="7886700" cy="3263503"/>
          </a:xfrm>
          <a:prstGeom prst="rect">
            <a:avLst/>
          </a:prstGeom>
        </p:spPr>
        <p:txBody>
          <a:bodyPr lIns="91436" tIns="45718" rIns="91436" bIns="45718"/>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628650" y="4767264"/>
            <a:ext cx="2057400" cy="273844"/>
          </a:xfrm>
          <a:prstGeom prst="rect">
            <a:avLst/>
          </a:prstGeom>
        </p:spPr>
        <p:txBody>
          <a:bodyPr lIns="91436" tIns="45718" rIns="91436" bIns="45718"/>
          <a:lstStyle/>
          <a:p>
            <a:pPr defTabSz="685063"/>
            <a:fld id="{CC91EB59-6B56-9B45-9031-44C339DB4CD6}" type="datetimeFigureOut">
              <a:rPr kumimoji="1" lang="zh-CN" altLang="en-US" smtClean="0">
                <a:solidFill>
                  <a:prstClr val="black"/>
                </a:solidFill>
              </a:rPr>
              <a:pPr defTabSz="685063"/>
              <a:t>2017/9/21</a:t>
            </a:fld>
            <a:endParaRPr kumimoji="1" lang="zh-CN" altLang="en-US">
              <a:solidFill>
                <a:prstClr val="black"/>
              </a:solidFill>
            </a:endParaRPr>
          </a:p>
        </p:txBody>
      </p:sp>
      <p:sp>
        <p:nvSpPr>
          <p:cNvPr id="5" name="Footer Placeholder 4"/>
          <p:cNvSpPr>
            <a:spLocks noGrp="1"/>
          </p:cNvSpPr>
          <p:nvPr>
            <p:ph type="ftr" sz="quarter" idx="11"/>
          </p:nvPr>
        </p:nvSpPr>
        <p:spPr>
          <a:xfrm>
            <a:off x="3028950" y="4767264"/>
            <a:ext cx="3086100" cy="273844"/>
          </a:xfrm>
          <a:prstGeom prst="rect">
            <a:avLst/>
          </a:prstGeom>
        </p:spPr>
        <p:txBody>
          <a:bodyPr lIns="91436" tIns="45718" rIns="91436" bIns="45718"/>
          <a:lstStyle/>
          <a:p>
            <a:pPr defTabSz="685063"/>
            <a:endParaRPr kumimoji="1" lang="zh-CN" altLang="en-US">
              <a:solidFill>
                <a:prstClr val="black"/>
              </a:solidFill>
            </a:endParaRPr>
          </a:p>
        </p:txBody>
      </p:sp>
      <p:sp>
        <p:nvSpPr>
          <p:cNvPr id="6" name="Slide Number Placeholder 5"/>
          <p:cNvSpPr>
            <a:spLocks noGrp="1"/>
          </p:cNvSpPr>
          <p:nvPr>
            <p:ph type="sldNum" sz="quarter" idx="12"/>
          </p:nvPr>
        </p:nvSpPr>
        <p:spPr>
          <a:xfrm>
            <a:off x="6457950" y="4767264"/>
            <a:ext cx="2057400" cy="273844"/>
          </a:xfrm>
          <a:prstGeom prst="rect">
            <a:avLst/>
          </a:prstGeom>
        </p:spPr>
        <p:txBody>
          <a:bodyPr lIns="91436" tIns="45718" rIns="91436" bIns="45718"/>
          <a:lstStyle/>
          <a:p>
            <a:pPr defTabSz="685063"/>
            <a:fld id="{A3685D2B-2B09-EF47-AC01-7BDC31234B58}" type="slidenum">
              <a:rPr kumimoji="1" lang="zh-CN" altLang="en-US" smtClean="0">
                <a:solidFill>
                  <a:prstClr val="black"/>
                </a:solidFill>
              </a:rPr>
              <a:pPr defTabSz="685063"/>
              <a:t>‹#›</a:t>
            </a:fld>
            <a:endParaRPr kumimoji="1" lang="zh-CN" altLang="en-US">
              <a:solidFill>
                <a:prstClr val="black"/>
              </a:solidFill>
            </a:endParaRPr>
          </a:p>
        </p:txBody>
      </p:sp>
    </p:spTree>
    <p:extLst>
      <p:ext uri="{BB962C8B-B14F-4D97-AF65-F5344CB8AC3E}">
        <p14:creationId xmlns="" xmlns:p14="http://schemas.microsoft.com/office/powerpoint/2010/main" val="834062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heme" Target="../theme/theme2.xml"/><Relationship Id="rId5" Type="http://schemas.openxmlformats.org/officeDocument/2006/relationships/slideLayout" Target="../slideLayouts/slideLayout9.xml"/><Relationship Id="rId4" Type="http://schemas.openxmlformats.org/officeDocument/2006/relationships/slideLayout" Target="../slideLayouts/slideLayout8.xml"/><Relationship Id="rId9"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2.xml"/><Relationship Id="rId7" Type="http://schemas.openxmlformats.org/officeDocument/2006/relationships/image" Target="../media/image1.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theme" Target="../theme/theme3.xml"/><Relationship Id="rId5" Type="http://schemas.openxmlformats.org/officeDocument/2006/relationships/slideLayout" Target="../slideLayouts/slideLayout14.xml"/><Relationship Id="rId4" Type="http://schemas.openxmlformats.org/officeDocument/2006/relationships/slideLayout" Target="../slideLayouts/slideLayout13.xml"/><Relationship Id="rId9"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image" Target="../media/image12.pn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image" Target="../media/image11.png"/><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theme" Target="../theme/theme4.xml"/><Relationship Id="rId30" Type="http://schemas.openxmlformats.org/officeDocument/2006/relationships/image" Target="../media/image1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10"/>
          <p:cNvPicPr>
            <a:picLocks noChangeAspect="1" noChangeArrowheads="1"/>
          </p:cNvPicPr>
          <p:nvPr/>
        </p:nvPicPr>
        <p:blipFill>
          <a:blip r:embed="rId6" cstate="email">
            <a:extLst>
              <a:ext uri="{28A0092B-C50C-407E-A947-70E740481C1C}">
                <a14:useLocalDpi xmlns="" xmlns:a14="http://schemas.microsoft.com/office/drawing/2010/main"/>
              </a:ext>
            </a:extLst>
          </a:blip>
          <a:stretch>
            <a:fillRect/>
          </a:stretch>
        </p:blipFill>
        <p:spPr bwMode="auto">
          <a:xfrm>
            <a:off x="8125187" y="3964788"/>
            <a:ext cx="1018815" cy="11787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8" name="直接连接符 7"/>
          <p:cNvCxnSpPr/>
          <p:nvPr/>
        </p:nvCxnSpPr>
        <p:spPr bwMode="auto">
          <a:xfrm flipV="1">
            <a:off x="0" y="708286"/>
            <a:ext cx="7608094" cy="8472"/>
          </a:xfrm>
          <a:prstGeom prst="line">
            <a:avLst/>
          </a:prstGeom>
          <a:ln w="19050">
            <a:solidFill>
              <a:srgbClr val="C00000"/>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pic>
        <p:nvPicPr>
          <p:cNvPr id="9" name="Picture 16"/>
          <p:cNvPicPr>
            <a:picLocks noChangeAspect="1" noChangeArrowheads="1"/>
          </p:cNvPicPr>
          <p:nvPr/>
        </p:nvPicPr>
        <p:blipFill>
          <a:blip r:embed="rId7" cstate="email">
            <a:extLst>
              <a:ext uri="{28A0092B-C50C-407E-A947-70E740481C1C}">
                <a14:useLocalDpi xmlns="" xmlns:a14="http://schemas.microsoft.com/office/drawing/2010/main"/>
              </a:ext>
            </a:extLst>
          </a:blip>
          <a:stretch>
            <a:fillRect/>
          </a:stretch>
        </p:blipFill>
        <p:spPr bwMode="auto">
          <a:xfrm>
            <a:off x="4" y="392"/>
            <a:ext cx="703847" cy="694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Placeholder 1"/>
          <p:cNvSpPr>
            <a:spLocks noGrp="1"/>
          </p:cNvSpPr>
          <p:nvPr>
            <p:ph type="title"/>
          </p:nvPr>
        </p:nvSpPr>
        <p:spPr>
          <a:xfrm>
            <a:off x="628656" y="140921"/>
            <a:ext cx="6801317" cy="473447"/>
          </a:xfrm>
          <a:prstGeom prst="rect">
            <a:avLst/>
          </a:prstGeom>
        </p:spPr>
        <p:txBody>
          <a:bodyPr vert="horz" lIns="91432" tIns="45716" rIns="91432" bIns="45716" rtlCol="0" anchor="ctr">
            <a:normAutofit/>
          </a:bodyPr>
          <a:lstStyle/>
          <a:p>
            <a:r>
              <a:rPr lang="zh-CN" altLang="en-US" dirty="0" smtClean="0"/>
              <a:t>单击此处编辑母版标题样式</a:t>
            </a:r>
            <a:endParaRPr lang="en-US" dirty="0"/>
          </a:p>
        </p:txBody>
      </p:sp>
      <p:cxnSp>
        <p:nvCxnSpPr>
          <p:cNvPr id="15" name="直接连接符 14"/>
          <p:cNvCxnSpPr/>
          <p:nvPr/>
        </p:nvCxnSpPr>
        <p:spPr bwMode="auto">
          <a:xfrm>
            <a:off x="8622715" y="708424"/>
            <a:ext cx="521288" cy="0"/>
          </a:xfrm>
          <a:prstGeom prst="line">
            <a:avLst/>
          </a:prstGeom>
          <a:ln w="19050">
            <a:solidFill>
              <a:srgbClr val="C00000"/>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pic>
        <p:nvPicPr>
          <p:cNvPr id="19" name="图片 18"/>
          <p:cNvPicPr>
            <a:picLocks noChangeAspect="1"/>
          </p:cNvPicPr>
          <p:nvPr/>
        </p:nvPicPr>
        <p:blipFill>
          <a:blip r:embed="rId8" cstate="email">
            <a:extLst>
              <a:ext uri="{28A0092B-C50C-407E-A947-70E740481C1C}">
                <a14:useLocalDpi xmlns="" xmlns:a14="http://schemas.microsoft.com/office/drawing/2010/main"/>
              </a:ext>
            </a:extLst>
          </a:blip>
          <a:stretch>
            <a:fillRect/>
          </a:stretch>
        </p:blipFill>
        <p:spPr>
          <a:xfrm>
            <a:off x="7646727" y="71408"/>
            <a:ext cx="975988" cy="672143"/>
          </a:xfrm>
          <a:prstGeom prst="rect">
            <a:avLst/>
          </a:prstGeom>
        </p:spPr>
      </p:pic>
    </p:spTree>
    <p:extLst>
      <p:ext uri="{BB962C8B-B14F-4D97-AF65-F5344CB8AC3E}">
        <p14:creationId xmlns="" xmlns:p14="http://schemas.microsoft.com/office/powerpoint/2010/main" val="3811065606"/>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Lst>
  <p:timing>
    <p:tnLst>
      <p:par>
        <p:cTn id="1" dur="indefinite" restart="never" nodeType="tmRoot"/>
      </p:par>
    </p:tnLst>
  </p:timing>
  <p:hf hdr="0" ftr="0" dt="0"/>
  <p:txStyles>
    <p:titleStyle>
      <a:lvl1pPr algn="l" defTabSz="685732" rtl="0" eaLnBrk="1" latinLnBrk="0" hangingPunct="1">
        <a:lnSpc>
          <a:spcPct val="90000"/>
        </a:lnSpc>
        <a:spcBef>
          <a:spcPct val="0"/>
        </a:spcBef>
        <a:buNone/>
        <a:defRPr kumimoji="0" lang="zh-CN" altLang="en-US" sz="2300" b="1" i="0" u="none" strike="noStrike" kern="1200" cap="none" spc="0" normalizeH="0" baseline="0" dirty="0" smtClean="0">
          <a:ln>
            <a:noFill/>
          </a:ln>
          <a:solidFill>
            <a:schemeClr val="tx1"/>
          </a:solidFill>
          <a:effectLst/>
          <a:uLnTx/>
          <a:uFillTx/>
          <a:latin typeface="+mj-ea"/>
          <a:ea typeface="+mj-ea"/>
          <a:cs typeface="+mj-cs"/>
        </a:defRPr>
      </a:lvl1pPr>
    </p:titleStyle>
    <p:bodyStyle>
      <a:lvl1pPr marL="171434" indent="171434" algn="l" defTabSz="685732" rtl="0" eaLnBrk="1" latinLnBrk="0" hangingPunct="1">
        <a:lnSpc>
          <a:spcPct val="150000"/>
        </a:lnSpc>
        <a:spcBef>
          <a:spcPts val="750"/>
        </a:spcBef>
        <a:buClr>
          <a:srgbClr val="C00000"/>
        </a:buClr>
        <a:buFont typeface="Wingdings" panose="05000000000000000000" pitchFamily="2" charset="2"/>
        <a:buChar char="p"/>
        <a:defRPr sz="1200" kern="1200">
          <a:solidFill>
            <a:schemeClr val="tx1"/>
          </a:solidFill>
          <a:latin typeface="+mn-ea"/>
          <a:ea typeface="+mn-ea"/>
          <a:cs typeface="+mn-cs"/>
        </a:defRPr>
      </a:lvl1pPr>
      <a:lvl2pPr marL="514301" indent="171434" algn="l" defTabSz="685732" rtl="0" eaLnBrk="1" latinLnBrk="0" hangingPunct="1">
        <a:lnSpc>
          <a:spcPct val="150000"/>
        </a:lnSpc>
        <a:spcBef>
          <a:spcPts val="375"/>
        </a:spcBef>
        <a:buClr>
          <a:srgbClr val="C00000"/>
        </a:buClr>
        <a:buFont typeface="Wingdings" panose="05000000000000000000" pitchFamily="2" charset="2"/>
        <a:buChar char="l"/>
        <a:defRPr sz="1100" kern="1200">
          <a:solidFill>
            <a:schemeClr val="tx1"/>
          </a:solidFill>
          <a:latin typeface="+mn-ea"/>
          <a:ea typeface="+mn-ea"/>
          <a:cs typeface="+mn-cs"/>
        </a:defRPr>
      </a:lvl2pPr>
      <a:lvl3pPr marL="857165" indent="171434" algn="l" defTabSz="685732" rtl="0" eaLnBrk="1" latinLnBrk="0" hangingPunct="1">
        <a:lnSpc>
          <a:spcPct val="150000"/>
        </a:lnSpc>
        <a:spcBef>
          <a:spcPts val="375"/>
        </a:spcBef>
        <a:buClr>
          <a:srgbClr val="C00000"/>
        </a:buClr>
        <a:buFont typeface="Wingdings" panose="05000000000000000000" pitchFamily="2" charset="2"/>
        <a:buChar char="ü"/>
        <a:defRPr sz="900" kern="1200">
          <a:solidFill>
            <a:schemeClr val="tx1"/>
          </a:solidFill>
          <a:latin typeface="+mn-ea"/>
          <a:ea typeface="+mn-ea"/>
          <a:cs typeface="+mn-cs"/>
        </a:defRPr>
      </a:lvl3pPr>
      <a:lvl4pPr marL="1200030" indent="171434" algn="l" defTabSz="685732" rtl="0" eaLnBrk="1" latinLnBrk="0" hangingPunct="1">
        <a:lnSpc>
          <a:spcPct val="150000"/>
        </a:lnSpc>
        <a:spcBef>
          <a:spcPts val="375"/>
        </a:spcBef>
        <a:buClr>
          <a:srgbClr val="C00000"/>
        </a:buClr>
        <a:buFont typeface="Wingdings" panose="05000000000000000000" pitchFamily="2" charset="2"/>
        <a:buChar char="Ø"/>
        <a:defRPr sz="800" kern="1200">
          <a:solidFill>
            <a:schemeClr val="tx1"/>
          </a:solidFill>
          <a:latin typeface="+mn-ea"/>
          <a:ea typeface="+mn-ea"/>
          <a:cs typeface="+mn-cs"/>
        </a:defRPr>
      </a:lvl4pPr>
      <a:lvl5pPr marL="1542896" indent="171434" algn="l" defTabSz="685732" rtl="0" eaLnBrk="1" latinLnBrk="0" hangingPunct="1">
        <a:lnSpc>
          <a:spcPct val="150000"/>
        </a:lnSpc>
        <a:spcBef>
          <a:spcPts val="375"/>
        </a:spcBef>
        <a:buClr>
          <a:srgbClr val="C00000"/>
        </a:buClr>
        <a:buFont typeface="Wingdings" panose="05000000000000000000" pitchFamily="2" charset="2"/>
        <a:buChar char="u"/>
        <a:defRPr sz="800" kern="1200">
          <a:solidFill>
            <a:schemeClr val="tx1"/>
          </a:solidFill>
          <a:latin typeface="+mn-ea"/>
          <a:ea typeface="+mn-ea"/>
          <a:cs typeface="+mn-cs"/>
        </a:defRPr>
      </a:lvl5pPr>
      <a:lvl6pPr marL="1885762" indent="-171434" algn="l" defTabSz="685732"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628" indent="-171434" algn="l" defTabSz="685732"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494" indent="-171434" algn="l" defTabSz="685732"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361" indent="-171434" algn="l" defTabSz="685732"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732" rtl="0" eaLnBrk="1" latinLnBrk="0" hangingPunct="1">
        <a:defRPr sz="1400" kern="1200">
          <a:solidFill>
            <a:schemeClr val="tx1"/>
          </a:solidFill>
          <a:latin typeface="+mn-lt"/>
          <a:ea typeface="+mn-ea"/>
          <a:cs typeface="+mn-cs"/>
        </a:defRPr>
      </a:lvl1pPr>
      <a:lvl2pPr marL="342866" algn="l" defTabSz="685732" rtl="0" eaLnBrk="1" latinLnBrk="0" hangingPunct="1">
        <a:defRPr sz="1400" kern="1200">
          <a:solidFill>
            <a:schemeClr val="tx1"/>
          </a:solidFill>
          <a:latin typeface="+mn-lt"/>
          <a:ea typeface="+mn-ea"/>
          <a:cs typeface="+mn-cs"/>
        </a:defRPr>
      </a:lvl2pPr>
      <a:lvl3pPr marL="685732" algn="l" defTabSz="685732" rtl="0" eaLnBrk="1" latinLnBrk="0" hangingPunct="1">
        <a:defRPr sz="1400" kern="1200">
          <a:solidFill>
            <a:schemeClr val="tx1"/>
          </a:solidFill>
          <a:latin typeface="+mn-lt"/>
          <a:ea typeface="+mn-ea"/>
          <a:cs typeface="+mn-cs"/>
        </a:defRPr>
      </a:lvl3pPr>
      <a:lvl4pPr marL="1028598" algn="l" defTabSz="685732" rtl="0" eaLnBrk="1" latinLnBrk="0" hangingPunct="1">
        <a:defRPr sz="1400" kern="1200">
          <a:solidFill>
            <a:schemeClr val="tx1"/>
          </a:solidFill>
          <a:latin typeface="+mn-lt"/>
          <a:ea typeface="+mn-ea"/>
          <a:cs typeface="+mn-cs"/>
        </a:defRPr>
      </a:lvl4pPr>
      <a:lvl5pPr marL="1371464" algn="l" defTabSz="685732" rtl="0" eaLnBrk="1" latinLnBrk="0" hangingPunct="1">
        <a:defRPr sz="1400" kern="1200">
          <a:solidFill>
            <a:schemeClr val="tx1"/>
          </a:solidFill>
          <a:latin typeface="+mn-lt"/>
          <a:ea typeface="+mn-ea"/>
          <a:cs typeface="+mn-cs"/>
        </a:defRPr>
      </a:lvl5pPr>
      <a:lvl6pPr marL="1714331" algn="l" defTabSz="685732" rtl="0" eaLnBrk="1" latinLnBrk="0" hangingPunct="1">
        <a:defRPr sz="1400" kern="1200">
          <a:solidFill>
            <a:schemeClr val="tx1"/>
          </a:solidFill>
          <a:latin typeface="+mn-lt"/>
          <a:ea typeface="+mn-ea"/>
          <a:cs typeface="+mn-cs"/>
        </a:defRPr>
      </a:lvl6pPr>
      <a:lvl7pPr marL="2057195" algn="l" defTabSz="685732" rtl="0" eaLnBrk="1" latinLnBrk="0" hangingPunct="1">
        <a:defRPr sz="1400" kern="1200">
          <a:solidFill>
            <a:schemeClr val="tx1"/>
          </a:solidFill>
          <a:latin typeface="+mn-lt"/>
          <a:ea typeface="+mn-ea"/>
          <a:cs typeface="+mn-cs"/>
        </a:defRPr>
      </a:lvl7pPr>
      <a:lvl8pPr marL="2400060" algn="l" defTabSz="685732" rtl="0" eaLnBrk="1" latinLnBrk="0" hangingPunct="1">
        <a:defRPr sz="1400" kern="1200">
          <a:solidFill>
            <a:schemeClr val="tx1"/>
          </a:solidFill>
          <a:latin typeface="+mn-lt"/>
          <a:ea typeface="+mn-ea"/>
          <a:cs typeface="+mn-cs"/>
        </a:defRPr>
      </a:lvl8pPr>
      <a:lvl9pPr marL="2742926" algn="l" defTabSz="685732" rtl="0" eaLnBrk="1" latinLnBrk="0" hangingPunct="1">
        <a:defRPr sz="1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160">
          <p15:clr>
            <a:srgbClr val="F26B43"/>
          </p15:clr>
        </p15:guide>
        <p15:guide id="2" pos="3840">
          <p15:clr>
            <a:srgbClr val="F26B43"/>
          </p15:clr>
        </p15:guide>
        <p15:guide id="3" orient="horz" pos="595">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10"/>
          <p:cNvPicPr>
            <a:picLocks noChangeAspect="1" noChangeArrowheads="1"/>
          </p:cNvPicPr>
          <p:nvPr/>
        </p:nvPicPr>
        <p:blipFill>
          <a:blip r:embed="rId7" cstate="email">
            <a:extLst>
              <a:ext uri="{28A0092B-C50C-407E-A947-70E740481C1C}">
                <a14:useLocalDpi xmlns="" xmlns:a14="http://schemas.microsoft.com/office/drawing/2010/main"/>
              </a:ext>
            </a:extLst>
          </a:blip>
          <a:stretch>
            <a:fillRect/>
          </a:stretch>
        </p:blipFill>
        <p:spPr bwMode="auto">
          <a:xfrm>
            <a:off x="8125187" y="3964790"/>
            <a:ext cx="1018815" cy="11787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8" name="直接连接符 7"/>
          <p:cNvCxnSpPr/>
          <p:nvPr/>
        </p:nvCxnSpPr>
        <p:spPr bwMode="auto">
          <a:xfrm flipV="1">
            <a:off x="0" y="708286"/>
            <a:ext cx="7608094" cy="8472"/>
          </a:xfrm>
          <a:prstGeom prst="line">
            <a:avLst/>
          </a:prstGeom>
          <a:ln w="19050">
            <a:solidFill>
              <a:srgbClr val="C00000"/>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pic>
        <p:nvPicPr>
          <p:cNvPr id="9" name="Picture 16"/>
          <p:cNvPicPr>
            <a:picLocks noChangeAspect="1" noChangeArrowheads="1"/>
          </p:cNvPicPr>
          <p:nvPr/>
        </p:nvPicPr>
        <p:blipFill>
          <a:blip r:embed="rId8" cstate="email">
            <a:extLst>
              <a:ext uri="{28A0092B-C50C-407E-A947-70E740481C1C}">
                <a14:useLocalDpi xmlns="" xmlns:a14="http://schemas.microsoft.com/office/drawing/2010/main"/>
              </a:ext>
            </a:extLst>
          </a:blip>
          <a:stretch>
            <a:fillRect/>
          </a:stretch>
        </p:blipFill>
        <p:spPr bwMode="auto">
          <a:xfrm>
            <a:off x="6" y="392"/>
            <a:ext cx="703847" cy="694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Placeholder 1"/>
          <p:cNvSpPr>
            <a:spLocks noGrp="1"/>
          </p:cNvSpPr>
          <p:nvPr>
            <p:ph type="title"/>
          </p:nvPr>
        </p:nvSpPr>
        <p:spPr>
          <a:xfrm>
            <a:off x="628658" y="140923"/>
            <a:ext cx="6801317" cy="473447"/>
          </a:xfrm>
          <a:prstGeom prst="rect">
            <a:avLst/>
          </a:prstGeom>
        </p:spPr>
        <p:txBody>
          <a:bodyPr vert="horz" lIns="91428" tIns="45714" rIns="91428" bIns="45714" rtlCol="0" anchor="ctr">
            <a:normAutofit/>
          </a:bodyPr>
          <a:lstStyle/>
          <a:p>
            <a:r>
              <a:rPr lang="zh-CN" altLang="en-US" dirty="0" smtClean="0"/>
              <a:t>单击此处编辑母版标题样式</a:t>
            </a:r>
            <a:endParaRPr lang="en-US" dirty="0"/>
          </a:p>
        </p:txBody>
      </p:sp>
      <p:cxnSp>
        <p:nvCxnSpPr>
          <p:cNvPr id="15" name="直接连接符 14"/>
          <p:cNvCxnSpPr/>
          <p:nvPr/>
        </p:nvCxnSpPr>
        <p:spPr bwMode="auto">
          <a:xfrm>
            <a:off x="8622715" y="708424"/>
            <a:ext cx="521288" cy="0"/>
          </a:xfrm>
          <a:prstGeom prst="line">
            <a:avLst/>
          </a:prstGeom>
          <a:ln w="19050">
            <a:solidFill>
              <a:srgbClr val="C00000"/>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pic>
        <p:nvPicPr>
          <p:cNvPr id="19" name="图片 18"/>
          <p:cNvPicPr>
            <a:picLocks noChangeAspect="1"/>
          </p:cNvPicPr>
          <p:nvPr/>
        </p:nvPicPr>
        <p:blipFill>
          <a:blip r:embed="rId9" cstate="email">
            <a:extLst>
              <a:ext uri="{28A0092B-C50C-407E-A947-70E740481C1C}">
                <a14:useLocalDpi xmlns="" xmlns:a14="http://schemas.microsoft.com/office/drawing/2010/main"/>
              </a:ext>
            </a:extLst>
          </a:blip>
          <a:stretch>
            <a:fillRect/>
          </a:stretch>
        </p:blipFill>
        <p:spPr>
          <a:xfrm>
            <a:off x="7646727" y="71410"/>
            <a:ext cx="975988" cy="672143"/>
          </a:xfrm>
          <a:prstGeom prst="rect">
            <a:avLst/>
          </a:prstGeom>
        </p:spPr>
      </p:pic>
    </p:spTree>
    <p:extLst>
      <p:ext uri="{BB962C8B-B14F-4D97-AF65-F5344CB8AC3E}">
        <p14:creationId xmlns="" xmlns:p14="http://schemas.microsoft.com/office/powerpoint/2010/main" val="208924429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Lst>
  <p:timing>
    <p:tnLst>
      <p:par>
        <p:cTn id="1" dur="indefinite" restart="never" nodeType="tmRoot"/>
      </p:par>
    </p:tnLst>
  </p:timing>
  <p:hf hdr="0" ftr="0" dt="0"/>
  <p:txStyles>
    <p:titleStyle>
      <a:lvl1pPr algn="l" defTabSz="685698" rtl="0" eaLnBrk="1" latinLnBrk="0" hangingPunct="1">
        <a:lnSpc>
          <a:spcPct val="90000"/>
        </a:lnSpc>
        <a:spcBef>
          <a:spcPct val="0"/>
        </a:spcBef>
        <a:buNone/>
        <a:defRPr kumimoji="0" lang="zh-CN" altLang="en-US" sz="2300" b="1" i="0" u="none" strike="noStrike" kern="1200" cap="none" spc="0" normalizeH="0" baseline="0" dirty="0" smtClean="0">
          <a:ln>
            <a:noFill/>
          </a:ln>
          <a:solidFill>
            <a:schemeClr val="tx1"/>
          </a:solidFill>
          <a:effectLst/>
          <a:uLnTx/>
          <a:uFillTx/>
          <a:latin typeface="+mj-ea"/>
          <a:ea typeface="+mj-ea"/>
          <a:cs typeface="+mj-cs"/>
        </a:defRPr>
      </a:lvl1pPr>
    </p:titleStyle>
    <p:bodyStyle>
      <a:lvl1pPr marL="171426" indent="171426" algn="l" defTabSz="685698" rtl="0" eaLnBrk="1" latinLnBrk="0" hangingPunct="1">
        <a:lnSpc>
          <a:spcPct val="150000"/>
        </a:lnSpc>
        <a:spcBef>
          <a:spcPts val="750"/>
        </a:spcBef>
        <a:buClr>
          <a:srgbClr val="C00000"/>
        </a:buClr>
        <a:buFont typeface="Wingdings" panose="05000000000000000000" pitchFamily="2" charset="2"/>
        <a:buChar char="p"/>
        <a:defRPr sz="1200" kern="1200">
          <a:solidFill>
            <a:schemeClr val="tx1"/>
          </a:solidFill>
          <a:latin typeface="+mn-ea"/>
          <a:ea typeface="+mn-ea"/>
          <a:cs typeface="+mn-cs"/>
        </a:defRPr>
      </a:lvl1pPr>
      <a:lvl2pPr marL="514277" indent="171426" algn="l" defTabSz="685698" rtl="0" eaLnBrk="1" latinLnBrk="0" hangingPunct="1">
        <a:lnSpc>
          <a:spcPct val="150000"/>
        </a:lnSpc>
        <a:spcBef>
          <a:spcPts val="375"/>
        </a:spcBef>
        <a:buClr>
          <a:srgbClr val="C00000"/>
        </a:buClr>
        <a:buFont typeface="Wingdings" panose="05000000000000000000" pitchFamily="2" charset="2"/>
        <a:buChar char="l"/>
        <a:defRPr sz="1100" kern="1200">
          <a:solidFill>
            <a:schemeClr val="tx1"/>
          </a:solidFill>
          <a:latin typeface="+mn-ea"/>
          <a:ea typeface="+mn-ea"/>
          <a:cs typeface="+mn-cs"/>
        </a:defRPr>
      </a:lvl2pPr>
      <a:lvl3pPr marL="857123" indent="171426" algn="l" defTabSz="685698" rtl="0" eaLnBrk="1" latinLnBrk="0" hangingPunct="1">
        <a:lnSpc>
          <a:spcPct val="150000"/>
        </a:lnSpc>
        <a:spcBef>
          <a:spcPts val="375"/>
        </a:spcBef>
        <a:buClr>
          <a:srgbClr val="C00000"/>
        </a:buClr>
        <a:buFont typeface="Wingdings" panose="05000000000000000000" pitchFamily="2" charset="2"/>
        <a:buChar char="ü"/>
        <a:defRPr sz="900" kern="1200">
          <a:solidFill>
            <a:schemeClr val="tx1"/>
          </a:solidFill>
          <a:latin typeface="+mn-ea"/>
          <a:ea typeface="+mn-ea"/>
          <a:cs typeface="+mn-cs"/>
        </a:defRPr>
      </a:lvl3pPr>
      <a:lvl4pPr marL="1199970" indent="171426" algn="l" defTabSz="685698" rtl="0" eaLnBrk="1" latinLnBrk="0" hangingPunct="1">
        <a:lnSpc>
          <a:spcPct val="150000"/>
        </a:lnSpc>
        <a:spcBef>
          <a:spcPts val="375"/>
        </a:spcBef>
        <a:buClr>
          <a:srgbClr val="C00000"/>
        </a:buClr>
        <a:buFont typeface="Wingdings" panose="05000000000000000000" pitchFamily="2" charset="2"/>
        <a:buChar char="Ø"/>
        <a:defRPr sz="800" kern="1200">
          <a:solidFill>
            <a:schemeClr val="tx1"/>
          </a:solidFill>
          <a:latin typeface="+mn-ea"/>
          <a:ea typeface="+mn-ea"/>
          <a:cs typeface="+mn-cs"/>
        </a:defRPr>
      </a:lvl4pPr>
      <a:lvl5pPr marL="1542818" indent="171426" algn="l" defTabSz="685698" rtl="0" eaLnBrk="1" latinLnBrk="0" hangingPunct="1">
        <a:lnSpc>
          <a:spcPct val="150000"/>
        </a:lnSpc>
        <a:spcBef>
          <a:spcPts val="375"/>
        </a:spcBef>
        <a:buClr>
          <a:srgbClr val="C00000"/>
        </a:buClr>
        <a:buFont typeface="Wingdings" panose="05000000000000000000" pitchFamily="2" charset="2"/>
        <a:buChar char="u"/>
        <a:defRPr sz="800" kern="1200">
          <a:solidFill>
            <a:schemeClr val="tx1"/>
          </a:solidFill>
          <a:latin typeface="+mn-ea"/>
          <a:ea typeface="+mn-ea"/>
          <a:cs typeface="+mn-cs"/>
        </a:defRPr>
      </a:lvl5pPr>
      <a:lvl6pPr marL="1885668" indent="-171426" algn="l" defTabSz="685698"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517" indent="-171426" algn="l" defTabSz="685698"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366" indent="-171426" algn="l" defTabSz="685698"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217" indent="-171426" algn="l" defTabSz="685698"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698" rtl="0" eaLnBrk="1" latinLnBrk="0" hangingPunct="1">
        <a:defRPr sz="1400" kern="1200">
          <a:solidFill>
            <a:schemeClr val="tx1"/>
          </a:solidFill>
          <a:latin typeface="+mn-lt"/>
          <a:ea typeface="+mn-ea"/>
          <a:cs typeface="+mn-cs"/>
        </a:defRPr>
      </a:lvl1pPr>
      <a:lvl2pPr marL="342848" algn="l" defTabSz="685698" rtl="0" eaLnBrk="1" latinLnBrk="0" hangingPunct="1">
        <a:defRPr sz="1400" kern="1200">
          <a:solidFill>
            <a:schemeClr val="tx1"/>
          </a:solidFill>
          <a:latin typeface="+mn-lt"/>
          <a:ea typeface="+mn-ea"/>
          <a:cs typeface="+mn-cs"/>
        </a:defRPr>
      </a:lvl2pPr>
      <a:lvl3pPr marL="685698" algn="l" defTabSz="685698" rtl="0" eaLnBrk="1" latinLnBrk="0" hangingPunct="1">
        <a:defRPr sz="1400" kern="1200">
          <a:solidFill>
            <a:schemeClr val="tx1"/>
          </a:solidFill>
          <a:latin typeface="+mn-lt"/>
          <a:ea typeface="+mn-ea"/>
          <a:cs typeface="+mn-cs"/>
        </a:defRPr>
      </a:lvl3pPr>
      <a:lvl4pPr marL="1028547" algn="l" defTabSz="685698" rtl="0" eaLnBrk="1" latinLnBrk="0" hangingPunct="1">
        <a:defRPr sz="1400" kern="1200">
          <a:solidFill>
            <a:schemeClr val="tx1"/>
          </a:solidFill>
          <a:latin typeface="+mn-lt"/>
          <a:ea typeface="+mn-ea"/>
          <a:cs typeface="+mn-cs"/>
        </a:defRPr>
      </a:lvl4pPr>
      <a:lvl5pPr marL="1371396" algn="l" defTabSz="685698" rtl="0" eaLnBrk="1" latinLnBrk="0" hangingPunct="1">
        <a:defRPr sz="1400" kern="1200">
          <a:solidFill>
            <a:schemeClr val="tx1"/>
          </a:solidFill>
          <a:latin typeface="+mn-lt"/>
          <a:ea typeface="+mn-ea"/>
          <a:cs typeface="+mn-cs"/>
        </a:defRPr>
      </a:lvl5pPr>
      <a:lvl6pPr marL="1714247" algn="l" defTabSz="685698" rtl="0" eaLnBrk="1" latinLnBrk="0" hangingPunct="1">
        <a:defRPr sz="1400" kern="1200">
          <a:solidFill>
            <a:schemeClr val="tx1"/>
          </a:solidFill>
          <a:latin typeface="+mn-lt"/>
          <a:ea typeface="+mn-ea"/>
          <a:cs typeface="+mn-cs"/>
        </a:defRPr>
      </a:lvl6pPr>
      <a:lvl7pPr marL="2057093" algn="l" defTabSz="685698" rtl="0" eaLnBrk="1" latinLnBrk="0" hangingPunct="1">
        <a:defRPr sz="1400" kern="1200">
          <a:solidFill>
            <a:schemeClr val="tx1"/>
          </a:solidFill>
          <a:latin typeface="+mn-lt"/>
          <a:ea typeface="+mn-ea"/>
          <a:cs typeface="+mn-cs"/>
        </a:defRPr>
      </a:lvl7pPr>
      <a:lvl8pPr marL="2399940" algn="l" defTabSz="685698" rtl="0" eaLnBrk="1" latinLnBrk="0" hangingPunct="1">
        <a:defRPr sz="1400" kern="1200">
          <a:solidFill>
            <a:schemeClr val="tx1"/>
          </a:solidFill>
          <a:latin typeface="+mn-lt"/>
          <a:ea typeface="+mn-ea"/>
          <a:cs typeface="+mn-cs"/>
        </a:defRPr>
      </a:lvl8pPr>
      <a:lvl9pPr marL="2742788" algn="l" defTabSz="685698" rtl="0" eaLnBrk="1" latinLnBrk="0" hangingPunct="1">
        <a:defRPr sz="1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160">
          <p15:clr>
            <a:srgbClr val="F26B43"/>
          </p15:clr>
        </p15:guide>
        <p15:guide id="2" pos="3840">
          <p15:clr>
            <a:srgbClr val="F26B43"/>
          </p15:clr>
        </p15:guide>
        <p15:guide id="3" orient="horz" pos="595">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10"/>
          <p:cNvPicPr>
            <a:picLocks noChangeAspect="1" noChangeArrowheads="1"/>
          </p:cNvPicPr>
          <p:nvPr/>
        </p:nvPicPr>
        <p:blipFill>
          <a:blip r:embed="rId7" cstate="email">
            <a:extLst>
              <a:ext uri="{28A0092B-C50C-407E-A947-70E740481C1C}">
                <a14:useLocalDpi xmlns="" xmlns:a14="http://schemas.microsoft.com/office/drawing/2010/main"/>
              </a:ext>
            </a:extLst>
          </a:blip>
          <a:stretch>
            <a:fillRect/>
          </a:stretch>
        </p:blipFill>
        <p:spPr bwMode="auto">
          <a:xfrm>
            <a:off x="8125187" y="3964788"/>
            <a:ext cx="1018815" cy="11787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8" name="直接连接符 7"/>
          <p:cNvCxnSpPr/>
          <p:nvPr/>
        </p:nvCxnSpPr>
        <p:spPr bwMode="auto">
          <a:xfrm flipV="1">
            <a:off x="0" y="708286"/>
            <a:ext cx="7608094" cy="8472"/>
          </a:xfrm>
          <a:prstGeom prst="line">
            <a:avLst/>
          </a:prstGeom>
          <a:ln w="19050">
            <a:solidFill>
              <a:srgbClr val="C00000"/>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pic>
        <p:nvPicPr>
          <p:cNvPr id="9" name="Picture 16"/>
          <p:cNvPicPr>
            <a:picLocks noChangeAspect="1" noChangeArrowheads="1"/>
          </p:cNvPicPr>
          <p:nvPr/>
        </p:nvPicPr>
        <p:blipFill>
          <a:blip r:embed="rId8" cstate="email">
            <a:extLst>
              <a:ext uri="{28A0092B-C50C-407E-A947-70E740481C1C}">
                <a14:useLocalDpi xmlns="" xmlns:a14="http://schemas.microsoft.com/office/drawing/2010/main"/>
              </a:ext>
            </a:extLst>
          </a:blip>
          <a:stretch>
            <a:fillRect/>
          </a:stretch>
        </p:blipFill>
        <p:spPr bwMode="auto">
          <a:xfrm>
            <a:off x="4" y="392"/>
            <a:ext cx="703847" cy="694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Placeholder 1"/>
          <p:cNvSpPr>
            <a:spLocks noGrp="1"/>
          </p:cNvSpPr>
          <p:nvPr>
            <p:ph type="title"/>
          </p:nvPr>
        </p:nvSpPr>
        <p:spPr>
          <a:xfrm>
            <a:off x="628656" y="140921"/>
            <a:ext cx="6801317" cy="473447"/>
          </a:xfrm>
          <a:prstGeom prst="rect">
            <a:avLst/>
          </a:prstGeom>
        </p:spPr>
        <p:txBody>
          <a:bodyPr vert="horz" lIns="91432" tIns="45716" rIns="91432" bIns="45716" rtlCol="0" anchor="ctr">
            <a:normAutofit/>
          </a:bodyPr>
          <a:lstStyle/>
          <a:p>
            <a:r>
              <a:rPr lang="zh-CN" altLang="en-US" dirty="0" smtClean="0"/>
              <a:t>单击此处编辑母版标题样式</a:t>
            </a:r>
            <a:endParaRPr lang="en-US" dirty="0"/>
          </a:p>
        </p:txBody>
      </p:sp>
      <p:cxnSp>
        <p:nvCxnSpPr>
          <p:cNvPr id="15" name="直接连接符 14"/>
          <p:cNvCxnSpPr/>
          <p:nvPr/>
        </p:nvCxnSpPr>
        <p:spPr bwMode="auto">
          <a:xfrm>
            <a:off x="8622715" y="708424"/>
            <a:ext cx="521288" cy="0"/>
          </a:xfrm>
          <a:prstGeom prst="line">
            <a:avLst/>
          </a:prstGeom>
          <a:ln w="19050">
            <a:solidFill>
              <a:srgbClr val="C00000"/>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pic>
        <p:nvPicPr>
          <p:cNvPr id="19" name="图片 18"/>
          <p:cNvPicPr>
            <a:picLocks noChangeAspect="1"/>
          </p:cNvPicPr>
          <p:nvPr/>
        </p:nvPicPr>
        <p:blipFill>
          <a:blip r:embed="rId9" cstate="email">
            <a:extLst>
              <a:ext uri="{28A0092B-C50C-407E-A947-70E740481C1C}">
                <a14:useLocalDpi xmlns="" xmlns:a14="http://schemas.microsoft.com/office/drawing/2010/main"/>
              </a:ext>
            </a:extLst>
          </a:blip>
          <a:stretch>
            <a:fillRect/>
          </a:stretch>
        </p:blipFill>
        <p:spPr>
          <a:xfrm>
            <a:off x="7646727" y="71408"/>
            <a:ext cx="975988" cy="672143"/>
          </a:xfrm>
          <a:prstGeom prst="rect">
            <a:avLst/>
          </a:prstGeom>
        </p:spPr>
      </p:pic>
    </p:spTree>
    <p:extLst>
      <p:ext uri="{BB962C8B-B14F-4D97-AF65-F5344CB8AC3E}">
        <p14:creationId xmlns="" xmlns:p14="http://schemas.microsoft.com/office/powerpoint/2010/main" val="2503418504"/>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Lst>
  <p:timing>
    <p:tnLst>
      <p:par>
        <p:cTn id="1" dur="indefinite" restart="never" nodeType="tmRoot"/>
      </p:par>
    </p:tnLst>
  </p:timing>
  <p:hf hdr="0" ftr="0" dt="0"/>
  <p:txStyles>
    <p:titleStyle>
      <a:lvl1pPr algn="l" defTabSz="685732" rtl="0" eaLnBrk="1" latinLnBrk="0" hangingPunct="1">
        <a:lnSpc>
          <a:spcPct val="90000"/>
        </a:lnSpc>
        <a:spcBef>
          <a:spcPct val="0"/>
        </a:spcBef>
        <a:buNone/>
        <a:defRPr kumimoji="0" lang="zh-CN" altLang="en-US" sz="2300" b="1" i="0" u="none" strike="noStrike" kern="1200" cap="none" spc="0" normalizeH="0" baseline="0" dirty="0" smtClean="0">
          <a:ln>
            <a:noFill/>
          </a:ln>
          <a:solidFill>
            <a:schemeClr val="tx1"/>
          </a:solidFill>
          <a:effectLst/>
          <a:uLnTx/>
          <a:uFillTx/>
          <a:latin typeface="+mj-ea"/>
          <a:ea typeface="+mj-ea"/>
          <a:cs typeface="+mj-cs"/>
        </a:defRPr>
      </a:lvl1pPr>
    </p:titleStyle>
    <p:bodyStyle>
      <a:lvl1pPr marL="171434" indent="171434" algn="l" defTabSz="685732" rtl="0" eaLnBrk="1" latinLnBrk="0" hangingPunct="1">
        <a:lnSpc>
          <a:spcPct val="150000"/>
        </a:lnSpc>
        <a:spcBef>
          <a:spcPts val="750"/>
        </a:spcBef>
        <a:buClr>
          <a:srgbClr val="C00000"/>
        </a:buClr>
        <a:buFont typeface="Wingdings" panose="05000000000000000000" pitchFamily="2" charset="2"/>
        <a:buChar char="p"/>
        <a:defRPr sz="1200" kern="1200">
          <a:solidFill>
            <a:schemeClr val="tx1"/>
          </a:solidFill>
          <a:latin typeface="+mn-ea"/>
          <a:ea typeface="+mn-ea"/>
          <a:cs typeface="+mn-cs"/>
        </a:defRPr>
      </a:lvl1pPr>
      <a:lvl2pPr marL="514301" indent="171434" algn="l" defTabSz="685732" rtl="0" eaLnBrk="1" latinLnBrk="0" hangingPunct="1">
        <a:lnSpc>
          <a:spcPct val="150000"/>
        </a:lnSpc>
        <a:spcBef>
          <a:spcPts val="375"/>
        </a:spcBef>
        <a:buClr>
          <a:srgbClr val="C00000"/>
        </a:buClr>
        <a:buFont typeface="Wingdings" panose="05000000000000000000" pitchFamily="2" charset="2"/>
        <a:buChar char="l"/>
        <a:defRPr sz="1100" kern="1200">
          <a:solidFill>
            <a:schemeClr val="tx1"/>
          </a:solidFill>
          <a:latin typeface="+mn-ea"/>
          <a:ea typeface="+mn-ea"/>
          <a:cs typeface="+mn-cs"/>
        </a:defRPr>
      </a:lvl2pPr>
      <a:lvl3pPr marL="857165" indent="171434" algn="l" defTabSz="685732" rtl="0" eaLnBrk="1" latinLnBrk="0" hangingPunct="1">
        <a:lnSpc>
          <a:spcPct val="150000"/>
        </a:lnSpc>
        <a:spcBef>
          <a:spcPts val="375"/>
        </a:spcBef>
        <a:buClr>
          <a:srgbClr val="C00000"/>
        </a:buClr>
        <a:buFont typeface="Wingdings" panose="05000000000000000000" pitchFamily="2" charset="2"/>
        <a:buChar char="ü"/>
        <a:defRPr sz="900" kern="1200">
          <a:solidFill>
            <a:schemeClr val="tx1"/>
          </a:solidFill>
          <a:latin typeface="+mn-ea"/>
          <a:ea typeface="+mn-ea"/>
          <a:cs typeface="+mn-cs"/>
        </a:defRPr>
      </a:lvl3pPr>
      <a:lvl4pPr marL="1200030" indent="171434" algn="l" defTabSz="685732" rtl="0" eaLnBrk="1" latinLnBrk="0" hangingPunct="1">
        <a:lnSpc>
          <a:spcPct val="150000"/>
        </a:lnSpc>
        <a:spcBef>
          <a:spcPts val="375"/>
        </a:spcBef>
        <a:buClr>
          <a:srgbClr val="C00000"/>
        </a:buClr>
        <a:buFont typeface="Wingdings" panose="05000000000000000000" pitchFamily="2" charset="2"/>
        <a:buChar char="Ø"/>
        <a:defRPr sz="800" kern="1200">
          <a:solidFill>
            <a:schemeClr val="tx1"/>
          </a:solidFill>
          <a:latin typeface="+mn-ea"/>
          <a:ea typeface="+mn-ea"/>
          <a:cs typeface="+mn-cs"/>
        </a:defRPr>
      </a:lvl4pPr>
      <a:lvl5pPr marL="1542896" indent="171434" algn="l" defTabSz="685732" rtl="0" eaLnBrk="1" latinLnBrk="0" hangingPunct="1">
        <a:lnSpc>
          <a:spcPct val="150000"/>
        </a:lnSpc>
        <a:spcBef>
          <a:spcPts val="375"/>
        </a:spcBef>
        <a:buClr>
          <a:srgbClr val="C00000"/>
        </a:buClr>
        <a:buFont typeface="Wingdings" panose="05000000000000000000" pitchFamily="2" charset="2"/>
        <a:buChar char="u"/>
        <a:defRPr sz="800" kern="1200">
          <a:solidFill>
            <a:schemeClr val="tx1"/>
          </a:solidFill>
          <a:latin typeface="+mn-ea"/>
          <a:ea typeface="+mn-ea"/>
          <a:cs typeface="+mn-cs"/>
        </a:defRPr>
      </a:lvl5pPr>
      <a:lvl6pPr marL="1885762" indent="-171434" algn="l" defTabSz="685732"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628" indent="-171434" algn="l" defTabSz="685732"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494" indent="-171434" algn="l" defTabSz="685732"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361" indent="-171434" algn="l" defTabSz="685732"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732" rtl="0" eaLnBrk="1" latinLnBrk="0" hangingPunct="1">
        <a:defRPr sz="1400" kern="1200">
          <a:solidFill>
            <a:schemeClr val="tx1"/>
          </a:solidFill>
          <a:latin typeface="+mn-lt"/>
          <a:ea typeface="+mn-ea"/>
          <a:cs typeface="+mn-cs"/>
        </a:defRPr>
      </a:lvl1pPr>
      <a:lvl2pPr marL="342866" algn="l" defTabSz="685732" rtl="0" eaLnBrk="1" latinLnBrk="0" hangingPunct="1">
        <a:defRPr sz="1400" kern="1200">
          <a:solidFill>
            <a:schemeClr val="tx1"/>
          </a:solidFill>
          <a:latin typeface="+mn-lt"/>
          <a:ea typeface="+mn-ea"/>
          <a:cs typeface="+mn-cs"/>
        </a:defRPr>
      </a:lvl2pPr>
      <a:lvl3pPr marL="685732" algn="l" defTabSz="685732" rtl="0" eaLnBrk="1" latinLnBrk="0" hangingPunct="1">
        <a:defRPr sz="1400" kern="1200">
          <a:solidFill>
            <a:schemeClr val="tx1"/>
          </a:solidFill>
          <a:latin typeface="+mn-lt"/>
          <a:ea typeface="+mn-ea"/>
          <a:cs typeface="+mn-cs"/>
        </a:defRPr>
      </a:lvl3pPr>
      <a:lvl4pPr marL="1028598" algn="l" defTabSz="685732" rtl="0" eaLnBrk="1" latinLnBrk="0" hangingPunct="1">
        <a:defRPr sz="1400" kern="1200">
          <a:solidFill>
            <a:schemeClr val="tx1"/>
          </a:solidFill>
          <a:latin typeface="+mn-lt"/>
          <a:ea typeface="+mn-ea"/>
          <a:cs typeface="+mn-cs"/>
        </a:defRPr>
      </a:lvl4pPr>
      <a:lvl5pPr marL="1371464" algn="l" defTabSz="685732" rtl="0" eaLnBrk="1" latinLnBrk="0" hangingPunct="1">
        <a:defRPr sz="1400" kern="1200">
          <a:solidFill>
            <a:schemeClr val="tx1"/>
          </a:solidFill>
          <a:latin typeface="+mn-lt"/>
          <a:ea typeface="+mn-ea"/>
          <a:cs typeface="+mn-cs"/>
        </a:defRPr>
      </a:lvl5pPr>
      <a:lvl6pPr marL="1714331" algn="l" defTabSz="685732" rtl="0" eaLnBrk="1" latinLnBrk="0" hangingPunct="1">
        <a:defRPr sz="1400" kern="1200">
          <a:solidFill>
            <a:schemeClr val="tx1"/>
          </a:solidFill>
          <a:latin typeface="+mn-lt"/>
          <a:ea typeface="+mn-ea"/>
          <a:cs typeface="+mn-cs"/>
        </a:defRPr>
      </a:lvl6pPr>
      <a:lvl7pPr marL="2057195" algn="l" defTabSz="685732" rtl="0" eaLnBrk="1" latinLnBrk="0" hangingPunct="1">
        <a:defRPr sz="1400" kern="1200">
          <a:solidFill>
            <a:schemeClr val="tx1"/>
          </a:solidFill>
          <a:latin typeface="+mn-lt"/>
          <a:ea typeface="+mn-ea"/>
          <a:cs typeface="+mn-cs"/>
        </a:defRPr>
      </a:lvl7pPr>
      <a:lvl8pPr marL="2400060" algn="l" defTabSz="685732" rtl="0" eaLnBrk="1" latinLnBrk="0" hangingPunct="1">
        <a:defRPr sz="1400" kern="1200">
          <a:solidFill>
            <a:schemeClr val="tx1"/>
          </a:solidFill>
          <a:latin typeface="+mn-lt"/>
          <a:ea typeface="+mn-ea"/>
          <a:cs typeface="+mn-cs"/>
        </a:defRPr>
      </a:lvl8pPr>
      <a:lvl9pPr marL="2742926" algn="l" defTabSz="685732" rtl="0" eaLnBrk="1" latinLnBrk="0" hangingPunct="1">
        <a:defRPr sz="1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160">
          <p15:clr>
            <a:srgbClr val="F26B43"/>
          </p15:clr>
        </p15:guide>
        <p15:guide id="2" pos="3840">
          <p15:clr>
            <a:srgbClr val="F26B43"/>
          </p15:clr>
        </p15:guide>
        <p15:guide id="3" orient="horz" pos="59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10"/>
          <p:cNvPicPr>
            <a:picLocks noChangeAspect="1" noChangeArrowheads="1"/>
          </p:cNvPicPr>
          <p:nvPr/>
        </p:nvPicPr>
        <p:blipFill>
          <a:blip r:embed="rId28"/>
          <a:stretch>
            <a:fillRect/>
          </a:stretch>
        </p:blipFill>
        <p:spPr bwMode="auto">
          <a:xfrm>
            <a:off x="8125187" y="3964788"/>
            <a:ext cx="1018815" cy="11787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4"/>
          </p:nvPr>
        </p:nvSpPr>
        <p:spPr>
          <a:xfrm>
            <a:off x="8162365" y="4808662"/>
            <a:ext cx="866802" cy="334838"/>
          </a:xfrm>
          <a:prstGeom prst="rect">
            <a:avLst/>
          </a:prstGeom>
        </p:spPr>
        <p:txBody>
          <a:bodyPr vert="horz" lIns="91432" tIns="45716" rIns="91432" bIns="45716" rtlCol="0" anchor="ctr"/>
          <a:lstStyle>
            <a:lvl1pPr algn="r">
              <a:defRPr sz="1100" b="0" cap="none" spc="0">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defRPr>
            </a:lvl1pPr>
          </a:lstStyle>
          <a:p>
            <a:pPr defTabSz="685165"/>
            <a:fld id="{FFCA5CC9-9C0F-424D-A6A2-0137DDC45420}" type="slidenum">
              <a:rPr lang="zh-CN" altLang="en-US" smtClean="0">
                <a:solidFill>
                  <a:prstClr val="black"/>
                </a:solidFill>
                <a:effectLst>
                  <a:outerShdw blurRad="38100" dist="19050" dir="2700000" algn="tl" rotWithShape="0">
                    <a:prstClr val="black">
                      <a:alpha val="40000"/>
                    </a:prstClr>
                  </a:outerShdw>
                </a:effectLst>
              </a:rPr>
              <a:pPr defTabSz="685165"/>
              <a:t>‹#›</a:t>
            </a:fld>
            <a:endParaRPr lang="zh-CN" altLang="en-US" dirty="0">
              <a:solidFill>
                <a:prstClr val="black"/>
              </a:solidFill>
              <a:effectLst>
                <a:outerShdw blurRad="38100" dist="19050" dir="2700000" algn="tl" rotWithShape="0">
                  <a:prstClr val="black">
                    <a:alpha val="40000"/>
                  </a:prstClr>
                </a:outerShdw>
              </a:effectLst>
            </a:endParaRPr>
          </a:p>
        </p:txBody>
      </p:sp>
      <p:cxnSp>
        <p:nvCxnSpPr>
          <p:cNvPr id="8" name="直接连接符 7"/>
          <p:cNvCxnSpPr/>
          <p:nvPr/>
        </p:nvCxnSpPr>
        <p:spPr bwMode="auto">
          <a:xfrm flipV="1">
            <a:off x="0" y="708286"/>
            <a:ext cx="7608094" cy="8472"/>
          </a:xfrm>
          <a:prstGeom prst="line">
            <a:avLst/>
          </a:prstGeom>
          <a:ln w="19050">
            <a:solidFill>
              <a:srgbClr val="C00000"/>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pic>
        <p:nvPicPr>
          <p:cNvPr id="9" name="Picture 16"/>
          <p:cNvPicPr>
            <a:picLocks noChangeAspect="1" noChangeArrowheads="1"/>
          </p:cNvPicPr>
          <p:nvPr/>
        </p:nvPicPr>
        <p:blipFill>
          <a:blip r:embed="rId29"/>
          <a:stretch>
            <a:fillRect/>
          </a:stretch>
        </p:blipFill>
        <p:spPr bwMode="auto">
          <a:xfrm>
            <a:off x="4" y="392"/>
            <a:ext cx="703847" cy="694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Placeholder 1"/>
          <p:cNvSpPr>
            <a:spLocks noGrp="1"/>
          </p:cNvSpPr>
          <p:nvPr>
            <p:ph type="title"/>
          </p:nvPr>
        </p:nvSpPr>
        <p:spPr>
          <a:xfrm>
            <a:off x="628656" y="140921"/>
            <a:ext cx="6801317" cy="473447"/>
          </a:xfrm>
          <a:prstGeom prst="rect">
            <a:avLst/>
          </a:prstGeom>
        </p:spPr>
        <p:txBody>
          <a:bodyPr vert="horz" lIns="91432" tIns="45716" rIns="91432" bIns="45716"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243641" y="806824"/>
            <a:ext cx="8656719" cy="4001840"/>
          </a:xfrm>
          <a:prstGeom prst="rect">
            <a:avLst/>
          </a:prstGeom>
          <a:ln w="19050">
            <a:solidFill>
              <a:srgbClr val="C00000"/>
            </a:solidFill>
            <a:prstDash val="solid"/>
          </a:ln>
        </p:spPr>
        <p:txBody>
          <a:bodyPr vert="horz" lIns="0" tIns="0" rIns="0" bIns="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cxnSp>
        <p:nvCxnSpPr>
          <p:cNvPr id="15" name="直接连接符 14"/>
          <p:cNvCxnSpPr/>
          <p:nvPr/>
        </p:nvCxnSpPr>
        <p:spPr bwMode="auto">
          <a:xfrm>
            <a:off x="8622715" y="708424"/>
            <a:ext cx="521288" cy="0"/>
          </a:xfrm>
          <a:prstGeom prst="line">
            <a:avLst/>
          </a:prstGeom>
          <a:ln w="19050">
            <a:solidFill>
              <a:srgbClr val="C00000"/>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pic>
        <p:nvPicPr>
          <p:cNvPr id="19" name="图片 18"/>
          <p:cNvPicPr>
            <a:picLocks noChangeAspect="1"/>
          </p:cNvPicPr>
          <p:nvPr/>
        </p:nvPicPr>
        <p:blipFill>
          <a:blip r:embed="rId30"/>
          <a:stretch>
            <a:fillRect/>
          </a:stretch>
        </p:blipFill>
        <p:spPr>
          <a:xfrm>
            <a:off x="7646727" y="71408"/>
            <a:ext cx="975988" cy="672143"/>
          </a:xfrm>
          <a:prstGeom prst="rect">
            <a:avLst/>
          </a:prstGeom>
        </p:spPr>
      </p:pic>
    </p:spTree>
    <p:extLst>
      <p:ext uri="{BB962C8B-B14F-4D97-AF65-F5344CB8AC3E}">
        <p14:creationId xmlns="" xmlns:p14="http://schemas.microsoft.com/office/powerpoint/2010/main" val="3674081225"/>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 id="2147483847" r:id="rId21"/>
    <p:sldLayoutId id="2147483848" r:id="rId22"/>
    <p:sldLayoutId id="2147483849" r:id="rId23"/>
    <p:sldLayoutId id="2147483850" r:id="rId24"/>
    <p:sldLayoutId id="2147483851" r:id="rId25"/>
    <p:sldLayoutId id="2147483852" r:id="rId26"/>
  </p:sldLayoutIdLst>
  <p:timing>
    <p:tnLst>
      <p:par>
        <p:cTn id="1" dur="indefinite" restart="never" nodeType="tmRoot"/>
      </p:par>
    </p:tnLst>
  </p:timing>
  <p:hf hdr="0" ftr="0" dt="0"/>
  <p:txStyles>
    <p:titleStyle>
      <a:lvl1pPr algn="l" defTabSz="685165" rtl="0" eaLnBrk="1" latinLnBrk="0" hangingPunct="1">
        <a:lnSpc>
          <a:spcPct val="90000"/>
        </a:lnSpc>
        <a:spcBef>
          <a:spcPct val="0"/>
        </a:spcBef>
        <a:buNone/>
        <a:defRPr kumimoji="0" lang="zh-CN" altLang="en-US" sz="2300" b="1" i="0" u="none" strike="noStrike" kern="1200" cap="none" spc="0" normalizeH="0" baseline="0" dirty="0" smtClean="0">
          <a:ln>
            <a:noFill/>
          </a:ln>
          <a:solidFill>
            <a:schemeClr val="tx1"/>
          </a:solidFill>
          <a:effectLst/>
          <a:uLnTx/>
          <a:uFillTx/>
          <a:latin typeface="+mj-ea"/>
          <a:ea typeface="+mj-ea"/>
          <a:cs typeface="+mj-cs"/>
        </a:defRPr>
      </a:lvl1pPr>
    </p:titleStyle>
    <p:bodyStyle>
      <a:lvl1pPr marL="171450" indent="171450" algn="l" defTabSz="685165" rtl="0" eaLnBrk="1" latinLnBrk="0" hangingPunct="1">
        <a:lnSpc>
          <a:spcPct val="150000"/>
        </a:lnSpc>
        <a:spcBef>
          <a:spcPts val="750"/>
        </a:spcBef>
        <a:buClr>
          <a:srgbClr val="C00000"/>
        </a:buClr>
        <a:buFont typeface="Wingdings" panose="05000000000000000000" pitchFamily="2" charset="2"/>
        <a:buChar char="p"/>
        <a:defRPr sz="1200" kern="1200">
          <a:solidFill>
            <a:schemeClr val="tx1"/>
          </a:solidFill>
          <a:latin typeface="+mn-ea"/>
          <a:ea typeface="+mn-ea"/>
          <a:cs typeface="+mn-cs"/>
        </a:defRPr>
      </a:lvl1pPr>
      <a:lvl2pPr marL="514350" indent="171450" algn="l" defTabSz="685165" rtl="0" eaLnBrk="1" latinLnBrk="0" hangingPunct="1">
        <a:lnSpc>
          <a:spcPct val="150000"/>
        </a:lnSpc>
        <a:spcBef>
          <a:spcPts val="375"/>
        </a:spcBef>
        <a:buClr>
          <a:srgbClr val="C00000"/>
        </a:buClr>
        <a:buFont typeface="Wingdings" panose="05000000000000000000" pitchFamily="2" charset="2"/>
        <a:buChar char="l"/>
        <a:defRPr sz="1100" kern="1200">
          <a:solidFill>
            <a:schemeClr val="tx1"/>
          </a:solidFill>
          <a:latin typeface="+mn-ea"/>
          <a:ea typeface="+mn-ea"/>
          <a:cs typeface="+mn-cs"/>
        </a:defRPr>
      </a:lvl2pPr>
      <a:lvl3pPr marL="857250" indent="171450" algn="l" defTabSz="685165" rtl="0" eaLnBrk="1" latinLnBrk="0" hangingPunct="1">
        <a:lnSpc>
          <a:spcPct val="150000"/>
        </a:lnSpc>
        <a:spcBef>
          <a:spcPts val="375"/>
        </a:spcBef>
        <a:buClr>
          <a:srgbClr val="C00000"/>
        </a:buClr>
        <a:buFont typeface="Wingdings" panose="05000000000000000000" pitchFamily="2" charset="2"/>
        <a:buChar char="ü"/>
        <a:defRPr sz="900" kern="1200">
          <a:solidFill>
            <a:schemeClr val="tx1"/>
          </a:solidFill>
          <a:latin typeface="+mn-ea"/>
          <a:ea typeface="+mn-ea"/>
          <a:cs typeface="+mn-cs"/>
        </a:defRPr>
      </a:lvl3pPr>
      <a:lvl4pPr marL="1200150" indent="171450" algn="l" defTabSz="685165" rtl="0" eaLnBrk="1" latinLnBrk="0" hangingPunct="1">
        <a:lnSpc>
          <a:spcPct val="150000"/>
        </a:lnSpc>
        <a:spcBef>
          <a:spcPts val="375"/>
        </a:spcBef>
        <a:buClr>
          <a:srgbClr val="C00000"/>
        </a:buClr>
        <a:buFont typeface="Wingdings" panose="05000000000000000000" pitchFamily="2" charset="2"/>
        <a:buChar char="Ø"/>
        <a:defRPr sz="800" kern="1200">
          <a:solidFill>
            <a:schemeClr val="tx1"/>
          </a:solidFill>
          <a:latin typeface="+mn-ea"/>
          <a:ea typeface="+mn-ea"/>
          <a:cs typeface="+mn-cs"/>
        </a:defRPr>
      </a:lvl4pPr>
      <a:lvl5pPr marL="1543050" indent="171450" algn="l" defTabSz="685165" rtl="0" eaLnBrk="1" latinLnBrk="0" hangingPunct="1">
        <a:lnSpc>
          <a:spcPct val="150000"/>
        </a:lnSpc>
        <a:spcBef>
          <a:spcPts val="375"/>
        </a:spcBef>
        <a:buClr>
          <a:srgbClr val="C00000"/>
        </a:buClr>
        <a:buFont typeface="Wingdings" panose="05000000000000000000" pitchFamily="2" charset="2"/>
        <a:buChar char="u"/>
        <a:defRPr sz="800" kern="1200">
          <a:solidFill>
            <a:schemeClr val="tx1"/>
          </a:solidFill>
          <a:latin typeface="+mn-ea"/>
          <a:ea typeface="+mn-ea"/>
          <a:cs typeface="+mn-cs"/>
        </a:defRPr>
      </a:lvl5pPr>
      <a:lvl6pPr marL="18859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700" algn="l" defTabSz="685165" rtl="0" eaLnBrk="1" latinLnBrk="0" hangingPunct="1">
        <a:defRPr sz="1400" kern="1200">
          <a:solidFill>
            <a:schemeClr val="tx1"/>
          </a:solidFill>
          <a:latin typeface="+mn-lt"/>
          <a:ea typeface="+mn-ea"/>
          <a:cs typeface="+mn-cs"/>
        </a:defRPr>
      </a:lvl4pPr>
      <a:lvl5pPr marL="1371600" algn="l" defTabSz="685165" rtl="0" eaLnBrk="1" latinLnBrk="0" hangingPunct="1">
        <a:defRPr sz="1400" kern="1200">
          <a:solidFill>
            <a:schemeClr val="tx1"/>
          </a:solidFill>
          <a:latin typeface="+mn-lt"/>
          <a:ea typeface="+mn-ea"/>
          <a:cs typeface="+mn-cs"/>
        </a:defRPr>
      </a:lvl5pPr>
      <a:lvl6pPr marL="1714500" algn="l" defTabSz="685165" rtl="0" eaLnBrk="1" latinLnBrk="0" hangingPunct="1">
        <a:defRPr sz="1400" kern="1200">
          <a:solidFill>
            <a:schemeClr val="tx1"/>
          </a:solidFill>
          <a:latin typeface="+mn-lt"/>
          <a:ea typeface="+mn-ea"/>
          <a:cs typeface="+mn-cs"/>
        </a:defRPr>
      </a:lvl6pPr>
      <a:lvl7pPr marL="2057400" algn="l" defTabSz="685165" rtl="0" eaLnBrk="1" latinLnBrk="0" hangingPunct="1">
        <a:defRPr sz="1400" kern="1200">
          <a:solidFill>
            <a:schemeClr val="tx1"/>
          </a:solidFill>
          <a:latin typeface="+mn-lt"/>
          <a:ea typeface="+mn-ea"/>
          <a:cs typeface="+mn-cs"/>
        </a:defRPr>
      </a:lvl7pPr>
      <a:lvl8pPr marL="2400300" algn="l" defTabSz="685165" rtl="0" eaLnBrk="1" latinLnBrk="0" hangingPunct="1">
        <a:defRPr sz="1400" kern="1200">
          <a:solidFill>
            <a:schemeClr val="tx1"/>
          </a:solidFill>
          <a:latin typeface="+mn-lt"/>
          <a:ea typeface="+mn-ea"/>
          <a:cs typeface="+mn-cs"/>
        </a:defRPr>
      </a:lvl8pPr>
      <a:lvl9pPr marL="2743200" algn="l" defTabSz="685165"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tags" Target="../tags/tag23.xml"/><Relationship Id="rId18" Type="http://schemas.openxmlformats.org/officeDocument/2006/relationships/tags" Target="../tags/tag28.xml"/><Relationship Id="rId3" Type="http://schemas.openxmlformats.org/officeDocument/2006/relationships/tags" Target="../tags/tag13.xml"/><Relationship Id="rId21" Type="http://schemas.openxmlformats.org/officeDocument/2006/relationships/slideLayout" Target="../slideLayouts/slideLayout1.xml"/><Relationship Id="rId7" Type="http://schemas.openxmlformats.org/officeDocument/2006/relationships/tags" Target="../tags/tag17.xml"/><Relationship Id="rId12" Type="http://schemas.openxmlformats.org/officeDocument/2006/relationships/tags" Target="../tags/tag22.xml"/><Relationship Id="rId17" Type="http://schemas.openxmlformats.org/officeDocument/2006/relationships/tags" Target="../tags/tag27.xml"/><Relationship Id="rId2" Type="http://schemas.openxmlformats.org/officeDocument/2006/relationships/tags" Target="../tags/tag12.xml"/><Relationship Id="rId16" Type="http://schemas.openxmlformats.org/officeDocument/2006/relationships/tags" Target="../tags/tag26.xml"/><Relationship Id="rId20" Type="http://schemas.openxmlformats.org/officeDocument/2006/relationships/tags" Target="../tags/tag30.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tags" Target="../tags/tag21.xml"/><Relationship Id="rId5" Type="http://schemas.openxmlformats.org/officeDocument/2006/relationships/tags" Target="../tags/tag15.xml"/><Relationship Id="rId15" Type="http://schemas.openxmlformats.org/officeDocument/2006/relationships/tags" Target="../tags/tag25.xml"/><Relationship Id="rId10" Type="http://schemas.openxmlformats.org/officeDocument/2006/relationships/tags" Target="../tags/tag20.xml"/><Relationship Id="rId19" Type="http://schemas.openxmlformats.org/officeDocument/2006/relationships/tags" Target="../tags/tag29.xml"/><Relationship Id="rId4" Type="http://schemas.openxmlformats.org/officeDocument/2006/relationships/tags" Target="../tags/tag14.xml"/><Relationship Id="rId9" Type="http://schemas.openxmlformats.org/officeDocument/2006/relationships/tags" Target="../tags/tag19.xml"/><Relationship Id="rId14" Type="http://schemas.openxmlformats.org/officeDocument/2006/relationships/tags" Target="../tags/tag24.xml"/><Relationship Id="rId22" Type="http://schemas.openxmlformats.org/officeDocument/2006/relationships/image" Target="../media/image28.jpeg"/></Relationships>
</file>

<file path=ppt/slides/_rels/slide11.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tags" Target="../tags/tag38.xml"/><Relationship Id="rId3" Type="http://schemas.openxmlformats.org/officeDocument/2006/relationships/tags" Target="../tags/tag33.xml"/><Relationship Id="rId7" Type="http://schemas.openxmlformats.org/officeDocument/2006/relationships/tags" Target="../tags/tag37.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slideLayout" Target="../slideLayouts/slideLayout3.xml"/><Relationship Id="rId5" Type="http://schemas.openxmlformats.org/officeDocument/2006/relationships/tags" Target="../tags/tag35.xml"/><Relationship Id="rId10" Type="http://schemas.openxmlformats.org/officeDocument/2006/relationships/tags" Target="../tags/tag40.xml"/><Relationship Id="rId4" Type="http://schemas.openxmlformats.org/officeDocument/2006/relationships/tags" Target="../tags/tag34.xml"/><Relationship Id="rId9" Type="http://schemas.openxmlformats.org/officeDocument/2006/relationships/tags" Target="../tags/tag39.xml"/></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3.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tags" Target="../tags/tag48.xml"/><Relationship Id="rId3" Type="http://schemas.openxmlformats.org/officeDocument/2006/relationships/tags" Target="../tags/tag43.xml"/><Relationship Id="rId7" Type="http://schemas.openxmlformats.org/officeDocument/2006/relationships/tags" Target="../tags/tag47.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slideLayout" Target="../slideLayouts/slideLayout3.xml"/><Relationship Id="rId5" Type="http://schemas.openxmlformats.org/officeDocument/2006/relationships/tags" Target="../tags/tag45.xml"/><Relationship Id="rId10" Type="http://schemas.openxmlformats.org/officeDocument/2006/relationships/tags" Target="../tags/tag50.xml"/><Relationship Id="rId4" Type="http://schemas.openxmlformats.org/officeDocument/2006/relationships/tags" Target="../tags/tag44.xml"/><Relationship Id="rId9" Type="http://schemas.openxmlformats.org/officeDocument/2006/relationships/tags" Target="../tags/tag49.xml"/></Relationships>
</file>

<file path=ppt/slides/_rels/slide24.xml.rels><?xml version="1.0" encoding="UTF-8" standalone="yes"?>
<Relationships xmlns="http://schemas.openxmlformats.org/package/2006/relationships"><Relationship Id="rId8" Type="http://schemas.openxmlformats.org/officeDocument/2006/relationships/tags" Target="../tags/tag58.xml"/><Relationship Id="rId13" Type="http://schemas.openxmlformats.org/officeDocument/2006/relationships/tags" Target="../tags/tag63.xml"/><Relationship Id="rId18" Type="http://schemas.openxmlformats.org/officeDocument/2006/relationships/tags" Target="../tags/tag68.xml"/><Relationship Id="rId3" Type="http://schemas.openxmlformats.org/officeDocument/2006/relationships/tags" Target="../tags/tag53.xml"/><Relationship Id="rId7" Type="http://schemas.openxmlformats.org/officeDocument/2006/relationships/tags" Target="../tags/tag57.xml"/><Relationship Id="rId12" Type="http://schemas.openxmlformats.org/officeDocument/2006/relationships/tags" Target="../tags/tag62.xml"/><Relationship Id="rId17" Type="http://schemas.openxmlformats.org/officeDocument/2006/relationships/tags" Target="../tags/tag67.xml"/><Relationship Id="rId2" Type="http://schemas.openxmlformats.org/officeDocument/2006/relationships/tags" Target="../tags/tag52.xml"/><Relationship Id="rId16" Type="http://schemas.openxmlformats.org/officeDocument/2006/relationships/tags" Target="../tags/tag66.xml"/><Relationship Id="rId20" Type="http://schemas.openxmlformats.org/officeDocument/2006/relationships/notesSlide" Target="../notesSlides/notesSlide7.xml"/><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tags" Target="../tags/tag61.xml"/><Relationship Id="rId5" Type="http://schemas.openxmlformats.org/officeDocument/2006/relationships/tags" Target="../tags/tag55.xml"/><Relationship Id="rId15" Type="http://schemas.openxmlformats.org/officeDocument/2006/relationships/tags" Target="../tags/tag65.xml"/><Relationship Id="rId10" Type="http://schemas.openxmlformats.org/officeDocument/2006/relationships/tags" Target="../tags/tag60.xml"/><Relationship Id="rId19" Type="http://schemas.openxmlformats.org/officeDocument/2006/relationships/slideLayout" Target="../slideLayouts/slideLayout1.xml"/><Relationship Id="rId4" Type="http://schemas.openxmlformats.org/officeDocument/2006/relationships/tags" Target="../tags/tag54.xml"/><Relationship Id="rId9" Type="http://schemas.openxmlformats.org/officeDocument/2006/relationships/tags" Target="../tags/tag59.xml"/><Relationship Id="rId14" Type="http://schemas.openxmlformats.org/officeDocument/2006/relationships/tags" Target="../tags/tag6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package" Target="../embeddings/Microsoft_Office_Excel____1.xlsx"/><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package" Target="../embeddings/Microsoft_Office_Excel____2.xlsx"/><Relationship Id="rId2" Type="http://schemas.openxmlformats.org/officeDocument/2006/relationships/slideLayout" Target="../slideLayouts/slideLayout1.xml"/><Relationship Id="rId1" Type="http://schemas.openxmlformats.org/officeDocument/2006/relationships/vmlDrawing" Target="../drawings/vmlDrawing2.v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journey.yanj.cn/" TargetMode="Externa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0.xml.rels><?xml version="1.0" encoding="UTF-8" standalone="yes"?>
<Relationships xmlns="http://schemas.openxmlformats.org/package/2006/relationships"><Relationship Id="rId3" Type="http://schemas.openxmlformats.org/officeDocument/2006/relationships/package" Target="../embeddings/Microsoft_Office_Excel____3.xlsx"/><Relationship Id="rId2" Type="http://schemas.openxmlformats.org/officeDocument/2006/relationships/slideLayout" Target="../slideLayouts/slideLayout1.xml"/><Relationship Id="rId1" Type="http://schemas.openxmlformats.org/officeDocument/2006/relationships/vmlDrawing" Target="../drawings/vmlDrawing3.vml"/></Relationships>
</file>

<file path=ppt/slides/_rels/slide31.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4.png"/><Relationship Id="rId7" Type="http://schemas.openxmlformats.org/officeDocument/2006/relationships/image" Target="../media/image48.jpeg"/><Relationship Id="rId2" Type="http://schemas.openxmlformats.org/officeDocument/2006/relationships/image" Target="../media/image43.jpeg"/><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8" Type="http://schemas.openxmlformats.org/officeDocument/2006/relationships/tags" Target="../tags/tag76.xml"/><Relationship Id="rId13" Type="http://schemas.openxmlformats.org/officeDocument/2006/relationships/slideLayout" Target="../slideLayouts/slideLayout1.xml"/><Relationship Id="rId3" Type="http://schemas.openxmlformats.org/officeDocument/2006/relationships/tags" Target="../tags/tag71.xml"/><Relationship Id="rId7" Type="http://schemas.openxmlformats.org/officeDocument/2006/relationships/tags" Target="../tags/tag75.xml"/><Relationship Id="rId12" Type="http://schemas.openxmlformats.org/officeDocument/2006/relationships/tags" Target="../tags/tag80.xml"/><Relationship Id="rId2" Type="http://schemas.openxmlformats.org/officeDocument/2006/relationships/tags" Target="../tags/tag70.xml"/><Relationship Id="rId16" Type="http://schemas.openxmlformats.org/officeDocument/2006/relationships/image" Target="../media/image56.tiff"/><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tags" Target="../tags/tag79.xml"/><Relationship Id="rId5" Type="http://schemas.openxmlformats.org/officeDocument/2006/relationships/tags" Target="../tags/tag73.xml"/><Relationship Id="rId15" Type="http://schemas.openxmlformats.org/officeDocument/2006/relationships/image" Target="../media/image55.tiff"/><Relationship Id="rId10" Type="http://schemas.openxmlformats.org/officeDocument/2006/relationships/tags" Target="../tags/tag78.xml"/><Relationship Id="rId4" Type="http://schemas.openxmlformats.org/officeDocument/2006/relationships/tags" Target="../tags/tag72.xml"/><Relationship Id="rId9" Type="http://schemas.openxmlformats.org/officeDocument/2006/relationships/tags" Target="../tags/tag77.xml"/><Relationship Id="rId1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8" Type="http://schemas.openxmlformats.org/officeDocument/2006/relationships/tags" Target="../tags/tag88.xml"/><Relationship Id="rId13" Type="http://schemas.openxmlformats.org/officeDocument/2006/relationships/image" Target="../media/image62.png"/><Relationship Id="rId3" Type="http://schemas.openxmlformats.org/officeDocument/2006/relationships/tags" Target="../tags/tag83.xml"/><Relationship Id="rId7" Type="http://schemas.openxmlformats.org/officeDocument/2006/relationships/tags" Target="../tags/tag87.xml"/><Relationship Id="rId12" Type="http://schemas.openxmlformats.org/officeDocument/2006/relationships/slideLayout" Target="../slideLayouts/slideLayout1.xml"/><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tags" Target="../tags/tag86.xml"/><Relationship Id="rId11" Type="http://schemas.openxmlformats.org/officeDocument/2006/relationships/tags" Target="../tags/tag91.xml"/><Relationship Id="rId5" Type="http://schemas.openxmlformats.org/officeDocument/2006/relationships/tags" Target="../tags/tag85.xml"/><Relationship Id="rId10" Type="http://schemas.openxmlformats.org/officeDocument/2006/relationships/tags" Target="../tags/tag90.xml"/><Relationship Id="rId4" Type="http://schemas.openxmlformats.org/officeDocument/2006/relationships/tags" Target="../tags/tag84.xml"/><Relationship Id="rId9" Type="http://schemas.openxmlformats.org/officeDocument/2006/relationships/tags" Target="../tags/tag89.xml"/></Relationships>
</file>

<file path=ppt/slides/_rels/slide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41.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83.png"/></Relationships>
</file>

<file path=ppt/slides/_rels/slide4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8" Type="http://schemas.openxmlformats.org/officeDocument/2006/relationships/tags" Target="../tags/tag99.xml"/><Relationship Id="rId13" Type="http://schemas.openxmlformats.org/officeDocument/2006/relationships/tags" Target="../tags/tag104.xml"/><Relationship Id="rId18" Type="http://schemas.openxmlformats.org/officeDocument/2006/relationships/tags" Target="../tags/tag109.xml"/><Relationship Id="rId26" Type="http://schemas.openxmlformats.org/officeDocument/2006/relationships/slideLayout" Target="../slideLayouts/slideLayout1.xml"/><Relationship Id="rId3" Type="http://schemas.openxmlformats.org/officeDocument/2006/relationships/tags" Target="../tags/tag94.xml"/><Relationship Id="rId21" Type="http://schemas.openxmlformats.org/officeDocument/2006/relationships/tags" Target="../tags/tag112.xml"/><Relationship Id="rId7" Type="http://schemas.openxmlformats.org/officeDocument/2006/relationships/tags" Target="../tags/tag98.xml"/><Relationship Id="rId12" Type="http://schemas.openxmlformats.org/officeDocument/2006/relationships/tags" Target="../tags/tag103.xml"/><Relationship Id="rId17" Type="http://schemas.openxmlformats.org/officeDocument/2006/relationships/tags" Target="../tags/tag108.xml"/><Relationship Id="rId25" Type="http://schemas.openxmlformats.org/officeDocument/2006/relationships/tags" Target="../tags/tag116.xml"/><Relationship Id="rId2" Type="http://schemas.openxmlformats.org/officeDocument/2006/relationships/tags" Target="../tags/tag93.xml"/><Relationship Id="rId16" Type="http://schemas.openxmlformats.org/officeDocument/2006/relationships/tags" Target="../tags/tag107.xml"/><Relationship Id="rId20" Type="http://schemas.openxmlformats.org/officeDocument/2006/relationships/tags" Target="../tags/tag111.xml"/><Relationship Id="rId29" Type="http://schemas.openxmlformats.org/officeDocument/2006/relationships/image" Target="../media/image91.tiff"/><Relationship Id="rId1" Type="http://schemas.openxmlformats.org/officeDocument/2006/relationships/tags" Target="../tags/tag92.xml"/><Relationship Id="rId6" Type="http://schemas.openxmlformats.org/officeDocument/2006/relationships/tags" Target="../tags/tag97.xml"/><Relationship Id="rId11" Type="http://schemas.openxmlformats.org/officeDocument/2006/relationships/tags" Target="../tags/tag102.xml"/><Relationship Id="rId24" Type="http://schemas.openxmlformats.org/officeDocument/2006/relationships/tags" Target="../tags/tag115.xml"/><Relationship Id="rId5" Type="http://schemas.openxmlformats.org/officeDocument/2006/relationships/tags" Target="../tags/tag96.xml"/><Relationship Id="rId15" Type="http://schemas.openxmlformats.org/officeDocument/2006/relationships/tags" Target="../tags/tag106.xml"/><Relationship Id="rId23" Type="http://schemas.openxmlformats.org/officeDocument/2006/relationships/tags" Target="../tags/tag114.xml"/><Relationship Id="rId28" Type="http://schemas.openxmlformats.org/officeDocument/2006/relationships/image" Target="../media/image90.tiff"/><Relationship Id="rId10" Type="http://schemas.openxmlformats.org/officeDocument/2006/relationships/tags" Target="../tags/tag101.xml"/><Relationship Id="rId19" Type="http://schemas.openxmlformats.org/officeDocument/2006/relationships/tags" Target="../tags/tag110.xml"/><Relationship Id="rId31" Type="http://schemas.openxmlformats.org/officeDocument/2006/relationships/image" Target="../media/image93.tiff"/><Relationship Id="rId4" Type="http://schemas.openxmlformats.org/officeDocument/2006/relationships/tags" Target="../tags/tag95.xml"/><Relationship Id="rId9" Type="http://schemas.openxmlformats.org/officeDocument/2006/relationships/tags" Target="../tags/tag100.xml"/><Relationship Id="rId14" Type="http://schemas.openxmlformats.org/officeDocument/2006/relationships/tags" Target="../tags/tag105.xml"/><Relationship Id="rId22" Type="http://schemas.openxmlformats.org/officeDocument/2006/relationships/tags" Target="../tags/tag113.xml"/><Relationship Id="rId27" Type="http://schemas.openxmlformats.org/officeDocument/2006/relationships/image" Target="../media/image89.jpeg"/><Relationship Id="rId30" Type="http://schemas.openxmlformats.org/officeDocument/2006/relationships/image" Target="../media/image92.png"/></Relationships>
</file>

<file path=ppt/slides/_rels/slide49.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slideLayout" Target="../slideLayouts/slideLayout1.xml"/><Relationship Id="rId1" Type="http://schemas.openxmlformats.org/officeDocument/2006/relationships/tags" Target="../tags/tag117.xml"/><Relationship Id="rId6" Type="http://schemas.openxmlformats.org/officeDocument/2006/relationships/image" Target="../media/image97.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3.xml"/><Relationship Id="rId4" Type="http://schemas.openxmlformats.org/officeDocument/2006/relationships/image" Target="../media/image104.png"/></Relationships>
</file>

<file path=ppt/slides/_rels/slide5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5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3.xml"/><Relationship Id="rId6" Type="http://schemas.openxmlformats.org/officeDocument/2006/relationships/image" Target="../media/image111.jpeg"/><Relationship Id="rId5" Type="http://schemas.openxmlformats.org/officeDocument/2006/relationships/image" Target="../media/image58.png"/><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3.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58.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jpeg"/><Relationship Id="rId7" Type="http://schemas.openxmlformats.org/officeDocument/2006/relationships/image" Target="../media/image12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20.png"/><Relationship Id="rId5" Type="http://schemas.openxmlformats.org/officeDocument/2006/relationships/image" Target="../media/image119.png"/><Relationship Id="rId10" Type="http://schemas.openxmlformats.org/officeDocument/2006/relationships/image" Target="../media/image124.jpeg"/><Relationship Id="rId4" Type="http://schemas.openxmlformats.org/officeDocument/2006/relationships/image" Target="../media/image118.png"/><Relationship Id="rId9" Type="http://schemas.openxmlformats.org/officeDocument/2006/relationships/image" Target="../media/image123.png"/></Relationships>
</file>

<file path=ppt/slides/_rels/slide5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jpe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 Id="rId9" Type="http://schemas.openxmlformats.org/officeDocument/2006/relationships/image" Target="../media/image135.png"/></Relationships>
</file>

<file path=ppt/slides/_rels/slide6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6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37.png"/></Relationships>
</file>

<file path=ppt/slides/_rels/slide6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jpeg"/><Relationship Id="rId1" Type="http://schemas.openxmlformats.org/officeDocument/2006/relationships/slideLayout" Target="../slideLayouts/slideLayout1.xml"/><Relationship Id="rId4" Type="http://schemas.openxmlformats.org/officeDocument/2006/relationships/image" Target="../media/image149.png"/></Relationships>
</file>

<file path=ppt/slides/_rels/slide7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1.xml"/><Relationship Id="rId4" Type="http://schemas.openxmlformats.org/officeDocument/2006/relationships/image" Target="../media/image152.png"/></Relationships>
</file>

<file path=ppt/slides/_rels/slide7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1.xml"/><Relationship Id="rId5" Type="http://schemas.openxmlformats.org/officeDocument/2006/relationships/image" Target="../media/image156.png"/><Relationship Id="rId4" Type="http://schemas.openxmlformats.org/officeDocument/2006/relationships/image" Target="../media/image155.png"/></Relationships>
</file>

<file path=ppt/slides/_rels/slide7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1.xml"/><Relationship Id="rId4" Type="http://schemas.openxmlformats.org/officeDocument/2006/relationships/image" Target="../media/image159.png"/></Relationships>
</file>

<file path=ppt/slides/_rels/slide7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1.xml"/><Relationship Id="rId5" Type="http://schemas.openxmlformats.org/officeDocument/2006/relationships/image" Target="../media/image163.png"/><Relationship Id="rId4" Type="http://schemas.openxmlformats.org/officeDocument/2006/relationships/image" Target="../media/image16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1.xml"/><Relationship Id="rId4" Type="http://schemas.openxmlformats.org/officeDocument/2006/relationships/image" Target="../media/image166.png"/></Relationships>
</file>

<file path=ppt/slides/_rels/slide8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1.xml"/><Relationship Id="rId4" Type="http://schemas.openxmlformats.org/officeDocument/2006/relationships/image" Target="../media/image169.png"/></Relationships>
</file>

<file path=ppt/slides/_rels/slide8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1.xml"/><Relationship Id="rId4" Type="http://schemas.openxmlformats.org/officeDocument/2006/relationships/image" Target="../media/image172.png"/></Relationships>
</file>

<file path=ppt/slides/_rels/slide8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1.xml"/><Relationship Id="rId4" Type="http://schemas.openxmlformats.org/officeDocument/2006/relationships/image" Target="../media/image178.png"/></Relationships>
</file>

<file path=ppt/slides/_rels/slide86.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image" Target="../media/image179.jpe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1.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91.xml.rels><?xml version="1.0" encoding="UTF-8" standalone="yes"?>
<Relationships xmlns="http://schemas.openxmlformats.org/package/2006/relationships"><Relationship Id="rId3" Type="http://schemas.openxmlformats.org/officeDocument/2006/relationships/tags" Target="../tags/tag120.xml"/><Relationship Id="rId2" Type="http://schemas.openxmlformats.org/officeDocument/2006/relationships/tags" Target="../tags/tag119.xml"/><Relationship Id="rId1" Type="http://schemas.openxmlformats.org/officeDocument/2006/relationships/tags" Target="../tags/tag118.xml"/><Relationship Id="rId4" Type="http://schemas.openxmlformats.org/officeDocument/2006/relationships/slideLayout" Target="../slideLayouts/slideLayout17.xml"/></Relationships>
</file>

<file path=ppt/slides/_rels/slide92.xml.rels><?xml version="1.0" encoding="UTF-8" standalone="yes"?>
<Relationships xmlns="http://schemas.openxmlformats.org/package/2006/relationships"><Relationship Id="rId8" Type="http://schemas.openxmlformats.org/officeDocument/2006/relationships/tags" Target="../tags/tag128.xml"/><Relationship Id="rId3" Type="http://schemas.openxmlformats.org/officeDocument/2006/relationships/tags" Target="../tags/tag123.xml"/><Relationship Id="rId7" Type="http://schemas.openxmlformats.org/officeDocument/2006/relationships/tags" Target="../tags/tag127.xml"/><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tags" Target="../tags/tag126.xml"/><Relationship Id="rId11" Type="http://schemas.openxmlformats.org/officeDocument/2006/relationships/slideLayout" Target="../slideLayouts/slideLayout3.xml"/><Relationship Id="rId5" Type="http://schemas.openxmlformats.org/officeDocument/2006/relationships/tags" Target="../tags/tag125.xml"/><Relationship Id="rId10" Type="http://schemas.openxmlformats.org/officeDocument/2006/relationships/tags" Target="../tags/tag130.xml"/><Relationship Id="rId4" Type="http://schemas.openxmlformats.org/officeDocument/2006/relationships/tags" Target="../tags/tag124.xml"/><Relationship Id="rId9" Type="http://schemas.openxmlformats.org/officeDocument/2006/relationships/tags" Target="../tags/tag12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ChangeArrowheads="1"/>
          </p:cNvSpPr>
          <p:nvPr/>
        </p:nvSpPr>
        <p:spPr bwMode="auto">
          <a:xfrm>
            <a:off x="554288" y="1500184"/>
            <a:ext cx="8036105" cy="1768091"/>
          </a:xfrm>
          <a:prstGeom prst="rect">
            <a:avLst/>
          </a:prstGeom>
          <a:ln>
            <a:noFill/>
            <a:miter lim="800000"/>
          </a:ln>
          <a:effectLst>
            <a:outerShdw blurRad="149987" dist="250190" dir="8460000" algn="ctr">
              <a:srgbClr val="000000">
                <a:alpha val="28000"/>
              </a:srgbClr>
            </a:outerShdw>
            <a:reflection blurRad="6350" stA="50000" endA="300" endPos="55500" dist="50800" dir="5400000" sy="-100000" algn="bl" rotWithShape="0"/>
          </a:effectLst>
          <a:scene3d>
            <a:camera prst="orthographicFront"/>
            <a:lightRig rig="contrasting" dir="t">
              <a:rot lat="0" lon="0" rev="1500000"/>
            </a:lightRig>
          </a:scene3d>
          <a:sp3d prstMaterial="metal">
            <a:bevelT w="88900" h="88900"/>
          </a:sp3d>
        </p:spPr>
        <p:txBody>
          <a:bodyPr lIns="91432" tIns="45716" rIns="91432" bIns="45716"/>
          <a:lstStyle/>
          <a:p>
            <a:pPr algn="ctr">
              <a:lnSpc>
                <a:spcPct val="130000"/>
              </a:lnSpc>
              <a:defRPr/>
            </a:pPr>
            <a:r>
              <a:rPr kumimoji="1" lang="zh-CN" altLang="en-US" sz="4500" b="1" kern="0" dirty="0">
                <a:solidFill>
                  <a:srgbClr val="FFFF00"/>
                </a:solidFill>
                <a:latin typeface="微软雅黑" panose="020B0503020204020204" pitchFamily="34" charset="-122"/>
                <a:ea typeface="微软雅黑" panose="020B0503020204020204" pitchFamily="34" charset="-122"/>
                <a:cs typeface="+mj-cs"/>
              </a:rPr>
              <a:t> </a:t>
            </a:r>
            <a:endParaRPr kumimoji="1" lang="en-US" altLang="zh-CN" sz="4500" b="1" kern="0" dirty="0">
              <a:solidFill>
                <a:srgbClr val="FFFF00"/>
              </a:solidFill>
              <a:latin typeface="微软雅黑" panose="020B0503020204020204" pitchFamily="34" charset="-122"/>
              <a:ea typeface="微软雅黑" panose="020B0503020204020204" pitchFamily="34" charset="-122"/>
              <a:cs typeface="+mj-cs"/>
            </a:endParaRPr>
          </a:p>
        </p:txBody>
      </p:sp>
      <p:sp>
        <p:nvSpPr>
          <p:cNvPr id="5" name="TextBox 4"/>
          <p:cNvSpPr txBox="1"/>
          <p:nvPr/>
        </p:nvSpPr>
        <p:spPr>
          <a:xfrm>
            <a:off x="285155" y="1727020"/>
            <a:ext cx="8573691" cy="1412694"/>
          </a:xfrm>
          <a:prstGeom prst="rect">
            <a:avLst/>
          </a:prstGeom>
          <a:noFill/>
        </p:spPr>
        <p:txBody>
          <a:bodyPr lIns="91432" tIns="45716" rIns="91432" bIns="45716" anchor="ctr">
            <a:spAutoFit/>
          </a:bodyPr>
          <a:lstStyle/>
          <a:p>
            <a:pPr algn="ctr">
              <a:lnSpc>
                <a:spcPct val="130000"/>
              </a:lnSpc>
              <a:defRPr/>
            </a:pPr>
            <a:r>
              <a:rPr kumimoji="1" lang="zh-CN" altLang="en-US" sz="3300" b="1" kern="0" dirty="0">
                <a:solidFill>
                  <a:schemeClr val="bg1"/>
                </a:solidFill>
                <a:latin typeface="微软雅黑" panose="020B0503020204020204" pitchFamily="34" charset="-122"/>
                <a:ea typeface="微软雅黑" panose="020B0503020204020204" pitchFamily="34" charset="-122"/>
              </a:rPr>
              <a:t>中国联通</a:t>
            </a:r>
            <a:endParaRPr kumimoji="1" lang="en-US" altLang="zh-CN" sz="3300" b="1" kern="0" dirty="0">
              <a:solidFill>
                <a:schemeClr val="bg1"/>
              </a:solidFill>
              <a:latin typeface="微软雅黑" panose="020B0503020204020204" pitchFamily="34" charset="-122"/>
              <a:ea typeface="微软雅黑" panose="020B0503020204020204" pitchFamily="34" charset="-122"/>
            </a:endParaRPr>
          </a:p>
          <a:p>
            <a:pPr algn="ctr">
              <a:lnSpc>
                <a:spcPct val="130000"/>
              </a:lnSpc>
              <a:defRPr/>
            </a:pPr>
            <a:r>
              <a:rPr kumimoji="1" lang="zh-CN" altLang="en-US" sz="3300" b="1" kern="0" dirty="0">
                <a:solidFill>
                  <a:schemeClr val="bg1"/>
                </a:solidFill>
                <a:latin typeface="微软雅黑" panose="020B0503020204020204" pitchFamily="34" charset="-122"/>
                <a:ea typeface="微软雅黑" panose="020B0503020204020204" pitchFamily="34" charset="-122"/>
              </a:rPr>
              <a:t>大</a:t>
            </a:r>
            <a:r>
              <a:rPr kumimoji="1" lang="zh-CN" altLang="en-US" sz="3300" b="1" kern="0" dirty="0" smtClean="0">
                <a:solidFill>
                  <a:schemeClr val="bg1"/>
                </a:solidFill>
                <a:latin typeface="微软雅黑" panose="020B0503020204020204" pitchFamily="34" charset="-122"/>
                <a:ea typeface="微软雅黑" panose="020B0503020204020204" pitchFamily="34" charset="-122"/>
              </a:rPr>
              <a:t>数据建设与运营情况介绍</a:t>
            </a:r>
            <a:endParaRPr kumimoji="1" lang="en-US" altLang="zh-CN" sz="3300" b="1" kern="0" dirty="0">
              <a:solidFill>
                <a:schemeClr val="bg1"/>
              </a:solidFill>
              <a:latin typeface="微软雅黑" panose="020B0503020204020204" pitchFamily="34" charset="-122"/>
              <a:ea typeface="微软雅黑" panose="020B0503020204020204" pitchFamily="34" charset="-122"/>
            </a:endParaRPr>
          </a:p>
        </p:txBody>
      </p:sp>
      <p:sp>
        <p:nvSpPr>
          <p:cNvPr id="6" name="Rectangle 7"/>
          <p:cNvSpPr>
            <a:spLocks noChangeArrowheads="1"/>
          </p:cNvSpPr>
          <p:nvPr/>
        </p:nvSpPr>
        <p:spPr bwMode="auto">
          <a:xfrm>
            <a:off x="2846673" y="3417490"/>
            <a:ext cx="3561160" cy="809063"/>
          </a:xfrm>
          <a:prstGeom prst="rect">
            <a:avLst/>
          </a:prstGeom>
          <a:noFill/>
          <a:ln w="9525">
            <a:noFill/>
            <a:miter lim="800000"/>
          </a:ln>
        </p:spPr>
        <p:txBody>
          <a:bodyPr lIns="91432" tIns="45716" rIns="91432" bIns="45716" anchor="ctr">
            <a:spAutoFit/>
          </a:bodyPr>
          <a:lstStyle/>
          <a:p>
            <a:pPr algn="ctr">
              <a:lnSpc>
                <a:spcPct val="110000"/>
              </a:lnSpc>
              <a:spcBef>
                <a:spcPct val="50000"/>
              </a:spcBef>
            </a:pPr>
            <a:endParaRPr lang="en-US" altLang="zh-CN" sz="1700" b="1" dirty="0">
              <a:latin typeface="微软雅黑" panose="020B0503020204020204" pitchFamily="34" charset="-122"/>
              <a:ea typeface="微软雅黑" panose="020B0503020204020204" pitchFamily="34" charset="-122"/>
            </a:endParaRPr>
          </a:p>
          <a:p>
            <a:pPr algn="ctr">
              <a:lnSpc>
                <a:spcPct val="110000"/>
              </a:lnSpc>
              <a:spcBef>
                <a:spcPct val="50000"/>
              </a:spcBef>
            </a:pPr>
            <a:r>
              <a:rPr lang="zh-CN" altLang="en-US" sz="1700" b="1" dirty="0">
                <a:latin typeface="微软雅黑" panose="020B0503020204020204" pitchFamily="34" charset="-122"/>
                <a:ea typeface="微软雅黑" panose="020B0503020204020204" pitchFamily="34" charset="-122"/>
              </a:rPr>
              <a:t>信息化事业部</a:t>
            </a:r>
          </a:p>
        </p:txBody>
      </p:sp>
    </p:spTree>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kern="0" dirty="0">
                <a:solidFill>
                  <a:schemeClr val="tx1">
                    <a:lumMod val="95000"/>
                    <a:lumOff val="5000"/>
                  </a:schemeClr>
                </a:solidFill>
              </a:rPr>
              <a:t>8</a:t>
            </a:r>
            <a:r>
              <a:rPr kumimoji="1" lang="zh-CN" altLang="en-US" kern="0" dirty="0">
                <a:solidFill>
                  <a:schemeClr val="tx1">
                    <a:lumMod val="95000"/>
                    <a:lumOff val="5000"/>
                  </a:schemeClr>
                </a:solidFill>
              </a:rPr>
              <a:t>、</a:t>
            </a:r>
            <a:r>
              <a:rPr lang="zh-CN" altLang="en-US" dirty="0">
                <a:solidFill>
                  <a:schemeClr val="tx1">
                    <a:lumMod val="95000"/>
                    <a:lumOff val="5000"/>
                  </a:schemeClr>
                </a:solidFill>
              </a:rPr>
              <a:t>中国联通大数据优势</a:t>
            </a:r>
            <a:r>
              <a:rPr lang="en-US" altLang="zh-CN" dirty="0">
                <a:solidFill>
                  <a:schemeClr val="tx1">
                    <a:lumMod val="95000"/>
                    <a:lumOff val="5000"/>
                  </a:schemeClr>
                </a:solidFill>
              </a:rPr>
              <a:t>-</a:t>
            </a:r>
            <a:r>
              <a:rPr lang="zh-CN" altLang="en-US" dirty="0">
                <a:solidFill>
                  <a:schemeClr val="tx1">
                    <a:lumMod val="95000"/>
                    <a:lumOff val="5000"/>
                  </a:schemeClr>
                </a:solidFill>
              </a:rPr>
              <a:t>数据产品</a:t>
            </a:r>
            <a:r>
              <a:rPr lang="zh-CN" altLang="en-US" dirty="0" smtClean="0">
                <a:solidFill>
                  <a:schemeClr val="tx1">
                    <a:lumMod val="95000"/>
                    <a:lumOff val="5000"/>
                  </a:schemeClr>
                </a:solidFill>
              </a:rPr>
              <a:t>丰富</a:t>
            </a:r>
            <a:endParaRPr kumimoji="1" lang="zh-CN" altLang="en-US" dirty="0"/>
          </a:p>
        </p:txBody>
      </p:sp>
      <p:grpSp>
        <p:nvGrpSpPr>
          <p:cNvPr id="3" name="组 2"/>
          <p:cNvGrpSpPr/>
          <p:nvPr/>
        </p:nvGrpSpPr>
        <p:grpSpPr>
          <a:xfrm>
            <a:off x="3487093" y="1724416"/>
            <a:ext cx="2169818" cy="1962299"/>
            <a:chOff x="3487091" y="1590601"/>
            <a:chExt cx="2169818" cy="1962299"/>
          </a:xfrm>
        </p:grpSpPr>
        <p:sp>
          <p:nvSpPr>
            <p:cNvPr id="4" name="Freeform 40217"/>
            <p:cNvSpPr>
              <a:spLocks/>
            </p:cNvSpPr>
            <p:nvPr/>
          </p:nvSpPr>
          <p:spPr bwMode="auto">
            <a:xfrm>
              <a:off x="4562538" y="2436993"/>
              <a:ext cx="1094371" cy="1115907"/>
            </a:xfrm>
            <a:custGeom>
              <a:avLst/>
              <a:gdLst>
                <a:gd name="T0" fmla="*/ 269 w 1121"/>
                <a:gd name="T1" fmla="*/ 1000 h 1143"/>
                <a:gd name="T2" fmla="*/ 978 w 1121"/>
                <a:gd name="T3" fmla="*/ 810 h 1143"/>
                <a:gd name="T4" fmla="*/ 788 w 1121"/>
                <a:gd name="T5" fmla="*/ 101 h 1143"/>
                <a:gd name="T6" fmla="*/ 245 w 1121"/>
                <a:gd name="T7" fmla="*/ 116 h 1143"/>
                <a:gd name="T8" fmla="*/ 245 w 1121"/>
                <a:gd name="T9" fmla="*/ 116 h 1143"/>
                <a:gd name="T10" fmla="*/ 10 w 1121"/>
                <a:gd name="T11" fmla="*/ 252 h 1143"/>
                <a:gd name="T12" fmla="*/ 10 w 1121"/>
                <a:gd name="T13" fmla="*/ 522 h 1143"/>
                <a:gd name="T14" fmla="*/ 10 w 1121"/>
                <a:gd name="T15" fmla="*/ 522 h 1143"/>
                <a:gd name="T16" fmla="*/ 269 w 1121"/>
                <a:gd name="T17" fmla="*/ 1000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1" h="1143">
                  <a:moveTo>
                    <a:pt x="269" y="1000"/>
                  </a:moveTo>
                  <a:cubicBezTo>
                    <a:pt x="517" y="1143"/>
                    <a:pt x="834" y="1058"/>
                    <a:pt x="978" y="810"/>
                  </a:cubicBezTo>
                  <a:cubicBezTo>
                    <a:pt x="1121" y="562"/>
                    <a:pt x="1036" y="245"/>
                    <a:pt x="788" y="101"/>
                  </a:cubicBezTo>
                  <a:cubicBezTo>
                    <a:pt x="613" y="0"/>
                    <a:pt x="403" y="13"/>
                    <a:pt x="245" y="116"/>
                  </a:cubicBezTo>
                  <a:cubicBezTo>
                    <a:pt x="245" y="116"/>
                    <a:pt x="245" y="116"/>
                    <a:pt x="245" y="116"/>
                  </a:cubicBezTo>
                  <a:cubicBezTo>
                    <a:pt x="10" y="252"/>
                    <a:pt x="10" y="252"/>
                    <a:pt x="10" y="252"/>
                  </a:cubicBezTo>
                  <a:cubicBezTo>
                    <a:pt x="10" y="522"/>
                    <a:pt x="10" y="522"/>
                    <a:pt x="10" y="522"/>
                  </a:cubicBezTo>
                  <a:cubicBezTo>
                    <a:pt x="10" y="522"/>
                    <a:pt x="10" y="522"/>
                    <a:pt x="10" y="522"/>
                  </a:cubicBezTo>
                  <a:cubicBezTo>
                    <a:pt x="0" y="711"/>
                    <a:pt x="94" y="899"/>
                    <a:pt x="269" y="1000"/>
                  </a:cubicBezTo>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pPr defTabSz="685063"/>
              <a:endParaRPr lang="zh-CN" altLang="en-US" sz="1000">
                <a:solidFill>
                  <a:prstClr val="black"/>
                </a:solidFill>
              </a:endParaRPr>
            </a:p>
          </p:txBody>
        </p:sp>
        <p:sp>
          <p:nvSpPr>
            <p:cNvPr id="5" name="Freeform 40218"/>
            <p:cNvSpPr>
              <a:spLocks/>
            </p:cNvSpPr>
            <p:nvPr/>
          </p:nvSpPr>
          <p:spPr bwMode="auto">
            <a:xfrm>
              <a:off x="3487091" y="2436993"/>
              <a:ext cx="1095024" cy="1115907"/>
            </a:xfrm>
            <a:custGeom>
              <a:avLst/>
              <a:gdLst>
                <a:gd name="T0" fmla="*/ 333 w 1121"/>
                <a:gd name="T1" fmla="*/ 101 h 1143"/>
                <a:gd name="T2" fmla="*/ 143 w 1121"/>
                <a:gd name="T3" fmla="*/ 810 h 1143"/>
                <a:gd name="T4" fmla="*/ 852 w 1121"/>
                <a:gd name="T5" fmla="*/ 1000 h 1143"/>
                <a:gd name="T6" fmla="*/ 1111 w 1121"/>
                <a:gd name="T7" fmla="*/ 522 h 1143"/>
                <a:gd name="T8" fmla="*/ 1111 w 1121"/>
                <a:gd name="T9" fmla="*/ 522 h 1143"/>
                <a:gd name="T10" fmla="*/ 1111 w 1121"/>
                <a:gd name="T11" fmla="*/ 252 h 1143"/>
                <a:gd name="T12" fmla="*/ 876 w 1121"/>
                <a:gd name="T13" fmla="*/ 116 h 1143"/>
                <a:gd name="T14" fmla="*/ 876 w 1121"/>
                <a:gd name="T15" fmla="*/ 116 h 1143"/>
                <a:gd name="T16" fmla="*/ 333 w 1121"/>
                <a:gd name="T17" fmla="*/ 101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1" h="1143">
                  <a:moveTo>
                    <a:pt x="333" y="101"/>
                  </a:moveTo>
                  <a:cubicBezTo>
                    <a:pt x="85" y="245"/>
                    <a:pt x="0" y="562"/>
                    <a:pt x="143" y="810"/>
                  </a:cubicBezTo>
                  <a:cubicBezTo>
                    <a:pt x="287" y="1058"/>
                    <a:pt x="604" y="1143"/>
                    <a:pt x="852" y="1000"/>
                  </a:cubicBezTo>
                  <a:cubicBezTo>
                    <a:pt x="1027" y="899"/>
                    <a:pt x="1121" y="711"/>
                    <a:pt x="1111" y="522"/>
                  </a:cubicBezTo>
                  <a:cubicBezTo>
                    <a:pt x="1111" y="522"/>
                    <a:pt x="1111" y="522"/>
                    <a:pt x="1111" y="522"/>
                  </a:cubicBezTo>
                  <a:cubicBezTo>
                    <a:pt x="1111" y="252"/>
                    <a:pt x="1111" y="252"/>
                    <a:pt x="1111" y="252"/>
                  </a:cubicBezTo>
                  <a:cubicBezTo>
                    <a:pt x="876" y="116"/>
                    <a:pt x="876" y="116"/>
                    <a:pt x="876" y="116"/>
                  </a:cubicBezTo>
                  <a:cubicBezTo>
                    <a:pt x="876" y="116"/>
                    <a:pt x="876" y="116"/>
                    <a:pt x="876" y="116"/>
                  </a:cubicBezTo>
                  <a:cubicBezTo>
                    <a:pt x="718" y="13"/>
                    <a:pt x="508" y="0"/>
                    <a:pt x="333" y="101"/>
                  </a:cubicBezTo>
                </a:path>
              </a:pathLst>
            </a:custGeom>
            <a:solidFill>
              <a:srgbClr val="22B3CE"/>
            </a:solidFill>
            <a:ln>
              <a:noFill/>
            </a:ln>
          </p:spPr>
          <p:txBody>
            <a:bodyPr vert="horz" wrap="square" lIns="91440" tIns="45720" rIns="91440" bIns="45720" numCol="1" anchor="t" anchorCtr="0" compatLnSpc="1">
              <a:prstTxWarp prst="textNoShape">
                <a:avLst/>
              </a:prstTxWarp>
            </a:bodyPr>
            <a:lstStyle/>
            <a:p>
              <a:pPr defTabSz="685063"/>
              <a:endParaRPr lang="zh-CN" altLang="en-US" sz="1000">
                <a:solidFill>
                  <a:prstClr val="black"/>
                </a:solidFill>
              </a:endParaRPr>
            </a:p>
          </p:txBody>
        </p:sp>
        <p:sp>
          <p:nvSpPr>
            <p:cNvPr id="6" name="Freeform 40219"/>
            <p:cNvSpPr>
              <a:spLocks/>
            </p:cNvSpPr>
            <p:nvPr/>
          </p:nvSpPr>
          <p:spPr bwMode="auto">
            <a:xfrm>
              <a:off x="4065274" y="1590601"/>
              <a:ext cx="1013452" cy="1092414"/>
            </a:xfrm>
            <a:custGeom>
              <a:avLst/>
              <a:gdLst>
                <a:gd name="T0" fmla="*/ 1038 w 1038"/>
                <a:gd name="T1" fmla="*/ 519 h 1118"/>
                <a:gd name="T2" fmla="*/ 519 w 1038"/>
                <a:gd name="T3" fmla="*/ 0 h 1118"/>
                <a:gd name="T4" fmla="*/ 0 w 1038"/>
                <a:gd name="T5" fmla="*/ 519 h 1118"/>
                <a:gd name="T6" fmla="*/ 284 w 1038"/>
                <a:gd name="T7" fmla="*/ 982 h 1118"/>
                <a:gd name="T8" fmla="*/ 284 w 1038"/>
                <a:gd name="T9" fmla="*/ 982 h 1118"/>
                <a:gd name="T10" fmla="*/ 519 w 1038"/>
                <a:gd name="T11" fmla="*/ 1118 h 1118"/>
                <a:gd name="T12" fmla="*/ 754 w 1038"/>
                <a:gd name="T13" fmla="*/ 982 h 1118"/>
                <a:gd name="T14" fmla="*/ 754 w 1038"/>
                <a:gd name="T15" fmla="*/ 982 h 1118"/>
                <a:gd name="T16" fmla="*/ 1038 w 1038"/>
                <a:gd name="T17" fmla="*/ 519 h 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8" h="1118">
                  <a:moveTo>
                    <a:pt x="1038" y="519"/>
                  </a:moveTo>
                  <a:cubicBezTo>
                    <a:pt x="1038" y="233"/>
                    <a:pt x="806" y="0"/>
                    <a:pt x="519" y="0"/>
                  </a:cubicBezTo>
                  <a:cubicBezTo>
                    <a:pt x="232" y="0"/>
                    <a:pt x="0" y="233"/>
                    <a:pt x="0" y="519"/>
                  </a:cubicBezTo>
                  <a:cubicBezTo>
                    <a:pt x="0" y="721"/>
                    <a:pt x="116" y="896"/>
                    <a:pt x="284" y="982"/>
                  </a:cubicBezTo>
                  <a:cubicBezTo>
                    <a:pt x="284" y="982"/>
                    <a:pt x="284" y="982"/>
                    <a:pt x="284" y="982"/>
                  </a:cubicBezTo>
                  <a:cubicBezTo>
                    <a:pt x="519" y="1118"/>
                    <a:pt x="519" y="1118"/>
                    <a:pt x="519" y="1118"/>
                  </a:cubicBezTo>
                  <a:cubicBezTo>
                    <a:pt x="754" y="982"/>
                    <a:pt x="754" y="982"/>
                    <a:pt x="754" y="982"/>
                  </a:cubicBezTo>
                  <a:cubicBezTo>
                    <a:pt x="754" y="982"/>
                    <a:pt x="754" y="982"/>
                    <a:pt x="754" y="982"/>
                  </a:cubicBezTo>
                  <a:cubicBezTo>
                    <a:pt x="922" y="896"/>
                    <a:pt x="1038" y="721"/>
                    <a:pt x="1038" y="519"/>
                  </a:cubicBezTo>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defTabSz="685063"/>
              <a:endParaRPr lang="zh-CN" altLang="en-US" sz="1000">
                <a:solidFill>
                  <a:prstClr val="black"/>
                </a:solidFill>
              </a:endParaRPr>
            </a:p>
          </p:txBody>
        </p:sp>
        <p:grpSp>
          <p:nvGrpSpPr>
            <p:cNvPr id="7" name="组 6"/>
            <p:cNvGrpSpPr/>
            <p:nvPr/>
          </p:nvGrpSpPr>
          <p:grpSpPr>
            <a:xfrm>
              <a:off x="4408212" y="1675463"/>
              <a:ext cx="327576" cy="160933"/>
              <a:chOff x="4460736" y="1672826"/>
              <a:chExt cx="224486" cy="110286"/>
            </a:xfrm>
          </p:grpSpPr>
          <p:sp>
            <p:nvSpPr>
              <p:cNvPr id="15" name="Oval 44665"/>
              <p:cNvSpPr>
                <a:spLocks noChangeArrowheads="1"/>
              </p:cNvSpPr>
              <p:nvPr/>
            </p:nvSpPr>
            <p:spPr bwMode="auto">
              <a:xfrm>
                <a:off x="4549486" y="1672826"/>
                <a:ext cx="44375" cy="43723"/>
              </a:xfrm>
              <a:prstGeom prst="ellipse">
                <a:avLst/>
              </a:prstGeom>
              <a:solidFill>
                <a:srgbClr val="483F1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063"/>
                <a:endParaRPr lang="zh-CN" altLang="en-US" sz="1000">
                  <a:solidFill>
                    <a:prstClr val="black"/>
                  </a:solidFill>
                </a:endParaRPr>
              </a:p>
            </p:txBody>
          </p:sp>
          <p:sp>
            <p:nvSpPr>
              <p:cNvPr id="16" name="Oval 44666"/>
              <p:cNvSpPr>
                <a:spLocks noChangeArrowheads="1"/>
              </p:cNvSpPr>
              <p:nvPr/>
            </p:nvSpPr>
            <p:spPr bwMode="auto">
              <a:xfrm>
                <a:off x="4625185" y="1704149"/>
                <a:ext cx="31976" cy="31324"/>
              </a:xfrm>
              <a:prstGeom prst="ellipse">
                <a:avLst/>
              </a:prstGeom>
              <a:solidFill>
                <a:srgbClr val="483F1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063"/>
                <a:endParaRPr lang="zh-CN" altLang="en-US" sz="1000">
                  <a:solidFill>
                    <a:prstClr val="black"/>
                  </a:solidFill>
                </a:endParaRPr>
              </a:p>
            </p:txBody>
          </p:sp>
          <p:sp>
            <p:nvSpPr>
              <p:cNvPr id="17" name="Oval 44667"/>
              <p:cNvSpPr>
                <a:spLocks noChangeArrowheads="1"/>
              </p:cNvSpPr>
              <p:nvPr/>
            </p:nvSpPr>
            <p:spPr bwMode="auto">
              <a:xfrm>
                <a:off x="4485533" y="1713938"/>
                <a:ext cx="28061" cy="27408"/>
              </a:xfrm>
              <a:prstGeom prst="ellipse">
                <a:avLst/>
              </a:prstGeom>
              <a:solidFill>
                <a:srgbClr val="483F1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063"/>
                <a:endParaRPr lang="zh-CN" altLang="en-US" sz="1000">
                  <a:solidFill>
                    <a:prstClr val="black"/>
                  </a:solidFill>
                </a:endParaRPr>
              </a:p>
            </p:txBody>
          </p:sp>
          <p:sp>
            <p:nvSpPr>
              <p:cNvPr id="18" name="Freeform 44668"/>
              <p:cNvSpPr>
                <a:spLocks/>
              </p:cNvSpPr>
              <p:nvPr/>
            </p:nvSpPr>
            <p:spPr bwMode="auto">
              <a:xfrm>
                <a:off x="4509679" y="1720464"/>
                <a:ext cx="123990" cy="62647"/>
              </a:xfrm>
              <a:custGeom>
                <a:avLst/>
                <a:gdLst>
                  <a:gd name="T0" fmla="*/ 63 w 127"/>
                  <a:gd name="T1" fmla="*/ 0 h 64"/>
                  <a:gd name="T2" fmla="*/ 0 w 127"/>
                  <a:gd name="T3" fmla="*/ 64 h 64"/>
                  <a:gd name="T4" fmla="*/ 127 w 127"/>
                  <a:gd name="T5" fmla="*/ 64 h 64"/>
                  <a:gd name="T6" fmla="*/ 63 w 127"/>
                  <a:gd name="T7" fmla="*/ 0 h 64"/>
                </a:gdLst>
                <a:ahLst/>
                <a:cxnLst>
                  <a:cxn ang="0">
                    <a:pos x="T0" y="T1"/>
                  </a:cxn>
                  <a:cxn ang="0">
                    <a:pos x="T2" y="T3"/>
                  </a:cxn>
                  <a:cxn ang="0">
                    <a:pos x="T4" y="T5"/>
                  </a:cxn>
                  <a:cxn ang="0">
                    <a:pos x="T6" y="T7"/>
                  </a:cxn>
                </a:cxnLst>
                <a:rect l="0" t="0" r="r" b="b"/>
                <a:pathLst>
                  <a:path w="127" h="64">
                    <a:moveTo>
                      <a:pt x="63" y="0"/>
                    </a:moveTo>
                    <a:cubicBezTo>
                      <a:pt x="28" y="0"/>
                      <a:pt x="0" y="29"/>
                      <a:pt x="0" y="64"/>
                    </a:cubicBezTo>
                    <a:cubicBezTo>
                      <a:pt x="127" y="64"/>
                      <a:pt x="127" y="64"/>
                      <a:pt x="127" y="64"/>
                    </a:cubicBezTo>
                    <a:cubicBezTo>
                      <a:pt x="127" y="29"/>
                      <a:pt x="98" y="0"/>
                      <a:pt x="63" y="0"/>
                    </a:cubicBezTo>
                    <a:close/>
                  </a:path>
                </a:pathLst>
              </a:custGeom>
              <a:solidFill>
                <a:srgbClr val="483F1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063"/>
                <a:endParaRPr lang="zh-CN" altLang="en-US" sz="1000">
                  <a:solidFill>
                    <a:prstClr val="black"/>
                  </a:solidFill>
                </a:endParaRPr>
              </a:p>
            </p:txBody>
          </p:sp>
          <p:sp>
            <p:nvSpPr>
              <p:cNvPr id="19" name="Freeform 44669"/>
              <p:cNvSpPr>
                <a:spLocks/>
              </p:cNvSpPr>
              <p:nvPr/>
            </p:nvSpPr>
            <p:spPr bwMode="auto">
              <a:xfrm>
                <a:off x="4460736" y="1743957"/>
                <a:ext cx="53511" cy="39155"/>
              </a:xfrm>
              <a:custGeom>
                <a:avLst/>
                <a:gdLst>
                  <a:gd name="T0" fmla="*/ 55 w 55"/>
                  <a:gd name="T1" fmla="*/ 3 h 40"/>
                  <a:gd name="T2" fmla="*/ 40 w 55"/>
                  <a:gd name="T3" fmla="*/ 0 h 40"/>
                  <a:gd name="T4" fmla="*/ 0 w 55"/>
                  <a:gd name="T5" fmla="*/ 40 h 40"/>
                  <a:gd name="T6" fmla="*/ 44 w 55"/>
                  <a:gd name="T7" fmla="*/ 40 h 40"/>
                  <a:gd name="T8" fmla="*/ 55 w 55"/>
                  <a:gd name="T9" fmla="*/ 3 h 40"/>
                </a:gdLst>
                <a:ahLst/>
                <a:cxnLst>
                  <a:cxn ang="0">
                    <a:pos x="T0" y="T1"/>
                  </a:cxn>
                  <a:cxn ang="0">
                    <a:pos x="T2" y="T3"/>
                  </a:cxn>
                  <a:cxn ang="0">
                    <a:pos x="T4" y="T5"/>
                  </a:cxn>
                  <a:cxn ang="0">
                    <a:pos x="T6" y="T7"/>
                  </a:cxn>
                  <a:cxn ang="0">
                    <a:pos x="T8" y="T9"/>
                  </a:cxn>
                </a:cxnLst>
                <a:rect l="0" t="0" r="r" b="b"/>
                <a:pathLst>
                  <a:path w="55" h="40">
                    <a:moveTo>
                      <a:pt x="55" y="3"/>
                    </a:moveTo>
                    <a:cubicBezTo>
                      <a:pt x="50" y="1"/>
                      <a:pt x="45" y="0"/>
                      <a:pt x="40" y="0"/>
                    </a:cubicBezTo>
                    <a:cubicBezTo>
                      <a:pt x="18" y="0"/>
                      <a:pt x="0" y="17"/>
                      <a:pt x="0" y="40"/>
                    </a:cubicBezTo>
                    <a:cubicBezTo>
                      <a:pt x="44" y="40"/>
                      <a:pt x="44" y="40"/>
                      <a:pt x="44" y="40"/>
                    </a:cubicBezTo>
                    <a:cubicBezTo>
                      <a:pt x="44" y="26"/>
                      <a:pt x="48" y="13"/>
                      <a:pt x="55" y="3"/>
                    </a:cubicBezTo>
                    <a:close/>
                  </a:path>
                </a:pathLst>
              </a:custGeom>
              <a:solidFill>
                <a:srgbClr val="483F1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063"/>
                <a:endParaRPr lang="zh-CN" altLang="en-US" sz="1000">
                  <a:solidFill>
                    <a:prstClr val="black"/>
                  </a:solidFill>
                </a:endParaRPr>
              </a:p>
            </p:txBody>
          </p:sp>
          <p:sp>
            <p:nvSpPr>
              <p:cNvPr id="20" name="Freeform 44670"/>
              <p:cNvSpPr>
                <a:spLocks/>
              </p:cNvSpPr>
              <p:nvPr/>
            </p:nvSpPr>
            <p:spPr bwMode="auto">
              <a:xfrm>
                <a:off x="4625185" y="1738083"/>
                <a:ext cx="60037" cy="45028"/>
              </a:xfrm>
              <a:custGeom>
                <a:avLst/>
                <a:gdLst>
                  <a:gd name="T0" fmla="*/ 16 w 62"/>
                  <a:gd name="T1" fmla="*/ 0 h 46"/>
                  <a:gd name="T2" fmla="*/ 0 w 62"/>
                  <a:gd name="T3" fmla="*/ 3 h 46"/>
                  <a:gd name="T4" fmla="*/ 14 w 62"/>
                  <a:gd name="T5" fmla="*/ 46 h 46"/>
                  <a:gd name="T6" fmla="*/ 62 w 62"/>
                  <a:gd name="T7" fmla="*/ 46 h 46"/>
                  <a:gd name="T8" fmla="*/ 16 w 62"/>
                  <a:gd name="T9" fmla="*/ 0 h 46"/>
                </a:gdLst>
                <a:ahLst/>
                <a:cxnLst>
                  <a:cxn ang="0">
                    <a:pos x="T0" y="T1"/>
                  </a:cxn>
                  <a:cxn ang="0">
                    <a:pos x="T2" y="T3"/>
                  </a:cxn>
                  <a:cxn ang="0">
                    <a:pos x="T4" y="T5"/>
                  </a:cxn>
                  <a:cxn ang="0">
                    <a:pos x="T6" y="T7"/>
                  </a:cxn>
                  <a:cxn ang="0">
                    <a:pos x="T8" y="T9"/>
                  </a:cxn>
                </a:cxnLst>
                <a:rect l="0" t="0" r="r" b="b"/>
                <a:pathLst>
                  <a:path w="62" h="46">
                    <a:moveTo>
                      <a:pt x="16" y="0"/>
                    </a:moveTo>
                    <a:cubicBezTo>
                      <a:pt x="11" y="0"/>
                      <a:pt x="5" y="1"/>
                      <a:pt x="0" y="3"/>
                    </a:cubicBezTo>
                    <a:cubicBezTo>
                      <a:pt x="9" y="15"/>
                      <a:pt x="14" y="30"/>
                      <a:pt x="14" y="46"/>
                    </a:cubicBezTo>
                    <a:cubicBezTo>
                      <a:pt x="62" y="46"/>
                      <a:pt x="62" y="46"/>
                      <a:pt x="62" y="46"/>
                    </a:cubicBezTo>
                    <a:cubicBezTo>
                      <a:pt x="62" y="21"/>
                      <a:pt x="42" y="0"/>
                      <a:pt x="16" y="0"/>
                    </a:cubicBezTo>
                    <a:close/>
                  </a:path>
                </a:pathLst>
              </a:custGeom>
              <a:solidFill>
                <a:srgbClr val="483F1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063"/>
                <a:endParaRPr lang="zh-CN" altLang="en-US" sz="1000">
                  <a:solidFill>
                    <a:prstClr val="black"/>
                  </a:solidFill>
                </a:endParaRPr>
              </a:p>
            </p:txBody>
          </p:sp>
        </p:grpSp>
        <p:grpSp>
          <p:nvGrpSpPr>
            <p:cNvPr id="8" name="组 7"/>
            <p:cNvGrpSpPr>
              <a:grpSpLocks noChangeAspect="1"/>
            </p:cNvGrpSpPr>
            <p:nvPr/>
          </p:nvGrpSpPr>
          <p:grpSpPr>
            <a:xfrm>
              <a:off x="3625323" y="2874546"/>
              <a:ext cx="216000" cy="216000"/>
              <a:chOff x="3647625" y="2891839"/>
              <a:chExt cx="165755" cy="165755"/>
            </a:xfrm>
          </p:grpSpPr>
          <p:sp>
            <p:nvSpPr>
              <p:cNvPr id="13" name="Oval 44671"/>
              <p:cNvSpPr>
                <a:spLocks noChangeArrowheads="1"/>
              </p:cNvSpPr>
              <p:nvPr/>
            </p:nvSpPr>
            <p:spPr bwMode="auto">
              <a:xfrm>
                <a:off x="3687432" y="2931647"/>
                <a:ext cx="86140" cy="86140"/>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063"/>
                <a:endParaRPr lang="zh-CN" altLang="en-US" sz="1000">
                  <a:solidFill>
                    <a:prstClr val="black"/>
                  </a:solidFill>
                </a:endParaRPr>
              </a:p>
            </p:txBody>
          </p:sp>
          <p:sp>
            <p:nvSpPr>
              <p:cNvPr id="14" name="Freeform 44672"/>
              <p:cNvSpPr>
                <a:spLocks noEditPoints="1"/>
              </p:cNvSpPr>
              <p:nvPr/>
            </p:nvSpPr>
            <p:spPr bwMode="auto">
              <a:xfrm>
                <a:off x="3647625" y="2891839"/>
                <a:ext cx="165755" cy="165755"/>
              </a:xfrm>
              <a:custGeom>
                <a:avLst/>
                <a:gdLst>
                  <a:gd name="T0" fmla="*/ 152 w 170"/>
                  <a:gd name="T1" fmla="*/ 90 h 170"/>
                  <a:gd name="T2" fmla="*/ 170 w 170"/>
                  <a:gd name="T3" fmla="*/ 79 h 170"/>
                  <a:gd name="T4" fmla="*/ 151 w 170"/>
                  <a:gd name="T5" fmla="*/ 71 h 170"/>
                  <a:gd name="T6" fmla="*/ 165 w 170"/>
                  <a:gd name="T7" fmla="*/ 55 h 170"/>
                  <a:gd name="T8" fmla="*/ 144 w 170"/>
                  <a:gd name="T9" fmla="*/ 53 h 170"/>
                  <a:gd name="T10" fmla="*/ 154 w 170"/>
                  <a:gd name="T11" fmla="*/ 34 h 170"/>
                  <a:gd name="T12" fmla="*/ 133 w 170"/>
                  <a:gd name="T13" fmla="*/ 38 h 170"/>
                  <a:gd name="T14" fmla="*/ 136 w 170"/>
                  <a:gd name="T15" fmla="*/ 16 h 170"/>
                  <a:gd name="T16" fmla="*/ 117 w 170"/>
                  <a:gd name="T17" fmla="*/ 26 h 170"/>
                  <a:gd name="T18" fmla="*/ 115 w 170"/>
                  <a:gd name="T19" fmla="*/ 5 h 170"/>
                  <a:gd name="T20" fmla="*/ 99 w 170"/>
                  <a:gd name="T21" fmla="*/ 19 h 170"/>
                  <a:gd name="T22" fmla="*/ 91 w 170"/>
                  <a:gd name="T23" fmla="*/ 0 h 170"/>
                  <a:gd name="T24" fmla="*/ 81 w 170"/>
                  <a:gd name="T25" fmla="*/ 18 h 170"/>
                  <a:gd name="T26" fmla="*/ 67 w 170"/>
                  <a:gd name="T27" fmla="*/ 1 h 170"/>
                  <a:gd name="T28" fmla="*/ 62 w 170"/>
                  <a:gd name="T29" fmla="*/ 22 h 170"/>
                  <a:gd name="T30" fmla="*/ 44 w 170"/>
                  <a:gd name="T31" fmla="*/ 10 h 170"/>
                  <a:gd name="T32" fmla="*/ 45 w 170"/>
                  <a:gd name="T33" fmla="*/ 31 h 170"/>
                  <a:gd name="T34" fmla="*/ 25 w 170"/>
                  <a:gd name="T35" fmla="*/ 24 h 170"/>
                  <a:gd name="T36" fmla="*/ 32 w 170"/>
                  <a:gd name="T37" fmla="*/ 45 h 170"/>
                  <a:gd name="T38" fmla="*/ 10 w 170"/>
                  <a:gd name="T39" fmla="*/ 44 h 170"/>
                  <a:gd name="T40" fmla="*/ 23 w 170"/>
                  <a:gd name="T41" fmla="*/ 61 h 170"/>
                  <a:gd name="T42" fmla="*/ 2 w 170"/>
                  <a:gd name="T43" fmla="*/ 67 h 170"/>
                  <a:gd name="T44" fmla="*/ 19 w 170"/>
                  <a:gd name="T45" fmla="*/ 80 h 170"/>
                  <a:gd name="T46" fmla="*/ 0 w 170"/>
                  <a:gd name="T47" fmla="*/ 91 h 170"/>
                  <a:gd name="T48" fmla="*/ 20 w 170"/>
                  <a:gd name="T49" fmla="*/ 99 h 170"/>
                  <a:gd name="T50" fmla="*/ 5 w 170"/>
                  <a:gd name="T51" fmla="*/ 115 h 170"/>
                  <a:gd name="T52" fmla="*/ 27 w 170"/>
                  <a:gd name="T53" fmla="*/ 117 h 170"/>
                  <a:gd name="T54" fmla="*/ 17 w 170"/>
                  <a:gd name="T55" fmla="*/ 136 h 170"/>
                  <a:gd name="T56" fmla="*/ 38 w 170"/>
                  <a:gd name="T57" fmla="*/ 132 h 170"/>
                  <a:gd name="T58" fmla="*/ 34 w 170"/>
                  <a:gd name="T59" fmla="*/ 153 h 170"/>
                  <a:gd name="T60" fmla="*/ 53 w 170"/>
                  <a:gd name="T61" fmla="*/ 143 h 170"/>
                  <a:gd name="T62" fmla="*/ 55 w 170"/>
                  <a:gd name="T63" fmla="*/ 165 h 170"/>
                  <a:gd name="T64" fmla="*/ 71 w 170"/>
                  <a:gd name="T65" fmla="*/ 150 h 170"/>
                  <a:gd name="T66" fmla="*/ 79 w 170"/>
                  <a:gd name="T67" fmla="*/ 170 h 170"/>
                  <a:gd name="T68" fmla="*/ 90 w 170"/>
                  <a:gd name="T69" fmla="*/ 151 h 170"/>
                  <a:gd name="T70" fmla="*/ 103 w 170"/>
                  <a:gd name="T71" fmla="*/ 168 h 170"/>
                  <a:gd name="T72" fmla="*/ 109 w 170"/>
                  <a:gd name="T73" fmla="*/ 147 h 170"/>
                  <a:gd name="T74" fmla="*/ 126 w 170"/>
                  <a:gd name="T75" fmla="*/ 160 h 170"/>
                  <a:gd name="T76" fmla="*/ 125 w 170"/>
                  <a:gd name="T77" fmla="*/ 138 h 170"/>
                  <a:gd name="T78" fmla="*/ 146 w 170"/>
                  <a:gd name="T79" fmla="*/ 145 h 170"/>
                  <a:gd name="T80" fmla="*/ 139 w 170"/>
                  <a:gd name="T81" fmla="*/ 125 h 170"/>
                  <a:gd name="T82" fmla="*/ 160 w 170"/>
                  <a:gd name="T83" fmla="*/ 126 h 170"/>
                  <a:gd name="T84" fmla="*/ 148 w 170"/>
                  <a:gd name="T85" fmla="*/ 108 h 170"/>
                  <a:gd name="T86" fmla="*/ 169 w 170"/>
                  <a:gd name="T87" fmla="*/ 103 h 170"/>
                  <a:gd name="T88" fmla="*/ 152 w 170"/>
                  <a:gd name="T89" fmla="*/ 90 h 170"/>
                  <a:gd name="T90" fmla="*/ 85 w 170"/>
                  <a:gd name="T91" fmla="*/ 141 h 170"/>
                  <a:gd name="T92" fmla="*/ 30 w 170"/>
                  <a:gd name="T93" fmla="*/ 85 h 170"/>
                  <a:gd name="T94" fmla="*/ 85 w 170"/>
                  <a:gd name="T95" fmla="*/ 29 h 170"/>
                  <a:gd name="T96" fmla="*/ 141 w 170"/>
                  <a:gd name="T97" fmla="*/ 85 h 170"/>
                  <a:gd name="T98" fmla="*/ 85 w 170"/>
                  <a:gd name="T99" fmla="*/ 14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0">
                    <a:moveTo>
                      <a:pt x="152" y="90"/>
                    </a:moveTo>
                    <a:cubicBezTo>
                      <a:pt x="170" y="79"/>
                      <a:pt x="170" y="79"/>
                      <a:pt x="170" y="79"/>
                    </a:cubicBezTo>
                    <a:cubicBezTo>
                      <a:pt x="151" y="71"/>
                      <a:pt x="151" y="71"/>
                      <a:pt x="151" y="71"/>
                    </a:cubicBezTo>
                    <a:cubicBezTo>
                      <a:pt x="165" y="55"/>
                      <a:pt x="165" y="55"/>
                      <a:pt x="165" y="55"/>
                    </a:cubicBezTo>
                    <a:cubicBezTo>
                      <a:pt x="144" y="53"/>
                      <a:pt x="144" y="53"/>
                      <a:pt x="144" y="53"/>
                    </a:cubicBezTo>
                    <a:cubicBezTo>
                      <a:pt x="154" y="34"/>
                      <a:pt x="154" y="34"/>
                      <a:pt x="154" y="34"/>
                    </a:cubicBezTo>
                    <a:cubicBezTo>
                      <a:pt x="133" y="38"/>
                      <a:pt x="133" y="38"/>
                      <a:pt x="133" y="38"/>
                    </a:cubicBezTo>
                    <a:cubicBezTo>
                      <a:pt x="136" y="16"/>
                      <a:pt x="136" y="16"/>
                      <a:pt x="136" y="16"/>
                    </a:cubicBezTo>
                    <a:cubicBezTo>
                      <a:pt x="117" y="26"/>
                      <a:pt x="117" y="26"/>
                      <a:pt x="117" y="26"/>
                    </a:cubicBezTo>
                    <a:cubicBezTo>
                      <a:pt x="115" y="5"/>
                      <a:pt x="115" y="5"/>
                      <a:pt x="115" y="5"/>
                    </a:cubicBezTo>
                    <a:cubicBezTo>
                      <a:pt x="99" y="19"/>
                      <a:pt x="99" y="19"/>
                      <a:pt x="99" y="19"/>
                    </a:cubicBezTo>
                    <a:cubicBezTo>
                      <a:pt x="91" y="0"/>
                      <a:pt x="91" y="0"/>
                      <a:pt x="91" y="0"/>
                    </a:cubicBezTo>
                    <a:cubicBezTo>
                      <a:pt x="81" y="18"/>
                      <a:pt x="81" y="18"/>
                      <a:pt x="81" y="18"/>
                    </a:cubicBezTo>
                    <a:cubicBezTo>
                      <a:pt x="67" y="1"/>
                      <a:pt x="67" y="1"/>
                      <a:pt x="67" y="1"/>
                    </a:cubicBezTo>
                    <a:cubicBezTo>
                      <a:pt x="62" y="22"/>
                      <a:pt x="62" y="22"/>
                      <a:pt x="62" y="22"/>
                    </a:cubicBezTo>
                    <a:cubicBezTo>
                      <a:pt x="44" y="10"/>
                      <a:pt x="44" y="10"/>
                      <a:pt x="44" y="10"/>
                    </a:cubicBezTo>
                    <a:cubicBezTo>
                      <a:pt x="45" y="31"/>
                      <a:pt x="45" y="31"/>
                      <a:pt x="45" y="31"/>
                    </a:cubicBezTo>
                    <a:cubicBezTo>
                      <a:pt x="25" y="24"/>
                      <a:pt x="25" y="24"/>
                      <a:pt x="25" y="24"/>
                    </a:cubicBezTo>
                    <a:cubicBezTo>
                      <a:pt x="32" y="45"/>
                      <a:pt x="32" y="45"/>
                      <a:pt x="32" y="45"/>
                    </a:cubicBezTo>
                    <a:cubicBezTo>
                      <a:pt x="10" y="44"/>
                      <a:pt x="10" y="44"/>
                      <a:pt x="10" y="44"/>
                    </a:cubicBezTo>
                    <a:cubicBezTo>
                      <a:pt x="23" y="61"/>
                      <a:pt x="23" y="61"/>
                      <a:pt x="23" y="61"/>
                    </a:cubicBezTo>
                    <a:cubicBezTo>
                      <a:pt x="2" y="67"/>
                      <a:pt x="2" y="67"/>
                      <a:pt x="2" y="67"/>
                    </a:cubicBezTo>
                    <a:cubicBezTo>
                      <a:pt x="19" y="80"/>
                      <a:pt x="19" y="80"/>
                      <a:pt x="19" y="80"/>
                    </a:cubicBezTo>
                    <a:cubicBezTo>
                      <a:pt x="0" y="91"/>
                      <a:pt x="0" y="91"/>
                      <a:pt x="0" y="91"/>
                    </a:cubicBezTo>
                    <a:cubicBezTo>
                      <a:pt x="20" y="99"/>
                      <a:pt x="20" y="99"/>
                      <a:pt x="20" y="99"/>
                    </a:cubicBezTo>
                    <a:cubicBezTo>
                      <a:pt x="5" y="115"/>
                      <a:pt x="5" y="115"/>
                      <a:pt x="5" y="115"/>
                    </a:cubicBezTo>
                    <a:cubicBezTo>
                      <a:pt x="27" y="117"/>
                      <a:pt x="27" y="117"/>
                      <a:pt x="27" y="117"/>
                    </a:cubicBezTo>
                    <a:cubicBezTo>
                      <a:pt x="17" y="136"/>
                      <a:pt x="17" y="136"/>
                      <a:pt x="17" y="136"/>
                    </a:cubicBezTo>
                    <a:cubicBezTo>
                      <a:pt x="38" y="132"/>
                      <a:pt x="38" y="132"/>
                      <a:pt x="38" y="132"/>
                    </a:cubicBezTo>
                    <a:cubicBezTo>
                      <a:pt x="34" y="153"/>
                      <a:pt x="34" y="153"/>
                      <a:pt x="34" y="153"/>
                    </a:cubicBezTo>
                    <a:cubicBezTo>
                      <a:pt x="53" y="143"/>
                      <a:pt x="53" y="143"/>
                      <a:pt x="53" y="143"/>
                    </a:cubicBezTo>
                    <a:cubicBezTo>
                      <a:pt x="55" y="165"/>
                      <a:pt x="55" y="165"/>
                      <a:pt x="55" y="165"/>
                    </a:cubicBezTo>
                    <a:cubicBezTo>
                      <a:pt x="71" y="150"/>
                      <a:pt x="71" y="150"/>
                      <a:pt x="71" y="150"/>
                    </a:cubicBezTo>
                    <a:cubicBezTo>
                      <a:pt x="79" y="170"/>
                      <a:pt x="79" y="170"/>
                      <a:pt x="79" y="170"/>
                    </a:cubicBezTo>
                    <a:cubicBezTo>
                      <a:pt x="90" y="151"/>
                      <a:pt x="90" y="151"/>
                      <a:pt x="90" y="151"/>
                    </a:cubicBezTo>
                    <a:cubicBezTo>
                      <a:pt x="103" y="168"/>
                      <a:pt x="103" y="168"/>
                      <a:pt x="103" y="168"/>
                    </a:cubicBezTo>
                    <a:cubicBezTo>
                      <a:pt x="109" y="147"/>
                      <a:pt x="109" y="147"/>
                      <a:pt x="109" y="147"/>
                    </a:cubicBezTo>
                    <a:cubicBezTo>
                      <a:pt x="126" y="160"/>
                      <a:pt x="126" y="160"/>
                      <a:pt x="126" y="160"/>
                    </a:cubicBezTo>
                    <a:cubicBezTo>
                      <a:pt x="125" y="138"/>
                      <a:pt x="125" y="138"/>
                      <a:pt x="125" y="138"/>
                    </a:cubicBezTo>
                    <a:cubicBezTo>
                      <a:pt x="146" y="145"/>
                      <a:pt x="146" y="145"/>
                      <a:pt x="146" y="145"/>
                    </a:cubicBezTo>
                    <a:cubicBezTo>
                      <a:pt x="139" y="125"/>
                      <a:pt x="139" y="125"/>
                      <a:pt x="139" y="125"/>
                    </a:cubicBezTo>
                    <a:cubicBezTo>
                      <a:pt x="160" y="126"/>
                      <a:pt x="160" y="126"/>
                      <a:pt x="160" y="126"/>
                    </a:cubicBezTo>
                    <a:cubicBezTo>
                      <a:pt x="148" y="108"/>
                      <a:pt x="148" y="108"/>
                      <a:pt x="148" y="108"/>
                    </a:cubicBezTo>
                    <a:cubicBezTo>
                      <a:pt x="169" y="103"/>
                      <a:pt x="169" y="103"/>
                      <a:pt x="169" y="103"/>
                    </a:cubicBezTo>
                    <a:lnTo>
                      <a:pt x="152" y="90"/>
                    </a:lnTo>
                    <a:close/>
                    <a:moveTo>
                      <a:pt x="85" y="141"/>
                    </a:moveTo>
                    <a:cubicBezTo>
                      <a:pt x="55" y="141"/>
                      <a:pt x="30" y="116"/>
                      <a:pt x="30" y="85"/>
                    </a:cubicBezTo>
                    <a:cubicBezTo>
                      <a:pt x="30" y="54"/>
                      <a:pt x="55" y="29"/>
                      <a:pt x="85" y="29"/>
                    </a:cubicBezTo>
                    <a:cubicBezTo>
                      <a:pt x="116" y="29"/>
                      <a:pt x="141" y="54"/>
                      <a:pt x="141" y="85"/>
                    </a:cubicBezTo>
                    <a:cubicBezTo>
                      <a:pt x="141" y="116"/>
                      <a:pt x="116" y="141"/>
                      <a:pt x="85" y="14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063"/>
                <a:endParaRPr lang="zh-CN" altLang="en-US" sz="1000">
                  <a:solidFill>
                    <a:prstClr val="black"/>
                  </a:solidFill>
                </a:endParaRPr>
              </a:p>
            </p:txBody>
          </p:sp>
        </p:grpSp>
        <p:sp>
          <p:nvSpPr>
            <p:cNvPr id="9" name="Freeform 44673"/>
            <p:cNvSpPr>
              <a:spLocks noChangeAspect="1"/>
            </p:cNvSpPr>
            <p:nvPr/>
          </p:nvSpPr>
          <p:spPr bwMode="auto">
            <a:xfrm>
              <a:off x="5315383" y="2852244"/>
              <a:ext cx="172645" cy="216000"/>
            </a:xfrm>
            <a:custGeom>
              <a:avLst/>
              <a:gdLst>
                <a:gd name="T0" fmla="*/ 142 w 149"/>
                <a:gd name="T1" fmla="*/ 83 h 187"/>
                <a:gd name="T2" fmla="*/ 115 w 149"/>
                <a:gd name="T3" fmla="*/ 54 h 187"/>
                <a:gd name="T4" fmla="*/ 104 w 149"/>
                <a:gd name="T5" fmla="*/ 17 h 187"/>
                <a:gd name="T6" fmla="*/ 44 w 149"/>
                <a:gd name="T7" fmla="*/ 17 h 187"/>
                <a:gd name="T8" fmla="*/ 33 w 149"/>
                <a:gd name="T9" fmla="*/ 55 h 187"/>
                <a:gd name="T10" fmla="*/ 6 w 149"/>
                <a:gd name="T11" fmla="*/ 84 h 187"/>
                <a:gd name="T12" fmla="*/ 36 w 149"/>
                <a:gd name="T13" fmla="*/ 135 h 187"/>
                <a:gd name="T14" fmla="*/ 64 w 149"/>
                <a:gd name="T15" fmla="*/ 133 h 187"/>
                <a:gd name="T16" fmla="*/ 64 w 149"/>
                <a:gd name="T17" fmla="*/ 179 h 187"/>
                <a:gd name="T18" fmla="*/ 75 w 149"/>
                <a:gd name="T19" fmla="*/ 187 h 187"/>
                <a:gd name="T20" fmla="*/ 86 w 149"/>
                <a:gd name="T21" fmla="*/ 179 h 187"/>
                <a:gd name="T22" fmla="*/ 86 w 149"/>
                <a:gd name="T23" fmla="*/ 133 h 187"/>
                <a:gd name="T24" fmla="*/ 113 w 149"/>
                <a:gd name="T25" fmla="*/ 135 h 187"/>
                <a:gd name="T26" fmla="*/ 142 w 149"/>
                <a:gd name="T27" fmla="*/ 8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87">
                  <a:moveTo>
                    <a:pt x="142" y="83"/>
                  </a:moveTo>
                  <a:cubicBezTo>
                    <a:pt x="139" y="69"/>
                    <a:pt x="128" y="59"/>
                    <a:pt x="115" y="54"/>
                  </a:cubicBezTo>
                  <a:cubicBezTo>
                    <a:pt x="118" y="41"/>
                    <a:pt x="114" y="27"/>
                    <a:pt x="104" y="17"/>
                  </a:cubicBezTo>
                  <a:cubicBezTo>
                    <a:pt x="87" y="0"/>
                    <a:pt x="60" y="0"/>
                    <a:pt x="44" y="17"/>
                  </a:cubicBezTo>
                  <a:cubicBezTo>
                    <a:pt x="34" y="27"/>
                    <a:pt x="30" y="42"/>
                    <a:pt x="33" y="55"/>
                  </a:cubicBezTo>
                  <a:cubicBezTo>
                    <a:pt x="20" y="59"/>
                    <a:pt x="9" y="70"/>
                    <a:pt x="6" y="84"/>
                  </a:cubicBezTo>
                  <a:cubicBezTo>
                    <a:pt x="0" y="107"/>
                    <a:pt x="13" y="130"/>
                    <a:pt x="36" y="135"/>
                  </a:cubicBezTo>
                  <a:cubicBezTo>
                    <a:pt x="46" y="138"/>
                    <a:pt x="55" y="137"/>
                    <a:pt x="64" y="133"/>
                  </a:cubicBezTo>
                  <a:cubicBezTo>
                    <a:pt x="64" y="179"/>
                    <a:pt x="64" y="179"/>
                    <a:pt x="64" y="179"/>
                  </a:cubicBezTo>
                  <a:cubicBezTo>
                    <a:pt x="64" y="183"/>
                    <a:pt x="69" y="187"/>
                    <a:pt x="75" y="187"/>
                  </a:cubicBezTo>
                  <a:cubicBezTo>
                    <a:pt x="81" y="187"/>
                    <a:pt x="86" y="183"/>
                    <a:pt x="86" y="179"/>
                  </a:cubicBezTo>
                  <a:cubicBezTo>
                    <a:pt x="86" y="133"/>
                    <a:pt x="86" y="133"/>
                    <a:pt x="86" y="133"/>
                  </a:cubicBezTo>
                  <a:cubicBezTo>
                    <a:pt x="94" y="137"/>
                    <a:pt x="104" y="138"/>
                    <a:pt x="113" y="135"/>
                  </a:cubicBezTo>
                  <a:cubicBezTo>
                    <a:pt x="135" y="129"/>
                    <a:pt x="149" y="106"/>
                    <a:pt x="142" y="8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063"/>
              <a:endParaRPr lang="zh-CN" altLang="en-US" sz="1000">
                <a:solidFill>
                  <a:prstClr val="black"/>
                </a:solidFill>
              </a:endParaRPr>
            </a:p>
          </p:txBody>
        </p:sp>
        <p:sp>
          <p:nvSpPr>
            <p:cNvPr id="10" name="文本框 9"/>
            <p:cNvSpPr txBox="1"/>
            <p:nvPr/>
          </p:nvSpPr>
          <p:spPr>
            <a:xfrm>
              <a:off x="4627199" y="2795192"/>
              <a:ext cx="732787" cy="307777"/>
            </a:xfrm>
            <a:prstGeom prst="rect">
              <a:avLst/>
            </a:prstGeom>
            <a:noFill/>
          </p:spPr>
          <p:txBody>
            <a:bodyPr wrap="square" rtlCol="0">
              <a:spAutoFit/>
            </a:bodyPr>
            <a:lstStyle/>
            <a:p>
              <a:pPr defTabSz="685063"/>
              <a:r>
                <a:rPr lang="zh-CN" altLang="en-US" dirty="0" smtClean="0">
                  <a:solidFill>
                    <a:prstClr val="white"/>
                  </a:solidFill>
                </a:rPr>
                <a:t>终端库</a:t>
              </a:r>
              <a:endParaRPr lang="zh-CN" altLang="en-US" dirty="0">
                <a:solidFill>
                  <a:prstClr val="white"/>
                </a:solidFill>
              </a:endParaRPr>
            </a:p>
          </p:txBody>
        </p:sp>
        <p:sp>
          <p:nvSpPr>
            <p:cNvPr id="11" name="文本框 10"/>
            <p:cNvSpPr txBox="1"/>
            <p:nvPr/>
          </p:nvSpPr>
          <p:spPr>
            <a:xfrm>
              <a:off x="3773141" y="2710879"/>
              <a:ext cx="732787" cy="523220"/>
            </a:xfrm>
            <a:prstGeom prst="rect">
              <a:avLst/>
            </a:prstGeom>
            <a:noFill/>
          </p:spPr>
          <p:txBody>
            <a:bodyPr wrap="square" rtlCol="0">
              <a:spAutoFit/>
            </a:bodyPr>
            <a:lstStyle/>
            <a:p>
              <a:pPr defTabSz="685063"/>
              <a:r>
                <a:rPr lang="zh-CN" altLang="en-US" dirty="0" smtClean="0">
                  <a:solidFill>
                    <a:prstClr val="white"/>
                  </a:solidFill>
                </a:rPr>
                <a:t>互联网信息库</a:t>
              </a:r>
              <a:endParaRPr lang="zh-CN" altLang="en-US" dirty="0">
                <a:solidFill>
                  <a:prstClr val="white"/>
                </a:solidFill>
              </a:endParaRPr>
            </a:p>
          </p:txBody>
        </p:sp>
        <p:sp>
          <p:nvSpPr>
            <p:cNvPr id="12" name="文本框 11"/>
            <p:cNvSpPr txBox="1"/>
            <p:nvPr/>
          </p:nvSpPr>
          <p:spPr>
            <a:xfrm>
              <a:off x="4107568" y="1986512"/>
              <a:ext cx="944578" cy="307777"/>
            </a:xfrm>
            <a:prstGeom prst="rect">
              <a:avLst/>
            </a:prstGeom>
            <a:noFill/>
          </p:spPr>
          <p:txBody>
            <a:bodyPr wrap="square" rtlCol="0">
              <a:spAutoFit/>
            </a:bodyPr>
            <a:lstStyle/>
            <a:p>
              <a:pPr defTabSz="685063"/>
              <a:r>
                <a:rPr lang="zh-CN" altLang="en-US" dirty="0" smtClean="0">
                  <a:solidFill>
                    <a:srgbClr val="605E5E"/>
                  </a:solidFill>
                </a:rPr>
                <a:t>用户标签</a:t>
              </a:r>
              <a:endParaRPr lang="zh-CN" altLang="en-US" dirty="0">
                <a:solidFill>
                  <a:srgbClr val="605E5E"/>
                </a:solidFill>
              </a:endParaRPr>
            </a:p>
          </p:txBody>
        </p:sp>
      </p:grpSp>
      <p:sp>
        <p:nvSpPr>
          <p:cNvPr id="21" name="文本框 20"/>
          <p:cNvSpPr txBox="1"/>
          <p:nvPr/>
        </p:nvSpPr>
        <p:spPr>
          <a:xfrm>
            <a:off x="1864212" y="684751"/>
            <a:ext cx="5169017" cy="784830"/>
          </a:xfrm>
          <a:prstGeom prst="rect">
            <a:avLst/>
          </a:prstGeom>
          <a:noFill/>
        </p:spPr>
        <p:txBody>
          <a:bodyPr wrap="square" lIns="91436" tIns="45718" rIns="91436" bIns="45718" rtlCol="0">
            <a:spAutoFit/>
          </a:bodyPr>
          <a:lstStyle/>
          <a:p>
            <a:pPr defTabSz="685063">
              <a:lnSpc>
                <a:spcPct val="150000"/>
              </a:lnSpc>
              <a:buClr>
                <a:srgbClr val="C00000"/>
              </a:buClr>
            </a:pPr>
            <a:r>
              <a:rPr kumimoji="1" lang="zh-CN" altLang="en-US" sz="1000" b="1" dirty="0">
                <a:solidFill>
                  <a:prstClr val="black">
                    <a:lumMod val="85000"/>
                    <a:lumOff val="15000"/>
                  </a:prstClr>
                </a:solidFill>
                <a:latin typeface="微软雅黑"/>
              </a:rPr>
              <a:t>用户标签是</a:t>
            </a:r>
            <a:r>
              <a:rPr kumimoji="1" lang="zh-CN" altLang="en-US" sz="1000" dirty="0">
                <a:solidFill>
                  <a:prstClr val="black">
                    <a:lumMod val="85000"/>
                    <a:lumOff val="15000"/>
                  </a:prstClr>
                </a:solidFill>
                <a:latin typeface="微软雅黑"/>
              </a:rPr>
              <a:t>中国联通对全网用户的基础信息和行为数据的归纳和分析结果，标识用户的属性特征和行为偏好，以标签信息为基础刻画形成用户</a:t>
            </a:r>
            <a:r>
              <a:rPr kumimoji="1" lang="en-US" altLang="zh-CN" sz="1000" dirty="0">
                <a:solidFill>
                  <a:prstClr val="black">
                    <a:lumMod val="85000"/>
                    <a:lumOff val="15000"/>
                  </a:prstClr>
                </a:solidFill>
                <a:latin typeface="微软雅黑"/>
              </a:rPr>
              <a:t>360°</a:t>
            </a:r>
            <a:r>
              <a:rPr kumimoji="1" lang="zh-CN" altLang="en-US" sz="1000" dirty="0">
                <a:solidFill>
                  <a:prstClr val="black">
                    <a:lumMod val="85000"/>
                    <a:lumOff val="15000"/>
                  </a:prstClr>
                </a:solidFill>
                <a:latin typeface="微软雅黑"/>
              </a:rPr>
              <a:t>的用户画像。</a:t>
            </a:r>
            <a:endParaRPr kumimoji="1" lang="en-US" altLang="zh-CN" sz="1000" dirty="0">
              <a:solidFill>
                <a:prstClr val="black">
                  <a:lumMod val="85000"/>
                  <a:lumOff val="15000"/>
                </a:prstClr>
              </a:solidFill>
              <a:latin typeface="微软雅黑"/>
            </a:endParaRPr>
          </a:p>
          <a:p>
            <a:pPr defTabSz="685063">
              <a:lnSpc>
                <a:spcPct val="150000"/>
              </a:lnSpc>
              <a:buClr>
                <a:srgbClr val="C00000"/>
              </a:buClr>
            </a:pPr>
            <a:r>
              <a:rPr kumimoji="1" lang="zh-CN" altLang="en-US" sz="1000" b="1" dirty="0">
                <a:solidFill>
                  <a:prstClr val="black">
                    <a:lumMod val="85000"/>
                    <a:lumOff val="15000"/>
                  </a:prstClr>
                </a:solidFill>
                <a:latin typeface="微软雅黑"/>
              </a:rPr>
              <a:t>成果</a:t>
            </a:r>
            <a:r>
              <a:rPr kumimoji="1" lang="zh-CN" altLang="en-US" sz="1000" dirty="0">
                <a:solidFill>
                  <a:prstClr val="black">
                    <a:lumMod val="85000"/>
                    <a:lumOff val="15000"/>
                  </a:prstClr>
                </a:solidFill>
                <a:latin typeface="微软雅黑"/>
              </a:rPr>
              <a:t>：涵盖</a:t>
            </a:r>
            <a:r>
              <a:rPr kumimoji="1" lang="en-US" altLang="zh-CN" sz="1000" i="1" dirty="0">
                <a:solidFill>
                  <a:srgbClr val="FF0000"/>
                </a:solidFill>
                <a:latin typeface="微软雅黑"/>
              </a:rPr>
              <a:t>9</a:t>
            </a:r>
            <a:r>
              <a:rPr kumimoji="1" lang="zh-CN" altLang="en-US" sz="1000" dirty="0">
                <a:solidFill>
                  <a:prstClr val="black">
                    <a:lumMod val="85000"/>
                    <a:lumOff val="15000"/>
                  </a:prstClr>
                </a:solidFill>
                <a:latin typeface="微软雅黑"/>
              </a:rPr>
              <a:t>大类，共计</a:t>
            </a:r>
            <a:r>
              <a:rPr kumimoji="1" lang="en-US" altLang="zh-CN" sz="1000" i="1" dirty="0">
                <a:solidFill>
                  <a:srgbClr val="FF0000"/>
                </a:solidFill>
                <a:latin typeface="微软雅黑"/>
              </a:rPr>
              <a:t>3700</a:t>
            </a:r>
            <a:r>
              <a:rPr kumimoji="1" lang="zh-CN" altLang="en-US" sz="1000" dirty="0">
                <a:solidFill>
                  <a:prstClr val="black">
                    <a:lumMod val="85000"/>
                    <a:lumOff val="15000"/>
                  </a:prstClr>
                </a:solidFill>
                <a:latin typeface="微软雅黑"/>
              </a:rPr>
              <a:t>余个用户标签。</a:t>
            </a:r>
            <a:endParaRPr kumimoji="1" lang="en-US" altLang="zh-CN" sz="1000" dirty="0">
              <a:solidFill>
                <a:prstClr val="black">
                  <a:lumMod val="85000"/>
                  <a:lumOff val="15000"/>
                </a:prstClr>
              </a:solidFill>
              <a:latin typeface="微软雅黑"/>
            </a:endParaRPr>
          </a:p>
        </p:txBody>
      </p:sp>
      <p:sp>
        <p:nvSpPr>
          <p:cNvPr id="22" name="文本框 21"/>
          <p:cNvSpPr txBox="1"/>
          <p:nvPr/>
        </p:nvSpPr>
        <p:spPr>
          <a:xfrm>
            <a:off x="6656440" y="2979176"/>
            <a:ext cx="184710" cy="311621"/>
          </a:xfrm>
          <a:prstGeom prst="rect">
            <a:avLst/>
          </a:prstGeom>
          <a:noFill/>
        </p:spPr>
        <p:txBody>
          <a:bodyPr wrap="none" lIns="91436" tIns="45718" rIns="91436" bIns="45718" rtlCol="0">
            <a:spAutoFit/>
          </a:bodyPr>
          <a:lstStyle/>
          <a:p>
            <a:pPr defTabSz="685063"/>
            <a:endParaRPr kumimoji="1" lang="zh-CN" altLang="en-US" dirty="0">
              <a:solidFill>
                <a:prstClr val="black"/>
              </a:solidFill>
            </a:endParaRPr>
          </a:p>
        </p:txBody>
      </p:sp>
      <p:sp>
        <p:nvSpPr>
          <p:cNvPr id="23" name="MH_SubTitle_1"/>
          <p:cNvSpPr txBox="1">
            <a:spLocks noChangeArrowheads="1"/>
          </p:cNvSpPr>
          <p:nvPr>
            <p:custDataLst>
              <p:tags r:id="rId1"/>
            </p:custDataLst>
          </p:nvPr>
        </p:nvSpPr>
        <p:spPr bwMode="auto">
          <a:xfrm>
            <a:off x="5648881" y="2844694"/>
            <a:ext cx="3415580" cy="1246495"/>
          </a:xfrm>
          <a:prstGeom prst="rect">
            <a:avLst/>
          </a:prstGeom>
          <a:noFill/>
          <a:extLst/>
        </p:spPr>
        <p:txBody>
          <a:bodyPr wrap="square" lIns="91436" tIns="45718" rIns="91436" bIns="45718" rtlCol="0">
            <a:spAutoFit/>
          </a:bodyPr>
          <a:lstStyle>
            <a:defPPr>
              <a:defRPr lang="zh-CN"/>
            </a:defPPr>
            <a:lvl1pPr>
              <a:lnSpc>
                <a:spcPct val="150000"/>
              </a:lnSpc>
              <a:buClr>
                <a:srgbClr val="C00000"/>
              </a:buClr>
              <a:defRPr kumimoji="1" sz="1100">
                <a:solidFill>
                  <a:schemeClr val="tx1">
                    <a:lumMod val="75000"/>
                    <a:lumOff val="25000"/>
                  </a:schemeClr>
                </a:solidFill>
                <a:latin typeface="+mn-ea"/>
              </a:defRPr>
            </a:lvl1pPr>
          </a:lstStyle>
          <a:p>
            <a:pPr defTabSz="685063"/>
            <a:r>
              <a:rPr lang="zh-CN" altLang="en-US" sz="1000" b="1" dirty="0">
                <a:solidFill>
                  <a:prstClr val="black">
                    <a:lumMod val="75000"/>
                    <a:lumOff val="25000"/>
                  </a:prstClr>
                </a:solidFill>
              </a:rPr>
              <a:t>终端库信息：</a:t>
            </a:r>
            <a:endParaRPr lang="en-US" altLang="zh-CN" sz="1000" b="1" dirty="0">
              <a:solidFill>
                <a:prstClr val="black">
                  <a:lumMod val="75000"/>
                  <a:lumOff val="25000"/>
                </a:prstClr>
              </a:solidFill>
            </a:endParaRPr>
          </a:p>
          <a:p>
            <a:pPr defTabSz="685063"/>
            <a:r>
              <a:rPr lang="zh-CN" altLang="en-US" sz="1000" dirty="0">
                <a:solidFill>
                  <a:prstClr val="black">
                    <a:lumMod val="75000"/>
                    <a:lumOff val="25000"/>
                  </a:prstClr>
                </a:solidFill>
              </a:rPr>
              <a:t>三元组：电话号码、</a:t>
            </a:r>
            <a:r>
              <a:rPr lang="en-US" altLang="zh-CN" sz="1000" dirty="0" err="1">
                <a:solidFill>
                  <a:prstClr val="black">
                    <a:lumMod val="75000"/>
                    <a:lumOff val="25000"/>
                  </a:prstClr>
                </a:solidFill>
              </a:rPr>
              <a:t>imei</a:t>
            </a:r>
            <a:r>
              <a:rPr lang="zh-CN" altLang="en-US" sz="1000" dirty="0">
                <a:solidFill>
                  <a:prstClr val="black">
                    <a:lumMod val="75000"/>
                    <a:lumOff val="25000"/>
                  </a:prstClr>
                </a:solidFill>
              </a:rPr>
              <a:t>、</a:t>
            </a:r>
            <a:r>
              <a:rPr lang="en-US" altLang="zh-CN" sz="1000" dirty="0" err="1">
                <a:solidFill>
                  <a:prstClr val="black">
                    <a:lumMod val="75000"/>
                    <a:lumOff val="25000"/>
                  </a:prstClr>
                </a:solidFill>
              </a:rPr>
              <a:t>imsi</a:t>
            </a:r>
            <a:endParaRPr lang="zh-CN" altLang="en-US" sz="1000" dirty="0">
              <a:solidFill>
                <a:prstClr val="black">
                  <a:lumMod val="75000"/>
                  <a:lumOff val="25000"/>
                </a:prstClr>
              </a:solidFill>
            </a:endParaRPr>
          </a:p>
          <a:p>
            <a:pPr defTabSz="685063"/>
            <a:r>
              <a:rPr lang="zh-CN" altLang="en-US" sz="1000" dirty="0">
                <a:solidFill>
                  <a:prstClr val="black">
                    <a:lumMod val="75000"/>
                    <a:lumOff val="25000"/>
                  </a:prstClr>
                </a:solidFill>
              </a:rPr>
              <a:t>五元组：电话号码、</a:t>
            </a:r>
            <a:r>
              <a:rPr lang="en-US" altLang="zh-CN" sz="1000" dirty="0" err="1">
                <a:solidFill>
                  <a:prstClr val="black">
                    <a:lumMod val="75000"/>
                    <a:lumOff val="25000"/>
                  </a:prstClr>
                </a:solidFill>
              </a:rPr>
              <a:t>imei</a:t>
            </a:r>
            <a:r>
              <a:rPr lang="zh-CN" altLang="en-US" sz="1000" dirty="0">
                <a:solidFill>
                  <a:prstClr val="black">
                    <a:lumMod val="75000"/>
                    <a:lumOff val="25000"/>
                  </a:prstClr>
                </a:solidFill>
              </a:rPr>
              <a:t>、</a:t>
            </a:r>
            <a:r>
              <a:rPr lang="en-US" altLang="zh-CN" sz="1000" dirty="0" err="1">
                <a:solidFill>
                  <a:prstClr val="black">
                    <a:lumMod val="75000"/>
                    <a:lumOff val="25000"/>
                  </a:prstClr>
                </a:solidFill>
              </a:rPr>
              <a:t>imsi</a:t>
            </a:r>
            <a:r>
              <a:rPr lang="zh-CN" altLang="en-US" sz="1000" dirty="0">
                <a:solidFill>
                  <a:prstClr val="black">
                    <a:lumMod val="75000"/>
                    <a:lumOff val="25000"/>
                  </a:prstClr>
                </a:solidFill>
              </a:rPr>
              <a:t>、品牌、型号</a:t>
            </a:r>
          </a:p>
          <a:p>
            <a:pPr defTabSz="685063"/>
            <a:r>
              <a:rPr lang="zh-CN" altLang="en-US" sz="1000" dirty="0">
                <a:solidFill>
                  <a:prstClr val="black">
                    <a:lumMod val="75000"/>
                    <a:lumOff val="25000"/>
                  </a:prstClr>
                </a:solidFill>
              </a:rPr>
              <a:t>码表：</a:t>
            </a:r>
            <a:r>
              <a:rPr lang="en-US" altLang="zh-CN" sz="1000" dirty="0">
                <a:solidFill>
                  <a:prstClr val="black">
                    <a:lumMod val="75000"/>
                    <a:lumOff val="25000"/>
                  </a:prstClr>
                </a:solidFill>
              </a:rPr>
              <a:t>TAC</a:t>
            </a:r>
            <a:r>
              <a:rPr lang="zh-CN" altLang="en-US" sz="1000" dirty="0">
                <a:solidFill>
                  <a:prstClr val="black">
                    <a:lumMod val="75000"/>
                    <a:lumOff val="25000"/>
                  </a:prstClr>
                </a:solidFill>
              </a:rPr>
              <a:t>标签表、</a:t>
            </a:r>
            <a:r>
              <a:rPr lang="en-US" altLang="zh-CN" sz="1000" dirty="0">
                <a:solidFill>
                  <a:prstClr val="black">
                    <a:lumMod val="75000"/>
                    <a:lumOff val="25000"/>
                  </a:prstClr>
                </a:solidFill>
              </a:rPr>
              <a:t>IMEI</a:t>
            </a:r>
            <a:r>
              <a:rPr lang="zh-CN" altLang="en-US" sz="1000" dirty="0">
                <a:solidFill>
                  <a:prstClr val="black">
                    <a:lumMod val="75000"/>
                    <a:lumOff val="25000"/>
                  </a:prstClr>
                </a:solidFill>
              </a:rPr>
              <a:t>标签表、厂商表、机型表等</a:t>
            </a:r>
            <a:endParaRPr lang="en-US" altLang="zh-CN" sz="1000" dirty="0">
              <a:solidFill>
                <a:prstClr val="black">
                  <a:lumMod val="75000"/>
                  <a:lumOff val="25000"/>
                </a:prstClr>
              </a:solidFill>
            </a:endParaRPr>
          </a:p>
          <a:p>
            <a:pPr defTabSz="685063"/>
            <a:r>
              <a:rPr lang="zh-CN" altLang="en-US" sz="1000" b="1" dirty="0">
                <a:solidFill>
                  <a:prstClr val="black">
                    <a:lumMod val="75000"/>
                    <a:lumOff val="25000"/>
                  </a:prstClr>
                </a:solidFill>
              </a:rPr>
              <a:t>成果：</a:t>
            </a:r>
            <a:r>
              <a:rPr lang="zh-CN" altLang="en-US" sz="1000" dirty="0">
                <a:solidFill>
                  <a:prstClr val="black">
                    <a:lumMod val="75000"/>
                    <a:lumOff val="25000"/>
                  </a:prstClr>
                </a:solidFill>
              </a:rPr>
              <a:t>成功识别约</a:t>
            </a:r>
            <a:r>
              <a:rPr lang="en-US" altLang="zh-CN" sz="1000" i="1" dirty="0" smtClean="0">
                <a:solidFill>
                  <a:srgbClr val="FF0000"/>
                </a:solidFill>
              </a:rPr>
              <a:t>4200</a:t>
            </a:r>
            <a:r>
              <a:rPr lang="zh-CN" altLang="en-US" sz="1000" i="1" dirty="0" smtClean="0">
                <a:solidFill>
                  <a:srgbClr val="FF0000"/>
                </a:solidFill>
              </a:rPr>
              <a:t>个</a:t>
            </a:r>
            <a:r>
              <a:rPr lang="zh-CN" altLang="en-US" sz="1000" dirty="0">
                <a:solidFill>
                  <a:prstClr val="black">
                    <a:lumMod val="75000"/>
                    <a:lumOff val="25000"/>
                  </a:prstClr>
                </a:solidFill>
              </a:rPr>
              <a:t>手机品牌</a:t>
            </a:r>
            <a:r>
              <a:rPr lang="zh-CN" altLang="en-US" sz="1000" dirty="0" smtClean="0">
                <a:solidFill>
                  <a:prstClr val="black">
                    <a:lumMod val="75000"/>
                    <a:lumOff val="25000"/>
                  </a:prstClr>
                </a:solidFill>
              </a:rPr>
              <a:t>、</a:t>
            </a:r>
            <a:r>
              <a:rPr lang="en-US" altLang="zh-CN" sz="1000" i="1" dirty="0" smtClean="0">
                <a:solidFill>
                  <a:srgbClr val="FF0000"/>
                </a:solidFill>
              </a:rPr>
              <a:t>10</a:t>
            </a:r>
            <a:r>
              <a:rPr lang="zh-CN" altLang="en-US" sz="1000" i="1" dirty="0" smtClean="0">
                <a:solidFill>
                  <a:srgbClr val="FF0000"/>
                </a:solidFill>
              </a:rPr>
              <a:t>万</a:t>
            </a:r>
            <a:r>
              <a:rPr lang="en-US" altLang="zh-CN" sz="1000" i="1" dirty="0" smtClean="0">
                <a:solidFill>
                  <a:srgbClr val="FF0000"/>
                </a:solidFill>
              </a:rPr>
              <a:t>+</a:t>
            </a:r>
            <a:r>
              <a:rPr lang="zh-CN" altLang="en-US" sz="1000" dirty="0" smtClean="0">
                <a:solidFill>
                  <a:prstClr val="black">
                    <a:lumMod val="75000"/>
                    <a:lumOff val="25000"/>
                  </a:prstClr>
                </a:solidFill>
              </a:rPr>
              <a:t>个</a:t>
            </a:r>
            <a:r>
              <a:rPr lang="zh-CN" altLang="en-US" sz="1000" dirty="0">
                <a:solidFill>
                  <a:prstClr val="black">
                    <a:lumMod val="75000"/>
                    <a:lumOff val="25000"/>
                  </a:prstClr>
                </a:solidFill>
              </a:rPr>
              <a:t>终端型号。</a:t>
            </a:r>
            <a:endParaRPr lang="en-US" altLang="zh-CN" sz="1000" dirty="0">
              <a:solidFill>
                <a:prstClr val="black">
                  <a:lumMod val="75000"/>
                  <a:lumOff val="25000"/>
                </a:prstClr>
              </a:solidFill>
            </a:endParaRPr>
          </a:p>
        </p:txBody>
      </p:sp>
      <p:sp>
        <p:nvSpPr>
          <p:cNvPr id="24" name="文本框 23"/>
          <p:cNvSpPr txBox="1"/>
          <p:nvPr/>
        </p:nvSpPr>
        <p:spPr>
          <a:xfrm>
            <a:off x="73636" y="1419718"/>
            <a:ext cx="3894506" cy="1246495"/>
          </a:xfrm>
          <a:prstGeom prst="rect">
            <a:avLst/>
          </a:prstGeom>
          <a:noFill/>
        </p:spPr>
        <p:txBody>
          <a:bodyPr wrap="square" lIns="91436" tIns="45718" rIns="91436" bIns="45718" rtlCol="0">
            <a:spAutoFit/>
          </a:bodyPr>
          <a:lstStyle>
            <a:defPPr>
              <a:defRPr lang="zh-CN"/>
            </a:defPPr>
            <a:lvl1pPr>
              <a:lnSpc>
                <a:spcPct val="150000"/>
              </a:lnSpc>
              <a:buClr>
                <a:srgbClr val="C00000"/>
              </a:buClr>
              <a:defRPr kumimoji="1" sz="1100">
                <a:solidFill>
                  <a:schemeClr val="tx1">
                    <a:lumMod val="75000"/>
                    <a:lumOff val="25000"/>
                  </a:schemeClr>
                </a:solidFill>
                <a:latin typeface="+mn-ea"/>
              </a:defRPr>
            </a:lvl1pPr>
          </a:lstStyle>
          <a:p>
            <a:pPr defTabSz="685063"/>
            <a:r>
              <a:rPr lang="zh-CN" altLang="en-US" sz="1000" b="1" dirty="0">
                <a:solidFill>
                  <a:prstClr val="black">
                    <a:lumMod val="75000"/>
                    <a:lumOff val="25000"/>
                  </a:prstClr>
                </a:solidFill>
              </a:rPr>
              <a:t>互联网信息库是</a:t>
            </a:r>
            <a:r>
              <a:rPr lang="zh-CN" altLang="en-US" sz="1000" dirty="0">
                <a:solidFill>
                  <a:prstClr val="black">
                    <a:lumMod val="75000"/>
                    <a:lumOff val="25000"/>
                  </a:prstClr>
                </a:solidFill>
              </a:rPr>
              <a:t>对互联网日志中的</a:t>
            </a:r>
            <a:r>
              <a:rPr lang="en-US" altLang="zh-CN" sz="1000" dirty="0">
                <a:solidFill>
                  <a:prstClr val="black">
                    <a:lumMod val="75000"/>
                    <a:lumOff val="25000"/>
                  </a:prstClr>
                </a:solidFill>
              </a:rPr>
              <a:t>URL/APP</a:t>
            </a:r>
            <a:r>
              <a:rPr lang="zh-CN" altLang="en-US" sz="1000" dirty="0">
                <a:solidFill>
                  <a:prstClr val="black">
                    <a:lumMod val="75000"/>
                    <a:lumOff val="25000"/>
                  </a:prstClr>
                </a:solidFill>
              </a:rPr>
              <a:t>等内容进行识别的规则管理，从而识别出用户上的网站、使用的</a:t>
            </a:r>
            <a:r>
              <a:rPr lang="en-US" altLang="zh-CN" sz="1000" dirty="0">
                <a:solidFill>
                  <a:prstClr val="black">
                    <a:lumMod val="75000"/>
                    <a:lumOff val="25000"/>
                  </a:prstClr>
                </a:solidFill>
              </a:rPr>
              <a:t>APP</a:t>
            </a:r>
            <a:r>
              <a:rPr lang="zh-CN" altLang="en-US" sz="1000" dirty="0">
                <a:solidFill>
                  <a:prstClr val="black">
                    <a:lumMod val="75000"/>
                    <a:lumOff val="25000"/>
                  </a:prstClr>
                </a:solidFill>
              </a:rPr>
              <a:t>、搜索的关键字、产生的动作、访问的内容等。</a:t>
            </a:r>
            <a:endParaRPr lang="en-US" altLang="zh-CN" sz="1000" dirty="0">
              <a:solidFill>
                <a:prstClr val="black">
                  <a:lumMod val="75000"/>
                  <a:lumOff val="25000"/>
                </a:prstClr>
              </a:solidFill>
            </a:endParaRPr>
          </a:p>
          <a:p>
            <a:pPr defTabSz="685063"/>
            <a:r>
              <a:rPr lang="zh-CN" altLang="en-US" sz="1000" b="1" dirty="0">
                <a:solidFill>
                  <a:prstClr val="black">
                    <a:lumMod val="75000"/>
                    <a:lumOff val="25000"/>
                  </a:prstClr>
                </a:solidFill>
              </a:rPr>
              <a:t>成果：</a:t>
            </a:r>
            <a:r>
              <a:rPr lang="zh-CN" altLang="en-US" sz="1000" dirty="0">
                <a:solidFill>
                  <a:prstClr val="black">
                    <a:lumMod val="75000"/>
                    <a:lumOff val="25000"/>
                  </a:prstClr>
                </a:solidFill>
              </a:rPr>
              <a:t>识别轻松识别</a:t>
            </a:r>
            <a:r>
              <a:rPr lang="en-US" altLang="zh-CN" sz="1000" i="1" dirty="0">
                <a:solidFill>
                  <a:srgbClr val="FF0000"/>
                </a:solidFill>
              </a:rPr>
              <a:t>4</a:t>
            </a:r>
            <a:r>
              <a:rPr lang="zh-CN" altLang="en-US" sz="1000" i="1" dirty="0">
                <a:solidFill>
                  <a:srgbClr val="FF0000"/>
                </a:solidFill>
              </a:rPr>
              <a:t>亿</a:t>
            </a:r>
            <a:r>
              <a:rPr lang="en-US" altLang="zh-CN" sz="1000" dirty="0">
                <a:solidFill>
                  <a:prstClr val="black">
                    <a:lumMod val="75000"/>
                    <a:lumOff val="25000"/>
                  </a:prstClr>
                </a:solidFill>
              </a:rPr>
              <a:t>URL </a:t>
            </a:r>
            <a:r>
              <a:rPr lang="zh-CN" altLang="en-US" sz="1000" dirty="0">
                <a:solidFill>
                  <a:prstClr val="black">
                    <a:lumMod val="75000"/>
                    <a:lumOff val="25000"/>
                  </a:prstClr>
                </a:solidFill>
              </a:rPr>
              <a:t>，</a:t>
            </a:r>
            <a:r>
              <a:rPr lang="en-US" altLang="zh-CN" sz="1000" dirty="0">
                <a:solidFill>
                  <a:prstClr val="black">
                    <a:lumMod val="75000"/>
                    <a:lumOff val="25000"/>
                  </a:prstClr>
                </a:solidFill>
              </a:rPr>
              <a:t> </a:t>
            </a:r>
            <a:r>
              <a:rPr lang="en-US" altLang="zh-CN" sz="1000" i="1" dirty="0" smtClean="0">
                <a:solidFill>
                  <a:srgbClr val="FF0000"/>
                </a:solidFill>
              </a:rPr>
              <a:t>20</a:t>
            </a:r>
            <a:r>
              <a:rPr lang="zh-CN" altLang="en-US" sz="1000" i="1" dirty="0" smtClean="0">
                <a:solidFill>
                  <a:srgbClr val="FF0000"/>
                </a:solidFill>
              </a:rPr>
              <a:t>万</a:t>
            </a:r>
            <a:r>
              <a:rPr lang="zh-CN" altLang="en-US" sz="1000" dirty="0">
                <a:solidFill>
                  <a:prstClr val="black">
                    <a:lumMod val="75000"/>
                    <a:lumOff val="25000"/>
                  </a:prstClr>
                </a:solidFill>
              </a:rPr>
              <a:t>个互联网产品</a:t>
            </a:r>
            <a:r>
              <a:rPr lang="zh-CN" altLang="en-US" sz="1000" dirty="0" smtClean="0">
                <a:solidFill>
                  <a:prstClr val="black">
                    <a:lumMod val="75000"/>
                    <a:lumOff val="25000"/>
                  </a:prstClr>
                </a:solidFill>
              </a:rPr>
              <a:t>，</a:t>
            </a:r>
            <a:r>
              <a:rPr lang="en-US" altLang="zh-CN" sz="1000" i="1" dirty="0" smtClean="0">
                <a:solidFill>
                  <a:srgbClr val="FF0000"/>
                </a:solidFill>
              </a:rPr>
              <a:t>1.3</a:t>
            </a:r>
            <a:r>
              <a:rPr lang="zh-CN" altLang="en-US" sz="1000" i="1" dirty="0" smtClean="0">
                <a:solidFill>
                  <a:srgbClr val="FF0000"/>
                </a:solidFill>
              </a:rPr>
              <a:t>万</a:t>
            </a:r>
            <a:r>
              <a:rPr lang="zh-CN" altLang="en-US" sz="1000" dirty="0" smtClean="0">
                <a:solidFill>
                  <a:prstClr val="black">
                    <a:lumMod val="75000"/>
                    <a:lumOff val="25000"/>
                  </a:prstClr>
                </a:solidFill>
              </a:rPr>
              <a:t>余款</a:t>
            </a:r>
            <a:r>
              <a:rPr lang="en-US" altLang="zh-CN" sz="1000" dirty="0">
                <a:solidFill>
                  <a:prstClr val="black">
                    <a:lumMod val="75000"/>
                    <a:lumOff val="25000"/>
                  </a:prstClr>
                </a:solidFill>
              </a:rPr>
              <a:t>APP</a:t>
            </a:r>
            <a:r>
              <a:rPr lang="zh-CN" altLang="en-US" sz="1000" dirty="0">
                <a:solidFill>
                  <a:prstClr val="black">
                    <a:lumMod val="75000"/>
                    <a:lumOff val="25000"/>
                  </a:prstClr>
                </a:solidFill>
              </a:rPr>
              <a:t>，基础词库</a:t>
            </a:r>
            <a:r>
              <a:rPr lang="en-US" altLang="zh-CN" sz="1000" i="1" dirty="0">
                <a:solidFill>
                  <a:srgbClr val="FF0000"/>
                </a:solidFill>
              </a:rPr>
              <a:t>14</a:t>
            </a:r>
            <a:r>
              <a:rPr lang="zh-CN" altLang="en-US" sz="1000" dirty="0">
                <a:solidFill>
                  <a:prstClr val="black">
                    <a:lumMod val="75000"/>
                    <a:lumOff val="25000"/>
                  </a:prstClr>
                </a:solidFill>
              </a:rPr>
              <a:t>类</a:t>
            </a:r>
            <a:r>
              <a:rPr lang="en-US" altLang="zh-CN" sz="1000" i="1" dirty="0">
                <a:solidFill>
                  <a:srgbClr val="FF0000"/>
                </a:solidFill>
              </a:rPr>
              <a:t>2040</a:t>
            </a:r>
            <a:r>
              <a:rPr lang="zh-CN" altLang="en-US" sz="1000" i="1" dirty="0">
                <a:solidFill>
                  <a:srgbClr val="FF0000"/>
                </a:solidFill>
              </a:rPr>
              <a:t>万</a:t>
            </a:r>
            <a:r>
              <a:rPr lang="zh-CN" altLang="en-US" sz="1000" dirty="0">
                <a:solidFill>
                  <a:prstClr val="black">
                    <a:lumMod val="75000"/>
                    <a:lumOff val="25000"/>
                  </a:prstClr>
                </a:solidFill>
              </a:rPr>
              <a:t>关键词。</a:t>
            </a:r>
            <a:endParaRPr lang="en-US" altLang="zh-CN" sz="1000" dirty="0">
              <a:solidFill>
                <a:prstClr val="black">
                  <a:lumMod val="75000"/>
                  <a:lumOff val="25000"/>
                </a:prstClr>
              </a:solidFill>
            </a:endParaRPr>
          </a:p>
        </p:txBody>
      </p:sp>
      <p:grpSp>
        <p:nvGrpSpPr>
          <p:cNvPr id="25" name="组 24"/>
          <p:cNvGrpSpPr/>
          <p:nvPr/>
        </p:nvGrpSpPr>
        <p:grpSpPr>
          <a:xfrm>
            <a:off x="77281" y="2718236"/>
            <a:ext cx="3420000" cy="1748381"/>
            <a:chOff x="164413" y="3122295"/>
            <a:chExt cx="3420000" cy="1748381"/>
          </a:xfrm>
        </p:grpSpPr>
        <p:cxnSp>
          <p:nvCxnSpPr>
            <p:cNvPr id="26" name="直线箭头连接符 25"/>
            <p:cNvCxnSpPr/>
            <p:nvPr/>
          </p:nvCxnSpPr>
          <p:spPr>
            <a:xfrm>
              <a:off x="164413" y="3437338"/>
              <a:ext cx="3420000" cy="0"/>
            </a:xfrm>
            <a:prstGeom prst="straightConnector1">
              <a:avLst/>
            </a:prstGeom>
            <a:ln>
              <a:solidFill>
                <a:srgbClr val="22B3CE"/>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1166527" y="3122295"/>
              <a:ext cx="1415772" cy="276999"/>
            </a:xfrm>
            <a:prstGeom prst="rect">
              <a:avLst/>
            </a:prstGeom>
            <a:noFill/>
          </p:spPr>
          <p:txBody>
            <a:bodyPr wrap="none" rtlCol="0">
              <a:spAutoFit/>
            </a:bodyPr>
            <a:lstStyle>
              <a:defPPr>
                <a:defRPr lang="zh-CN"/>
              </a:defPPr>
              <a:lvl1pPr>
                <a:defRPr kumimoji="1" sz="1200">
                  <a:ln w="0"/>
                  <a:solidFill>
                    <a:srgbClr val="219FBB"/>
                  </a:solidFill>
                  <a:effectLst>
                    <a:reflection blurRad="6350" stA="60000" endA="900" endPos="58000" dir="5400000" sy="-100000" algn="bl" rotWithShape="0"/>
                  </a:effectLst>
                  <a:latin typeface="Microsoft YaHei" charset="0"/>
                  <a:ea typeface="Microsoft YaHei" charset="0"/>
                  <a:cs typeface="Microsoft YaHei" charset="0"/>
                </a:defRPr>
              </a:lvl1pPr>
            </a:lstStyle>
            <a:p>
              <a:pPr defTabSz="685063"/>
              <a:r>
                <a:rPr lang="zh-CN" altLang="en-US" dirty="0" smtClean="0"/>
                <a:t>互联网内容标签库</a:t>
              </a:r>
              <a:endParaRPr lang="zh-CN" altLang="en-US" dirty="0"/>
            </a:p>
          </p:txBody>
        </p:sp>
        <p:cxnSp>
          <p:nvCxnSpPr>
            <p:cNvPr id="28" name="直线箭头连接符 2"/>
            <p:cNvCxnSpPr/>
            <p:nvPr/>
          </p:nvCxnSpPr>
          <p:spPr>
            <a:xfrm>
              <a:off x="164413" y="4370494"/>
              <a:ext cx="3420000" cy="0"/>
            </a:xfrm>
            <a:prstGeom prst="straightConnector1">
              <a:avLst/>
            </a:prstGeom>
            <a:ln>
              <a:solidFill>
                <a:srgbClr val="22B3CE"/>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1320415" y="4059855"/>
              <a:ext cx="1107996" cy="276999"/>
            </a:xfrm>
            <a:prstGeom prst="rect">
              <a:avLst/>
            </a:prstGeom>
            <a:noFill/>
          </p:spPr>
          <p:txBody>
            <a:bodyPr wrap="none" rtlCol="0">
              <a:spAutoFit/>
            </a:bodyPr>
            <a:lstStyle/>
            <a:p>
              <a:pPr defTabSz="685063"/>
              <a:r>
                <a:rPr kumimoji="1" lang="zh-CN" altLang="en-US" sz="1200" dirty="0">
                  <a:ln w="0"/>
                  <a:solidFill>
                    <a:srgbClr val="219FBB"/>
                  </a:solidFill>
                  <a:effectLst>
                    <a:reflection blurRad="6350" stA="60000" endA="900" endPos="58000" dir="5400000" sy="-100000" algn="bl" rotWithShape="0"/>
                  </a:effectLst>
                  <a:latin typeface="Microsoft YaHei" charset="0"/>
                  <a:cs typeface="Microsoft YaHei" charset="0"/>
                </a:rPr>
                <a:t>互联网内容库</a:t>
              </a:r>
            </a:p>
          </p:txBody>
        </p:sp>
        <p:grpSp>
          <p:nvGrpSpPr>
            <p:cNvPr id="30" name="组 29"/>
            <p:cNvGrpSpPr>
              <a:grpSpLocks noChangeAspect="1"/>
            </p:cNvGrpSpPr>
            <p:nvPr/>
          </p:nvGrpSpPr>
          <p:grpSpPr>
            <a:xfrm>
              <a:off x="1380150" y="4474676"/>
              <a:ext cx="408260" cy="396000"/>
              <a:chOff x="5779194" y="2597539"/>
              <a:chExt cx="1268847" cy="1303984"/>
            </a:xfrm>
            <a:solidFill>
              <a:srgbClr val="22B3CE"/>
            </a:solidFill>
          </p:grpSpPr>
          <p:sp>
            <p:nvSpPr>
              <p:cNvPr id="53" name="MH_Other_4"/>
              <p:cNvSpPr/>
              <p:nvPr>
                <p:custDataLst>
                  <p:tags r:id="rId19"/>
                </p:custDataLst>
              </p:nvPr>
            </p:nvSpPr>
            <p:spPr>
              <a:xfrm>
                <a:off x="5779194" y="2597539"/>
                <a:ext cx="1268847" cy="1303984"/>
              </a:xfrm>
              <a:custGeom>
                <a:avLst/>
                <a:gdLst>
                  <a:gd name="connsiteX0" fmla="*/ 967503 w 1885632"/>
                  <a:gd name="connsiteY0" fmla="*/ 143738 h 1811838"/>
                  <a:gd name="connsiteX1" fmla="*/ 813446 w 1885632"/>
                  <a:gd name="connsiteY1" fmla="*/ 154545 h 1811838"/>
                  <a:gd name="connsiteX2" fmla="*/ 191442 w 1885632"/>
                  <a:gd name="connsiteY2" fmla="*/ 1035290 h 1811838"/>
                  <a:gd name="connsiteX3" fmla="*/ 1072187 w 1885632"/>
                  <a:gd name="connsiteY3" fmla="*/ 1657294 h 1811838"/>
                  <a:gd name="connsiteX4" fmla="*/ 1694191 w 1885632"/>
                  <a:gd name="connsiteY4" fmla="*/ 776549 h 1811838"/>
                  <a:gd name="connsiteX5" fmla="*/ 967503 w 1885632"/>
                  <a:gd name="connsiteY5" fmla="*/ 143738 h 1811838"/>
                  <a:gd name="connsiteX6" fmla="*/ 1205499 w 1885632"/>
                  <a:gd name="connsiteY6" fmla="*/ 0 h 1811838"/>
                  <a:gd name="connsiteX7" fmla="*/ 1205599 w 1885632"/>
                  <a:gd name="connsiteY7" fmla="*/ 3219 h 1811838"/>
                  <a:gd name="connsiteX8" fmla="*/ 1207410 w 1885632"/>
                  <a:gd name="connsiteY8" fmla="*/ 556 h 1811838"/>
                  <a:gd name="connsiteX9" fmla="*/ 1233742 w 1885632"/>
                  <a:gd name="connsiteY9" fmla="*/ 44096 h 1811838"/>
                  <a:gd name="connsiteX10" fmla="*/ 1412402 w 1885632"/>
                  <a:gd name="connsiteY10" fmla="*/ 215739 h 1811838"/>
                  <a:gd name="connsiteX11" fmla="*/ 1637652 w 1885632"/>
                  <a:gd name="connsiteY11" fmla="*/ 318908 h 1811838"/>
                  <a:gd name="connsiteX12" fmla="*/ 1687817 w 1885632"/>
                  <a:gd name="connsiteY12" fmla="*/ 327417 h 1811838"/>
                  <a:gd name="connsiteX13" fmla="*/ 1686005 w 1885632"/>
                  <a:gd name="connsiteY13" fmla="*/ 330079 h 1811838"/>
                  <a:gd name="connsiteX14" fmla="*/ 1689037 w 1885632"/>
                  <a:gd name="connsiteY14" fmla="*/ 328991 h 1811838"/>
                  <a:gd name="connsiteX15" fmla="*/ 1684748 w 1885632"/>
                  <a:gd name="connsiteY15" fmla="*/ 379691 h 1811838"/>
                  <a:gd name="connsiteX16" fmla="*/ 1728398 w 1885632"/>
                  <a:gd name="connsiteY16" fmla="*/ 623568 h 1811838"/>
                  <a:gd name="connsiteX17" fmla="*/ 1849986 w 1885632"/>
                  <a:gd name="connsiteY17" fmla="*/ 839431 h 1811838"/>
                  <a:gd name="connsiteX18" fmla="*/ 1885570 w 1885632"/>
                  <a:gd name="connsiteY18" fmla="*/ 875801 h 1811838"/>
                  <a:gd name="connsiteX19" fmla="*/ 1882539 w 1885632"/>
                  <a:gd name="connsiteY19" fmla="*/ 876891 h 1811838"/>
                  <a:gd name="connsiteX20" fmla="*/ 1885632 w 1885632"/>
                  <a:gd name="connsiteY20" fmla="*/ 877791 h 1811838"/>
                  <a:gd name="connsiteX21" fmla="*/ 1852361 w 1885632"/>
                  <a:gd name="connsiteY21" fmla="*/ 916288 h 1811838"/>
                  <a:gd name="connsiteX22" fmla="*/ 1744327 w 1885632"/>
                  <a:gd name="connsiteY22" fmla="*/ 1139246 h 1811838"/>
                  <a:gd name="connsiteX23" fmla="*/ 1715813 w 1885632"/>
                  <a:gd name="connsiteY23" fmla="*/ 1385351 h 1811838"/>
                  <a:gd name="connsiteX24" fmla="*/ 1723223 w 1885632"/>
                  <a:gd name="connsiteY24" fmla="*/ 1435690 h 1811838"/>
                  <a:gd name="connsiteX25" fmla="*/ 1720128 w 1885632"/>
                  <a:gd name="connsiteY25" fmla="*/ 1434789 h 1811838"/>
                  <a:gd name="connsiteX26" fmla="*/ 1722103 w 1885632"/>
                  <a:gd name="connsiteY26" fmla="*/ 1437336 h 1811838"/>
                  <a:gd name="connsiteX27" fmla="*/ 1672558 w 1885632"/>
                  <a:gd name="connsiteY27" fmla="*/ 1448926 h 1811838"/>
                  <a:gd name="connsiteX28" fmla="*/ 1454106 w 1885632"/>
                  <a:gd name="connsiteY28" fmla="*/ 1565801 h 1811838"/>
                  <a:gd name="connsiteX29" fmla="*/ 1286380 w 1885632"/>
                  <a:gd name="connsiteY29" fmla="*/ 1748145 h 1811838"/>
                  <a:gd name="connsiteX30" fmla="*/ 1262786 w 1885632"/>
                  <a:gd name="connsiteY30" fmla="*/ 1793224 h 1811838"/>
                  <a:gd name="connsiteX31" fmla="*/ 1260813 w 1885632"/>
                  <a:gd name="connsiteY31" fmla="*/ 1790678 h 1811838"/>
                  <a:gd name="connsiteX32" fmla="*/ 1260913 w 1885632"/>
                  <a:gd name="connsiteY32" fmla="*/ 1793899 h 1811838"/>
                  <a:gd name="connsiteX33" fmla="*/ 1214018 w 1885632"/>
                  <a:gd name="connsiteY33" fmla="*/ 1774152 h 1811838"/>
                  <a:gd name="connsiteX34" fmla="*/ 968589 w 1885632"/>
                  <a:gd name="connsiteY34" fmla="*/ 1740304 h 1811838"/>
                  <a:gd name="connsiteX35" fmla="*/ 725717 w 1885632"/>
                  <a:gd name="connsiteY35" fmla="*/ 1789236 h 1811838"/>
                  <a:gd name="connsiteX36" fmla="*/ 680132 w 1885632"/>
                  <a:gd name="connsiteY36" fmla="*/ 1811838 h 1811838"/>
                  <a:gd name="connsiteX37" fmla="*/ 680033 w 1885632"/>
                  <a:gd name="connsiteY37" fmla="*/ 1808619 h 1811838"/>
                  <a:gd name="connsiteX38" fmla="*/ 678222 w 1885632"/>
                  <a:gd name="connsiteY38" fmla="*/ 1811282 h 1811838"/>
                  <a:gd name="connsiteX39" fmla="*/ 651889 w 1885632"/>
                  <a:gd name="connsiteY39" fmla="*/ 1767743 h 1811838"/>
                  <a:gd name="connsiteX40" fmla="*/ 473229 w 1885632"/>
                  <a:gd name="connsiteY40" fmla="*/ 1596099 h 1811838"/>
                  <a:gd name="connsiteX41" fmla="*/ 247980 w 1885632"/>
                  <a:gd name="connsiteY41" fmla="*/ 1492930 h 1811838"/>
                  <a:gd name="connsiteX42" fmla="*/ 197815 w 1885632"/>
                  <a:gd name="connsiteY42" fmla="*/ 1484422 h 1811838"/>
                  <a:gd name="connsiteX43" fmla="*/ 199626 w 1885632"/>
                  <a:gd name="connsiteY43" fmla="*/ 1481759 h 1811838"/>
                  <a:gd name="connsiteX44" fmla="*/ 196595 w 1885632"/>
                  <a:gd name="connsiteY44" fmla="*/ 1482848 h 1811838"/>
                  <a:gd name="connsiteX45" fmla="*/ 200883 w 1885632"/>
                  <a:gd name="connsiteY45" fmla="*/ 1432147 h 1811838"/>
                  <a:gd name="connsiteX46" fmla="*/ 157233 w 1885632"/>
                  <a:gd name="connsiteY46" fmla="*/ 1188270 h 1811838"/>
                  <a:gd name="connsiteX47" fmla="*/ 35644 w 1885632"/>
                  <a:gd name="connsiteY47" fmla="*/ 972407 h 1811838"/>
                  <a:gd name="connsiteX48" fmla="*/ 62 w 1885632"/>
                  <a:gd name="connsiteY48" fmla="*/ 936036 h 1811838"/>
                  <a:gd name="connsiteX49" fmla="*/ 3095 w 1885632"/>
                  <a:gd name="connsiteY49" fmla="*/ 934947 h 1811838"/>
                  <a:gd name="connsiteX50" fmla="*/ 0 w 1885632"/>
                  <a:gd name="connsiteY50" fmla="*/ 934046 h 1811838"/>
                  <a:gd name="connsiteX51" fmla="*/ 33272 w 1885632"/>
                  <a:gd name="connsiteY51" fmla="*/ 895549 h 1811838"/>
                  <a:gd name="connsiteX52" fmla="*/ 141305 w 1885632"/>
                  <a:gd name="connsiteY52" fmla="*/ 672591 h 1811838"/>
                  <a:gd name="connsiteX53" fmla="*/ 169819 w 1885632"/>
                  <a:gd name="connsiteY53" fmla="*/ 426486 h 1811838"/>
                  <a:gd name="connsiteX54" fmla="*/ 162409 w 1885632"/>
                  <a:gd name="connsiteY54" fmla="*/ 376147 h 1811838"/>
                  <a:gd name="connsiteX55" fmla="*/ 165502 w 1885632"/>
                  <a:gd name="connsiteY55" fmla="*/ 377047 h 1811838"/>
                  <a:gd name="connsiteX56" fmla="*/ 163529 w 1885632"/>
                  <a:gd name="connsiteY56" fmla="*/ 374501 h 1811838"/>
                  <a:gd name="connsiteX57" fmla="*/ 213074 w 1885632"/>
                  <a:gd name="connsiteY57" fmla="*/ 362912 h 1811838"/>
                  <a:gd name="connsiteX58" fmla="*/ 431525 w 1885632"/>
                  <a:gd name="connsiteY58" fmla="*/ 246037 h 1811838"/>
                  <a:gd name="connsiteX59" fmla="*/ 599251 w 1885632"/>
                  <a:gd name="connsiteY59" fmla="*/ 63694 h 1811838"/>
                  <a:gd name="connsiteX60" fmla="*/ 622846 w 1885632"/>
                  <a:gd name="connsiteY60" fmla="*/ 18614 h 1811838"/>
                  <a:gd name="connsiteX61" fmla="*/ 624818 w 1885632"/>
                  <a:gd name="connsiteY61" fmla="*/ 21159 h 1811838"/>
                  <a:gd name="connsiteX62" fmla="*/ 624719 w 1885632"/>
                  <a:gd name="connsiteY62" fmla="*/ 17940 h 1811838"/>
                  <a:gd name="connsiteX63" fmla="*/ 671613 w 1885632"/>
                  <a:gd name="connsiteY63" fmla="*/ 37686 h 1811838"/>
                  <a:gd name="connsiteX64" fmla="*/ 917042 w 1885632"/>
                  <a:gd name="connsiteY64" fmla="*/ 71535 h 1811838"/>
                  <a:gd name="connsiteX65" fmla="*/ 1159914 w 1885632"/>
                  <a:gd name="connsiteY65" fmla="*/ 22602 h 18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885632" h="1811838">
                    <a:moveTo>
                      <a:pt x="967503" y="143738"/>
                    </a:moveTo>
                    <a:cubicBezTo>
                      <a:pt x="916867" y="142150"/>
                      <a:pt x="865318" y="145614"/>
                      <a:pt x="813446" y="154545"/>
                    </a:cubicBezTo>
                    <a:cubicBezTo>
                      <a:pt x="398473" y="225994"/>
                      <a:pt x="119993" y="620317"/>
                      <a:pt x="191442" y="1035290"/>
                    </a:cubicBezTo>
                    <a:cubicBezTo>
                      <a:pt x="262892" y="1450263"/>
                      <a:pt x="657215" y="1728743"/>
                      <a:pt x="1072187" y="1657294"/>
                    </a:cubicBezTo>
                    <a:cubicBezTo>
                      <a:pt x="1487160" y="1585844"/>
                      <a:pt x="1765641" y="1191522"/>
                      <a:pt x="1694191" y="776549"/>
                    </a:cubicBezTo>
                    <a:cubicBezTo>
                      <a:pt x="1631673" y="413447"/>
                      <a:pt x="1321955" y="154848"/>
                      <a:pt x="967503" y="143738"/>
                    </a:cubicBezTo>
                    <a:close/>
                    <a:moveTo>
                      <a:pt x="1205499" y="0"/>
                    </a:moveTo>
                    <a:lnTo>
                      <a:pt x="1205599" y="3219"/>
                    </a:lnTo>
                    <a:lnTo>
                      <a:pt x="1207410" y="556"/>
                    </a:lnTo>
                    <a:lnTo>
                      <a:pt x="1233742" y="44096"/>
                    </a:lnTo>
                    <a:cubicBezTo>
                      <a:pt x="1276686" y="104934"/>
                      <a:pt x="1337594" y="164840"/>
                      <a:pt x="1412402" y="215739"/>
                    </a:cubicBezTo>
                    <a:cubicBezTo>
                      <a:pt x="1487211" y="266637"/>
                      <a:pt x="1565296" y="301300"/>
                      <a:pt x="1637652" y="318908"/>
                    </a:cubicBezTo>
                    <a:lnTo>
                      <a:pt x="1687817" y="327417"/>
                    </a:lnTo>
                    <a:lnTo>
                      <a:pt x="1686005" y="330079"/>
                    </a:lnTo>
                    <a:lnTo>
                      <a:pt x="1689037" y="328991"/>
                    </a:lnTo>
                    <a:lnTo>
                      <a:pt x="1684748" y="379691"/>
                    </a:lnTo>
                    <a:cubicBezTo>
                      <a:pt x="1683729" y="454152"/>
                      <a:pt x="1697794" y="538419"/>
                      <a:pt x="1728398" y="623568"/>
                    </a:cubicBezTo>
                    <a:cubicBezTo>
                      <a:pt x="1759002" y="708716"/>
                      <a:pt x="1801800" y="782656"/>
                      <a:pt x="1849986" y="839431"/>
                    </a:cubicBezTo>
                    <a:lnTo>
                      <a:pt x="1885570" y="875801"/>
                    </a:lnTo>
                    <a:lnTo>
                      <a:pt x="1882539" y="876891"/>
                    </a:lnTo>
                    <a:lnTo>
                      <a:pt x="1885632" y="877791"/>
                    </a:lnTo>
                    <a:lnTo>
                      <a:pt x="1852361" y="916288"/>
                    </a:lnTo>
                    <a:cubicBezTo>
                      <a:pt x="1807769" y="975929"/>
                      <a:pt x="1769618" y="1052370"/>
                      <a:pt x="1744327" y="1139246"/>
                    </a:cubicBezTo>
                    <a:cubicBezTo>
                      <a:pt x="1719038" y="1226121"/>
                      <a:pt x="1710201" y="1311095"/>
                      <a:pt x="1715813" y="1385351"/>
                    </a:cubicBezTo>
                    <a:lnTo>
                      <a:pt x="1723223" y="1435690"/>
                    </a:lnTo>
                    <a:lnTo>
                      <a:pt x="1720128" y="1434789"/>
                    </a:lnTo>
                    <a:lnTo>
                      <a:pt x="1722103" y="1437336"/>
                    </a:lnTo>
                    <a:lnTo>
                      <a:pt x="1672558" y="1448926"/>
                    </a:lnTo>
                    <a:cubicBezTo>
                      <a:pt x="1601426" y="1470966"/>
                      <a:pt x="1525630" y="1510382"/>
                      <a:pt x="1454106" y="1565801"/>
                    </a:cubicBezTo>
                    <a:cubicBezTo>
                      <a:pt x="1382582" y="1621220"/>
                      <a:pt x="1325485" y="1684771"/>
                      <a:pt x="1286380" y="1748145"/>
                    </a:cubicBezTo>
                    <a:lnTo>
                      <a:pt x="1262786" y="1793224"/>
                    </a:lnTo>
                    <a:lnTo>
                      <a:pt x="1260813" y="1790678"/>
                    </a:lnTo>
                    <a:lnTo>
                      <a:pt x="1260913" y="1793899"/>
                    </a:lnTo>
                    <a:lnTo>
                      <a:pt x="1214018" y="1774152"/>
                    </a:lnTo>
                    <a:cubicBezTo>
                      <a:pt x="1143517" y="1750173"/>
                      <a:pt x="1059028" y="1737510"/>
                      <a:pt x="968589" y="1740304"/>
                    </a:cubicBezTo>
                    <a:cubicBezTo>
                      <a:pt x="878151" y="1743097"/>
                      <a:pt x="794605" y="1760951"/>
                      <a:pt x="725717" y="1789236"/>
                    </a:cubicBezTo>
                    <a:lnTo>
                      <a:pt x="680132" y="1811838"/>
                    </a:lnTo>
                    <a:lnTo>
                      <a:pt x="680033" y="1808619"/>
                    </a:lnTo>
                    <a:lnTo>
                      <a:pt x="678222" y="1811282"/>
                    </a:lnTo>
                    <a:lnTo>
                      <a:pt x="651889" y="1767743"/>
                    </a:lnTo>
                    <a:cubicBezTo>
                      <a:pt x="608947" y="1706903"/>
                      <a:pt x="548037" y="1646998"/>
                      <a:pt x="473229" y="1596099"/>
                    </a:cubicBezTo>
                    <a:cubicBezTo>
                      <a:pt x="398420" y="1545201"/>
                      <a:pt x="320336" y="1510538"/>
                      <a:pt x="247980" y="1492930"/>
                    </a:cubicBezTo>
                    <a:lnTo>
                      <a:pt x="197815" y="1484422"/>
                    </a:lnTo>
                    <a:lnTo>
                      <a:pt x="199626" y="1481759"/>
                    </a:lnTo>
                    <a:lnTo>
                      <a:pt x="196595" y="1482848"/>
                    </a:lnTo>
                    <a:lnTo>
                      <a:pt x="200883" y="1432147"/>
                    </a:lnTo>
                    <a:cubicBezTo>
                      <a:pt x="201903" y="1357686"/>
                      <a:pt x="187837" y="1273419"/>
                      <a:pt x="157233" y="1188270"/>
                    </a:cubicBezTo>
                    <a:cubicBezTo>
                      <a:pt x="126630" y="1103122"/>
                      <a:pt x="83832" y="1029181"/>
                      <a:pt x="35644" y="972407"/>
                    </a:cubicBezTo>
                    <a:lnTo>
                      <a:pt x="62" y="936036"/>
                    </a:lnTo>
                    <a:lnTo>
                      <a:pt x="3095" y="934947"/>
                    </a:lnTo>
                    <a:lnTo>
                      <a:pt x="0" y="934046"/>
                    </a:lnTo>
                    <a:lnTo>
                      <a:pt x="33272" y="895549"/>
                    </a:lnTo>
                    <a:cubicBezTo>
                      <a:pt x="77863" y="835908"/>
                      <a:pt x="116015" y="759468"/>
                      <a:pt x="141305" y="672591"/>
                    </a:cubicBezTo>
                    <a:cubicBezTo>
                      <a:pt x="166594" y="585716"/>
                      <a:pt x="175432" y="500742"/>
                      <a:pt x="169819" y="426486"/>
                    </a:cubicBezTo>
                    <a:lnTo>
                      <a:pt x="162409" y="376147"/>
                    </a:lnTo>
                    <a:lnTo>
                      <a:pt x="165502" y="377047"/>
                    </a:lnTo>
                    <a:lnTo>
                      <a:pt x="163529" y="374501"/>
                    </a:lnTo>
                    <a:lnTo>
                      <a:pt x="213074" y="362912"/>
                    </a:lnTo>
                    <a:cubicBezTo>
                      <a:pt x="284205" y="340872"/>
                      <a:pt x="360001" y="301455"/>
                      <a:pt x="431525" y="246037"/>
                    </a:cubicBezTo>
                    <a:cubicBezTo>
                      <a:pt x="503050" y="190619"/>
                      <a:pt x="560146" y="127066"/>
                      <a:pt x="599251" y="63694"/>
                    </a:cubicBezTo>
                    <a:lnTo>
                      <a:pt x="622846" y="18614"/>
                    </a:lnTo>
                    <a:lnTo>
                      <a:pt x="624818" y="21159"/>
                    </a:lnTo>
                    <a:lnTo>
                      <a:pt x="624719" y="17940"/>
                    </a:lnTo>
                    <a:lnTo>
                      <a:pt x="671613" y="37686"/>
                    </a:lnTo>
                    <a:cubicBezTo>
                      <a:pt x="742114" y="61665"/>
                      <a:pt x="826603" y="74328"/>
                      <a:pt x="917042" y="71535"/>
                    </a:cubicBezTo>
                    <a:cubicBezTo>
                      <a:pt x="1007480" y="68741"/>
                      <a:pt x="1091027" y="50886"/>
                      <a:pt x="1159914" y="22602"/>
                    </a:cubicBezTo>
                    <a:close/>
                  </a:path>
                </a:pathLst>
              </a:custGeom>
              <a:grpFill/>
              <a:ln w="3175">
                <a:solidFill>
                  <a:srgbClr val="22B3CE"/>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noAutofit/>
              </a:bodyPr>
              <a:lstStyle/>
              <a:p>
                <a:pPr algn="ctr" defTabSz="685063">
                  <a:defRPr/>
                </a:pPr>
                <a:endParaRPr lang="zh-CN" altLang="en-US" sz="700">
                  <a:solidFill>
                    <a:prstClr val="black">
                      <a:lumMod val="75000"/>
                      <a:lumOff val="25000"/>
                    </a:prstClr>
                  </a:solidFill>
                  <a:latin typeface="微软雅黑"/>
                </a:endParaRPr>
              </a:p>
            </p:txBody>
          </p:sp>
          <p:sp>
            <p:nvSpPr>
              <p:cNvPr id="54" name="MH_SubTitle_3"/>
              <p:cNvSpPr/>
              <p:nvPr>
                <p:custDataLst>
                  <p:tags r:id="rId20"/>
                </p:custDataLst>
              </p:nvPr>
            </p:nvSpPr>
            <p:spPr>
              <a:xfrm>
                <a:off x="5913207" y="2714974"/>
                <a:ext cx="1000821" cy="1070639"/>
              </a:xfrm>
              <a:custGeom>
                <a:avLst/>
                <a:gdLst>
                  <a:gd name="connsiteX0" fmla="*/ 766985 w 1487101"/>
                  <a:gd name="connsiteY0" fmla="*/ 20013 h 1487102"/>
                  <a:gd name="connsiteX1" fmla="*/ 620740 w 1487101"/>
                  <a:gd name="connsiteY1" fmla="*/ 30273 h 1487102"/>
                  <a:gd name="connsiteX2" fmla="*/ 30272 w 1487101"/>
                  <a:gd name="connsiteY2" fmla="*/ 866362 h 1487102"/>
                  <a:gd name="connsiteX3" fmla="*/ 866362 w 1487101"/>
                  <a:gd name="connsiteY3" fmla="*/ 1456830 h 1487102"/>
                  <a:gd name="connsiteX4" fmla="*/ 1456829 w 1487101"/>
                  <a:gd name="connsiteY4" fmla="*/ 620740 h 1487102"/>
                  <a:gd name="connsiteX5" fmla="*/ 766985 w 1487101"/>
                  <a:gd name="connsiteY5" fmla="*/ 20013 h 1487102"/>
                  <a:gd name="connsiteX6" fmla="*/ 767622 w 1487101"/>
                  <a:gd name="connsiteY6" fmla="*/ 364 h 1487102"/>
                  <a:gd name="connsiteX7" fmla="*/ 1476200 w 1487101"/>
                  <a:gd name="connsiteY7" fmla="*/ 617405 h 1487102"/>
                  <a:gd name="connsiteX8" fmla="*/ 869697 w 1487101"/>
                  <a:gd name="connsiteY8" fmla="*/ 1476201 h 1487102"/>
                  <a:gd name="connsiteX9" fmla="*/ 10901 w 1487101"/>
                  <a:gd name="connsiteY9" fmla="*/ 869698 h 1487102"/>
                  <a:gd name="connsiteX10" fmla="*/ 617404 w 1487101"/>
                  <a:gd name="connsiteY10" fmla="*/ 10902 h 1487102"/>
                  <a:gd name="connsiteX11" fmla="*/ 767622 w 1487101"/>
                  <a:gd name="connsiteY11" fmla="*/ 364 h 148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7101" h="1487102">
                    <a:moveTo>
                      <a:pt x="766985" y="20013"/>
                    </a:moveTo>
                    <a:cubicBezTo>
                      <a:pt x="718916" y="18506"/>
                      <a:pt x="669981" y="21794"/>
                      <a:pt x="620740" y="30273"/>
                    </a:cubicBezTo>
                    <a:cubicBezTo>
                      <a:pt x="226807" y="98099"/>
                      <a:pt x="-37554" y="472430"/>
                      <a:pt x="30272" y="866362"/>
                    </a:cubicBezTo>
                    <a:cubicBezTo>
                      <a:pt x="98099" y="1260295"/>
                      <a:pt x="472430" y="1524656"/>
                      <a:pt x="866362" y="1456830"/>
                    </a:cubicBezTo>
                    <a:cubicBezTo>
                      <a:pt x="1260295" y="1389003"/>
                      <a:pt x="1524656" y="1014672"/>
                      <a:pt x="1456829" y="620740"/>
                    </a:cubicBezTo>
                    <a:cubicBezTo>
                      <a:pt x="1397481" y="276049"/>
                      <a:pt x="1103466" y="30561"/>
                      <a:pt x="766985" y="20013"/>
                    </a:cubicBezTo>
                    <a:close/>
                    <a:moveTo>
                      <a:pt x="767622" y="364"/>
                    </a:moveTo>
                    <a:cubicBezTo>
                      <a:pt x="1113240" y="11198"/>
                      <a:pt x="1415240" y="263352"/>
                      <a:pt x="1476200" y="617405"/>
                    </a:cubicBezTo>
                    <a:cubicBezTo>
                      <a:pt x="1545869" y="1022036"/>
                      <a:pt x="1274328" y="1406532"/>
                      <a:pt x="869697" y="1476201"/>
                    </a:cubicBezTo>
                    <a:cubicBezTo>
                      <a:pt x="465066" y="1545869"/>
                      <a:pt x="80570" y="1274329"/>
                      <a:pt x="10901" y="869698"/>
                    </a:cubicBezTo>
                    <a:cubicBezTo>
                      <a:pt x="-58767" y="465067"/>
                      <a:pt x="212773" y="80570"/>
                      <a:pt x="617404" y="10902"/>
                    </a:cubicBezTo>
                    <a:cubicBezTo>
                      <a:pt x="667983" y="2193"/>
                      <a:pt x="718248" y="-1184"/>
                      <a:pt x="767622" y="3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noAutofit/>
              </a:bodyPr>
              <a:lstStyle/>
              <a:p>
                <a:pPr algn="ctr" defTabSz="685063">
                  <a:defRPr/>
                </a:pPr>
                <a:r>
                  <a:rPr lang="zh-CN" altLang="en-US" sz="700" dirty="0">
                    <a:solidFill>
                      <a:prstClr val="black">
                        <a:lumMod val="75000"/>
                        <a:lumOff val="25000"/>
                      </a:prstClr>
                    </a:solidFill>
                    <a:latin typeface="微软雅黑"/>
                  </a:rPr>
                  <a:t>内容实例库</a:t>
                </a:r>
              </a:p>
            </p:txBody>
          </p:sp>
        </p:grpSp>
        <p:grpSp>
          <p:nvGrpSpPr>
            <p:cNvPr id="31" name="组 20"/>
            <p:cNvGrpSpPr>
              <a:grpSpLocks noChangeAspect="1"/>
            </p:cNvGrpSpPr>
            <p:nvPr/>
          </p:nvGrpSpPr>
          <p:grpSpPr>
            <a:xfrm>
              <a:off x="1963530" y="4474676"/>
              <a:ext cx="408260" cy="396000"/>
              <a:chOff x="7438675" y="2597539"/>
              <a:chExt cx="1268847" cy="1303984"/>
            </a:xfrm>
            <a:solidFill>
              <a:srgbClr val="22B3CE"/>
            </a:solidFill>
          </p:grpSpPr>
          <p:sp>
            <p:nvSpPr>
              <p:cNvPr id="51" name="MH_Other_5"/>
              <p:cNvSpPr/>
              <p:nvPr>
                <p:custDataLst>
                  <p:tags r:id="rId17"/>
                </p:custDataLst>
              </p:nvPr>
            </p:nvSpPr>
            <p:spPr>
              <a:xfrm>
                <a:off x="7438675" y="2597539"/>
                <a:ext cx="1268847" cy="1303984"/>
              </a:xfrm>
              <a:custGeom>
                <a:avLst/>
                <a:gdLst>
                  <a:gd name="connsiteX0" fmla="*/ 967503 w 1885632"/>
                  <a:gd name="connsiteY0" fmla="*/ 143738 h 1811838"/>
                  <a:gd name="connsiteX1" fmla="*/ 813446 w 1885632"/>
                  <a:gd name="connsiteY1" fmla="*/ 154545 h 1811838"/>
                  <a:gd name="connsiteX2" fmla="*/ 191442 w 1885632"/>
                  <a:gd name="connsiteY2" fmla="*/ 1035290 h 1811838"/>
                  <a:gd name="connsiteX3" fmla="*/ 1072187 w 1885632"/>
                  <a:gd name="connsiteY3" fmla="*/ 1657294 h 1811838"/>
                  <a:gd name="connsiteX4" fmla="*/ 1694191 w 1885632"/>
                  <a:gd name="connsiteY4" fmla="*/ 776549 h 1811838"/>
                  <a:gd name="connsiteX5" fmla="*/ 967503 w 1885632"/>
                  <a:gd name="connsiteY5" fmla="*/ 143738 h 1811838"/>
                  <a:gd name="connsiteX6" fmla="*/ 1205499 w 1885632"/>
                  <a:gd name="connsiteY6" fmla="*/ 0 h 1811838"/>
                  <a:gd name="connsiteX7" fmla="*/ 1205599 w 1885632"/>
                  <a:gd name="connsiteY7" fmla="*/ 3219 h 1811838"/>
                  <a:gd name="connsiteX8" fmla="*/ 1207410 w 1885632"/>
                  <a:gd name="connsiteY8" fmla="*/ 556 h 1811838"/>
                  <a:gd name="connsiteX9" fmla="*/ 1233742 w 1885632"/>
                  <a:gd name="connsiteY9" fmla="*/ 44096 h 1811838"/>
                  <a:gd name="connsiteX10" fmla="*/ 1412402 w 1885632"/>
                  <a:gd name="connsiteY10" fmla="*/ 215739 h 1811838"/>
                  <a:gd name="connsiteX11" fmla="*/ 1637652 w 1885632"/>
                  <a:gd name="connsiteY11" fmla="*/ 318908 h 1811838"/>
                  <a:gd name="connsiteX12" fmla="*/ 1687817 w 1885632"/>
                  <a:gd name="connsiteY12" fmla="*/ 327417 h 1811838"/>
                  <a:gd name="connsiteX13" fmla="*/ 1686005 w 1885632"/>
                  <a:gd name="connsiteY13" fmla="*/ 330079 h 1811838"/>
                  <a:gd name="connsiteX14" fmla="*/ 1689037 w 1885632"/>
                  <a:gd name="connsiteY14" fmla="*/ 328991 h 1811838"/>
                  <a:gd name="connsiteX15" fmla="*/ 1684748 w 1885632"/>
                  <a:gd name="connsiteY15" fmla="*/ 379691 h 1811838"/>
                  <a:gd name="connsiteX16" fmla="*/ 1728398 w 1885632"/>
                  <a:gd name="connsiteY16" fmla="*/ 623568 h 1811838"/>
                  <a:gd name="connsiteX17" fmla="*/ 1849986 w 1885632"/>
                  <a:gd name="connsiteY17" fmla="*/ 839431 h 1811838"/>
                  <a:gd name="connsiteX18" fmla="*/ 1885570 w 1885632"/>
                  <a:gd name="connsiteY18" fmla="*/ 875801 h 1811838"/>
                  <a:gd name="connsiteX19" fmla="*/ 1882539 w 1885632"/>
                  <a:gd name="connsiteY19" fmla="*/ 876891 h 1811838"/>
                  <a:gd name="connsiteX20" fmla="*/ 1885632 w 1885632"/>
                  <a:gd name="connsiteY20" fmla="*/ 877791 h 1811838"/>
                  <a:gd name="connsiteX21" fmla="*/ 1852361 w 1885632"/>
                  <a:gd name="connsiteY21" fmla="*/ 916288 h 1811838"/>
                  <a:gd name="connsiteX22" fmla="*/ 1744327 w 1885632"/>
                  <a:gd name="connsiteY22" fmla="*/ 1139246 h 1811838"/>
                  <a:gd name="connsiteX23" fmla="*/ 1715813 w 1885632"/>
                  <a:gd name="connsiteY23" fmla="*/ 1385351 h 1811838"/>
                  <a:gd name="connsiteX24" fmla="*/ 1723223 w 1885632"/>
                  <a:gd name="connsiteY24" fmla="*/ 1435690 h 1811838"/>
                  <a:gd name="connsiteX25" fmla="*/ 1720128 w 1885632"/>
                  <a:gd name="connsiteY25" fmla="*/ 1434789 h 1811838"/>
                  <a:gd name="connsiteX26" fmla="*/ 1722103 w 1885632"/>
                  <a:gd name="connsiteY26" fmla="*/ 1437336 h 1811838"/>
                  <a:gd name="connsiteX27" fmla="*/ 1672558 w 1885632"/>
                  <a:gd name="connsiteY27" fmla="*/ 1448926 h 1811838"/>
                  <a:gd name="connsiteX28" fmla="*/ 1454106 w 1885632"/>
                  <a:gd name="connsiteY28" fmla="*/ 1565801 h 1811838"/>
                  <a:gd name="connsiteX29" fmla="*/ 1286380 w 1885632"/>
                  <a:gd name="connsiteY29" fmla="*/ 1748145 h 1811838"/>
                  <a:gd name="connsiteX30" fmla="*/ 1262786 w 1885632"/>
                  <a:gd name="connsiteY30" fmla="*/ 1793224 h 1811838"/>
                  <a:gd name="connsiteX31" fmla="*/ 1260813 w 1885632"/>
                  <a:gd name="connsiteY31" fmla="*/ 1790678 h 1811838"/>
                  <a:gd name="connsiteX32" fmla="*/ 1260913 w 1885632"/>
                  <a:gd name="connsiteY32" fmla="*/ 1793899 h 1811838"/>
                  <a:gd name="connsiteX33" fmla="*/ 1214018 w 1885632"/>
                  <a:gd name="connsiteY33" fmla="*/ 1774152 h 1811838"/>
                  <a:gd name="connsiteX34" fmla="*/ 968589 w 1885632"/>
                  <a:gd name="connsiteY34" fmla="*/ 1740304 h 1811838"/>
                  <a:gd name="connsiteX35" fmla="*/ 725717 w 1885632"/>
                  <a:gd name="connsiteY35" fmla="*/ 1789236 h 1811838"/>
                  <a:gd name="connsiteX36" fmla="*/ 680132 w 1885632"/>
                  <a:gd name="connsiteY36" fmla="*/ 1811838 h 1811838"/>
                  <a:gd name="connsiteX37" fmla="*/ 680033 w 1885632"/>
                  <a:gd name="connsiteY37" fmla="*/ 1808619 h 1811838"/>
                  <a:gd name="connsiteX38" fmla="*/ 678222 w 1885632"/>
                  <a:gd name="connsiteY38" fmla="*/ 1811282 h 1811838"/>
                  <a:gd name="connsiteX39" fmla="*/ 651889 w 1885632"/>
                  <a:gd name="connsiteY39" fmla="*/ 1767743 h 1811838"/>
                  <a:gd name="connsiteX40" fmla="*/ 473229 w 1885632"/>
                  <a:gd name="connsiteY40" fmla="*/ 1596099 h 1811838"/>
                  <a:gd name="connsiteX41" fmla="*/ 247980 w 1885632"/>
                  <a:gd name="connsiteY41" fmla="*/ 1492930 h 1811838"/>
                  <a:gd name="connsiteX42" fmla="*/ 197815 w 1885632"/>
                  <a:gd name="connsiteY42" fmla="*/ 1484422 h 1811838"/>
                  <a:gd name="connsiteX43" fmla="*/ 199626 w 1885632"/>
                  <a:gd name="connsiteY43" fmla="*/ 1481759 h 1811838"/>
                  <a:gd name="connsiteX44" fmla="*/ 196595 w 1885632"/>
                  <a:gd name="connsiteY44" fmla="*/ 1482848 h 1811838"/>
                  <a:gd name="connsiteX45" fmla="*/ 200883 w 1885632"/>
                  <a:gd name="connsiteY45" fmla="*/ 1432147 h 1811838"/>
                  <a:gd name="connsiteX46" fmla="*/ 157233 w 1885632"/>
                  <a:gd name="connsiteY46" fmla="*/ 1188270 h 1811838"/>
                  <a:gd name="connsiteX47" fmla="*/ 35644 w 1885632"/>
                  <a:gd name="connsiteY47" fmla="*/ 972407 h 1811838"/>
                  <a:gd name="connsiteX48" fmla="*/ 62 w 1885632"/>
                  <a:gd name="connsiteY48" fmla="*/ 936036 h 1811838"/>
                  <a:gd name="connsiteX49" fmla="*/ 3095 w 1885632"/>
                  <a:gd name="connsiteY49" fmla="*/ 934947 h 1811838"/>
                  <a:gd name="connsiteX50" fmla="*/ 0 w 1885632"/>
                  <a:gd name="connsiteY50" fmla="*/ 934046 h 1811838"/>
                  <a:gd name="connsiteX51" fmla="*/ 33272 w 1885632"/>
                  <a:gd name="connsiteY51" fmla="*/ 895549 h 1811838"/>
                  <a:gd name="connsiteX52" fmla="*/ 141305 w 1885632"/>
                  <a:gd name="connsiteY52" fmla="*/ 672591 h 1811838"/>
                  <a:gd name="connsiteX53" fmla="*/ 169819 w 1885632"/>
                  <a:gd name="connsiteY53" fmla="*/ 426486 h 1811838"/>
                  <a:gd name="connsiteX54" fmla="*/ 162409 w 1885632"/>
                  <a:gd name="connsiteY54" fmla="*/ 376147 h 1811838"/>
                  <a:gd name="connsiteX55" fmla="*/ 165502 w 1885632"/>
                  <a:gd name="connsiteY55" fmla="*/ 377047 h 1811838"/>
                  <a:gd name="connsiteX56" fmla="*/ 163529 w 1885632"/>
                  <a:gd name="connsiteY56" fmla="*/ 374501 h 1811838"/>
                  <a:gd name="connsiteX57" fmla="*/ 213074 w 1885632"/>
                  <a:gd name="connsiteY57" fmla="*/ 362912 h 1811838"/>
                  <a:gd name="connsiteX58" fmla="*/ 431525 w 1885632"/>
                  <a:gd name="connsiteY58" fmla="*/ 246037 h 1811838"/>
                  <a:gd name="connsiteX59" fmla="*/ 599251 w 1885632"/>
                  <a:gd name="connsiteY59" fmla="*/ 63694 h 1811838"/>
                  <a:gd name="connsiteX60" fmla="*/ 622846 w 1885632"/>
                  <a:gd name="connsiteY60" fmla="*/ 18614 h 1811838"/>
                  <a:gd name="connsiteX61" fmla="*/ 624818 w 1885632"/>
                  <a:gd name="connsiteY61" fmla="*/ 21159 h 1811838"/>
                  <a:gd name="connsiteX62" fmla="*/ 624719 w 1885632"/>
                  <a:gd name="connsiteY62" fmla="*/ 17940 h 1811838"/>
                  <a:gd name="connsiteX63" fmla="*/ 671613 w 1885632"/>
                  <a:gd name="connsiteY63" fmla="*/ 37686 h 1811838"/>
                  <a:gd name="connsiteX64" fmla="*/ 917042 w 1885632"/>
                  <a:gd name="connsiteY64" fmla="*/ 71535 h 1811838"/>
                  <a:gd name="connsiteX65" fmla="*/ 1159914 w 1885632"/>
                  <a:gd name="connsiteY65" fmla="*/ 22602 h 18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885632" h="1811838">
                    <a:moveTo>
                      <a:pt x="967503" y="143738"/>
                    </a:moveTo>
                    <a:cubicBezTo>
                      <a:pt x="916867" y="142150"/>
                      <a:pt x="865318" y="145614"/>
                      <a:pt x="813446" y="154545"/>
                    </a:cubicBezTo>
                    <a:cubicBezTo>
                      <a:pt x="398473" y="225994"/>
                      <a:pt x="119993" y="620317"/>
                      <a:pt x="191442" y="1035290"/>
                    </a:cubicBezTo>
                    <a:cubicBezTo>
                      <a:pt x="262892" y="1450263"/>
                      <a:pt x="657215" y="1728743"/>
                      <a:pt x="1072187" y="1657294"/>
                    </a:cubicBezTo>
                    <a:cubicBezTo>
                      <a:pt x="1487160" y="1585844"/>
                      <a:pt x="1765641" y="1191522"/>
                      <a:pt x="1694191" y="776549"/>
                    </a:cubicBezTo>
                    <a:cubicBezTo>
                      <a:pt x="1631673" y="413447"/>
                      <a:pt x="1321955" y="154848"/>
                      <a:pt x="967503" y="143738"/>
                    </a:cubicBezTo>
                    <a:close/>
                    <a:moveTo>
                      <a:pt x="1205499" y="0"/>
                    </a:moveTo>
                    <a:lnTo>
                      <a:pt x="1205599" y="3219"/>
                    </a:lnTo>
                    <a:lnTo>
                      <a:pt x="1207410" y="556"/>
                    </a:lnTo>
                    <a:lnTo>
                      <a:pt x="1233742" y="44096"/>
                    </a:lnTo>
                    <a:cubicBezTo>
                      <a:pt x="1276686" y="104934"/>
                      <a:pt x="1337594" y="164840"/>
                      <a:pt x="1412402" y="215739"/>
                    </a:cubicBezTo>
                    <a:cubicBezTo>
                      <a:pt x="1487211" y="266637"/>
                      <a:pt x="1565296" y="301300"/>
                      <a:pt x="1637652" y="318908"/>
                    </a:cubicBezTo>
                    <a:lnTo>
                      <a:pt x="1687817" y="327417"/>
                    </a:lnTo>
                    <a:lnTo>
                      <a:pt x="1686005" y="330079"/>
                    </a:lnTo>
                    <a:lnTo>
                      <a:pt x="1689037" y="328991"/>
                    </a:lnTo>
                    <a:lnTo>
                      <a:pt x="1684748" y="379691"/>
                    </a:lnTo>
                    <a:cubicBezTo>
                      <a:pt x="1683729" y="454152"/>
                      <a:pt x="1697794" y="538419"/>
                      <a:pt x="1728398" y="623568"/>
                    </a:cubicBezTo>
                    <a:cubicBezTo>
                      <a:pt x="1759002" y="708716"/>
                      <a:pt x="1801800" y="782656"/>
                      <a:pt x="1849986" y="839431"/>
                    </a:cubicBezTo>
                    <a:lnTo>
                      <a:pt x="1885570" y="875801"/>
                    </a:lnTo>
                    <a:lnTo>
                      <a:pt x="1882539" y="876891"/>
                    </a:lnTo>
                    <a:lnTo>
                      <a:pt x="1885632" y="877791"/>
                    </a:lnTo>
                    <a:lnTo>
                      <a:pt x="1852361" y="916288"/>
                    </a:lnTo>
                    <a:cubicBezTo>
                      <a:pt x="1807769" y="975929"/>
                      <a:pt x="1769618" y="1052370"/>
                      <a:pt x="1744327" y="1139246"/>
                    </a:cubicBezTo>
                    <a:cubicBezTo>
                      <a:pt x="1719038" y="1226121"/>
                      <a:pt x="1710201" y="1311095"/>
                      <a:pt x="1715813" y="1385351"/>
                    </a:cubicBezTo>
                    <a:lnTo>
                      <a:pt x="1723223" y="1435690"/>
                    </a:lnTo>
                    <a:lnTo>
                      <a:pt x="1720128" y="1434789"/>
                    </a:lnTo>
                    <a:lnTo>
                      <a:pt x="1722103" y="1437336"/>
                    </a:lnTo>
                    <a:lnTo>
                      <a:pt x="1672558" y="1448926"/>
                    </a:lnTo>
                    <a:cubicBezTo>
                      <a:pt x="1601426" y="1470966"/>
                      <a:pt x="1525630" y="1510382"/>
                      <a:pt x="1454106" y="1565801"/>
                    </a:cubicBezTo>
                    <a:cubicBezTo>
                      <a:pt x="1382582" y="1621220"/>
                      <a:pt x="1325485" y="1684771"/>
                      <a:pt x="1286380" y="1748145"/>
                    </a:cubicBezTo>
                    <a:lnTo>
                      <a:pt x="1262786" y="1793224"/>
                    </a:lnTo>
                    <a:lnTo>
                      <a:pt x="1260813" y="1790678"/>
                    </a:lnTo>
                    <a:lnTo>
                      <a:pt x="1260913" y="1793899"/>
                    </a:lnTo>
                    <a:lnTo>
                      <a:pt x="1214018" y="1774152"/>
                    </a:lnTo>
                    <a:cubicBezTo>
                      <a:pt x="1143517" y="1750173"/>
                      <a:pt x="1059028" y="1737510"/>
                      <a:pt x="968589" y="1740304"/>
                    </a:cubicBezTo>
                    <a:cubicBezTo>
                      <a:pt x="878151" y="1743097"/>
                      <a:pt x="794605" y="1760951"/>
                      <a:pt x="725717" y="1789236"/>
                    </a:cubicBezTo>
                    <a:lnTo>
                      <a:pt x="680132" y="1811838"/>
                    </a:lnTo>
                    <a:lnTo>
                      <a:pt x="680033" y="1808619"/>
                    </a:lnTo>
                    <a:lnTo>
                      <a:pt x="678222" y="1811282"/>
                    </a:lnTo>
                    <a:lnTo>
                      <a:pt x="651889" y="1767743"/>
                    </a:lnTo>
                    <a:cubicBezTo>
                      <a:pt x="608947" y="1706903"/>
                      <a:pt x="548037" y="1646998"/>
                      <a:pt x="473229" y="1596099"/>
                    </a:cubicBezTo>
                    <a:cubicBezTo>
                      <a:pt x="398420" y="1545201"/>
                      <a:pt x="320336" y="1510538"/>
                      <a:pt x="247980" y="1492930"/>
                    </a:cubicBezTo>
                    <a:lnTo>
                      <a:pt x="197815" y="1484422"/>
                    </a:lnTo>
                    <a:lnTo>
                      <a:pt x="199626" y="1481759"/>
                    </a:lnTo>
                    <a:lnTo>
                      <a:pt x="196595" y="1482848"/>
                    </a:lnTo>
                    <a:lnTo>
                      <a:pt x="200883" y="1432147"/>
                    </a:lnTo>
                    <a:cubicBezTo>
                      <a:pt x="201903" y="1357686"/>
                      <a:pt x="187837" y="1273419"/>
                      <a:pt x="157233" y="1188270"/>
                    </a:cubicBezTo>
                    <a:cubicBezTo>
                      <a:pt x="126630" y="1103122"/>
                      <a:pt x="83832" y="1029181"/>
                      <a:pt x="35644" y="972407"/>
                    </a:cubicBezTo>
                    <a:lnTo>
                      <a:pt x="62" y="936036"/>
                    </a:lnTo>
                    <a:lnTo>
                      <a:pt x="3095" y="934947"/>
                    </a:lnTo>
                    <a:lnTo>
                      <a:pt x="0" y="934046"/>
                    </a:lnTo>
                    <a:lnTo>
                      <a:pt x="33272" y="895549"/>
                    </a:lnTo>
                    <a:cubicBezTo>
                      <a:pt x="77863" y="835908"/>
                      <a:pt x="116015" y="759468"/>
                      <a:pt x="141305" y="672591"/>
                    </a:cubicBezTo>
                    <a:cubicBezTo>
                      <a:pt x="166594" y="585716"/>
                      <a:pt x="175432" y="500742"/>
                      <a:pt x="169819" y="426486"/>
                    </a:cubicBezTo>
                    <a:lnTo>
                      <a:pt x="162409" y="376147"/>
                    </a:lnTo>
                    <a:lnTo>
                      <a:pt x="165502" y="377047"/>
                    </a:lnTo>
                    <a:lnTo>
                      <a:pt x="163529" y="374501"/>
                    </a:lnTo>
                    <a:lnTo>
                      <a:pt x="213074" y="362912"/>
                    </a:lnTo>
                    <a:cubicBezTo>
                      <a:pt x="284205" y="340872"/>
                      <a:pt x="360001" y="301455"/>
                      <a:pt x="431525" y="246037"/>
                    </a:cubicBezTo>
                    <a:cubicBezTo>
                      <a:pt x="503050" y="190619"/>
                      <a:pt x="560146" y="127066"/>
                      <a:pt x="599251" y="63694"/>
                    </a:cubicBezTo>
                    <a:lnTo>
                      <a:pt x="622846" y="18614"/>
                    </a:lnTo>
                    <a:lnTo>
                      <a:pt x="624818" y="21159"/>
                    </a:lnTo>
                    <a:lnTo>
                      <a:pt x="624719" y="17940"/>
                    </a:lnTo>
                    <a:lnTo>
                      <a:pt x="671613" y="37686"/>
                    </a:lnTo>
                    <a:cubicBezTo>
                      <a:pt x="742114" y="61665"/>
                      <a:pt x="826603" y="74328"/>
                      <a:pt x="917042" y="71535"/>
                    </a:cubicBezTo>
                    <a:cubicBezTo>
                      <a:pt x="1007480" y="68741"/>
                      <a:pt x="1091027" y="50886"/>
                      <a:pt x="1159914" y="22602"/>
                    </a:cubicBezTo>
                    <a:close/>
                  </a:path>
                </a:pathLst>
              </a:custGeom>
              <a:grpFill/>
              <a:ln w="3175">
                <a:solidFill>
                  <a:srgbClr val="22B3CE"/>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noAutofit/>
              </a:bodyPr>
              <a:lstStyle/>
              <a:p>
                <a:pPr algn="ctr" defTabSz="685063">
                  <a:defRPr/>
                </a:pPr>
                <a:endParaRPr lang="zh-CN" altLang="en-US" sz="700">
                  <a:solidFill>
                    <a:prstClr val="black">
                      <a:lumMod val="75000"/>
                      <a:lumOff val="25000"/>
                    </a:prstClr>
                  </a:solidFill>
                  <a:latin typeface="微软雅黑"/>
                </a:endParaRPr>
              </a:p>
            </p:txBody>
          </p:sp>
          <p:sp>
            <p:nvSpPr>
              <p:cNvPr id="52" name="MH_SubTitle_5"/>
              <p:cNvSpPr/>
              <p:nvPr>
                <p:custDataLst>
                  <p:tags r:id="rId18"/>
                </p:custDataLst>
              </p:nvPr>
            </p:nvSpPr>
            <p:spPr>
              <a:xfrm>
                <a:off x="7572688" y="2714974"/>
                <a:ext cx="1000821" cy="1070639"/>
              </a:xfrm>
              <a:custGeom>
                <a:avLst/>
                <a:gdLst>
                  <a:gd name="connsiteX0" fmla="*/ 766985 w 1487101"/>
                  <a:gd name="connsiteY0" fmla="*/ 20013 h 1487102"/>
                  <a:gd name="connsiteX1" fmla="*/ 620740 w 1487101"/>
                  <a:gd name="connsiteY1" fmla="*/ 30273 h 1487102"/>
                  <a:gd name="connsiteX2" fmla="*/ 30272 w 1487101"/>
                  <a:gd name="connsiteY2" fmla="*/ 866362 h 1487102"/>
                  <a:gd name="connsiteX3" fmla="*/ 866362 w 1487101"/>
                  <a:gd name="connsiteY3" fmla="*/ 1456830 h 1487102"/>
                  <a:gd name="connsiteX4" fmla="*/ 1456829 w 1487101"/>
                  <a:gd name="connsiteY4" fmla="*/ 620740 h 1487102"/>
                  <a:gd name="connsiteX5" fmla="*/ 766985 w 1487101"/>
                  <a:gd name="connsiteY5" fmla="*/ 20013 h 1487102"/>
                  <a:gd name="connsiteX6" fmla="*/ 767622 w 1487101"/>
                  <a:gd name="connsiteY6" fmla="*/ 364 h 1487102"/>
                  <a:gd name="connsiteX7" fmla="*/ 1476200 w 1487101"/>
                  <a:gd name="connsiteY7" fmla="*/ 617405 h 1487102"/>
                  <a:gd name="connsiteX8" fmla="*/ 869697 w 1487101"/>
                  <a:gd name="connsiteY8" fmla="*/ 1476201 h 1487102"/>
                  <a:gd name="connsiteX9" fmla="*/ 10901 w 1487101"/>
                  <a:gd name="connsiteY9" fmla="*/ 869698 h 1487102"/>
                  <a:gd name="connsiteX10" fmla="*/ 617404 w 1487101"/>
                  <a:gd name="connsiteY10" fmla="*/ 10902 h 1487102"/>
                  <a:gd name="connsiteX11" fmla="*/ 767622 w 1487101"/>
                  <a:gd name="connsiteY11" fmla="*/ 364 h 148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7101" h="1487102">
                    <a:moveTo>
                      <a:pt x="766985" y="20013"/>
                    </a:moveTo>
                    <a:cubicBezTo>
                      <a:pt x="718916" y="18506"/>
                      <a:pt x="669981" y="21794"/>
                      <a:pt x="620740" y="30273"/>
                    </a:cubicBezTo>
                    <a:cubicBezTo>
                      <a:pt x="226807" y="98099"/>
                      <a:pt x="-37554" y="472430"/>
                      <a:pt x="30272" y="866362"/>
                    </a:cubicBezTo>
                    <a:cubicBezTo>
                      <a:pt x="98099" y="1260295"/>
                      <a:pt x="472430" y="1524656"/>
                      <a:pt x="866362" y="1456830"/>
                    </a:cubicBezTo>
                    <a:cubicBezTo>
                      <a:pt x="1260295" y="1389003"/>
                      <a:pt x="1524656" y="1014672"/>
                      <a:pt x="1456829" y="620740"/>
                    </a:cubicBezTo>
                    <a:cubicBezTo>
                      <a:pt x="1397481" y="276049"/>
                      <a:pt x="1103466" y="30561"/>
                      <a:pt x="766985" y="20013"/>
                    </a:cubicBezTo>
                    <a:close/>
                    <a:moveTo>
                      <a:pt x="767622" y="364"/>
                    </a:moveTo>
                    <a:cubicBezTo>
                      <a:pt x="1113240" y="11198"/>
                      <a:pt x="1415240" y="263352"/>
                      <a:pt x="1476200" y="617405"/>
                    </a:cubicBezTo>
                    <a:cubicBezTo>
                      <a:pt x="1545869" y="1022036"/>
                      <a:pt x="1274328" y="1406532"/>
                      <a:pt x="869697" y="1476201"/>
                    </a:cubicBezTo>
                    <a:cubicBezTo>
                      <a:pt x="465066" y="1545869"/>
                      <a:pt x="80570" y="1274329"/>
                      <a:pt x="10901" y="869698"/>
                    </a:cubicBezTo>
                    <a:cubicBezTo>
                      <a:pt x="-58767" y="465067"/>
                      <a:pt x="212773" y="80570"/>
                      <a:pt x="617404" y="10902"/>
                    </a:cubicBezTo>
                    <a:cubicBezTo>
                      <a:pt x="667983" y="2193"/>
                      <a:pt x="718248" y="-1184"/>
                      <a:pt x="767622" y="3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noAutofit/>
              </a:bodyPr>
              <a:lstStyle/>
              <a:p>
                <a:pPr algn="ctr" defTabSz="685063">
                  <a:defRPr/>
                </a:pPr>
                <a:r>
                  <a:rPr lang="en-US" altLang="zh-CN" sz="700" dirty="0">
                    <a:solidFill>
                      <a:prstClr val="black">
                        <a:lumMod val="75000"/>
                        <a:lumOff val="25000"/>
                      </a:prstClr>
                    </a:solidFill>
                    <a:latin typeface="微软雅黑"/>
                  </a:rPr>
                  <a:t>APP</a:t>
                </a:r>
                <a:r>
                  <a:rPr lang="zh-CN" altLang="en-US" sz="700" dirty="0">
                    <a:solidFill>
                      <a:prstClr val="black">
                        <a:lumMod val="75000"/>
                        <a:lumOff val="25000"/>
                      </a:prstClr>
                    </a:solidFill>
                    <a:latin typeface="微软雅黑"/>
                  </a:rPr>
                  <a:t>规则库</a:t>
                </a:r>
              </a:p>
            </p:txBody>
          </p:sp>
        </p:grpSp>
        <p:grpSp>
          <p:nvGrpSpPr>
            <p:cNvPr id="32" name="组 29"/>
            <p:cNvGrpSpPr>
              <a:grpSpLocks noChangeAspect="1"/>
            </p:cNvGrpSpPr>
            <p:nvPr/>
          </p:nvGrpSpPr>
          <p:grpSpPr>
            <a:xfrm>
              <a:off x="213390" y="4474676"/>
              <a:ext cx="408260" cy="396000"/>
              <a:chOff x="2461658" y="2597539"/>
              <a:chExt cx="1268847" cy="1303984"/>
            </a:xfrm>
            <a:solidFill>
              <a:srgbClr val="22B3CE"/>
            </a:solidFill>
          </p:grpSpPr>
          <p:sp>
            <p:nvSpPr>
              <p:cNvPr id="49" name="MH_Other_6"/>
              <p:cNvSpPr/>
              <p:nvPr>
                <p:custDataLst>
                  <p:tags r:id="rId15"/>
                </p:custDataLst>
              </p:nvPr>
            </p:nvSpPr>
            <p:spPr>
              <a:xfrm>
                <a:off x="2461658" y="2597539"/>
                <a:ext cx="1268847" cy="1303984"/>
              </a:xfrm>
              <a:custGeom>
                <a:avLst/>
                <a:gdLst>
                  <a:gd name="connsiteX0" fmla="*/ 967503 w 1885632"/>
                  <a:gd name="connsiteY0" fmla="*/ 143738 h 1811838"/>
                  <a:gd name="connsiteX1" fmla="*/ 813446 w 1885632"/>
                  <a:gd name="connsiteY1" fmla="*/ 154545 h 1811838"/>
                  <a:gd name="connsiteX2" fmla="*/ 191442 w 1885632"/>
                  <a:gd name="connsiteY2" fmla="*/ 1035290 h 1811838"/>
                  <a:gd name="connsiteX3" fmla="*/ 1072187 w 1885632"/>
                  <a:gd name="connsiteY3" fmla="*/ 1657294 h 1811838"/>
                  <a:gd name="connsiteX4" fmla="*/ 1694191 w 1885632"/>
                  <a:gd name="connsiteY4" fmla="*/ 776549 h 1811838"/>
                  <a:gd name="connsiteX5" fmla="*/ 967503 w 1885632"/>
                  <a:gd name="connsiteY5" fmla="*/ 143738 h 1811838"/>
                  <a:gd name="connsiteX6" fmla="*/ 1205499 w 1885632"/>
                  <a:gd name="connsiteY6" fmla="*/ 0 h 1811838"/>
                  <a:gd name="connsiteX7" fmla="*/ 1205599 w 1885632"/>
                  <a:gd name="connsiteY7" fmla="*/ 3219 h 1811838"/>
                  <a:gd name="connsiteX8" fmla="*/ 1207410 w 1885632"/>
                  <a:gd name="connsiteY8" fmla="*/ 556 h 1811838"/>
                  <a:gd name="connsiteX9" fmla="*/ 1233742 w 1885632"/>
                  <a:gd name="connsiteY9" fmla="*/ 44096 h 1811838"/>
                  <a:gd name="connsiteX10" fmla="*/ 1412402 w 1885632"/>
                  <a:gd name="connsiteY10" fmla="*/ 215739 h 1811838"/>
                  <a:gd name="connsiteX11" fmla="*/ 1637652 w 1885632"/>
                  <a:gd name="connsiteY11" fmla="*/ 318908 h 1811838"/>
                  <a:gd name="connsiteX12" fmla="*/ 1687817 w 1885632"/>
                  <a:gd name="connsiteY12" fmla="*/ 327417 h 1811838"/>
                  <a:gd name="connsiteX13" fmla="*/ 1686005 w 1885632"/>
                  <a:gd name="connsiteY13" fmla="*/ 330079 h 1811838"/>
                  <a:gd name="connsiteX14" fmla="*/ 1689037 w 1885632"/>
                  <a:gd name="connsiteY14" fmla="*/ 328991 h 1811838"/>
                  <a:gd name="connsiteX15" fmla="*/ 1684748 w 1885632"/>
                  <a:gd name="connsiteY15" fmla="*/ 379691 h 1811838"/>
                  <a:gd name="connsiteX16" fmla="*/ 1728398 w 1885632"/>
                  <a:gd name="connsiteY16" fmla="*/ 623568 h 1811838"/>
                  <a:gd name="connsiteX17" fmla="*/ 1849986 w 1885632"/>
                  <a:gd name="connsiteY17" fmla="*/ 839431 h 1811838"/>
                  <a:gd name="connsiteX18" fmla="*/ 1885570 w 1885632"/>
                  <a:gd name="connsiteY18" fmla="*/ 875801 h 1811838"/>
                  <a:gd name="connsiteX19" fmla="*/ 1882539 w 1885632"/>
                  <a:gd name="connsiteY19" fmla="*/ 876891 h 1811838"/>
                  <a:gd name="connsiteX20" fmla="*/ 1885632 w 1885632"/>
                  <a:gd name="connsiteY20" fmla="*/ 877791 h 1811838"/>
                  <a:gd name="connsiteX21" fmla="*/ 1852361 w 1885632"/>
                  <a:gd name="connsiteY21" fmla="*/ 916288 h 1811838"/>
                  <a:gd name="connsiteX22" fmla="*/ 1744327 w 1885632"/>
                  <a:gd name="connsiteY22" fmla="*/ 1139246 h 1811838"/>
                  <a:gd name="connsiteX23" fmla="*/ 1715813 w 1885632"/>
                  <a:gd name="connsiteY23" fmla="*/ 1385351 h 1811838"/>
                  <a:gd name="connsiteX24" fmla="*/ 1723223 w 1885632"/>
                  <a:gd name="connsiteY24" fmla="*/ 1435690 h 1811838"/>
                  <a:gd name="connsiteX25" fmla="*/ 1720128 w 1885632"/>
                  <a:gd name="connsiteY25" fmla="*/ 1434789 h 1811838"/>
                  <a:gd name="connsiteX26" fmla="*/ 1722103 w 1885632"/>
                  <a:gd name="connsiteY26" fmla="*/ 1437336 h 1811838"/>
                  <a:gd name="connsiteX27" fmla="*/ 1672558 w 1885632"/>
                  <a:gd name="connsiteY27" fmla="*/ 1448926 h 1811838"/>
                  <a:gd name="connsiteX28" fmla="*/ 1454106 w 1885632"/>
                  <a:gd name="connsiteY28" fmla="*/ 1565801 h 1811838"/>
                  <a:gd name="connsiteX29" fmla="*/ 1286380 w 1885632"/>
                  <a:gd name="connsiteY29" fmla="*/ 1748145 h 1811838"/>
                  <a:gd name="connsiteX30" fmla="*/ 1262786 w 1885632"/>
                  <a:gd name="connsiteY30" fmla="*/ 1793224 h 1811838"/>
                  <a:gd name="connsiteX31" fmla="*/ 1260813 w 1885632"/>
                  <a:gd name="connsiteY31" fmla="*/ 1790678 h 1811838"/>
                  <a:gd name="connsiteX32" fmla="*/ 1260913 w 1885632"/>
                  <a:gd name="connsiteY32" fmla="*/ 1793899 h 1811838"/>
                  <a:gd name="connsiteX33" fmla="*/ 1214018 w 1885632"/>
                  <a:gd name="connsiteY33" fmla="*/ 1774152 h 1811838"/>
                  <a:gd name="connsiteX34" fmla="*/ 968589 w 1885632"/>
                  <a:gd name="connsiteY34" fmla="*/ 1740304 h 1811838"/>
                  <a:gd name="connsiteX35" fmla="*/ 725717 w 1885632"/>
                  <a:gd name="connsiteY35" fmla="*/ 1789236 h 1811838"/>
                  <a:gd name="connsiteX36" fmla="*/ 680132 w 1885632"/>
                  <a:gd name="connsiteY36" fmla="*/ 1811838 h 1811838"/>
                  <a:gd name="connsiteX37" fmla="*/ 680033 w 1885632"/>
                  <a:gd name="connsiteY37" fmla="*/ 1808619 h 1811838"/>
                  <a:gd name="connsiteX38" fmla="*/ 678222 w 1885632"/>
                  <a:gd name="connsiteY38" fmla="*/ 1811282 h 1811838"/>
                  <a:gd name="connsiteX39" fmla="*/ 651889 w 1885632"/>
                  <a:gd name="connsiteY39" fmla="*/ 1767743 h 1811838"/>
                  <a:gd name="connsiteX40" fmla="*/ 473229 w 1885632"/>
                  <a:gd name="connsiteY40" fmla="*/ 1596099 h 1811838"/>
                  <a:gd name="connsiteX41" fmla="*/ 247980 w 1885632"/>
                  <a:gd name="connsiteY41" fmla="*/ 1492930 h 1811838"/>
                  <a:gd name="connsiteX42" fmla="*/ 197815 w 1885632"/>
                  <a:gd name="connsiteY42" fmla="*/ 1484422 h 1811838"/>
                  <a:gd name="connsiteX43" fmla="*/ 199626 w 1885632"/>
                  <a:gd name="connsiteY43" fmla="*/ 1481759 h 1811838"/>
                  <a:gd name="connsiteX44" fmla="*/ 196595 w 1885632"/>
                  <a:gd name="connsiteY44" fmla="*/ 1482848 h 1811838"/>
                  <a:gd name="connsiteX45" fmla="*/ 200883 w 1885632"/>
                  <a:gd name="connsiteY45" fmla="*/ 1432147 h 1811838"/>
                  <a:gd name="connsiteX46" fmla="*/ 157233 w 1885632"/>
                  <a:gd name="connsiteY46" fmla="*/ 1188270 h 1811838"/>
                  <a:gd name="connsiteX47" fmla="*/ 35644 w 1885632"/>
                  <a:gd name="connsiteY47" fmla="*/ 972407 h 1811838"/>
                  <a:gd name="connsiteX48" fmla="*/ 62 w 1885632"/>
                  <a:gd name="connsiteY48" fmla="*/ 936036 h 1811838"/>
                  <a:gd name="connsiteX49" fmla="*/ 3095 w 1885632"/>
                  <a:gd name="connsiteY49" fmla="*/ 934947 h 1811838"/>
                  <a:gd name="connsiteX50" fmla="*/ 0 w 1885632"/>
                  <a:gd name="connsiteY50" fmla="*/ 934046 h 1811838"/>
                  <a:gd name="connsiteX51" fmla="*/ 33272 w 1885632"/>
                  <a:gd name="connsiteY51" fmla="*/ 895549 h 1811838"/>
                  <a:gd name="connsiteX52" fmla="*/ 141305 w 1885632"/>
                  <a:gd name="connsiteY52" fmla="*/ 672591 h 1811838"/>
                  <a:gd name="connsiteX53" fmla="*/ 169819 w 1885632"/>
                  <a:gd name="connsiteY53" fmla="*/ 426486 h 1811838"/>
                  <a:gd name="connsiteX54" fmla="*/ 162409 w 1885632"/>
                  <a:gd name="connsiteY54" fmla="*/ 376147 h 1811838"/>
                  <a:gd name="connsiteX55" fmla="*/ 165502 w 1885632"/>
                  <a:gd name="connsiteY55" fmla="*/ 377047 h 1811838"/>
                  <a:gd name="connsiteX56" fmla="*/ 163529 w 1885632"/>
                  <a:gd name="connsiteY56" fmla="*/ 374501 h 1811838"/>
                  <a:gd name="connsiteX57" fmla="*/ 213074 w 1885632"/>
                  <a:gd name="connsiteY57" fmla="*/ 362912 h 1811838"/>
                  <a:gd name="connsiteX58" fmla="*/ 431525 w 1885632"/>
                  <a:gd name="connsiteY58" fmla="*/ 246037 h 1811838"/>
                  <a:gd name="connsiteX59" fmla="*/ 599251 w 1885632"/>
                  <a:gd name="connsiteY59" fmla="*/ 63694 h 1811838"/>
                  <a:gd name="connsiteX60" fmla="*/ 622846 w 1885632"/>
                  <a:gd name="connsiteY60" fmla="*/ 18614 h 1811838"/>
                  <a:gd name="connsiteX61" fmla="*/ 624818 w 1885632"/>
                  <a:gd name="connsiteY61" fmla="*/ 21159 h 1811838"/>
                  <a:gd name="connsiteX62" fmla="*/ 624719 w 1885632"/>
                  <a:gd name="connsiteY62" fmla="*/ 17940 h 1811838"/>
                  <a:gd name="connsiteX63" fmla="*/ 671613 w 1885632"/>
                  <a:gd name="connsiteY63" fmla="*/ 37686 h 1811838"/>
                  <a:gd name="connsiteX64" fmla="*/ 917042 w 1885632"/>
                  <a:gd name="connsiteY64" fmla="*/ 71535 h 1811838"/>
                  <a:gd name="connsiteX65" fmla="*/ 1159914 w 1885632"/>
                  <a:gd name="connsiteY65" fmla="*/ 22602 h 18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885632" h="1811838">
                    <a:moveTo>
                      <a:pt x="967503" y="143738"/>
                    </a:moveTo>
                    <a:cubicBezTo>
                      <a:pt x="916867" y="142150"/>
                      <a:pt x="865318" y="145614"/>
                      <a:pt x="813446" y="154545"/>
                    </a:cubicBezTo>
                    <a:cubicBezTo>
                      <a:pt x="398473" y="225994"/>
                      <a:pt x="119993" y="620317"/>
                      <a:pt x="191442" y="1035290"/>
                    </a:cubicBezTo>
                    <a:cubicBezTo>
                      <a:pt x="262892" y="1450263"/>
                      <a:pt x="657215" y="1728743"/>
                      <a:pt x="1072187" y="1657294"/>
                    </a:cubicBezTo>
                    <a:cubicBezTo>
                      <a:pt x="1487160" y="1585844"/>
                      <a:pt x="1765641" y="1191522"/>
                      <a:pt x="1694191" y="776549"/>
                    </a:cubicBezTo>
                    <a:cubicBezTo>
                      <a:pt x="1631673" y="413447"/>
                      <a:pt x="1321955" y="154848"/>
                      <a:pt x="967503" y="143738"/>
                    </a:cubicBezTo>
                    <a:close/>
                    <a:moveTo>
                      <a:pt x="1205499" y="0"/>
                    </a:moveTo>
                    <a:lnTo>
                      <a:pt x="1205599" y="3219"/>
                    </a:lnTo>
                    <a:lnTo>
                      <a:pt x="1207410" y="556"/>
                    </a:lnTo>
                    <a:lnTo>
                      <a:pt x="1233742" y="44096"/>
                    </a:lnTo>
                    <a:cubicBezTo>
                      <a:pt x="1276686" y="104934"/>
                      <a:pt x="1337594" y="164840"/>
                      <a:pt x="1412402" y="215739"/>
                    </a:cubicBezTo>
                    <a:cubicBezTo>
                      <a:pt x="1487211" y="266637"/>
                      <a:pt x="1565296" y="301300"/>
                      <a:pt x="1637652" y="318908"/>
                    </a:cubicBezTo>
                    <a:lnTo>
                      <a:pt x="1687817" y="327417"/>
                    </a:lnTo>
                    <a:lnTo>
                      <a:pt x="1686005" y="330079"/>
                    </a:lnTo>
                    <a:lnTo>
                      <a:pt x="1689037" y="328991"/>
                    </a:lnTo>
                    <a:lnTo>
                      <a:pt x="1684748" y="379691"/>
                    </a:lnTo>
                    <a:cubicBezTo>
                      <a:pt x="1683729" y="454152"/>
                      <a:pt x="1697794" y="538419"/>
                      <a:pt x="1728398" y="623568"/>
                    </a:cubicBezTo>
                    <a:cubicBezTo>
                      <a:pt x="1759002" y="708716"/>
                      <a:pt x="1801800" y="782656"/>
                      <a:pt x="1849986" y="839431"/>
                    </a:cubicBezTo>
                    <a:lnTo>
                      <a:pt x="1885570" y="875801"/>
                    </a:lnTo>
                    <a:lnTo>
                      <a:pt x="1882539" y="876891"/>
                    </a:lnTo>
                    <a:lnTo>
                      <a:pt x="1885632" y="877791"/>
                    </a:lnTo>
                    <a:lnTo>
                      <a:pt x="1852361" y="916288"/>
                    </a:lnTo>
                    <a:cubicBezTo>
                      <a:pt x="1807769" y="975929"/>
                      <a:pt x="1769618" y="1052370"/>
                      <a:pt x="1744327" y="1139246"/>
                    </a:cubicBezTo>
                    <a:cubicBezTo>
                      <a:pt x="1719038" y="1226121"/>
                      <a:pt x="1710201" y="1311095"/>
                      <a:pt x="1715813" y="1385351"/>
                    </a:cubicBezTo>
                    <a:lnTo>
                      <a:pt x="1723223" y="1435690"/>
                    </a:lnTo>
                    <a:lnTo>
                      <a:pt x="1720128" y="1434789"/>
                    </a:lnTo>
                    <a:lnTo>
                      <a:pt x="1722103" y="1437336"/>
                    </a:lnTo>
                    <a:lnTo>
                      <a:pt x="1672558" y="1448926"/>
                    </a:lnTo>
                    <a:cubicBezTo>
                      <a:pt x="1601426" y="1470966"/>
                      <a:pt x="1525630" y="1510382"/>
                      <a:pt x="1454106" y="1565801"/>
                    </a:cubicBezTo>
                    <a:cubicBezTo>
                      <a:pt x="1382582" y="1621220"/>
                      <a:pt x="1325485" y="1684771"/>
                      <a:pt x="1286380" y="1748145"/>
                    </a:cubicBezTo>
                    <a:lnTo>
                      <a:pt x="1262786" y="1793224"/>
                    </a:lnTo>
                    <a:lnTo>
                      <a:pt x="1260813" y="1790678"/>
                    </a:lnTo>
                    <a:lnTo>
                      <a:pt x="1260913" y="1793899"/>
                    </a:lnTo>
                    <a:lnTo>
                      <a:pt x="1214018" y="1774152"/>
                    </a:lnTo>
                    <a:cubicBezTo>
                      <a:pt x="1143517" y="1750173"/>
                      <a:pt x="1059028" y="1737510"/>
                      <a:pt x="968589" y="1740304"/>
                    </a:cubicBezTo>
                    <a:cubicBezTo>
                      <a:pt x="878151" y="1743097"/>
                      <a:pt x="794605" y="1760951"/>
                      <a:pt x="725717" y="1789236"/>
                    </a:cubicBezTo>
                    <a:lnTo>
                      <a:pt x="680132" y="1811838"/>
                    </a:lnTo>
                    <a:lnTo>
                      <a:pt x="680033" y="1808619"/>
                    </a:lnTo>
                    <a:lnTo>
                      <a:pt x="678222" y="1811282"/>
                    </a:lnTo>
                    <a:lnTo>
                      <a:pt x="651889" y="1767743"/>
                    </a:lnTo>
                    <a:cubicBezTo>
                      <a:pt x="608947" y="1706903"/>
                      <a:pt x="548037" y="1646998"/>
                      <a:pt x="473229" y="1596099"/>
                    </a:cubicBezTo>
                    <a:cubicBezTo>
                      <a:pt x="398420" y="1545201"/>
                      <a:pt x="320336" y="1510538"/>
                      <a:pt x="247980" y="1492930"/>
                    </a:cubicBezTo>
                    <a:lnTo>
                      <a:pt x="197815" y="1484422"/>
                    </a:lnTo>
                    <a:lnTo>
                      <a:pt x="199626" y="1481759"/>
                    </a:lnTo>
                    <a:lnTo>
                      <a:pt x="196595" y="1482848"/>
                    </a:lnTo>
                    <a:lnTo>
                      <a:pt x="200883" y="1432147"/>
                    </a:lnTo>
                    <a:cubicBezTo>
                      <a:pt x="201903" y="1357686"/>
                      <a:pt x="187837" y="1273419"/>
                      <a:pt x="157233" y="1188270"/>
                    </a:cubicBezTo>
                    <a:cubicBezTo>
                      <a:pt x="126630" y="1103122"/>
                      <a:pt x="83832" y="1029181"/>
                      <a:pt x="35644" y="972407"/>
                    </a:cubicBezTo>
                    <a:lnTo>
                      <a:pt x="62" y="936036"/>
                    </a:lnTo>
                    <a:lnTo>
                      <a:pt x="3095" y="934947"/>
                    </a:lnTo>
                    <a:lnTo>
                      <a:pt x="0" y="934046"/>
                    </a:lnTo>
                    <a:lnTo>
                      <a:pt x="33272" y="895549"/>
                    </a:lnTo>
                    <a:cubicBezTo>
                      <a:pt x="77863" y="835908"/>
                      <a:pt x="116015" y="759468"/>
                      <a:pt x="141305" y="672591"/>
                    </a:cubicBezTo>
                    <a:cubicBezTo>
                      <a:pt x="166594" y="585716"/>
                      <a:pt x="175432" y="500742"/>
                      <a:pt x="169819" y="426486"/>
                    </a:cubicBezTo>
                    <a:lnTo>
                      <a:pt x="162409" y="376147"/>
                    </a:lnTo>
                    <a:lnTo>
                      <a:pt x="165502" y="377047"/>
                    </a:lnTo>
                    <a:lnTo>
                      <a:pt x="163529" y="374501"/>
                    </a:lnTo>
                    <a:lnTo>
                      <a:pt x="213074" y="362912"/>
                    </a:lnTo>
                    <a:cubicBezTo>
                      <a:pt x="284205" y="340872"/>
                      <a:pt x="360001" y="301455"/>
                      <a:pt x="431525" y="246037"/>
                    </a:cubicBezTo>
                    <a:cubicBezTo>
                      <a:pt x="503050" y="190619"/>
                      <a:pt x="560146" y="127066"/>
                      <a:pt x="599251" y="63694"/>
                    </a:cubicBezTo>
                    <a:lnTo>
                      <a:pt x="622846" y="18614"/>
                    </a:lnTo>
                    <a:lnTo>
                      <a:pt x="624818" y="21159"/>
                    </a:lnTo>
                    <a:lnTo>
                      <a:pt x="624719" y="17940"/>
                    </a:lnTo>
                    <a:lnTo>
                      <a:pt x="671613" y="37686"/>
                    </a:lnTo>
                    <a:cubicBezTo>
                      <a:pt x="742114" y="61665"/>
                      <a:pt x="826603" y="74328"/>
                      <a:pt x="917042" y="71535"/>
                    </a:cubicBezTo>
                    <a:cubicBezTo>
                      <a:pt x="1007480" y="68741"/>
                      <a:pt x="1091027" y="50886"/>
                      <a:pt x="1159914" y="22602"/>
                    </a:cubicBezTo>
                    <a:close/>
                  </a:path>
                </a:pathLst>
              </a:custGeom>
              <a:grpFill/>
              <a:ln w="3175">
                <a:solidFill>
                  <a:srgbClr val="22B3CE"/>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noAutofit/>
              </a:bodyPr>
              <a:lstStyle/>
              <a:p>
                <a:pPr algn="ctr" defTabSz="685063">
                  <a:defRPr/>
                </a:pPr>
                <a:endParaRPr lang="zh-CN" altLang="en-US" sz="700">
                  <a:solidFill>
                    <a:prstClr val="black">
                      <a:lumMod val="75000"/>
                      <a:lumOff val="25000"/>
                    </a:prstClr>
                  </a:solidFill>
                  <a:latin typeface="微软雅黑"/>
                </a:endParaRPr>
              </a:p>
            </p:txBody>
          </p:sp>
          <p:sp>
            <p:nvSpPr>
              <p:cNvPr id="50" name="MH_SubTitle_1"/>
              <p:cNvSpPr/>
              <p:nvPr>
                <p:custDataLst>
                  <p:tags r:id="rId16"/>
                </p:custDataLst>
              </p:nvPr>
            </p:nvSpPr>
            <p:spPr>
              <a:xfrm>
                <a:off x="2595671" y="2714974"/>
                <a:ext cx="1000821" cy="1070639"/>
              </a:xfrm>
              <a:custGeom>
                <a:avLst/>
                <a:gdLst>
                  <a:gd name="connsiteX0" fmla="*/ 766985 w 1487101"/>
                  <a:gd name="connsiteY0" fmla="*/ 20013 h 1487102"/>
                  <a:gd name="connsiteX1" fmla="*/ 620740 w 1487101"/>
                  <a:gd name="connsiteY1" fmla="*/ 30273 h 1487102"/>
                  <a:gd name="connsiteX2" fmla="*/ 30272 w 1487101"/>
                  <a:gd name="connsiteY2" fmla="*/ 866362 h 1487102"/>
                  <a:gd name="connsiteX3" fmla="*/ 866362 w 1487101"/>
                  <a:gd name="connsiteY3" fmla="*/ 1456830 h 1487102"/>
                  <a:gd name="connsiteX4" fmla="*/ 1456829 w 1487101"/>
                  <a:gd name="connsiteY4" fmla="*/ 620740 h 1487102"/>
                  <a:gd name="connsiteX5" fmla="*/ 766985 w 1487101"/>
                  <a:gd name="connsiteY5" fmla="*/ 20013 h 1487102"/>
                  <a:gd name="connsiteX6" fmla="*/ 767622 w 1487101"/>
                  <a:gd name="connsiteY6" fmla="*/ 364 h 1487102"/>
                  <a:gd name="connsiteX7" fmla="*/ 1476200 w 1487101"/>
                  <a:gd name="connsiteY7" fmla="*/ 617405 h 1487102"/>
                  <a:gd name="connsiteX8" fmla="*/ 869697 w 1487101"/>
                  <a:gd name="connsiteY8" fmla="*/ 1476201 h 1487102"/>
                  <a:gd name="connsiteX9" fmla="*/ 10901 w 1487101"/>
                  <a:gd name="connsiteY9" fmla="*/ 869698 h 1487102"/>
                  <a:gd name="connsiteX10" fmla="*/ 617404 w 1487101"/>
                  <a:gd name="connsiteY10" fmla="*/ 10902 h 1487102"/>
                  <a:gd name="connsiteX11" fmla="*/ 767622 w 1487101"/>
                  <a:gd name="connsiteY11" fmla="*/ 364 h 148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7101" h="1487102">
                    <a:moveTo>
                      <a:pt x="766985" y="20013"/>
                    </a:moveTo>
                    <a:cubicBezTo>
                      <a:pt x="718916" y="18506"/>
                      <a:pt x="669981" y="21794"/>
                      <a:pt x="620740" y="30273"/>
                    </a:cubicBezTo>
                    <a:cubicBezTo>
                      <a:pt x="226807" y="98099"/>
                      <a:pt x="-37554" y="472430"/>
                      <a:pt x="30272" y="866362"/>
                    </a:cubicBezTo>
                    <a:cubicBezTo>
                      <a:pt x="98099" y="1260295"/>
                      <a:pt x="472430" y="1524656"/>
                      <a:pt x="866362" y="1456830"/>
                    </a:cubicBezTo>
                    <a:cubicBezTo>
                      <a:pt x="1260295" y="1389003"/>
                      <a:pt x="1524656" y="1014672"/>
                      <a:pt x="1456829" y="620740"/>
                    </a:cubicBezTo>
                    <a:cubicBezTo>
                      <a:pt x="1397481" y="276049"/>
                      <a:pt x="1103466" y="30561"/>
                      <a:pt x="766985" y="20013"/>
                    </a:cubicBezTo>
                    <a:close/>
                    <a:moveTo>
                      <a:pt x="767622" y="364"/>
                    </a:moveTo>
                    <a:cubicBezTo>
                      <a:pt x="1113240" y="11198"/>
                      <a:pt x="1415240" y="263352"/>
                      <a:pt x="1476200" y="617405"/>
                    </a:cubicBezTo>
                    <a:cubicBezTo>
                      <a:pt x="1545869" y="1022036"/>
                      <a:pt x="1274328" y="1406532"/>
                      <a:pt x="869697" y="1476201"/>
                    </a:cubicBezTo>
                    <a:cubicBezTo>
                      <a:pt x="465066" y="1545869"/>
                      <a:pt x="80570" y="1274329"/>
                      <a:pt x="10901" y="869698"/>
                    </a:cubicBezTo>
                    <a:cubicBezTo>
                      <a:pt x="-58767" y="465067"/>
                      <a:pt x="212773" y="80570"/>
                      <a:pt x="617404" y="10902"/>
                    </a:cubicBezTo>
                    <a:cubicBezTo>
                      <a:pt x="667983" y="2193"/>
                      <a:pt x="718248" y="-1184"/>
                      <a:pt x="767622" y="3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noAutofit/>
              </a:bodyPr>
              <a:lstStyle/>
              <a:p>
                <a:pPr algn="ctr" defTabSz="685063">
                  <a:defRPr/>
                </a:pPr>
                <a:r>
                  <a:rPr lang="en-US" altLang="zh-CN" sz="700" dirty="0">
                    <a:solidFill>
                      <a:prstClr val="black">
                        <a:lumMod val="75000"/>
                        <a:lumOff val="25000"/>
                      </a:prstClr>
                    </a:solidFill>
                    <a:latin typeface="微软雅黑"/>
                  </a:rPr>
                  <a:t>DPI</a:t>
                </a:r>
                <a:r>
                  <a:rPr lang="zh-CN" altLang="en-US" sz="700" dirty="0">
                    <a:solidFill>
                      <a:prstClr val="black">
                        <a:lumMod val="75000"/>
                        <a:lumOff val="25000"/>
                      </a:prstClr>
                    </a:solidFill>
                    <a:latin typeface="微软雅黑"/>
                  </a:rPr>
                  <a:t>协议映射表</a:t>
                </a:r>
              </a:p>
            </p:txBody>
          </p:sp>
        </p:grpSp>
        <p:grpSp>
          <p:nvGrpSpPr>
            <p:cNvPr id="33" name="组 26"/>
            <p:cNvGrpSpPr>
              <a:grpSpLocks noChangeAspect="1"/>
            </p:cNvGrpSpPr>
            <p:nvPr/>
          </p:nvGrpSpPr>
          <p:grpSpPr>
            <a:xfrm>
              <a:off x="2546910" y="4474676"/>
              <a:ext cx="408260" cy="396000"/>
              <a:chOff x="9092980" y="2624662"/>
              <a:chExt cx="1268847" cy="1303984"/>
            </a:xfrm>
            <a:solidFill>
              <a:srgbClr val="22B3CE"/>
            </a:solidFill>
          </p:grpSpPr>
          <p:sp>
            <p:nvSpPr>
              <p:cNvPr id="47" name="MH_Other_5"/>
              <p:cNvSpPr/>
              <p:nvPr>
                <p:custDataLst>
                  <p:tags r:id="rId13"/>
                </p:custDataLst>
              </p:nvPr>
            </p:nvSpPr>
            <p:spPr>
              <a:xfrm>
                <a:off x="9092980" y="2624662"/>
                <a:ext cx="1268847" cy="1303984"/>
              </a:xfrm>
              <a:custGeom>
                <a:avLst/>
                <a:gdLst>
                  <a:gd name="connsiteX0" fmla="*/ 967503 w 1885632"/>
                  <a:gd name="connsiteY0" fmla="*/ 143738 h 1811838"/>
                  <a:gd name="connsiteX1" fmla="*/ 813446 w 1885632"/>
                  <a:gd name="connsiteY1" fmla="*/ 154545 h 1811838"/>
                  <a:gd name="connsiteX2" fmla="*/ 191442 w 1885632"/>
                  <a:gd name="connsiteY2" fmla="*/ 1035290 h 1811838"/>
                  <a:gd name="connsiteX3" fmla="*/ 1072187 w 1885632"/>
                  <a:gd name="connsiteY3" fmla="*/ 1657294 h 1811838"/>
                  <a:gd name="connsiteX4" fmla="*/ 1694191 w 1885632"/>
                  <a:gd name="connsiteY4" fmla="*/ 776549 h 1811838"/>
                  <a:gd name="connsiteX5" fmla="*/ 967503 w 1885632"/>
                  <a:gd name="connsiteY5" fmla="*/ 143738 h 1811838"/>
                  <a:gd name="connsiteX6" fmla="*/ 1205499 w 1885632"/>
                  <a:gd name="connsiteY6" fmla="*/ 0 h 1811838"/>
                  <a:gd name="connsiteX7" fmla="*/ 1205599 w 1885632"/>
                  <a:gd name="connsiteY7" fmla="*/ 3219 h 1811838"/>
                  <a:gd name="connsiteX8" fmla="*/ 1207410 w 1885632"/>
                  <a:gd name="connsiteY8" fmla="*/ 556 h 1811838"/>
                  <a:gd name="connsiteX9" fmla="*/ 1233742 w 1885632"/>
                  <a:gd name="connsiteY9" fmla="*/ 44096 h 1811838"/>
                  <a:gd name="connsiteX10" fmla="*/ 1412402 w 1885632"/>
                  <a:gd name="connsiteY10" fmla="*/ 215739 h 1811838"/>
                  <a:gd name="connsiteX11" fmla="*/ 1637652 w 1885632"/>
                  <a:gd name="connsiteY11" fmla="*/ 318908 h 1811838"/>
                  <a:gd name="connsiteX12" fmla="*/ 1687817 w 1885632"/>
                  <a:gd name="connsiteY12" fmla="*/ 327417 h 1811838"/>
                  <a:gd name="connsiteX13" fmla="*/ 1686005 w 1885632"/>
                  <a:gd name="connsiteY13" fmla="*/ 330079 h 1811838"/>
                  <a:gd name="connsiteX14" fmla="*/ 1689037 w 1885632"/>
                  <a:gd name="connsiteY14" fmla="*/ 328991 h 1811838"/>
                  <a:gd name="connsiteX15" fmla="*/ 1684748 w 1885632"/>
                  <a:gd name="connsiteY15" fmla="*/ 379691 h 1811838"/>
                  <a:gd name="connsiteX16" fmla="*/ 1728398 w 1885632"/>
                  <a:gd name="connsiteY16" fmla="*/ 623568 h 1811838"/>
                  <a:gd name="connsiteX17" fmla="*/ 1849986 w 1885632"/>
                  <a:gd name="connsiteY17" fmla="*/ 839431 h 1811838"/>
                  <a:gd name="connsiteX18" fmla="*/ 1885570 w 1885632"/>
                  <a:gd name="connsiteY18" fmla="*/ 875801 h 1811838"/>
                  <a:gd name="connsiteX19" fmla="*/ 1882539 w 1885632"/>
                  <a:gd name="connsiteY19" fmla="*/ 876891 h 1811838"/>
                  <a:gd name="connsiteX20" fmla="*/ 1885632 w 1885632"/>
                  <a:gd name="connsiteY20" fmla="*/ 877791 h 1811838"/>
                  <a:gd name="connsiteX21" fmla="*/ 1852361 w 1885632"/>
                  <a:gd name="connsiteY21" fmla="*/ 916288 h 1811838"/>
                  <a:gd name="connsiteX22" fmla="*/ 1744327 w 1885632"/>
                  <a:gd name="connsiteY22" fmla="*/ 1139246 h 1811838"/>
                  <a:gd name="connsiteX23" fmla="*/ 1715813 w 1885632"/>
                  <a:gd name="connsiteY23" fmla="*/ 1385351 h 1811838"/>
                  <a:gd name="connsiteX24" fmla="*/ 1723223 w 1885632"/>
                  <a:gd name="connsiteY24" fmla="*/ 1435690 h 1811838"/>
                  <a:gd name="connsiteX25" fmla="*/ 1720128 w 1885632"/>
                  <a:gd name="connsiteY25" fmla="*/ 1434789 h 1811838"/>
                  <a:gd name="connsiteX26" fmla="*/ 1722103 w 1885632"/>
                  <a:gd name="connsiteY26" fmla="*/ 1437336 h 1811838"/>
                  <a:gd name="connsiteX27" fmla="*/ 1672558 w 1885632"/>
                  <a:gd name="connsiteY27" fmla="*/ 1448926 h 1811838"/>
                  <a:gd name="connsiteX28" fmla="*/ 1454106 w 1885632"/>
                  <a:gd name="connsiteY28" fmla="*/ 1565801 h 1811838"/>
                  <a:gd name="connsiteX29" fmla="*/ 1286380 w 1885632"/>
                  <a:gd name="connsiteY29" fmla="*/ 1748145 h 1811838"/>
                  <a:gd name="connsiteX30" fmla="*/ 1262786 w 1885632"/>
                  <a:gd name="connsiteY30" fmla="*/ 1793224 h 1811838"/>
                  <a:gd name="connsiteX31" fmla="*/ 1260813 w 1885632"/>
                  <a:gd name="connsiteY31" fmla="*/ 1790678 h 1811838"/>
                  <a:gd name="connsiteX32" fmla="*/ 1260913 w 1885632"/>
                  <a:gd name="connsiteY32" fmla="*/ 1793899 h 1811838"/>
                  <a:gd name="connsiteX33" fmla="*/ 1214018 w 1885632"/>
                  <a:gd name="connsiteY33" fmla="*/ 1774152 h 1811838"/>
                  <a:gd name="connsiteX34" fmla="*/ 968589 w 1885632"/>
                  <a:gd name="connsiteY34" fmla="*/ 1740304 h 1811838"/>
                  <a:gd name="connsiteX35" fmla="*/ 725717 w 1885632"/>
                  <a:gd name="connsiteY35" fmla="*/ 1789236 h 1811838"/>
                  <a:gd name="connsiteX36" fmla="*/ 680132 w 1885632"/>
                  <a:gd name="connsiteY36" fmla="*/ 1811838 h 1811838"/>
                  <a:gd name="connsiteX37" fmla="*/ 680033 w 1885632"/>
                  <a:gd name="connsiteY37" fmla="*/ 1808619 h 1811838"/>
                  <a:gd name="connsiteX38" fmla="*/ 678222 w 1885632"/>
                  <a:gd name="connsiteY38" fmla="*/ 1811282 h 1811838"/>
                  <a:gd name="connsiteX39" fmla="*/ 651889 w 1885632"/>
                  <a:gd name="connsiteY39" fmla="*/ 1767743 h 1811838"/>
                  <a:gd name="connsiteX40" fmla="*/ 473229 w 1885632"/>
                  <a:gd name="connsiteY40" fmla="*/ 1596099 h 1811838"/>
                  <a:gd name="connsiteX41" fmla="*/ 247980 w 1885632"/>
                  <a:gd name="connsiteY41" fmla="*/ 1492930 h 1811838"/>
                  <a:gd name="connsiteX42" fmla="*/ 197815 w 1885632"/>
                  <a:gd name="connsiteY42" fmla="*/ 1484422 h 1811838"/>
                  <a:gd name="connsiteX43" fmla="*/ 199626 w 1885632"/>
                  <a:gd name="connsiteY43" fmla="*/ 1481759 h 1811838"/>
                  <a:gd name="connsiteX44" fmla="*/ 196595 w 1885632"/>
                  <a:gd name="connsiteY44" fmla="*/ 1482848 h 1811838"/>
                  <a:gd name="connsiteX45" fmla="*/ 200883 w 1885632"/>
                  <a:gd name="connsiteY45" fmla="*/ 1432147 h 1811838"/>
                  <a:gd name="connsiteX46" fmla="*/ 157233 w 1885632"/>
                  <a:gd name="connsiteY46" fmla="*/ 1188270 h 1811838"/>
                  <a:gd name="connsiteX47" fmla="*/ 35644 w 1885632"/>
                  <a:gd name="connsiteY47" fmla="*/ 972407 h 1811838"/>
                  <a:gd name="connsiteX48" fmla="*/ 62 w 1885632"/>
                  <a:gd name="connsiteY48" fmla="*/ 936036 h 1811838"/>
                  <a:gd name="connsiteX49" fmla="*/ 3095 w 1885632"/>
                  <a:gd name="connsiteY49" fmla="*/ 934947 h 1811838"/>
                  <a:gd name="connsiteX50" fmla="*/ 0 w 1885632"/>
                  <a:gd name="connsiteY50" fmla="*/ 934046 h 1811838"/>
                  <a:gd name="connsiteX51" fmla="*/ 33272 w 1885632"/>
                  <a:gd name="connsiteY51" fmla="*/ 895549 h 1811838"/>
                  <a:gd name="connsiteX52" fmla="*/ 141305 w 1885632"/>
                  <a:gd name="connsiteY52" fmla="*/ 672591 h 1811838"/>
                  <a:gd name="connsiteX53" fmla="*/ 169819 w 1885632"/>
                  <a:gd name="connsiteY53" fmla="*/ 426486 h 1811838"/>
                  <a:gd name="connsiteX54" fmla="*/ 162409 w 1885632"/>
                  <a:gd name="connsiteY54" fmla="*/ 376147 h 1811838"/>
                  <a:gd name="connsiteX55" fmla="*/ 165502 w 1885632"/>
                  <a:gd name="connsiteY55" fmla="*/ 377047 h 1811838"/>
                  <a:gd name="connsiteX56" fmla="*/ 163529 w 1885632"/>
                  <a:gd name="connsiteY56" fmla="*/ 374501 h 1811838"/>
                  <a:gd name="connsiteX57" fmla="*/ 213074 w 1885632"/>
                  <a:gd name="connsiteY57" fmla="*/ 362912 h 1811838"/>
                  <a:gd name="connsiteX58" fmla="*/ 431525 w 1885632"/>
                  <a:gd name="connsiteY58" fmla="*/ 246037 h 1811838"/>
                  <a:gd name="connsiteX59" fmla="*/ 599251 w 1885632"/>
                  <a:gd name="connsiteY59" fmla="*/ 63694 h 1811838"/>
                  <a:gd name="connsiteX60" fmla="*/ 622846 w 1885632"/>
                  <a:gd name="connsiteY60" fmla="*/ 18614 h 1811838"/>
                  <a:gd name="connsiteX61" fmla="*/ 624818 w 1885632"/>
                  <a:gd name="connsiteY61" fmla="*/ 21159 h 1811838"/>
                  <a:gd name="connsiteX62" fmla="*/ 624719 w 1885632"/>
                  <a:gd name="connsiteY62" fmla="*/ 17940 h 1811838"/>
                  <a:gd name="connsiteX63" fmla="*/ 671613 w 1885632"/>
                  <a:gd name="connsiteY63" fmla="*/ 37686 h 1811838"/>
                  <a:gd name="connsiteX64" fmla="*/ 917042 w 1885632"/>
                  <a:gd name="connsiteY64" fmla="*/ 71535 h 1811838"/>
                  <a:gd name="connsiteX65" fmla="*/ 1159914 w 1885632"/>
                  <a:gd name="connsiteY65" fmla="*/ 22602 h 18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885632" h="1811838">
                    <a:moveTo>
                      <a:pt x="967503" y="143738"/>
                    </a:moveTo>
                    <a:cubicBezTo>
                      <a:pt x="916867" y="142150"/>
                      <a:pt x="865318" y="145614"/>
                      <a:pt x="813446" y="154545"/>
                    </a:cubicBezTo>
                    <a:cubicBezTo>
                      <a:pt x="398473" y="225994"/>
                      <a:pt x="119993" y="620317"/>
                      <a:pt x="191442" y="1035290"/>
                    </a:cubicBezTo>
                    <a:cubicBezTo>
                      <a:pt x="262892" y="1450263"/>
                      <a:pt x="657215" y="1728743"/>
                      <a:pt x="1072187" y="1657294"/>
                    </a:cubicBezTo>
                    <a:cubicBezTo>
                      <a:pt x="1487160" y="1585844"/>
                      <a:pt x="1765641" y="1191522"/>
                      <a:pt x="1694191" y="776549"/>
                    </a:cubicBezTo>
                    <a:cubicBezTo>
                      <a:pt x="1631673" y="413447"/>
                      <a:pt x="1321955" y="154848"/>
                      <a:pt x="967503" y="143738"/>
                    </a:cubicBezTo>
                    <a:close/>
                    <a:moveTo>
                      <a:pt x="1205499" y="0"/>
                    </a:moveTo>
                    <a:lnTo>
                      <a:pt x="1205599" y="3219"/>
                    </a:lnTo>
                    <a:lnTo>
                      <a:pt x="1207410" y="556"/>
                    </a:lnTo>
                    <a:lnTo>
                      <a:pt x="1233742" y="44096"/>
                    </a:lnTo>
                    <a:cubicBezTo>
                      <a:pt x="1276686" y="104934"/>
                      <a:pt x="1337594" y="164840"/>
                      <a:pt x="1412402" y="215739"/>
                    </a:cubicBezTo>
                    <a:cubicBezTo>
                      <a:pt x="1487211" y="266637"/>
                      <a:pt x="1565296" y="301300"/>
                      <a:pt x="1637652" y="318908"/>
                    </a:cubicBezTo>
                    <a:lnTo>
                      <a:pt x="1687817" y="327417"/>
                    </a:lnTo>
                    <a:lnTo>
                      <a:pt x="1686005" y="330079"/>
                    </a:lnTo>
                    <a:lnTo>
                      <a:pt x="1689037" y="328991"/>
                    </a:lnTo>
                    <a:lnTo>
                      <a:pt x="1684748" y="379691"/>
                    </a:lnTo>
                    <a:cubicBezTo>
                      <a:pt x="1683729" y="454152"/>
                      <a:pt x="1697794" y="538419"/>
                      <a:pt x="1728398" y="623568"/>
                    </a:cubicBezTo>
                    <a:cubicBezTo>
                      <a:pt x="1759002" y="708716"/>
                      <a:pt x="1801800" y="782656"/>
                      <a:pt x="1849986" y="839431"/>
                    </a:cubicBezTo>
                    <a:lnTo>
                      <a:pt x="1885570" y="875801"/>
                    </a:lnTo>
                    <a:lnTo>
                      <a:pt x="1882539" y="876891"/>
                    </a:lnTo>
                    <a:lnTo>
                      <a:pt x="1885632" y="877791"/>
                    </a:lnTo>
                    <a:lnTo>
                      <a:pt x="1852361" y="916288"/>
                    </a:lnTo>
                    <a:cubicBezTo>
                      <a:pt x="1807769" y="975929"/>
                      <a:pt x="1769618" y="1052370"/>
                      <a:pt x="1744327" y="1139246"/>
                    </a:cubicBezTo>
                    <a:cubicBezTo>
                      <a:pt x="1719038" y="1226121"/>
                      <a:pt x="1710201" y="1311095"/>
                      <a:pt x="1715813" y="1385351"/>
                    </a:cubicBezTo>
                    <a:lnTo>
                      <a:pt x="1723223" y="1435690"/>
                    </a:lnTo>
                    <a:lnTo>
                      <a:pt x="1720128" y="1434789"/>
                    </a:lnTo>
                    <a:lnTo>
                      <a:pt x="1722103" y="1437336"/>
                    </a:lnTo>
                    <a:lnTo>
                      <a:pt x="1672558" y="1448926"/>
                    </a:lnTo>
                    <a:cubicBezTo>
                      <a:pt x="1601426" y="1470966"/>
                      <a:pt x="1525630" y="1510382"/>
                      <a:pt x="1454106" y="1565801"/>
                    </a:cubicBezTo>
                    <a:cubicBezTo>
                      <a:pt x="1382582" y="1621220"/>
                      <a:pt x="1325485" y="1684771"/>
                      <a:pt x="1286380" y="1748145"/>
                    </a:cubicBezTo>
                    <a:lnTo>
                      <a:pt x="1262786" y="1793224"/>
                    </a:lnTo>
                    <a:lnTo>
                      <a:pt x="1260813" y="1790678"/>
                    </a:lnTo>
                    <a:lnTo>
                      <a:pt x="1260913" y="1793899"/>
                    </a:lnTo>
                    <a:lnTo>
                      <a:pt x="1214018" y="1774152"/>
                    </a:lnTo>
                    <a:cubicBezTo>
                      <a:pt x="1143517" y="1750173"/>
                      <a:pt x="1059028" y="1737510"/>
                      <a:pt x="968589" y="1740304"/>
                    </a:cubicBezTo>
                    <a:cubicBezTo>
                      <a:pt x="878151" y="1743097"/>
                      <a:pt x="794605" y="1760951"/>
                      <a:pt x="725717" y="1789236"/>
                    </a:cubicBezTo>
                    <a:lnTo>
                      <a:pt x="680132" y="1811838"/>
                    </a:lnTo>
                    <a:lnTo>
                      <a:pt x="680033" y="1808619"/>
                    </a:lnTo>
                    <a:lnTo>
                      <a:pt x="678222" y="1811282"/>
                    </a:lnTo>
                    <a:lnTo>
                      <a:pt x="651889" y="1767743"/>
                    </a:lnTo>
                    <a:cubicBezTo>
                      <a:pt x="608947" y="1706903"/>
                      <a:pt x="548037" y="1646998"/>
                      <a:pt x="473229" y="1596099"/>
                    </a:cubicBezTo>
                    <a:cubicBezTo>
                      <a:pt x="398420" y="1545201"/>
                      <a:pt x="320336" y="1510538"/>
                      <a:pt x="247980" y="1492930"/>
                    </a:cubicBezTo>
                    <a:lnTo>
                      <a:pt x="197815" y="1484422"/>
                    </a:lnTo>
                    <a:lnTo>
                      <a:pt x="199626" y="1481759"/>
                    </a:lnTo>
                    <a:lnTo>
                      <a:pt x="196595" y="1482848"/>
                    </a:lnTo>
                    <a:lnTo>
                      <a:pt x="200883" y="1432147"/>
                    </a:lnTo>
                    <a:cubicBezTo>
                      <a:pt x="201903" y="1357686"/>
                      <a:pt x="187837" y="1273419"/>
                      <a:pt x="157233" y="1188270"/>
                    </a:cubicBezTo>
                    <a:cubicBezTo>
                      <a:pt x="126630" y="1103122"/>
                      <a:pt x="83832" y="1029181"/>
                      <a:pt x="35644" y="972407"/>
                    </a:cubicBezTo>
                    <a:lnTo>
                      <a:pt x="62" y="936036"/>
                    </a:lnTo>
                    <a:lnTo>
                      <a:pt x="3095" y="934947"/>
                    </a:lnTo>
                    <a:lnTo>
                      <a:pt x="0" y="934046"/>
                    </a:lnTo>
                    <a:lnTo>
                      <a:pt x="33272" y="895549"/>
                    </a:lnTo>
                    <a:cubicBezTo>
                      <a:pt x="77863" y="835908"/>
                      <a:pt x="116015" y="759468"/>
                      <a:pt x="141305" y="672591"/>
                    </a:cubicBezTo>
                    <a:cubicBezTo>
                      <a:pt x="166594" y="585716"/>
                      <a:pt x="175432" y="500742"/>
                      <a:pt x="169819" y="426486"/>
                    </a:cubicBezTo>
                    <a:lnTo>
                      <a:pt x="162409" y="376147"/>
                    </a:lnTo>
                    <a:lnTo>
                      <a:pt x="165502" y="377047"/>
                    </a:lnTo>
                    <a:lnTo>
                      <a:pt x="163529" y="374501"/>
                    </a:lnTo>
                    <a:lnTo>
                      <a:pt x="213074" y="362912"/>
                    </a:lnTo>
                    <a:cubicBezTo>
                      <a:pt x="284205" y="340872"/>
                      <a:pt x="360001" y="301455"/>
                      <a:pt x="431525" y="246037"/>
                    </a:cubicBezTo>
                    <a:cubicBezTo>
                      <a:pt x="503050" y="190619"/>
                      <a:pt x="560146" y="127066"/>
                      <a:pt x="599251" y="63694"/>
                    </a:cubicBezTo>
                    <a:lnTo>
                      <a:pt x="622846" y="18614"/>
                    </a:lnTo>
                    <a:lnTo>
                      <a:pt x="624818" y="21159"/>
                    </a:lnTo>
                    <a:lnTo>
                      <a:pt x="624719" y="17940"/>
                    </a:lnTo>
                    <a:lnTo>
                      <a:pt x="671613" y="37686"/>
                    </a:lnTo>
                    <a:cubicBezTo>
                      <a:pt x="742114" y="61665"/>
                      <a:pt x="826603" y="74328"/>
                      <a:pt x="917042" y="71535"/>
                    </a:cubicBezTo>
                    <a:cubicBezTo>
                      <a:pt x="1007480" y="68741"/>
                      <a:pt x="1091027" y="50886"/>
                      <a:pt x="1159914" y="22602"/>
                    </a:cubicBezTo>
                    <a:close/>
                  </a:path>
                </a:pathLst>
              </a:custGeom>
              <a:grpFill/>
              <a:ln w="3175">
                <a:solidFill>
                  <a:srgbClr val="22B3CE"/>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noAutofit/>
              </a:bodyPr>
              <a:lstStyle/>
              <a:p>
                <a:pPr algn="ctr" defTabSz="685063">
                  <a:defRPr/>
                </a:pPr>
                <a:endParaRPr lang="zh-CN" altLang="en-US" sz="700">
                  <a:solidFill>
                    <a:prstClr val="black">
                      <a:lumMod val="75000"/>
                      <a:lumOff val="25000"/>
                    </a:prstClr>
                  </a:solidFill>
                  <a:latin typeface="微软雅黑"/>
                </a:endParaRPr>
              </a:p>
            </p:txBody>
          </p:sp>
          <p:sp>
            <p:nvSpPr>
              <p:cNvPr id="48" name="MH_SubTitle_5"/>
              <p:cNvSpPr/>
              <p:nvPr>
                <p:custDataLst>
                  <p:tags r:id="rId14"/>
                </p:custDataLst>
              </p:nvPr>
            </p:nvSpPr>
            <p:spPr>
              <a:xfrm>
                <a:off x="9226993" y="2742097"/>
                <a:ext cx="1000821" cy="1070639"/>
              </a:xfrm>
              <a:custGeom>
                <a:avLst/>
                <a:gdLst>
                  <a:gd name="connsiteX0" fmla="*/ 766985 w 1487101"/>
                  <a:gd name="connsiteY0" fmla="*/ 20013 h 1487102"/>
                  <a:gd name="connsiteX1" fmla="*/ 620740 w 1487101"/>
                  <a:gd name="connsiteY1" fmla="*/ 30273 h 1487102"/>
                  <a:gd name="connsiteX2" fmla="*/ 30272 w 1487101"/>
                  <a:gd name="connsiteY2" fmla="*/ 866362 h 1487102"/>
                  <a:gd name="connsiteX3" fmla="*/ 866362 w 1487101"/>
                  <a:gd name="connsiteY3" fmla="*/ 1456830 h 1487102"/>
                  <a:gd name="connsiteX4" fmla="*/ 1456829 w 1487101"/>
                  <a:gd name="connsiteY4" fmla="*/ 620740 h 1487102"/>
                  <a:gd name="connsiteX5" fmla="*/ 766985 w 1487101"/>
                  <a:gd name="connsiteY5" fmla="*/ 20013 h 1487102"/>
                  <a:gd name="connsiteX6" fmla="*/ 767622 w 1487101"/>
                  <a:gd name="connsiteY6" fmla="*/ 364 h 1487102"/>
                  <a:gd name="connsiteX7" fmla="*/ 1476200 w 1487101"/>
                  <a:gd name="connsiteY7" fmla="*/ 617405 h 1487102"/>
                  <a:gd name="connsiteX8" fmla="*/ 869697 w 1487101"/>
                  <a:gd name="connsiteY8" fmla="*/ 1476201 h 1487102"/>
                  <a:gd name="connsiteX9" fmla="*/ 10901 w 1487101"/>
                  <a:gd name="connsiteY9" fmla="*/ 869698 h 1487102"/>
                  <a:gd name="connsiteX10" fmla="*/ 617404 w 1487101"/>
                  <a:gd name="connsiteY10" fmla="*/ 10902 h 1487102"/>
                  <a:gd name="connsiteX11" fmla="*/ 767622 w 1487101"/>
                  <a:gd name="connsiteY11" fmla="*/ 364 h 148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7101" h="1487102">
                    <a:moveTo>
                      <a:pt x="766985" y="20013"/>
                    </a:moveTo>
                    <a:cubicBezTo>
                      <a:pt x="718916" y="18506"/>
                      <a:pt x="669981" y="21794"/>
                      <a:pt x="620740" y="30273"/>
                    </a:cubicBezTo>
                    <a:cubicBezTo>
                      <a:pt x="226807" y="98099"/>
                      <a:pt x="-37554" y="472430"/>
                      <a:pt x="30272" y="866362"/>
                    </a:cubicBezTo>
                    <a:cubicBezTo>
                      <a:pt x="98099" y="1260295"/>
                      <a:pt x="472430" y="1524656"/>
                      <a:pt x="866362" y="1456830"/>
                    </a:cubicBezTo>
                    <a:cubicBezTo>
                      <a:pt x="1260295" y="1389003"/>
                      <a:pt x="1524656" y="1014672"/>
                      <a:pt x="1456829" y="620740"/>
                    </a:cubicBezTo>
                    <a:cubicBezTo>
                      <a:pt x="1397481" y="276049"/>
                      <a:pt x="1103466" y="30561"/>
                      <a:pt x="766985" y="20013"/>
                    </a:cubicBezTo>
                    <a:close/>
                    <a:moveTo>
                      <a:pt x="767622" y="364"/>
                    </a:moveTo>
                    <a:cubicBezTo>
                      <a:pt x="1113240" y="11198"/>
                      <a:pt x="1415240" y="263352"/>
                      <a:pt x="1476200" y="617405"/>
                    </a:cubicBezTo>
                    <a:cubicBezTo>
                      <a:pt x="1545869" y="1022036"/>
                      <a:pt x="1274328" y="1406532"/>
                      <a:pt x="869697" y="1476201"/>
                    </a:cubicBezTo>
                    <a:cubicBezTo>
                      <a:pt x="465066" y="1545869"/>
                      <a:pt x="80570" y="1274329"/>
                      <a:pt x="10901" y="869698"/>
                    </a:cubicBezTo>
                    <a:cubicBezTo>
                      <a:pt x="-58767" y="465067"/>
                      <a:pt x="212773" y="80570"/>
                      <a:pt x="617404" y="10902"/>
                    </a:cubicBezTo>
                    <a:cubicBezTo>
                      <a:pt x="667983" y="2193"/>
                      <a:pt x="718248" y="-1184"/>
                      <a:pt x="767622" y="3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noAutofit/>
              </a:bodyPr>
              <a:lstStyle/>
              <a:p>
                <a:pPr algn="ctr" defTabSz="685063">
                  <a:defRPr/>
                </a:pPr>
                <a:r>
                  <a:rPr lang="zh-CN" altLang="en-US" sz="700" dirty="0">
                    <a:solidFill>
                      <a:prstClr val="black">
                        <a:lumMod val="75000"/>
                        <a:lumOff val="25000"/>
                      </a:prstClr>
                    </a:solidFill>
                    <a:latin typeface="微软雅黑"/>
                  </a:rPr>
                  <a:t>关键词库</a:t>
                </a:r>
              </a:p>
            </p:txBody>
          </p:sp>
        </p:grpSp>
        <p:grpSp>
          <p:nvGrpSpPr>
            <p:cNvPr id="34" name="组 26"/>
            <p:cNvGrpSpPr>
              <a:grpSpLocks noChangeAspect="1"/>
            </p:cNvGrpSpPr>
            <p:nvPr/>
          </p:nvGrpSpPr>
          <p:grpSpPr>
            <a:xfrm>
              <a:off x="3130289" y="4474676"/>
              <a:ext cx="408260" cy="396000"/>
              <a:chOff x="9092980" y="2624662"/>
              <a:chExt cx="1268847" cy="1303984"/>
            </a:xfrm>
            <a:solidFill>
              <a:srgbClr val="22B3CE"/>
            </a:solidFill>
          </p:grpSpPr>
          <p:sp>
            <p:nvSpPr>
              <p:cNvPr id="45" name="MH_Other_5"/>
              <p:cNvSpPr/>
              <p:nvPr>
                <p:custDataLst>
                  <p:tags r:id="rId11"/>
                </p:custDataLst>
              </p:nvPr>
            </p:nvSpPr>
            <p:spPr>
              <a:xfrm>
                <a:off x="9092980" y="2624662"/>
                <a:ext cx="1268847" cy="1303984"/>
              </a:xfrm>
              <a:custGeom>
                <a:avLst/>
                <a:gdLst>
                  <a:gd name="connsiteX0" fmla="*/ 967503 w 1885632"/>
                  <a:gd name="connsiteY0" fmla="*/ 143738 h 1811838"/>
                  <a:gd name="connsiteX1" fmla="*/ 813446 w 1885632"/>
                  <a:gd name="connsiteY1" fmla="*/ 154545 h 1811838"/>
                  <a:gd name="connsiteX2" fmla="*/ 191442 w 1885632"/>
                  <a:gd name="connsiteY2" fmla="*/ 1035290 h 1811838"/>
                  <a:gd name="connsiteX3" fmla="*/ 1072187 w 1885632"/>
                  <a:gd name="connsiteY3" fmla="*/ 1657294 h 1811838"/>
                  <a:gd name="connsiteX4" fmla="*/ 1694191 w 1885632"/>
                  <a:gd name="connsiteY4" fmla="*/ 776549 h 1811838"/>
                  <a:gd name="connsiteX5" fmla="*/ 967503 w 1885632"/>
                  <a:gd name="connsiteY5" fmla="*/ 143738 h 1811838"/>
                  <a:gd name="connsiteX6" fmla="*/ 1205499 w 1885632"/>
                  <a:gd name="connsiteY6" fmla="*/ 0 h 1811838"/>
                  <a:gd name="connsiteX7" fmla="*/ 1205599 w 1885632"/>
                  <a:gd name="connsiteY7" fmla="*/ 3219 h 1811838"/>
                  <a:gd name="connsiteX8" fmla="*/ 1207410 w 1885632"/>
                  <a:gd name="connsiteY8" fmla="*/ 556 h 1811838"/>
                  <a:gd name="connsiteX9" fmla="*/ 1233742 w 1885632"/>
                  <a:gd name="connsiteY9" fmla="*/ 44096 h 1811838"/>
                  <a:gd name="connsiteX10" fmla="*/ 1412402 w 1885632"/>
                  <a:gd name="connsiteY10" fmla="*/ 215739 h 1811838"/>
                  <a:gd name="connsiteX11" fmla="*/ 1637652 w 1885632"/>
                  <a:gd name="connsiteY11" fmla="*/ 318908 h 1811838"/>
                  <a:gd name="connsiteX12" fmla="*/ 1687817 w 1885632"/>
                  <a:gd name="connsiteY12" fmla="*/ 327417 h 1811838"/>
                  <a:gd name="connsiteX13" fmla="*/ 1686005 w 1885632"/>
                  <a:gd name="connsiteY13" fmla="*/ 330079 h 1811838"/>
                  <a:gd name="connsiteX14" fmla="*/ 1689037 w 1885632"/>
                  <a:gd name="connsiteY14" fmla="*/ 328991 h 1811838"/>
                  <a:gd name="connsiteX15" fmla="*/ 1684748 w 1885632"/>
                  <a:gd name="connsiteY15" fmla="*/ 379691 h 1811838"/>
                  <a:gd name="connsiteX16" fmla="*/ 1728398 w 1885632"/>
                  <a:gd name="connsiteY16" fmla="*/ 623568 h 1811838"/>
                  <a:gd name="connsiteX17" fmla="*/ 1849986 w 1885632"/>
                  <a:gd name="connsiteY17" fmla="*/ 839431 h 1811838"/>
                  <a:gd name="connsiteX18" fmla="*/ 1885570 w 1885632"/>
                  <a:gd name="connsiteY18" fmla="*/ 875801 h 1811838"/>
                  <a:gd name="connsiteX19" fmla="*/ 1882539 w 1885632"/>
                  <a:gd name="connsiteY19" fmla="*/ 876891 h 1811838"/>
                  <a:gd name="connsiteX20" fmla="*/ 1885632 w 1885632"/>
                  <a:gd name="connsiteY20" fmla="*/ 877791 h 1811838"/>
                  <a:gd name="connsiteX21" fmla="*/ 1852361 w 1885632"/>
                  <a:gd name="connsiteY21" fmla="*/ 916288 h 1811838"/>
                  <a:gd name="connsiteX22" fmla="*/ 1744327 w 1885632"/>
                  <a:gd name="connsiteY22" fmla="*/ 1139246 h 1811838"/>
                  <a:gd name="connsiteX23" fmla="*/ 1715813 w 1885632"/>
                  <a:gd name="connsiteY23" fmla="*/ 1385351 h 1811838"/>
                  <a:gd name="connsiteX24" fmla="*/ 1723223 w 1885632"/>
                  <a:gd name="connsiteY24" fmla="*/ 1435690 h 1811838"/>
                  <a:gd name="connsiteX25" fmla="*/ 1720128 w 1885632"/>
                  <a:gd name="connsiteY25" fmla="*/ 1434789 h 1811838"/>
                  <a:gd name="connsiteX26" fmla="*/ 1722103 w 1885632"/>
                  <a:gd name="connsiteY26" fmla="*/ 1437336 h 1811838"/>
                  <a:gd name="connsiteX27" fmla="*/ 1672558 w 1885632"/>
                  <a:gd name="connsiteY27" fmla="*/ 1448926 h 1811838"/>
                  <a:gd name="connsiteX28" fmla="*/ 1454106 w 1885632"/>
                  <a:gd name="connsiteY28" fmla="*/ 1565801 h 1811838"/>
                  <a:gd name="connsiteX29" fmla="*/ 1286380 w 1885632"/>
                  <a:gd name="connsiteY29" fmla="*/ 1748145 h 1811838"/>
                  <a:gd name="connsiteX30" fmla="*/ 1262786 w 1885632"/>
                  <a:gd name="connsiteY30" fmla="*/ 1793224 h 1811838"/>
                  <a:gd name="connsiteX31" fmla="*/ 1260813 w 1885632"/>
                  <a:gd name="connsiteY31" fmla="*/ 1790678 h 1811838"/>
                  <a:gd name="connsiteX32" fmla="*/ 1260913 w 1885632"/>
                  <a:gd name="connsiteY32" fmla="*/ 1793899 h 1811838"/>
                  <a:gd name="connsiteX33" fmla="*/ 1214018 w 1885632"/>
                  <a:gd name="connsiteY33" fmla="*/ 1774152 h 1811838"/>
                  <a:gd name="connsiteX34" fmla="*/ 968589 w 1885632"/>
                  <a:gd name="connsiteY34" fmla="*/ 1740304 h 1811838"/>
                  <a:gd name="connsiteX35" fmla="*/ 725717 w 1885632"/>
                  <a:gd name="connsiteY35" fmla="*/ 1789236 h 1811838"/>
                  <a:gd name="connsiteX36" fmla="*/ 680132 w 1885632"/>
                  <a:gd name="connsiteY36" fmla="*/ 1811838 h 1811838"/>
                  <a:gd name="connsiteX37" fmla="*/ 680033 w 1885632"/>
                  <a:gd name="connsiteY37" fmla="*/ 1808619 h 1811838"/>
                  <a:gd name="connsiteX38" fmla="*/ 678222 w 1885632"/>
                  <a:gd name="connsiteY38" fmla="*/ 1811282 h 1811838"/>
                  <a:gd name="connsiteX39" fmla="*/ 651889 w 1885632"/>
                  <a:gd name="connsiteY39" fmla="*/ 1767743 h 1811838"/>
                  <a:gd name="connsiteX40" fmla="*/ 473229 w 1885632"/>
                  <a:gd name="connsiteY40" fmla="*/ 1596099 h 1811838"/>
                  <a:gd name="connsiteX41" fmla="*/ 247980 w 1885632"/>
                  <a:gd name="connsiteY41" fmla="*/ 1492930 h 1811838"/>
                  <a:gd name="connsiteX42" fmla="*/ 197815 w 1885632"/>
                  <a:gd name="connsiteY42" fmla="*/ 1484422 h 1811838"/>
                  <a:gd name="connsiteX43" fmla="*/ 199626 w 1885632"/>
                  <a:gd name="connsiteY43" fmla="*/ 1481759 h 1811838"/>
                  <a:gd name="connsiteX44" fmla="*/ 196595 w 1885632"/>
                  <a:gd name="connsiteY44" fmla="*/ 1482848 h 1811838"/>
                  <a:gd name="connsiteX45" fmla="*/ 200883 w 1885632"/>
                  <a:gd name="connsiteY45" fmla="*/ 1432147 h 1811838"/>
                  <a:gd name="connsiteX46" fmla="*/ 157233 w 1885632"/>
                  <a:gd name="connsiteY46" fmla="*/ 1188270 h 1811838"/>
                  <a:gd name="connsiteX47" fmla="*/ 35644 w 1885632"/>
                  <a:gd name="connsiteY47" fmla="*/ 972407 h 1811838"/>
                  <a:gd name="connsiteX48" fmla="*/ 62 w 1885632"/>
                  <a:gd name="connsiteY48" fmla="*/ 936036 h 1811838"/>
                  <a:gd name="connsiteX49" fmla="*/ 3095 w 1885632"/>
                  <a:gd name="connsiteY49" fmla="*/ 934947 h 1811838"/>
                  <a:gd name="connsiteX50" fmla="*/ 0 w 1885632"/>
                  <a:gd name="connsiteY50" fmla="*/ 934046 h 1811838"/>
                  <a:gd name="connsiteX51" fmla="*/ 33272 w 1885632"/>
                  <a:gd name="connsiteY51" fmla="*/ 895549 h 1811838"/>
                  <a:gd name="connsiteX52" fmla="*/ 141305 w 1885632"/>
                  <a:gd name="connsiteY52" fmla="*/ 672591 h 1811838"/>
                  <a:gd name="connsiteX53" fmla="*/ 169819 w 1885632"/>
                  <a:gd name="connsiteY53" fmla="*/ 426486 h 1811838"/>
                  <a:gd name="connsiteX54" fmla="*/ 162409 w 1885632"/>
                  <a:gd name="connsiteY54" fmla="*/ 376147 h 1811838"/>
                  <a:gd name="connsiteX55" fmla="*/ 165502 w 1885632"/>
                  <a:gd name="connsiteY55" fmla="*/ 377047 h 1811838"/>
                  <a:gd name="connsiteX56" fmla="*/ 163529 w 1885632"/>
                  <a:gd name="connsiteY56" fmla="*/ 374501 h 1811838"/>
                  <a:gd name="connsiteX57" fmla="*/ 213074 w 1885632"/>
                  <a:gd name="connsiteY57" fmla="*/ 362912 h 1811838"/>
                  <a:gd name="connsiteX58" fmla="*/ 431525 w 1885632"/>
                  <a:gd name="connsiteY58" fmla="*/ 246037 h 1811838"/>
                  <a:gd name="connsiteX59" fmla="*/ 599251 w 1885632"/>
                  <a:gd name="connsiteY59" fmla="*/ 63694 h 1811838"/>
                  <a:gd name="connsiteX60" fmla="*/ 622846 w 1885632"/>
                  <a:gd name="connsiteY60" fmla="*/ 18614 h 1811838"/>
                  <a:gd name="connsiteX61" fmla="*/ 624818 w 1885632"/>
                  <a:gd name="connsiteY61" fmla="*/ 21159 h 1811838"/>
                  <a:gd name="connsiteX62" fmla="*/ 624719 w 1885632"/>
                  <a:gd name="connsiteY62" fmla="*/ 17940 h 1811838"/>
                  <a:gd name="connsiteX63" fmla="*/ 671613 w 1885632"/>
                  <a:gd name="connsiteY63" fmla="*/ 37686 h 1811838"/>
                  <a:gd name="connsiteX64" fmla="*/ 917042 w 1885632"/>
                  <a:gd name="connsiteY64" fmla="*/ 71535 h 1811838"/>
                  <a:gd name="connsiteX65" fmla="*/ 1159914 w 1885632"/>
                  <a:gd name="connsiteY65" fmla="*/ 22602 h 18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885632" h="1811838">
                    <a:moveTo>
                      <a:pt x="967503" y="143738"/>
                    </a:moveTo>
                    <a:cubicBezTo>
                      <a:pt x="916867" y="142150"/>
                      <a:pt x="865318" y="145614"/>
                      <a:pt x="813446" y="154545"/>
                    </a:cubicBezTo>
                    <a:cubicBezTo>
                      <a:pt x="398473" y="225994"/>
                      <a:pt x="119993" y="620317"/>
                      <a:pt x="191442" y="1035290"/>
                    </a:cubicBezTo>
                    <a:cubicBezTo>
                      <a:pt x="262892" y="1450263"/>
                      <a:pt x="657215" y="1728743"/>
                      <a:pt x="1072187" y="1657294"/>
                    </a:cubicBezTo>
                    <a:cubicBezTo>
                      <a:pt x="1487160" y="1585844"/>
                      <a:pt x="1765641" y="1191522"/>
                      <a:pt x="1694191" y="776549"/>
                    </a:cubicBezTo>
                    <a:cubicBezTo>
                      <a:pt x="1631673" y="413447"/>
                      <a:pt x="1321955" y="154848"/>
                      <a:pt x="967503" y="143738"/>
                    </a:cubicBezTo>
                    <a:close/>
                    <a:moveTo>
                      <a:pt x="1205499" y="0"/>
                    </a:moveTo>
                    <a:lnTo>
                      <a:pt x="1205599" y="3219"/>
                    </a:lnTo>
                    <a:lnTo>
                      <a:pt x="1207410" y="556"/>
                    </a:lnTo>
                    <a:lnTo>
                      <a:pt x="1233742" y="44096"/>
                    </a:lnTo>
                    <a:cubicBezTo>
                      <a:pt x="1276686" y="104934"/>
                      <a:pt x="1337594" y="164840"/>
                      <a:pt x="1412402" y="215739"/>
                    </a:cubicBezTo>
                    <a:cubicBezTo>
                      <a:pt x="1487211" y="266637"/>
                      <a:pt x="1565296" y="301300"/>
                      <a:pt x="1637652" y="318908"/>
                    </a:cubicBezTo>
                    <a:lnTo>
                      <a:pt x="1687817" y="327417"/>
                    </a:lnTo>
                    <a:lnTo>
                      <a:pt x="1686005" y="330079"/>
                    </a:lnTo>
                    <a:lnTo>
                      <a:pt x="1689037" y="328991"/>
                    </a:lnTo>
                    <a:lnTo>
                      <a:pt x="1684748" y="379691"/>
                    </a:lnTo>
                    <a:cubicBezTo>
                      <a:pt x="1683729" y="454152"/>
                      <a:pt x="1697794" y="538419"/>
                      <a:pt x="1728398" y="623568"/>
                    </a:cubicBezTo>
                    <a:cubicBezTo>
                      <a:pt x="1759002" y="708716"/>
                      <a:pt x="1801800" y="782656"/>
                      <a:pt x="1849986" y="839431"/>
                    </a:cubicBezTo>
                    <a:lnTo>
                      <a:pt x="1885570" y="875801"/>
                    </a:lnTo>
                    <a:lnTo>
                      <a:pt x="1882539" y="876891"/>
                    </a:lnTo>
                    <a:lnTo>
                      <a:pt x="1885632" y="877791"/>
                    </a:lnTo>
                    <a:lnTo>
                      <a:pt x="1852361" y="916288"/>
                    </a:lnTo>
                    <a:cubicBezTo>
                      <a:pt x="1807769" y="975929"/>
                      <a:pt x="1769618" y="1052370"/>
                      <a:pt x="1744327" y="1139246"/>
                    </a:cubicBezTo>
                    <a:cubicBezTo>
                      <a:pt x="1719038" y="1226121"/>
                      <a:pt x="1710201" y="1311095"/>
                      <a:pt x="1715813" y="1385351"/>
                    </a:cubicBezTo>
                    <a:lnTo>
                      <a:pt x="1723223" y="1435690"/>
                    </a:lnTo>
                    <a:lnTo>
                      <a:pt x="1720128" y="1434789"/>
                    </a:lnTo>
                    <a:lnTo>
                      <a:pt x="1722103" y="1437336"/>
                    </a:lnTo>
                    <a:lnTo>
                      <a:pt x="1672558" y="1448926"/>
                    </a:lnTo>
                    <a:cubicBezTo>
                      <a:pt x="1601426" y="1470966"/>
                      <a:pt x="1525630" y="1510382"/>
                      <a:pt x="1454106" y="1565801"/>
                    </a:cubicBezTo>
                    <a:cubicBezTo>
                      <a:pt x="1382582" y="1621220"/>
                      <a:pt x="1325485" y="1684771"/>
                      <a:pt x="1286380" y="1748145"/>
                    </a:cubicBezTo>
                    <a:lnTo>
                      <a:pt x="1262786" y="1793224"/>
                    </a:lnTo>
                    <a:lnTo>
                      <a:pt x="1260813" y="1790678"/>
                    </a:lnTo>
                    <a:lnTo>
                      <a:pt x="1260913" y="1793899"/>
                    </a:lnTo>
                    <a:lnTo>
                      <a:pt x="1214018" y="1774152"/>
                    </a:lnTo>
                    <a:cubicBezTo>
                      <a:pt x="1143517" y="1750173"/>
                      <a:pt x="1059028" y="1737510"/>
                      <a:pt x="968589" y="1740304"/>
                    </a:cubicBezTo>
                    <a:cubicBezTo>
                      <a:pt x="878151" y="1743097"/>
                      <a:pt x="794605" y="1760951"/>
                      <a:pt x="725717" y="1789236"/>
                    </a:cubicBezTo>
                    <a:lnTo>
                      <a:pt x="680132" y="1811838"/>
                    </a:lnTo>
                    <a:lnTo>
                      <a:pt x="680033" y="1808619"/>
                    </a:lnTo>
                    <a:lnTo>
                      <a:pt x="678222" y="1811282"/>
                    </a:lnTo>
                    <a:lnTo>
                      <a:pt x="651889" y="1767743"/>
                    </a:lnTo>
                    <a:cubicBezTo>
                      <a:pt x="608947" y="1706903"/>
                      <a:pt x="548037" y="1646998"/>
                      <a:pt x="473229" y="1596099"/>
                    </a:cubicBezTo>
                    <a:cubicBezTo>
                      <a:pt x="398420" y="1545201"/>
                      <a:pt x="320336" y="1510538"/>
                      <a:pt x="247980" y="1492930"/>
                    </a:cubicBezTo>
                    <a:lnTo>
                      <a:pt x="197815" y="1484422"/>
                    </a:lnTo>
                    <a:lnTo>
                      <a:pt x="199626" y="1481759"/>
                    </a:lnTo>
                    <a:lnTo>
                      <a:pt x="196595" y="1482848"/>
                    </a:lnTo>
                    <a:lnTo>
                      <a:pt x="200883" y="1432147"/>
                    </a:lnTo>
                    <a:cubicBezTo>
                      <a:pt x="201903" y="1357686"/>
                      <a:pt x="187837" y="1273419"/>
                      <a:pt x="157233" y="1188270"/>
                    </a:cubicBezTo>
                    <a:cubicBezTo>
                      <a:pt x="126630" y="1103122"/>
                      <a:pt x="83832" y="1029181"/>
                      <a:pt x="35644" y="972407"/>
                    </a:cubicBezTo>
                    <a:lnTo>
                      <a:pt x="62" y="936036"/>
                    </a:lnTo>
                    <a:lnTo>
                      <a:pt x="3095" y="934947"/>
                    </a:lnTo>
                    <a:lnTo>
                      <a:pt x="0" y="934046"/>
                    </a:lnTo>
                    <a:lnTo>
                      <a:pt x="33272" y="895549"/>
                    </a:lnTo>
                    <a:cubicBezTo>
                      <a:pt x="77863" y="835908"/>
                      <a:pt x="116015" y="759468"/>
                      <a:pt x="141305" y="672591"/>
                    </a:cubicBezTo>
                    <a:cubicBezTo>
                      <a:pt x="166594" y="585716"/>
                      <a:pt x="175432" y="500742"/>
                      <a:pt x="169819" y="426486"/>
                    </a:cubicBezTo>
                    <a:lnTo>
                      <a:pt x="162409" y="376147"/>
                    </a:lnTo>
                    <a:lnTo>
                      <a:pt x="165502" y="377047"/>
                    </a:lnTo>
                    <a:lnTo>
                      <a:pt x="163529" y="374501"/>
                    </a:lnTo>
                    <a:lnTo>
                      <a:pt x="213074" y="362912"/>
                    </a:lnTo>
                    <a:cubicBezTo>
                      <a:pt x="284205" y="340872"/>
                      <a:pt x="360001" y="301455"/>
                      <a:pt x="431525" y="246037"/>
                    </a:cubicBezTo>
                    <a:cubicBezTo>
                      <a:pt x="503050" y="190619"/>
                      <a:pt x="560146" y="127066"/>
                      <a:pt x="599251" y="63694"/>
                    </a:cubicBezTo>
                    <a:lnTo>
                      <a:pt x="622846" y="18614"/>
                    </a:lnTo>
                    <a:lnTo>
                      <a:pt x="624818" y="21159"/>
                    </a:lnTo>
                    <a:lnTo>
                      <a:pt x="624719" y="17940"/>
                    </a:lnTo>
                    <a:lnTo>
                      <a:pt x="671613" y="37686"/>
                    </a:lnTo>
                    <a:cubicBezTo>
                      <a:pt x="742114" y="61665"/>
                      <a:pt x="826603" y="74328"/>
                      <a:pt x="917042" y="71535"/>
                    </a:cubicBezTo>
                    <a:cubicBezTo>
                      <a:pt x="1007480" y="68741"/>
                      <a:pt x="1091027" y="50886"/>
                      <a:pt x="1159914" y="22602"/>
                    </a:cubicBezTo>
                    <a:close/>
                  </a:path>
                </a:pathLst>
              </a:custGeom>
              <a:grpFill/>
              <a:ln w="3175">
                <a:solidFill>
                  <a:srgbClr val="22B3CE"/>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noAutofit/>
              </a:bodyPr>
              <a:lstStyle/>
              <a:p>
                <a:pPr algn="ctr" defTabSz="685063">
                  <a:defRPr/>
                </a:pPr>
                <a:endParaRPr lang="zh-CN" altLang="en-US" sz="700">
                  <a:solidFill>
                    <a:prstClr val="black">
                      <a:lumMod val="75000"/>
                      <a:lumOff val="25000"/>
                    </a:prstClr>
                  </a:solidFill>
                  <a:latin typeface="微软雅黑"/>
                </a:endParaRPr>
              </a:p>
            </p:txBody>
          </p:sp>
          <p:sp>
            <p:nvSpPr>
              <p:cNvPr id="46" name="MH_SubTitle_5"/>
              <p:cNvSpPr/>
              <p:nvPr>
                <p:custDataLst>
                  <p:tags r:id="rId12"/>
                </p:custDataLst>
              </p:nvPr>
            </p:nvSpPr>
            <p:spPr>
              <a:xfrm>
                <a:off x="9226993" y="2742097"/>
                <a:ext cx="1000821" cy="1070639"/>
              </a:xfrm>
              <a:custGeom>
                <a:avLst/>
                <a:gdLst>
                  <a:gd name="connsiteX0" fmla="*/ 766985 w 1487101"/>
                  <a:gd name="connsiteY0" fmla="*/ 20013 h 1487102"/>
                  <a:gd name="connsiteX1" fmla="*/ 620740 w 1487101"/>
                  <a:gd name="connsiteY1" fmla="*/ 30273 h 1487102"/>
                  <a:gd name="connsiteX2" fmla="*/ 30272 w 1487101"/>
                  <a:gd name="connsiteY2" fmla="*/ 866362 h 1487102"/>
                  <a:gd name="connsiteX3" fmla="*/ 866362 w 1487101"/>
                  <a:gd name="connsiteY3" fmla="*/ 1456830 h 1487102"/>
                  <a:gd name="connsiteX4" fmla="*/ 1456829 w 1487101"/>
                  <a:gd name="connsiteY4" fmla="*/ 620740 h 1487102"/>
                  <a:gd name="connsiteX5" fmla="*/ 766985 w 1487101"/>
                  <a:gd name="connsiteY5" fmla="*/ 20013 h 1487102"/>
                  <a:gd name="connsiteX6" fmla="*/ 767622 w 1487101"/>
                  <a:gd name="connsiteY6" fmla="*/ 364 h 1487102"/>
                  <a:gd name="connsiteX7" fmla="*/ 1476200 w 1487101"/>
                  <a:gd name="connsiteY7" fmla="*/ 617405 h 1487102"/>
                  <a:gd name="connsiteX8" fmla="*/ 869697 w 1487101"/>
                  <a:gd name="connsiteY8" fmla="*/ 1476201 h 1487102"/>
                  <a:gd name="connsiteX9" fmla="*/ 10901 w 1487101"/>
                  <a:gd name="connsiteY9" fmla="*/ 869698 h 1487102"/>
                  <a:gd name="connsiteX10" fmla="*/ 617404 w 1487101"/>
                  <a:gd name="connsiteY10" fmla="*/ 10902 h 1487102"/>
                  <a:gd name="connsiteX11" fmla="*/ 767622 w 1487101"/>
                  <a:gd name="connsiteY11" fmla="*/ 364 h 148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7101" h="1487102">
                    <a:moveTo>
                      <a:pt x="766985" y="20013"/>
                    </a:moveTo>
                    <a:cubicBezTo>
                      <a:pt x="718916" y="18506"/>
                      <a:pt x="669981" y="21794"/>
                      <a:pt x="620740" y="30273"/>
                    </a:cubicBezTo>
                    <a:cubicBezTo>
                      <a:pt x="226807" y="98099"/>
                      <a:pt x="-37554" y="472430"/>
                      <a:pt x="30272" y="866362"/>
                    </a:cubicBezTo>
                    <a:cubicBezTo>
                      <a:pt x="98099" y="1260295"/>
                      <a:pt x="472430" y="1524656"/>
                      <a:pt x="866362" y="1456830"/>
                    </a:cubicBezTo>
                    <a:cubicBezTo>
                      <a:pt x="1260295" y="1389003"/>
                      <a:pt x="1524656" y="1014672"/>
                      <a:pt x="1456829" y="620740"/>
                    </a:cubicBezTo>
                    <a:cubicBezTo>
                      <a:pt x="1397481" y="276049"/>
                      <a:pt x="1103466" y="30561"/>
                      <a:pt x="766985" y="20013"/>
                    </a:cubicBezTo>
                    <a:close/>
                    <a:moveTo>
                      <a:pt x="767622" y="364"/>
                    </a:moveTo>
                    <a:cubicBezTo>
                      <a:pt x="1113240" y="11198"/>
                      <a:pt x="1415240" y="263352"/>
                      <a:pt x="1476200" y="617405"/>
                    </a:cubicBezTo>
                    <a:cubicBezTo>
                      <a:pt x="1545869" y="1022036"/>
                      <a:pt x="1274328" y="1406532"/>
                      <a:pt x="869697" y="1476201"/>
                    </a:cubicBezTo>
                    <a:cubicBezTo>
                      <a:pt x="465066" y="1545869"/>
                      <a:pt x="80570" y="1274329"/>
                      <a:pt x="10901" y="869698"/>
                    </a:cubicBezTo>
                    <a:cubicBezTo>
                      <a:pt x="-58767" y="465067"/>
                      <a:pt x="212773" y="80570"/>
                      <a:pt x="617404" y="10902"/>
                    </a:cubicBezTo>
                    <a:cubicBezTo>
                      <a:pt x="667983" y="2193"/>
                      <a:pt x="718248" y="-1184"/>
                      <a:pt x="767622" y="3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noAutofit/>
              </a:bodyPr>
              <a:lstStyle/>
              <a:p>
                <a:pPr algn="ctr" defTabSz="685063">
                  <a:defRPr/>
                </a:pPr>
                <a:r>
                  <a:rPr lang="zh-CN" altLang="en-US" sz="700" dirty="0">
                    <a:solidFill>
                      <a:prstClr val="black">
                        <a:lumMod val="75000"/>
                        <a:lumOff val="25000"/>
                      </a:prstClr>
                    </a:solidFill>
                    <a:latin typeface="微软雅黑"/>
                  </a:rPr>
                  <a:t>噪音库</a:t>
                </a:r>
              </a:p>
            </p:txBody>
          </p:sp>
        </p:grpSp>
        <p:sp>
          <p:nvSpPr>
            <p:cNvPr id="35" name="MH_Other_7"/>
            <p:cNvSpPr>
              <a:spLocks noChangeAspect="1"/>
            </p:cNvSpPr>
            <p:nvPr>
              <p:custDataLst>
                <p:tags r:id="rId2"/>
              </p:custDataLst>
            </p:nvPr>
          </p:nvSpPr>
          <p:spPr>
            <a:xfrm>
              <a:off x="2675933" y="3571428"/>
              <a:ext cx="351000" cy="432000"/>
            </a:xfrm>
            <a:custGeom>
              <a:avLst/>
              <a:gdLst>
                <a:gd name="connsiteX0" fmla="*/ 1405031 w 2810062"/>
                <a:gd name="connsiteY0" fmla="*/ 229173 h 3392046"/>
                <a:gd name="connsiteX1" fmla="*/ 568089 w 2810062"/>
                <a:gd name="connsiteY1" fmla="*/ 575846 h 3392046"/>
                <a:gd name="connsiteX2" fmla="*/ 568089 w 2810062"/>
                <a:gd name="connsiteY2" fmla="*/ 2249731 h 3392046"/>
                <a:gd name="connsiteX3" fmla="*/ 1405031 w 2810062"/>
                <a:gd name="connsiteY3" fmla="*/ 3086673 h 3392046"/>
                <a:gd name="connsiteX4" fmla="*/ 2241974 w 2810062"/>
                <a:gd name="connsiteY4" fmla="*/ 2249731 h 3392046"/>
                <a:gd name="connsiteX5" fmla="*/ 2241974 w 2810062"/>
                <a:gd name="connsiteY5" fmla="*/ 575846 h 3392046"/>
                <a:gd name="connsiteX6" fmla="*/ 1405031 w 2810062"/>
                <a:gd name="connsiteY6" fmla="*/ 229173 h 3392046"/>
                <a:gd name="connsiteX7" fmla="*/ 1405031 w 2810062"/>
                <a:gd name="connsiteY7" fmla="*/ 0 h 3392046"/>
                <a:gd name="connsiteX8" fmla="*/ 2398538 w 2810062"/>
                <a:gd name="connsiteY8" fmla="*/ 411524 h 3392046"/>
                <a:gd name="connsiteX9" fmla="*/ 2398538 w 2810062"/>
                <a:gd name="connsiteY9" fmla="*/ 2398539 h 3392046"/>
                <a:gd name="connsiteX10" fmla="*/ 1405031 w 2810062"/>
                <a:gd name="connsiteY10" fmla="*/ 3392046 h 3392046"/>
                <a:gd name="connsiteX11" fmla="*/ 411524 w 2810062"/>
                <a:gd name="connsiteY11" fmla="*/ 2398539 h 3392046"/>
                <a:gd name="connsiteX12" fmla="*/ 411524 w 2810062"/>
                <a:gd name="connsiteY12" fmla="*/ 411524 h 3392046"/>
                <a:gd name="connsiteX13" fmla="*/ 1405031 w 2810062"/>
                <a:gd name="connsiteY13" fmla="*/ 0 h 339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10062" h="3392046">
                  <a:moveTo>
                    <a:pt x="1405031" y="229173"/>
                  </a:moveTo>
                  <a:cubicBezTo>
                    <a:pt x="1102117" y="229173"/>
                    <a:pt x="799204" y="344731"/>
                    <a:pt x="568089" y="575846"/>
                  </a:cubicBezTo>
                  <a:cubicBezTo>
                    <a:pt x="105859" y="1038077"/>
                    <a:pt x="105859" y="1787501"/>
                    <a:pt x="568089" y="2249731"/>
                  </a:cubicBezTo>
                  <a:lnTo>
                    <a:pt x="1405031" y="3086673"/>
                  </a:lnTo>
                  <a:lnTo>
                    <a:pt x="2241974" y="2249731"/>
                  </a:lnTo>
                  <a:cubicBezTo>
                    <a:pt x="2704204" y="1787501"/>
                    <a:pt x="2704204" y="1038077"/>
                    <a:pt x="2241974" y="575846"/>
                  </a:cubicBezTo>
                  <a:cubicBezTo>
                    <a:pt x="2010859" y="344731"/>
                    <a:pt x="1707945" y="229173"/>
                    <a:pt x="1405031" y="229173"/>
                  </a:cubicBezTo>
                  <a:close/>
                  <a:moveTo>
                    <a:pt x="1405031" y="0"/>
                  </a:moveTo>
                  <a:cubicBezTo>
                    <a:pt x="1764610" y="0"/>
                    <a:pt x="2124189" y="137175"/>
                    <a:pt x="2398538" y="411524"/>
                  </a:cubicBezTo>
                  <a:cubicBezTo>
                    <a:pt x="2947237" y="960223"/>
                    <a:pt x="2947237" y="1849840"/>
                    <a:pt x="2398538" y="2398539"/>
                  </a:cubicBezTo>
                  <a:lnTo>
                    <a:pt x="1405031" y="3392046"/>
                  </a:lnTo>
                  <a:lnTo>
                    <a:pt x="411524" y="2398539"/>
                  </a:lnTo>
                  <a:cubicBezTo>
                    <a:pt x="-137175" y="1849840"/>
                    <a:pt x="-137175" y="960223"/>
                    <a:pt x="411524" y="411524"/>
                  </a:cubicBezTo>
                  <a:cubicBezTo>
                    <a:pt x="685873" y="137175"/>
                    <a:pt x="1045452" y="0"/>
                    <a:pt x="1405031" y="0"/>
                  </a:cubicBezTo>
                  <a:close/>
                </a:path>
              </a:pathLst>
            </a:custGeom>
            <a:solidFill>
              <a:srgbClr val="22B3CE"/>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72000" anchor="ctr">
              <a:normAutofit/>
            </a:bodyPr>
            <a:lstStyle/>
            <a:p>
              <a:pPr algn="ctr" defTabSz="685063"/>
              <a:r>
                <a:rPr lang="zh-CN" altLang="en-US" sz="700" dirty="0">
                  <a:solidFill>
                    <a:prstClr val="black">
                      <a:lumMod val="75000"/>
                      <a:lumOff val="25000"/>
                    </a:prstClr>
                  </a:solidFill>
                </a:rPr>
                <a:t>商务应用</a:t>
              </a:r>
            </a:p>
          </p:txBody>
        </p:sp>
        <p:sp>
          <p:nvSpPr>
            <p:cNvPr id="36" name="MH_Other_7"/>
            <p:cNvSpPr>
              <a:spLocks noChangeAspect="1"/>
            </p:cNvSpPr>
            <p:nvPr>
              <p:custDataLst>
                <p:tags r:id="rId3"/>
              </p:custDataLst>
            </p:nvPr>
          </p:nvSpPr>
          <p:spPr>
            <a:xfrm>
              <a:off x="2188661" y="3571428"/>
              <a:ext cx="351000" cy="432000"/>
            </a:xfrm>
            <a:custGeom>
              <a:avLst/>
              <a:gdLst>
                <a:gd name="connsiteX0" fmla="*/ 1405031 w 2810062"/>
                <a:gd name="connsiteY0" fmla="*/ 229173 h 3392046"/>
                <a:gd name="connsiteX1" fmla="*/ 568089 w 2810062"/>
                <a:gd name="connsiteY1" fmla="*/ 575846 h 3392046"/>
                <a:gd name="connsiteX2" fmla="*/ 568089 w 2810062"/>
                <a:gd name="connsiteY2" fmla="*/ 2249731 h 3392046"/>
                <a:gd name="connsiteX3" fmla="*/ 1405031 w 2810062"/>
                <a:gd name="connsiteY3" fmla="*/ 3086673 h 3392046"/>
                <a:gd name="connsiteX4" fmla="*/ 2241974 w 2810062"/>
                <a:gd name="connsiteY4" fmla="*/ 2249731 h 3392046"/>
                <a:gd name="connsiteX5" fmla="*/ 2241974 w 2810062"/>
                <a:gd name="connsiteY5" fmla="*/ 575846 h 3392046"/>
                <a:gd name="connsiteX6" fmla="*/ 1405031 w 2810062"/>
                <a:gd name="connsiteY6" fmla="*/ 229173 h 3392046"/>
                <a:gd name="connsiteX7" fmla="*/ 1405031 w 2810062"/>
                <a:gd name="connsiteY7" fmla="*/ 0 h 3392046"/>
                <a:gd name="connsiteX8" fmla="*/ 2398538 w 2810062"/>
                <a:gd name="connsiteY8" fmla="*/ 411524 h 3392046"/>
                <a:gd name="connsiteX9" fmla="*/ 2398538 w 2810062"/>
                <a:gd name="connsiteY9" fmla="*/ 2398539 h 3392046"/>
                <a:gd name="connsiteX10" fmla="*/ 1405031 w 2810062"/>
                <a:gd name="connsiteY10" fmla="*/ 3392046 h 3392046"/>
                <a:gd name="connsiteX11" fmla="*/ 411524 w 2810062"/>
                <a:gd name="connsiteY11" fmla="*/ 2398539 h 3392046"/>
                <a:gd name="connsiteX12" fmla="*/ 411524 w 2810062"/>
                <a:gd name="connsiteY12" fmla="*/ 411524 h 3392046"/>
                <a:gd name="connsiteX13" fmla="*/ 1405031 w 2810062"/>
                <a:gd name="connsiteY13" fmla="*/ 0 h 339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10062" h="3392046">
                  <a:moveTo>
                    <a:pt x="1405031" y="229173"/>
                  </a:moveTo>
                  <a:cubicBezTo>
                    <a:pt x="1102117" y="229173"/>
                    <a:pt x="799204" y="344731"/>
                    <a:pt x="568089" y="575846"/>
                  </a:cubicBezTo>
                  <a:cubicBezTo>
                    <a:pt x="105859" y="1038077"/>
                    <a:pt x="105859" y="1787501"/>
                    <a:pt x="568089" y="2249731"/>
                  </a:cubicBezTo>
                  <a:lnTo>
                    <a:pt x="1405031" y="3086673"/>
                  </a:lnTo>
                  <a:lnTo>
                    <a:pt x="2241974" y="2249731"/>
                  </a:lnTo>
                  <a:cubicBezTo>
                    <a:pt x="2704204" y="1787501"/>
                    <a:pt x="2704204" y="1038077"/>
                    <a:pt x="2241974" y="575846"/>
                  </a:cubicBezTo>
                  <a:cubicBezTo>
                    <a:pt x="2010859" y="344731"/>
                    <a:pt x="1707945" y="229173"/>
                    <a:pt x="1405031" y="229173"/>
                  </a:cubicBezTo>
                  <a:close/>
                  <a:moveTo>
                    <a:pt x="1405031" y="0"/>
                  </a:moveTo>
                  <a:cubicBezTo>
                    <a:pt x="1764610" y="0"/>
                    <a:pt x="2124189" y="137175"/>
                    <a:pt x="2398538" y="411524"/>
                  </a:cubicBezTo>
                  <a:cubicBezTo>
                    <a:pt x="2947237" y="960223"/>
                    <a:pt x="2947237" y="1849840"/>
                    <a:pt x="2398538" y="2398539"/>
                  </a:cubicBezTo>
                  <a:lnTo>
                    <a:pt x="1405031" y="3392046"/>
                  </a:lnTo>
                  <a:lnTo>
                    <a:pt x="411524" y="2398539"/>
                  </a:lnTo>
                  <a:cubicBezTo>
                    <a:pt x="-137175" y="1849840"/>
                    <a:pt x="-137175" y="960223"/>
                    <a:pt x="411524" y="411524"/>
                  </a:cubicBezTo>
                  <a:cubicBezTo>
                    <a:pt x="685873" y="137175"/>
                    <a:pt x="1045452" y="0"/>
                    <a:pt x="1405031" y="0"/>
                  </a:cubicBezTo>
                  <a:close/>
                </a:path>
              </a:pathLst>
            </a:custGeom>
            <a:solidFill>
              <a:srgbClr val="22B3CE"/>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72000" anchor="ctr">
              <a:normAutofit/>
            </a:bodyPr>
            <a:lstStyle/>
            <a:p>
              <a:pPr algn="ctr" defTabSz="685063"/>
              <a:r>
                <a:rPr lang="zh-CN" altLang="en-US" sz="700" dirty="0">
                  <a:solidFill>
                    <a:prstClr val="black">
                      <a:lumMod val="75000"/>
                      <a:lumOff val="25000"/>
                    </a:prstClr>
                  </a:solidFill>
                </a:rPr>
                <a:t>工具软件</a:t>
              </a:r>
            </a:p>
          </p:txBody>
        </p:sp>
        <p:sp>
          <p:nvSpPr>
            <p:cNvPr id="37" name="MH_Other_7"/>
            <p:cNvSpPr>
              <a:spLocks noChangeAspect="1"/>
            </p:cNvSpPr>
            <p:nvPr>
              <p:custDataLst>
                <p:tags r:id="rId4"/>
              </p:custDataLst>
            </p:nvPr>
          </p:nvSpPr>
          <p:spPr>
            <a:xfrm>
              <a:off x="239573" y="3571428"/>
              <a:ext cx="351000" cy="432000"/>
            </a:xfrm>
            <a:custGeom>
              <a:avLst/>
              <a:gdLst>
                <a:gd name="connsiteX0" fmla="*/ 1405031 w 2810062"/>
                <a:gd name="connsiteY0" fmla="*/ 229173 h 3392046"/>
                <a:gd name="connsiteX1" fmla="*/ 568089 w 2810062"/>
                <a:gd name="connsiteY1" fmla="*/ 575846 h 3392046"/>
                <a:gd name="connsiteX2" fmla="*/ 568089 w 2810062"/>
                <a:gd name="connsiteY2" fmla="*/ 2249731 h 3392046"/>
                <a:gd name="connsiteX3" fmla="*/ 1405031 w 2810062"/>
                <a:gd name="connsiteY3" fmla="*/ 3086673 h 3392046"/>
                <a:gd name="connsiteX4" fmla="*/ 2241974 w 2810062"/>
                <a:gd name="connsiteY4" fmla="*/ 2249731 h 3392046"/>
                <a:gd name="connsiteX5" fmla="*/ 2241974 w 2810062"/>
                <a:gd name="connsiteY5" fmla="*/ 575846 h 3392046"/>
                <a:gd name="connsiteX6" fmla="*/ 1405031 w 2810062"/>
                <a:gd name="connsiteY6" fmla="*/ 229173 h 3392046"/>
                <a:gd name="connsiteX7" fmla="*/ 1405031 w 2810062"/>
                <a:gd name="connsiteY7" fmla="*/ 0 h 3392046"/>
                <a:gd name="connsiteX8" fmla="*/ 2398538 w 2810062"/>
                <a:gd name="connsiteY8" fmla="*/ 411524 h 3392046"/>
                <a:gd name="connsiteX9" fmla="*/ 2398538 w 2810062"/>
                <a:gd name="connsiteY9" fmla="*/ 2398539 h 3392046"/>
                <a:gd name="connsiteX10" fmla="*/ 1405031 w 2810062"/>
                <a:gd name="connsiteY10" fmla="*/ 3392046 h 3392046"/>
                <a:gd name="connsiteX11" fmla="*/ 411524 w 2810062"/>
                <a:gd name="connsiteY11" fmla="*/ 2398539 h 3392046"/>
                <a:gd name="connsiteX12" fmla="*/ 411524 w 2810062"/>
                <a:gd name="connsiteY12" fmla="*/ 411524 h 3392046"/>
                <a:gd name="connsiteX13" fmla="*/ 1405031 w 2810062"/>
                <a:gd name="connsiteY13" fmla="*/ 0 h 339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10062" h="3392046">
                  <a:moveTo>
                    <a:pt x="1405031" y="229173"/>
                  </a:moveTo>
                  <a:cubicBezTo>
                    <a:pt x="1102117" y="229173"/>
                    <a:pt x="799204" y="344731"/>
                    <a:pt x="568089" y="575846"/>
                  </a:cubicBezTo>
                  <a:cubicBezTo>
                    <a:pt x="105859" y="1038077"/>
                    <a:pt x="105859" y="1787501"/>
                    <a:pt x="568089" y="2249731"/>
                  </a:cubicBezTo>
                  <a:lnTo>
                    <a:pt x="1405031" y="3086673"/>
                  </a:lnTo>
                  <a:lnTo>
                    <a:pt x="2241974" y="2249731"/>
                  </a:lnTo>
                  <a:cubicBezTo>
                    <a:pt x="2704204" y="1787501"/>
                    <a:pt x="2704204" y="1038077"/>
                    <a:pt x="2241974" y="575846"/>
                  </a:cubicBezTo>
                  <a:cubicBezTo>
                    <a:pt x="2010859" y="344731"/>
                    <a:pt x="1707945" y="229173"/>
                    <a:pt x="1405031" y="229173"/>
                  </a:cubicBezTo>
                  <a:close/>
                  <a:moveTo>
                    <a:pt x="1405031" y="0"/>
                  </a:moveTo>
                  <a:cubicBezTo>
                    <a:pt x="1764610" y="0"/>
                    <a:pt x="2124189" y="137175"/>
                    <a:pt x="2398538" y="411524"/>
                  </a:cubicBezTo>
                  <a:cubicBezTo>
                    <a:pt x="2947237" y="960223"/>
                    <a:pt x="2947237" y="1849840"/>
                    <a:pt x="2398538" y="2398539"/>
                  </a:cubicBezTo>
                  <a:lnTo>
                    <a:pt x="1405031" y="3392046"/>
                  </a:lnTo>
                  <a:lnTo>
                    <a:pt x="411524" y="2398539"/>
                  </a:lnTo>
                  <a:cubicBezTo>
                    <a:pt x="-137175" y="1849840"/>
                    <a:pt x="-137175" y="960223"/>
                    <a:pt x="411524" y="411524"/>
                  </a:cubicBezTo>
                  <a:cubicBezTo>
                    <a:pt x="685873" y="137175"/>
                    <a:pt x="1045452" y="0"/>
                    <a:pt x="1405031" y="0"/>
                  </a:cubicBezTo>
                  <a:close/>
                </a:path>
              </a:pathLst>
            </a:custGeom>
            <a:solidFill>
              <a:srgbClr val="22B3CE"/>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72000" anchor="ctr">
              <a:normAutofit/>
            </a:bodyPr>
            <a:lstStyle/>
            <a:p>
              <a:pPr algn="ctr" defTabSz="685063"/>
              <a:r>
                <a:rPr lang="zh-CN" altLang="en-US" sz="700" dirty="0">
                  <a:solidFill>
                    <a:prstClr val="black">
                      <a:lumMod val="75000"/>
                      <a:lumOff val="25000"/>
                    </a:prstClr>
                  </a:solidFill>
                </a:rPr>
                <a:t>新闻资讯</a:t>
              </a:r>
              <a:endParaRPr lang="en-US" altLang="zh-CN" sz="700" dirty="0">
                <a:solidFill>
                  <a:prstClr val="black">
                    <a:lumMod val="75000"/>
                    <a:lumOff val="25000"/>
                  </a:prstClr>
                </a:solidFill>
              </a:endParaRPr>
            </a:p>
          </p:txBody>
        </p:sp>
        <p:sp>
          <p:nvSpPr>
            <p:cNvPr id="38" name="MH_Other_7"/>
            <p:cNvSpPr>
              <a:spLocks noChangeAspect="1"/>
            </p:cNvSpPr>
            <p:nvPr>
              <p:custDataLst>
                <p:tags r:id="rId5"/>
              </p:custDataLst>
            </p:nvPr>
          </p:nvSpPr>
          <p:spPr>
            <a:xfrm>
              <a:off x="3163207" y="3571428"/>
              <a:ext cx="351000" cy="432000"/>
            </a:xfrm>
            <a:custGeom>
              <a:avLst/>
              <a:gdLst>
                <a:gd name="connsiteX0" fmla="*/ 1405031 w 2810062"/>
                <a:gd name="connsiteY0" fmla="*/ 229173 h 3392046"/>
                <a:gd name="connsiteX1" fmla="*/ 568089 w 2810062"/>
                <a:gd name="connsiteY1" fmla="*/ 575846 h 3392046"/>
                <a:gd name="connsiteX2" fmla="*/ 568089 w 2810062"/>
                <a:gd name="connsiteY2" fmla="*/ 2249731 h 3392046"/>
                <a:gd name="connsiteX3" fmla="*/ 1405031 w 2810062"/>
                <a:gd name="connsiteY3" fmla="*/ 3086673 h 3392046"/>
                <a:gd name="connsiteX4" fmla="*/ 2241974 w 2810062"/>
                <a:gd name="connsiteY4" fmla="*/ 2249731 h 3392046"/>
                <a:gd name="connsiteX5" fmla="*/ 2241974 w 2810062"/>
                <a:gd name="connsiteY5" fmla="*/ 575846 h 3392046"/>
                <a:gd name="connsiteX6" fmla="*/ 1405031 w 2810062"/>
                <a:gd name="connsiteY6" fmla="*/ 229173 h 3392046"/>
                <a:gd name="connsiteX7" fmla="*/ 1405031 w 2810062"/>
                <a:gd name="connsiteY7" fmla="*/ 0 h 3392046"/>
                <a:gd name="connsiteX8" fmla="*/ 2398538 w 2810062"/>
                <a:gd name="connsiteY8" fmla="*/ 411524 h 3392046"/>
                <a:gd name="connsiteX9" fmla="*/ 2398538 w 2810062"/>
                <a:gd name="connsiteY9" fmla="*/ 2398539 h 3392046"/>
                <a:gd name="connsiteX10" fmla="*/ 1405031 w 2810062"/>
                <a:gd name="connsiteY10" fmla="*/ 3392046 h 3392046"/>
                <a:gd name="connsiteX11" fmla="*/ 411524 w 2810062"/>
                <a:gd name="connsiteY11" fmla="*/ 2398539 h 3392046"/>
                <a:gd name="connsiteX12" fmla="*/ 411524 w 2810062"/>
                <a:gd name="connsiteY12" fmla="*/ 411524 h 3392046"/>
                <a:gd name="connsiteX13" fmla="*/ 1405031 w 2810062"/>
                <a:gd name="connsiteY13" fmla="*/ 0 h 339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10062" h="3392046">
                  <a:moveTo>
                    <a:pt x="1405031" y="229173"/>
                  </a:moveTo>
                  <a:cubicBezTo>
                    <a:pt x="1102117" y="229173"/>
                    <a:pt x="799204" y="344731"/>
                    <a:pt x="568089" y="575846"/>
                  </a:cubicBezTo>
                  <a:cubicBezTo>
                    <a:pt x="105859" y="1038077"/>
                    <a:pt x="105859" y="1787501"/>
                    <a:pt x="568089" y="2249731"/>
                  </a:cubicBezTo>
                  <a:lnTo>
                    <a:pt x="1405031" y="3086673"/>
                  </a:lnTo>
                  <a:lnTo>
                    <a:pt x="2241974" y="2249731"/>
                  </a:lnTo>
                  <a:cubicBezTo>
                    <a:pt x="2704204" y="1787501"/>
                    <a:pt x="2704204" y="1038077"/>
                    <a:pt x="2241974" y="575846"/>
                  </a:cubicBezTo>
                  <a:cubicBezTo>
                    <a:pt x="2010859" y="344731"/>
                    <a:pt x="1707945" y="229173"/>
                    <a:pt x="1405031" y="229173"/>
                  </a:cubicBezTo>
                  <a:close/>
                  <a:moveTo>
                    <a:pt x="1405031" y="0"/>
                  </a:moveTo>
                  <a:cubicBezTo>
                    <a:pt x="1764610" y="0"/>
                    <a:pt x="2124189" y="137175"/>
                    <a:pt x="2398538" y="411524"/>
                  </a:cubicBezTo>
                  <a:cubicBezTo>
                    <a:pt x="2947237" y="960223"/>
                    <a:pt x="2947237" y="1849840"/>
                    <a:pt x="2398538" y="2398539"/>
                  </a:cubicBezTo>
                  <a:lnTo>
                    <a:pt x="1405031" y="3392046"/>
                  </a:lnTo>
                  <a:lnTo>
                    <a:pt x="411524" y="2398539"/>
                  </a:lnTo>
                  <a:cubicBezTo>
                    <a:pt x="-137175" y="1849840"/>
                    <a:pt x="-137175" y="960223"/>
                    <a:pt x="411524" y="411524"/>
                  </a:cubicBezTo>
                  <a:cubicBezTo>
                    <a:pt x="685873" y="137175"/>
                    <a:pt x="1045452" y="0"/>
                    <a:pt x="1405031" y="0"/>
                  </a:cubicBezTo>
                  <a:close/>
                </a:path>
              </a:pathLst>
            </a:custGeom>
            <a:solidFill>
              <a:srgbClr val="22B3CE"/>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72000" anchor="ctr">
              <a:normAutofit/>
            </a:bodyPr>
            <a:lstStyle/>
            <a:p>
              <a:pPr algn="ctr" defTabSz="685063">
                <a:defRPr/>
              </a:pPr>
              <a:r>
                <a:rPr lang="zh-CN" altLang="en-US" sz="700" dirty="0">
                  <a:solidFill>
                    <a:prstClr val="black">
                      <a:lumMod val="75000"/>
                      <a:lumOff val="25000"/>
                    </a:prstClr>
                  </a:solidFill>
                </a:rPr>
                <a:t>自有业务</a:t>
              </a:r>
            </a:p>
          </p:txBody>
        </p:sp>
        <p:sp>
          <p:nvSpPr>
            <p:cNvPr id="39" name="MH_Other_7"/>
            <p:cNvSpPr>
              <a:spLocks noChangeAspect="1"/>
            </p:cNvSpPr>
            <p:nvPr>
              <p:custDataLst>
                <p:tags r:id="rId6"/>
              </p:custDataLst>
            </p:nvPr>
          </p:nvSpPr>
          <p:spPr>
            <a:xfrm>
              <a:off x="1701389" y="3571428"/>
              <a:ext cx="351000" cy="432000"/>
            </a:xfrm>
            <a:custGeom>
              <a:avLst/>
              <a:gdLst>
                <a:gd name="connsiteX0" fmla="*/ 1405031 w 2810062"/>
                <a:gd name="connsiteY0" fmla="*/ 229173 h 3392046"/>
                <a:gd name="connsiteX1" fmla="*/ 568089 w 2810062"/>
                <a:gd name="connsiteY1" fmla="*/ 575846 h 3392046"/>
                <a:gd name="connsiteX2" fmla="*/ 568089 w 2810062"/>
                <a:gd name="connsiteY2" fmla="*/ 2249731 h 3392046"/>
                <a:gd name="connsiteX3" fmla="*/ 1405031 w 2810062"/>
                <a:gd name="connsiteY3" fmla="*/ 3086673 h 3392046"/>
                <a:gd name="connsiteX4" fmla="*/ 2241974 w 2810062"/>
                <a:gd name="connsiteY4" fmla="*/ 2249731 h 3392046"/>
                <a:gd name="connsiteX5" fmla="*/ 2241974 w 2810062"/>
                <a:gd name="connsiteY5" fmla="*/ 575846 h 3392046"/>
                <a:gd name="connsiteX6" fmla="*/ 1405031 w 2810062"/>
                <a:gd name="connsiteY6" fmla="*/ 229173 h 3392046"/>
                <a:gd name="connsiteX7" fmla="*/ 1405031 w 2810062"/>
                <a:gd name="connsiteY7" fmla="*/ 0 h 3392046"/>
                <a:gd name="connsiteX8" fmla="*/ 2398538 w 2810062"/>
                <a:gd name="connsiteY8" fmla="*/ 411524 h 3392046"/>
                <a:gd name="connsiteX9" fmla="*/ 2398538 w 2810062"/>
                <a:gd name="connsiteY9" fmla="*/ 2398539 h 3392046"/>
                <a:gd name="connsiteX10" fmla="*/ 1405031 w 2810062"/>
                <a:gd name="connsiteY10" fmla="*/ 3392046 h 3392046"/>
                <a:gd name="connsiteX11" fmla="*/ 411524 w 2810062"/>
                <a:gd name="connsiteY11" fmla="*/ 2398539 h 3392046"/>
                <a:gd name="connsiteX12" fmla="*/ 411524 w 2810062"/>
                <a:gd name="connsiteY12" fmla="*/ 411524 h 3392046"/>
                <a:gd name="connsiteX13" fmla="*/ 1405031 w 2810062"/>
                <a:gd name="connsiteY13" fmla="*/ 0 h 339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10062" h="3392046">
                  <a:moveTo>
                    <a:pt x="1405031" y="229173"/>
                  </a:moveTo>
                  <a:cubicBezTo>
                    <a:pt x="1102117" y="229173"/>
                    <a:pt x="799204" y="344731"/>
                    <a:pt x="568089" y="575846"/>
                  </a:cubicBezTo>
                  <a:cubicBezTo>
                    <a:pt x="105859" y="1038077"/>
                    <a:pt x="105859" y="1787501"/>
                    <a:pt x="568089" y="2249731"/>
                  </a:cubicBezTo>
                  <a:lnTo>
                    <a:pt x="1405031" y="3086673"/>
                  </a:lnTo>
                  <a:lnTo>
                    <a:pt x="2241974" y="2249731"/>
                  </a:lnTo>
                  <a:cubicBezTo>
                    <a:pt x="2704204" y="1787501"/>
                    <a:pt x="2704204" y="1038077"/>
                    <a:pt x="2241974" y="575846"/>
                  </a:cubicBezTo>
                  <a:cubicBezTo>
                    <a:pt x="2010859" y="344731"/>
                    <a:pt x="1707945" y="229173"/>
                    <a:pt x="1405031" y="229173"/>
                  </a:cubicBezTo>
                  <a:close/>
                  <a:moveTo>
                    <a:pt x="1405031" y="0"/>
                  </a:moveTo>
                  <a:cubicBezTo>
                    <a:pt x="1764610" y="0"/>
                    <a:pt x="2124189" y="137175"/>
                    <a:pt x="2398538" y="411524"/>
                  </a:cubicBezTo>
                  <a:cubicBezTo>
                    <a:pt x="2947237" y="960223"/>
                    <a:pt x="2947237" y="1849840"/>
                    <a:pt x="2398538" y="2398539"/>
                  </a:cubicBezTo>
                  <a:lnTo>
                    <a:pt x="1405031" y="3392046"/>
                  </a:lnTo>
                  <a:lnTo>
                    <a:pt x="411524" y="2398539"/>
                  </a:lnTo>
                  <a:cubicBezTo>
                    <a:pt x="-137175" y="1849840"/>
                    <a:pt x="-137175" y="960223"/>
                    <a:pt x="411524" y="411524"/>
                  </a:cubicBezTo>
                  <a:cubicBezTo>
                    <a:pt x="685873" y="137175"/>
                    <a:pt x="1045452" y="0"/>
                    <a:pt x="1405031" y="0"/>
                  </a:cubicBezTo>
                  <a:close/>
                </a:path>
              </a:pathLst>
            </a:custGeom>
            <a:solidFill>
              <a:srgbClr val="22B3CE"/>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72000" anchor="ctr">
              <a:normAutofit/>
            </a:bodyPr>
            <a:lstStyle/>
            <a:p>
              <a:pPr algn="ctr" defTabSz="685063"/>
              <a:r>
                <a:rPr lang="zh-CN" altLang="en-US" sz="700" dirty="0">
                  <a:solidFill>
                    <a:prstClr val="black">
                      <a:lumMod val="75000"/>
                      <a:lumOff val="25000"/>
                    </a:prstClr>
                  </a:solidFill>
                </a:rPr>
                <a:t>生活服务</a:t>
              </a:r>
            </a:p>
          </p:txBody>
        </p:sp>
        <p:sp>
          <p:nvSpPr>
            <p:cNvPr id="40" name="MH_Other_7"/>
            <p:cNvSpPr>
              <a:spLocks noChangeAspect="1"/>
            </p:cNvSpPr>
            <p:nvPr>
              <p:custDataLst>
                <p:tags r:id="rId7"/>
              </p:custDataLst>
            </p:nvPr>
          </p:nvSpPr>
          <p:spPr>
            <a:xfrm>
              <a:off x="726845" y="3571428"/>
              <a:ext cx="351000" cy="432000"/>
            </a:xfrm>
            <a:custGeom>
              <a:avLst/>
              <a:gdLst>
                <a:gd name="connsiteX0" fmla="*/ 1405031 w 2810062"/>
                <a:gd name="connsiteY0" fmla="*/ 229173 h 3392046"/>
                <a:gd name="connsiteX1" fmla="*/ 568089 w 2810062"/>
                <a:gd name="connsiteY1" fmla="*/ 575846 h 3392046"/>
                <a:gd name="connsiteX2" fmla="*/ 568089 w 2810062"/>
                <a:gd name="connsiteY2" fmla="*/ 2249731 h 3392046"/>
                <a:gd name="connsiteX3" fmla="*/ 1405031 w 2810062"/>
                <a:gd name="connsiteY3" fmla="*/ 3086673 h 3392046"/>
                <a:gd name="connsiteX4" fmla="*/ 2241974 w 2810062"/>
                <a:gd name="connsiteY4" fmla="*/ 2249731 h 3392046"/>
                <a:gd name="connsiteX5" fmla="*/ 2241974 w 2810062"/>
                <a:gd name="connsiteY5" fmla="*/ 575846 h 3392046"/>
                <a:gd name="connsiteX6" fmla="*/ 1405031 w 2810062"/>
                <a:gd name="connsiteY6" fmla="*/ 229173 h 3392046"/>
                <a:gd name="connsiteX7" fmla="*/ 1405031 w 2810062"/>
                <a:gd name="connsiteY7" fmla="*/ 0 h 3392046"/>
                <a:gd name="connsiteX8" fmla="*/ 2398538 w 2810062"/>
                <a:gd name="connsiteY8" fmla="*/ 411524 h 3392046"/>
                <a:gd name="connsiteX9" fmla="*/ 2398538 w 2810062"/>
                <a:gd name="connsiteY9" fmla="*/ 2398539 h 3392046"/>
                <a:gd name="connsiteX10" fmla="*/ 1405031 w 2810062"/>
                <a:gd name="connsiteY10" fmla="*/ 3392046 h 3392046"/>
                <a:gd name="connsiteX11" fmla="*/ 411524 w 2810062"/>
                <a:gd name="connsiteY11" fmla="*/ 2398539 h 3392046"/>
                <a:gd name="connsiteX12" fmla="*/ 411524 w 2810062"/>
                <a:gd name="connsiteY12" fmla="*/ 411524 h 3392046"/>
                <a:gd name="connsiteX13" fmla="*/ 1405031 w 2810062"/>
                <a:gd name="connsiteY13" fmla="*/ 0 h 339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10062" h="3392046">
                  <a:moveTo>
                    <a:pt x="1405031" y="229173"/>
                  </a:moveTo>
                  <a:cubicBezTo>
                    <a:pt x="1102117" y="229173"/>
                    <a:pt x="799204" y="344731"/>
                    <a:pt x="568089" y="575846"/>
                  </a:cubicBezTo>
                  <a:cubicBezTo>
                    <a:pt x="105859" y="1038077"/>
                    <a:pt x="105859" y="1787501"/>
                    <a:pt x="568089" y="2249731"/>
                  </a:cubicBezTo>
                  <a:lnTo>
                    <a:pt x="1405031" y="3086673"/>
                  </a:lnTo>
                  <a:lnTo>
                    <a:pt x="2241974" y="2249731"/>
                  </a:lnTo>
                  <a:cubicBezTo>
                    <a:pt x="2704204" y="1787501"/>
                    <a:pt x="2704204" y="1038077"/>
                    <a:pt x="2241974" y="575846"/>
                  </a:cubicBezTo>
                  <a:cubicBezTo>
                    <a:pt x="2010859" y="344731"/>
                    <a:pt x="1707945" y="229173"/>
                    <a:pt x="1405031" y="229173"/>
                  </a:cubicBezTo>
                  <a:close/>
                  <a:moveTo>
                    <a:pt x="1405031" y="0"/>
                  </a:moveTo>
                  <a:cubicBezTo>
                    <a:pt x="1764610" y="0"/>
                    <a:pt x="2124189" y="137175"/>
                    <a:pt x="2398538" y="411524"/>
                  </a:cubicBezTo>
                  <a:cubicBezTo>
                    <a:pt x="2947237" y="960223"/>
                    <a:pt x="2947237" y="1849840"/>
                    <a:pt x="2398538" y="2398539"/>
                  </a:cubicBezTo>
                  <a:lnTo>
                    <a:pt x="1405031" y="3392046"/>
                  </a:lnTo>
                  <a:lnTo>
                    <a:pt x="411524" y="2398539"/>
                  </a:lnTo>
                  <a:cubicBezTo>
                    <a:pt x="-137175" y="1849840"/>
                    <a:pt x="-137175" y="960223"/>
                    <a:pt x="411524" y="411524"/>
                  </a:cubicBezTo>
                  <a:cubicBezTo>
                    <a:pt x="685873" y="137175"/>
                    <a:pt x="1045452" y="0"/>
                    <a:pt x="1405031" y="0"/>
                  </a:cubicBezTo>
                  <a:close/>
                </a:path>
              </a:pathLst>
            </a:custGeom>
            <a:solidFill>
              <a:srgbClr val="22B3CE"/>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72000" anchor="ctr">
              <a:normAutofit/>
            </a:bodyPr>
            <a:lstStyle/>
            <a:p>
              <a:pPr algn="ctr" defTabSz="685063"/>
              <a:r>
                <a:rPr lang="zh-CN" altLang="en-US" sz="700" dirty="0">
                  <a:solidFill>
                    <a:prstClr val="black">
                      <a:lumMod val="75000"/>
                      <a:lumOff val="25000"/>
                    </a:prstClr>
                  </a:solidFill>
                </a:rPr>
                <a:t>娱乐休闲</a:t>
              </a:r>
            </a:p>
          </p:txBody>
        </p:sp>
        <p:sp>
          <p:nvSpPr>
            <p:cNvPr id="41" name="MH_Other_7"/>
            <p:cNvSpPr>
              <a:spLocks noChangeAspect="1"/>
            </p:cNvSpPr>
            <p:nvPr>
              <p:custDataLst>
                <p:tags r:id="rId8"/>
              </p:custDataLst>
            </p:nvPr>
          </p:nvSpPr>
          <p:spPr>
            <a:xfrm>
              <a:off x="1214117" y="3571428"/>
              <a:ext cx="351000" cy="432000"/>
            </a:xfrm>
            <a:custGeom>
              <a:avLst/>
              <a:gdLst>
                <a:gd name="connsiteX0" fmla="*/ 1405031 w 2810062"/>
                <a:gd name="connsiteY0" fmla="*/ 229173 h 3392046"/>
                <a:gd name="connsiteX1" fmla="*/ 568089 w 2810062"/>
                <a:gd name="connsiteY1" fmla="*/ 575846 h 3392046"/>
                <a:gd name="connsiteX2" fmla="*/ 568089 w 2810062"/>
                <a:gd name="connsiteY2" fmla="*/ 2249731 h 3392046"/>
                <a:gd name="connsiteX3" fmla="*/ 1405031 w 2810062"/>
                <a:gd name="connsiteY3" fmla="*/ 3086673 h 3392046"/>
                <a:gd name="connsiteX4" fmla="*/ 2241974 w 2810062"/>
                <a:gd name="connsiteY4" fmla="*/ 2249731 h 3392046"/>
                <a:gd name="connsiteX5" fmla="*/ 2241974 w 2810062"/>
                <a:gd name="connsiteY5" fmla="*/ 575846 h 3392046"/>
                <a:gd name="connsiteX6" fmla="*/ 1405031 w 2810062"/>
                <a:gd name="connsiteY6" fmla="*/ 229173 h 3392046"/>
                <a:gd name="connsiteX7" fmla="*/ 1405031 w 2810062"/>
                <a:gd name="connsiteY7" fmla="*/ 0 h 3392046"/>
                <a:gd name="connsiteX8" fmla="*/ 2398538 w 2810062"/>
                <a:gd name="connsiteY8" fmla="*/ 411524 h 3392046"/>
                <a:gd name="connsiteX9" fmla="*/ 2398538 w 2810062"/>
                <a:gd name="connsiteY9" fmla="*/ 2398539 h 3392046"/>
                <a:gd name="connsiteX10" fmla="*/ 1405031 w 2810062"/>
                <a:gd name="connsiteY10" fmla="*/ 3392046 h 3392046"/>
                <a:gd name="connsiteX11" fmla="*/ 411524 w 2810062"/>
                <a:gd name="connsiteY11" fmla="*/ 2398539 h 3392046"/>
                <a:gd name="connsiteX12" fmla="*/ 411524 w 2810062"/>
                <a:gd name="connsiteY12" fmla="*/ 411524 h 3392046"/>
                <a:gd name="connsiteX13" fmla="*/ 1405031 w 2810062"/>
                <a:gd name="connsiteY13" fmla="*/ 0 h 339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10062" h="3392046">
                  <a:moveTo>
                    <a:pt x="1405031" y="229173"/>
                  </a:moveTo>
                  <a:cubicBezTo>
                    <a:pt x="1102117" y="229173"/>
                    <a:pt x="799204" y="344731"/>
                    <a:pt x="568089" y="575846"/>
                  </a:cubicBezTo>
                  <a:cubicBezTo>
                    <a:pt x="105859" y="1038077"/>
                    <a:pt x="105859" y="1787501"/>
                    <a:pt x="568089" y="2249731"/>
                  </a:cubicBezTo>
                  <a:lnTo>
                    <a:pt x="1405031" y="3086673"/>
                  </a:lnTo>
                  <a:lnTo>
                    <a:pt x="2241974" y="2249731"/>
                  </a:lnTo>
                  <a:cubicBezTo>
                    <a:pt x="2704204" y="1787501"/>
                    <a:pt x="2704204" y="1038077"/>
                    <a:pt x="2241974" y="575846"/>
                  </a:cubicBezTo>
                  <a:cubicBezTo>
                    <a:pt x="2010859" y="344731"/>
                    <a:pt x="1707945" y="229173"/>
                    <a:pt x="1405031" y="229173"/>
                  </a:cubicBezTo>
                  <a:close/>
                  <a:moveTo>
                    <a:pt x="1405031" y="0"/>
                  </a:moveTo>
                  <a:cubicBezTo>
                    <a:pt x="1764610" y="0"/>
                    <a:pt x="2124189" y="137175"/>
                    <a:pt x="2398538" y="411524"/>
                  </a:cubicBezTo>
                  <a:cubicBezTo>
                    <a:pt x="2947237" y="960223"/>
                    <a:pt x="2947237" y="1849840"/>
                    <a:pt x="2398538" y="2398539"/>
                  </a:cubicBezTo>
                  <a:lnTo>
                    <a:pt x="1405031" y="3392046"/>
                  </a:lnTo>
                  <a:lnTo>
                    <a:pt x="411524" y="2398539"/>
                  </a:lnTo>
                  <a:cubicBezTo>
                    <a:pt x="-137175" y="1849840"/>
                    <a:pt x="-137175" y="960223"/>
                    <a:pt x="411524" y="411524"/>
                  </a:cubicBezTo>
                  <a:cubicBezTo>
                    <a:pt x="685873" y="137175"/>
                    <a:pt x="1045452" y="0"/>
                    <a:pt x="1405031" y="0"/>
                  </a:cubicBezTo>
                  <a:close/>
                </a:path>
              </a:pathLst>
            </a:custGeom>
            <a:solidFill>
              <a:srgbClr val="22B3CE"/>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72000" anchor="ctr">
              <a:normAutofit/>
            </a:bodyPr>
            <a:lstStyle/>
            <a:p>
              <a:pPr algn="ctr" defTabSz="685063"/>
              <a:r>
                <a:rPr lang="zh-CN" altLang="en-US" sz="700" dirty="0">
                  <a:solidFill>
                    <a:prstClr val="black">
                      <a:lumMod val="75000"/>
                      <a:lumOff val="25000"/>
                    </a:prstClr>
                  </a:solidFill>
                </a:rPr>
                <a:t>通信交流</a:t>
              </a:r>
            </a:p>
          </p:txBody>
        </p:sp>
        <p:grpSp>
          <p:nvGrpSpPr>
            <p:cNvPr id="42" name="组 29"/>
            <p:cNvGrpSpPr>
              <a:grpSpLocks noChangeAspect="1"/>
            </p:cNvGrpSpPr>
            <p:nvPr/>
          </p:nvGrpSpPr>
          <p:grpSpPr>
            <a:xfrm>
              <a:off x="796770" y="4468206"/>
              <a:ext cx="408260" cy="396000"/>
              <a:chOff x="2461658" y="2597539"/>
              <a:chExt cx="1268847" cy="1303984"/>
            </a:xfrm>
            <a:solidFill>
              <a:srgbClr val="22B3CE"/>
            </a:solidFill>
          </p:grpSpPr>
          <p:sp>
            <p:nvSpPr>
              <p:cNvPr id="43" name="MH_Other_6"/>
              <p:cNvSpPr/>
              <p:nvPr>
                <p:custDataLst>
                  <p:tags r:id="rId9"/>
                </p:custDataLst>
              </p:nvPr>
            </p:nvSpPr>
            <p:spPr>
              <a:xfrm>
                <a:off x="2461658" y="2597539"/>
                <a:ext cx="1268847" cy="1303984"/>
              </a:xfrm>
              <a:custGeom>
                <a:avLst/>
                <a:gdLst>
                  <a:gd name="connsiteX0" fmla="*/ 967503 w 1885632"/>
                  <a:gd name="connsiteY0" fmla="*/ 143738 h 1811838"/>
                  <a:gd name="connsiteX1" fmla="*/ 813446 w 1885632"/>
                  <a:gd name="connsiteY1" fmla="*/ 154545 h 1811838"/>
                  <a:gd name="connsiteX2" fmla="*/ 191442 w 1885632"/>
                  <a:gd name="connsiteY2" fmla="*/ 1035290 h 1811838"/>
                  <a:gd name="connsiteX3" fmla="*/ 1072187 w 1885632"/>
                  <a:gd name="connsiteY3" fmla="*/ 1657294 h 1811838"/>
                  <a:gd name="connsiteX4" fmla="*/ 1694191 w 1885632"/>
                  <a:gd name="connsiteY4" fmla="*/ 776549 h 1811838"/>
                  <a:gd name="connsiteX5" fmla="*/ 967503 w 1885632"/>
                  <a:gd name="connsiteY5" fmla="*/ 143738 h 1811838"/>
                  <a:gd name="connsiteX6" fmla="*/ 1205499 w 1885632"/>
                  <a:gd name="connsiteY6" fmla="*/ 0 h 1811838"/>
                  <a:gd name="connsiteX7" fmla="*/ 1205599 w 1885632"/>
                  <a:gd name="connsiteY7" fmla="*/ 3219 h 1811838"/>
                  <a:gd name="connsiteX8" fmla="*/ 1207410 w 1885632"/>
                  <a:gd name="connsiteY8" fmla="*/ 556 h 1811838"/>
                  <a:gd name="connsiteX9" fmla="*/ 1233742 w 1885632"/>
                  <a:gd name="connsiteY9" fmla="*/ 44096 h 1811838"/>
                  <a:gd name="connsiteX10" fmla="*/ 1412402 w 1885632"/>
                  <a:gd name="connsiteY10" fmla="*/ 215739 h 1811838"/>
                  <a:gd name="connsiteX11" fmla="*/ 1637652 w 1885632"/>
                  <a:gd name="connsiteY11" fmla="*/ 318908 h 1811838"/>
                  <a:gd name="connsiteX12" fmla="*/ 1687817 w 1885632"/>
                  <a:gd name="connsiteY12" fmla="*/ 327417 h 1811838"/>
                  <a:gd name="connsiteX13" fmla="*/ 1686005 w 1885632"/>
                  <a:gd name="connsiteY13" fmla="*/ 330079 h 1811838"/>
                  <a:gd name="connsiteX14" fmla="*/ 1689037 w 1885632"/>
                  <a:gd name="connsiteY14" fmla="*/ 328991 h 1811838"/>
                  <a:gd name="connsiteX15" fmla="*/ 1684748 w 1885632"/>
                  <a:gd name="connsiteY15" fmla="*/ 379691 h 1811838"/>
                  <a:gd name="connsiteX16" fmla="*/ 1728398 w 1885632"/>
                  <a:gd name="connsiteY16" fmla="*/ 623568 h 1811838"/>
                  <a:gd name="connsiteX17" fmla="*/ 1849986 w 1885632"/>
                  <a:gd name="connsiteY17" fmla="*/ 839431 h 1811838"/>
                  <a:gd name="connsiteX18" fmla="*/ 1885570 w 1885632"/>
                  <a:gd name="connsiteY18" fmla="*/ 875801 h 1811838"/>
                  <a:gd name="connsiteX19" fmla="*/ 1882539 w 1885632"/>
                  <a:gd name="connsiteY19" fmla="*/ 876891 h 1811838"/>
                  <a:gd name="connsiteX20" fmla="*/ 1885632 w 1885632"/>
                  <a:gd name="connsiteY20" fmla="*/ 877791 h 1811838"/>
                  <a:gd name="connsiteX21" fmla="*/ 1852361 w 1885632"/>
                  <a:gd name="connsiteY21" fmla="*/ 916288 h 1811838"/>
                  <a:gd name="connsiteX22" fmla="*/ 1744327 w 1885632"/>
                  <a:gd name="connsiteY22" fmla="*/ 1139246 h 1811838"/>
                  <a:gd name="connsiteX23" fmla="*/ 1715813 w 1885632"/>
                  <a:gd name="connsiteY23" fmla="*/ 1385351 h 1811838"/>
                  <a:gd name="connsiteX24" fmla="*/ 1723223 w 1885632"/>
                  <a:gd name="connsiteY24" fmla="*/ 1435690 h 1811838"/>
                  <a:gd name="connsiteX25" fmla="*/ 1720128 w 1885632"/>
                  <a:gd name="connsiteY25" fmla="*/ 1434789 h 1811838"/>
                  <a:gd name="connsiteX26" fmla="*/ 1722103 w 1885632"/>
                  <a:gd name="connsiteY26" fmla="*/ 1437336 h 1811838"/>
                  <a:gd name="connsiteX27" fmla="*/ 1672558 w 1885632"/>
                  <a:gd name="connsiteY27" fmla="*/ 1448926 h 1811838"/>
                  <a:gd name="connsiteX28" fmla="*/ 1454106 w 1885632"/>
                  <a:gd name="connsiteY28" fmla="*/ 1565801 h 1811838"/>
                  <a:gd name="connsiteX29" fmla="*/ 1286380 w 1885632"/>
                  <a:gd name="connsiteY29" fmla="*/ 1748145 h 1811838"/>
                  <a:gd name="connsiteX30" fmla="*/ 1262786 w 1885632"/>
                  <a:gd name="connsiteY30" fmla="*/ 1793224 h 1811838"/>
                  <a:gd name="connsiteX31" fmla="*/ 1260813 w 1885632"/>
                  <a:gd name="connsiteY31" fmla="*/ 1790678 h 1811838"/>
                  <a:gd name="connsiteX32" fmla="*/ 1260913 w 1885632"/>
                  <a:gd name="connsiteY32" fmla="*/ 1793899 h 1811838"/>
                  <a:gd name="connsiteX33" fmla="*/ 1214018 w 1885632"/>
                  <a:gd name="connsiteY33" fmla="*/ 1774152 h 1811838"/>
                  <a:gd name="connsiteX34" fmla="*/ 968589 w 1885632"/>
                  <a:gd name="connsiteY34" fmla="*/ 1740304 h 1811838"/>
                  <a:gd name="connsiteX35" fmla="*/ 725717 w 1885632"/>
                  <a:gd name="connsiteY35" fmla="*/ 1789236 h 1811838"/>
                  <a:gd name="connsiteX36" fmla="*/ 680132 w 1885632"/>
                  <a:gd name="connsiteY36" fmla="*/ 1811838 h 1811838"/>
                  <a:gd name="connsiteX37" fmla="*/ 680033 w 1885632"/>
                  <a:gd name="connsiteY37" fmla="*/ 1808619 h 1811838"/>
                  <a:gd name="connsiteX38" fmla="*/ 678222 w 1885632"/>
                  <a:gd name="connsiteY38" fmla="*/ 1811282 h 1811838"/>
                  <a:gd name="connsiteX39" fmla="*/ 651889 w 1885632"/>
                  <a:gd name="connsiteY39" fmla="*/ 1767743 h 1811838"/>
                  <a:gd name="connsiteX40" fmla="*/ 473229 w 1885632"/>
                  <a:gd name="connsiteY40" fmla="*/ 1596099 h 1811838"/>
                  <a:gd name="connsiteX41" fmla="*/ 247980 w 1885632"/>
                  <a:gd name="connsiteY41" fmla="*/ 1492930 h 1811838"/>
                  <a:gd name="connsiteX42" fmla="*/ 197815 w 1885632"/>
                  <a:gd name="connsiteY42" fmla="*/ 1484422 h 1811838"/>
                  <a:gd name="connsiteX43" fmla="*/ 199626 w 1885632"/>
                  <a:gd name="connsiteY43" fmla="*/ 1481759 h 1811838"/>
                  <a:gd name="connsiteX44" fmla="*/ 196595 w 1885632"/>
                  <a:gd name="connsiteY44" fmla="*/ 1482848 h 1811838"/>
                  <a:gd name="connsiteX45" fmla="*/ 200883 w 1885632"/>
                  <a:gd name="connsiteY45" fmla="*/ 1432147 h 1811838"/>
                  <a:gd name="connsiteX46" fmla="*/ 157233 w 1885632"/>
                  <a:gd name="connsiteY46" fmla="*/ 1188270 h 1811838"/>
                  <a:gd name="connsiteX47" fmla="*/ 35644 w 1885632"/>
                  <a:gd name="connsiteY47" fmla="*/ 972407 h 1811838"/>
                  <a:gd name="connsiteX48" fmla="*/ 62 w 1885632"/>
                  <a:gd name="connsiteY48" fmla="*/ 936036 h 1811838"/>
                  <a:gd name="connsiteX49" fmla="*/ 3095 w 1885632"/>
                  <a:gd name="connsiteY49" fmla="*/ 934947 h 1811838"/>
                  <a:gd name="connsiteX50" fmla="*/ 0 w 1885632"/>
                  <a:gd name="connsiteY50" fmla="*/ 934046 h 1811838"/>
                  <a:gd name="connsiteX51" fmla="*/ 33272 w 1885632"/>
                  <a:gd name="connsiteY51" fmla="*/ 895549 h 1811838"/>
                  <a:gd name="connsiteX52" fmla="*/ 141305 w 1885632"/>
                  <a:gd name="connsiteY52" fmla="*/ 672591 h 1811838"/>
                  <a:gd name="connsiteX53" fmla="*/ 169819 w 1885632"/>
                  <a:gd name="connsiteY53" fmla="*/ 426486 h 1811838"/>
                  <a:gd name="connsiteX54" fmla="*/ 162409 w 1885632"/>
                  <a:gd name="connsiteY54" fmla="*/ 376147 h 1811838"/>
                  <a:gd name="connsiteX55" fmla="*/ 165502 w 1885632"/>
                  <a:gd name="connsiteY55" fmla="*/ 377047 h 1811838"/>
                  <a:gd name="connsiteX56" fmla="*/ 163529 w 1885632"/>
                  <a:gd name="connsiteY56" fmla="*/ 374501 h 1811838"/>
                  <a:gd name="connsiteX57" fmla="*/ 213074 w 1885632"/>
                  <a:gd name="connsiteY57" fmla="*/ 362912 h 1811838"/>
                  <a:gd name="connsiteX58" fmla="*/ 431525 w 1885632"/>
                  <a:gd name="connsiteY58" fmla="*/ 246037 h 1811838"/>
                  <a:gd name="connsiteX59" fmla="*/ 599251 w 1885632"/>
                  <a:gd name="connsiteY59" fmla="*/ 63694 h 1811838"/>
                  <a:gd name="connsiteX60" fmla="*/ 622846 w 1885632"/>
                  <a:gd name="connsiteY60" fmla="*/ 18614 h 1811838"/>
                  <a:gd name="connsiteX61" fmla="*/ 624818 w 1885632"/>
                  <a:gd name="connsiteY61" fmla="*/ 21159 h 1811838"/>
                  <a:gd name="connsiteX62" fmla="*/ 624719 w 1885632"/>
                  <a:gd name="connsiteY62" fmla="*/ 17940 h 1811838"/>
                  <a:gd name="connsiteX63" fmla="*/ 671613 w 1885632"/>
                  <a:gd name="connsiteY63" fmla="*/ 37686 h 1811838"/>
                  <a:gd name="connsiteX64" fmla="*/ 917042 w 1885632"/>
                  <a:gd name="connsiteY64" fmla="*/ 71535 h 1811838"/>
                  <a:gd name="connsiteX65" fmla="*/ 1159914 w 1885632"/>
                  <a:gd name="connsiteY65" fmla="*/ 22602 h 18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885632" h="1811838">
                    <a:moveTo>
                      <a:pt x="967503" y="143738"/>
                    </a:moveTo>
                    <a:cubicBezTo>
                      <a:pt x="916867" y="142150"/>
                      <a:pt x="865318" y="145614"/>
                      <a:pt x="813446" y="154545"/>
                    </a:cubicBezTo>
                    <a:cubicBezTo>
                      <a:pt x="398473" y="225994"/>
                      <a:pt x="119993" y="620317"/>
                      <a:pt x="191442" y="1035290"/>
                    </a:cubicBezTo>
                    <a:cubicBezTo>
                      <a:pt x="262892" y="1450263"/>
                      <a:pt x="657215" y="1728743"/>
                      <a:pt x="1072187" y="1657294"/>
                    </a:cubicBezTo>
                    <a:cubicBezTo>
                      <a:pt x="1487160" y="1585844"/>
                      <a:pt x="1765641" y="1191522"/>
                      <a:pt x="1694191" y="776549"/>
                    </a:cubicBezTo>
                    <a:cubicBezTo>
                      <a:pt x="1631673" y="413447"/>
                      <a:pt x="1321955" y="154848"/>
                      <a:pt x="967503" y="143738"/>
                    </a:cubicBezTo>
                    <a:close/>
                    <a:moveTo>
                      <a:pt x="1205499" y="0"/>
                    </a:moveTo>
                    <a:lnTo>
                      <a:pt x="1205599" y="3219"/>
                    </a:lnTo>
                    <a:lnTo>
                      <a:pt x="1207410" y="556"/>
                    </a:lnTo>
                    <a:lnTo>
                      <a:pt x="1233742" y="44096"/>
                    </a:lnTo>
                    <a:cubicBezTo>
                      <a:pt x="1276686" y="104934"/>
                      <a:pt x="1337594" y="164840"/>
                      <a:pt x="1412402" y="215739"/>
                    </a:cubicBezTo>
                    <a:cubicBezTo>
                      <a:pt x="1487211" y="266637"/>
                      <a:pt x="1565296" y="301300"/>
                      <a:pt x="1637652" y="318908"/>
                    </a:cubicBezTo>
                    <a:lnTo>
                      <a:pt x="1687817" y="327417"/>
                    </a:lnTo>
                    <a:lnTo>
                      <a:pt x="1686005" y="330079"/>
                    </a:lnTo>
                    <a:lnTo>
                      <a:pt x="1689037" y="328991"/>
                    </a:lnTo>
                    <a:lnTo>
                      <a:pt x="1684748" y="379691"/>
                    </a:lnTo>
                    <a:cubicBezTo>
                      <a:pt x="1683729" y="454152"/>
                      <a:pt x="1697794" y="538419"/>
                      <a:pt x="1728398" y="623568"/>
                    </a:cubicBezTo>
                    <a:cubicBezTo>
                      <a:pt x="1759002" y="708716"/>
                      <a:pt x="1801800" y="782656"/>
                      <a:pt x="1849986" y="839431"/>
                    </a:cubicBezTo>
                    <a:lnTo>
                      <a:pt x="1885570" y="875801"/>
                    </a:lnTo>
                    <a:lnTo>
                      <a:pt x="1882539" y="876891"/>
                    </a:lnTo>
                    <a:lnTo>
                      <a:pt x="1885632" y="877791"/>
                    </a:lnTo>
                    <a:lnTo>
                      <a:pt x="1852361" y="916288"/>
                    </a:lnTo>
                    <a:cubicBezTo>
                      <a:pt x="1807769" y="975929"/>
                      <a:pt x="1769618" y="1052370"/>
                      <a:pt x="1744327" y="1139246"/>
                    </a:cubicBezTo>
                    <a:cubicBezTo>
                      <a:pt x="1719038" y="1226121"/>
                      <a:pt x="1710201" y="1311095"/>
                      <a:pt x="1715813" y="1385351"/>
                    </a:cubicBezTo>
                    <a:lnTo>
                      <a:pt x="1723223" y="1435690"/>
                    </a:lnTo>
                    <a:lnTo>
                      <a:pt x="1720128" y="1434789"/>
                    </a:lnTo>
                    <a:lnTo>
                      <a:pt x="1722103" y="1437336"/>
                    </a:lnTo>
                    <a:lnTo>
                      <a:pt x="1672558" y="1448926"/>
                    </a:lnTo>
                    <a:cubicBezTo>
                      <a:pt x="1601426" y="1470966"/>
                      <a:pt x="1525630" y="1510382"/>
                      <a:pt x="1454106" y="1565801"/>
                    </a:cubicBezTo>
                    <a:cubicBezTo>
                      <a:pt x="1382582" y="1621220"/>
                      <a:pt x="1325485" y="1684771"/>
                      <a:pt x="1286380" y="1748145"/>
                    </a:cubicBezTo>
                    <a:lnTo>
                      <a:pt x="1262786" y="1793224"/>
                    </a:lnTo>
                    <a:lnTo>
                      <a:pt x="1260813" y="1790678"/>
                    </a:lnTo>
                    <a:lnTo>
                      <a:pt x="1260913" y="1793899"/>
                    </a:lnTo>
                    <a:lnTo>
                      <a:pt x="1214018" y="1774152"/>
                    </a:lnTo>
                    <a:cubicBezTo>
                      <a:pt x="1143517" y="1750173"/>
                      <a:pt x="1059028" y="1737510"/>
                      <a:pt x="968589" y="1740304"/>
                    </a:cubicBezTo>
                    <a:cubicBezTo>
                      <a:pt x="878151" y="1743097"/>
                      <a:pt x="794605" y="1760951"/>
                      <a:pt x="725717" y="1789236"/>
                    </a:cubicBezTo>
                    <a:lnTo>
                      <a:pt x="680132" y="1811838"/>
                    </a:lnTo>
                    <a:lnTo>
                      <a:pt x="680033" y="1808619"/>
                    </a:lnTo>
                    <a:lnTo>
                      <a:pt x="678222" y="1811282"/>
                    </a:lnTo>
                    <a:lnTo>
                      <a:pt x="651889" y="1767743"/>
                    </a:lnTo>
                    <a:cubicBezTo>
                      <a:pt x="608947" y="1706903"/>
                      <a:pt x="548037" y="1646998"/>
                      <a:pt x="473229" y="1596099"/>
                    </a:cubicBezTo>
                    <a:cubicBezTo>
                      <a:pt x="398420" y="1545201"/>
                      <a:pt x="320336" y="1510538"/>
                      <a:pt x="247980" y="1492930"/>
                    </a:cubicBezTo>
                    <a:lnTo>
                      <a:pt x="197815" y="1484422"/>
                    </a:lnTo>
                    <a:lnTo>
                      <a:pt x="199626" y="1481759"/>
                    </a:lnTo>
                    <a:lnTo>
                      <a:pt x="196595" y="1482848"/>
                    </a:lnTo>
                    <a:lnTo>
                      <a:pt x="200883" y="1432147"/>
                    </a:lnTo>
                    <a:cubicBezTo>
                      <a:pt x="201903" y="1357686"/>
                      <a:pt x="187837" y="1273419"/>
                      <a:pt x="157233" y="1188270"/>
                    </a:cubicBezTo>
                    <a:cubicBezTo>
                      <a:pt x="126630" y="1103122"/>
                      <a:pt x="83832" y="1029181"/>
                      <a:pt x="35644" y="972407"/>
                    </a:cubicBezTo>
                    <a:lnTo>
                      <a:pt x="62" y="936036"/>
                    </a:lnTo>
                    <a:lnTo>
                      <a:pt x="3095" y="934947"/>
                    </a:lnTo>
                    <a:lnTo>
                      <a:pt x="0" y="934046"/>
                    </a:lnTo>
                    <a:lnTo>
                      <a:pt x="33272" y="895549"/>
                    </a:lnTo>
                    <a:cubicBezTo>
                      <a:pt x="77863" y="835908"/>
                      <a:pt x="116015" y="759468"/>
                      <a:pt x="141305" y="672591"/>
                    </a:cubicBezTo>
                    <a:cubicBezTo>
                      <a:pt x="166594" y="585716"/>
                      <a:pt x="175432" y="500742"/>
                      <a:pt x="169819" y="426486"/>
                    </a:cubicBezTo>
                    <a:lnTo>
                      <a:pt x="162409" y="376147"/>
                    </a:lnTo>
                    <a:lnTo>
                      <a:pt x="165502" y="377047"/>
                    </a:lnTo>
                    <a:lnTo>
                      <a:pt x="163529" y="374501"/>
                    </a:lnTo>
                    <a:lnTo>
                      <a:pt x="213074" y="362912"/>
                    </a:lnTo>
                    <a:cubicBezTo>
                      <a:pt x="284205" y="340872"/>
                      <a:pt x="360001" y="301455"/>
                      <a:pt x="431525" y="246037"/>
                    </a:cubicBezTo>
                    <a:cubicBezTo>
                      <a:pt x="503050" y="190619"/>
                      <a:pt x="560146" y="127066"/>
                      <a:pt x="599251" y="63694"/>
                    </a:cubicBezTo>
                    <a:lnTo>
                      <a:pt x="622846" y="18614"/>
                    </a:lnTo>
                    <a:lnTo>
                      <a:pt x="624818" y="21159"/>
                    </a:lnTo>
                    <a:lnTo>
                      <a:pt x="624719" y="17940"/>
                    </a:lnTo>
                    <a:lnTo>
                      <a:pt x="671613" y="37686"/>
                    </a:lnTo>
                    <a:cubicBezTo>
                      <a:pt x="742114" y="61665"/>
                      <a:pt x="826603" y="74328"/>
                      <a:pt x="917042" y="71535"/>
                    </a:cubicBezTo>
                    <a:cubicBezTo>
                      <a:pt x="1007480" y="68741"/>
                      <a:pt x="1091027" y="50886"/>
                      <a:pt x="1159914" y="22602"/>
                    </a:cubicBezTo>
                    <a:close/>
                  </a:path>
                </a:pathLst>
              </a:custGeom>
              <a:grpFill/>
              <a:ln w="3175">
                <a:solidFill>
                  <a:srgbClr val="22B3CE"/>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noAutofit/>
              </a:bodyPr>
              <a:lstStyle/>
              <a:p>
                <a:pPr algn="ctr" defTabSz="685063">
                  <a:defRPr/>
                </a:pPr>
                <a:endParaRPr lang="zh-CN" altLang="en-US" sz="700">
                  <a:solidFill>
                    <a:prstClr val="black">
                      <a:lumMod val="75000"/>
                      <a:lumOff val="25000"/>
                    </a:prstClr>
                  </a:solidFill>
                  <a:latin typeface="微软雅黑"/>
                </a:endParaRPr>
              </a:p>
            </p:txBody>
          </p:sp>
          <p:sp>
            <p:nvSpPr>
              <p:cNvPr id="44" name="MH_SubTitle_1"/>
              <p:cNvSpPr/>
              <p:nvPr>
                <p:custDataLst>
                  <p:tags r:id="rId10"/>
                </p:custDataLst>
              </p:nvPr>
            </p:nvSpPr>
            <p:spPr>
              <a:xfrm>
                <a:off x="2595671" y="2714974"/>
                <a:ext cx="1000821" cy="1070639"/>
              </a:xfrm>
              <a:custGeom>
                <a:avLst/>
                <a:gdLst>
                  <a:gd name="connsiteX0" fmla="*/ 766985 w 1487101"/>
                  <a:gd name="connsiteY0" fmla="*/ 20013 h 1487102"/>
                  <a:gd name="connsiteX1" fmla="*/ 620740 w 1487101"/>
                  <a:gd name="connsiteY1" fmla="*/ 30273 h 1487102"/>
                  <a:gd name="connsiteX2" fmla="*/ 30272 w 1487101"/>
                  <a:gd name="connsiteY2" fmla="*/ 866362 h 1487102"/>
                  <a:gd name="connsiteX3" fmla="*/ 866362 w 1487101"/>
                  <a:gd name="connsiteY3" fmla="*/ 1456830 h 1487102"/>
                  <a:gd name="connsiteX4" fmla="*/ 1456829 w 1487101"/>
                  <a:gd name="connsiteY4" fmla="*/ 620740 h 1487102"/>
                  <a:gd name="connsiteX5" fmla="*/ 766985 w 1487101"/>
                  <a:gd name="connsiteY5" fmla="*/ 20013 h 1487102"/>
                  <a:gd name="connsiteX6" fmla="*/ 767622 w 1487101"/>
                  <a:gd name="connsiteY6" fmla="*/ 364 h 1487102"/>
                  <a:gd name="connsiteX7" fmla="*/ 1476200 w 1487101"/>
                  <a:gd name="connsiteY7" fmla="*/ 617405 h 1487102"/>
                  <a:gd name="connsiteX8" fmla="*/ 869697 w 1487101"/>
                  <a:gd name="connsiteY8" fmla="*/ 1476201 h 1487102"/>
                  <a:gd name="connsiteX9" fmla="*/ 10901 w 1487101"/>
                  <a:gd name="connsiteY9" fmla="*/ 869698 h 1487102"/>
                  <a:gd name="connsiteX10" fmla="*/ 617404 w 1487101"/>
                  <a:gd name="connsiteY10" fmla="*/ 10902 h 1487102"/>
                  <a:gd name="connsiteX11" fmla="*/ 767622 w 1487101"/>
                  <a:gd name="connsiteY11" fmla="*/ 364 h 148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7101" h="1487102">
                    <a:moveTo>
                      <a:pt x="766985" y="20013"/>
                    </a:moveTo>
                    <a:cubicBezTo>
                      <a:pt x="718916" y="18506"/>
                      <a:pt x="669981" y="21794"/>
                      <a:pt x="620740" y="30273"/>
                    </a:cubicBezTo>
                    <a:cubicBezTo>
                      <a:pt x="226807" y="98099"/>
                      <a:pt x="-37554" y="472430"/>
                      <a:pt x="30272" y="866362"/>
                    </a:cubicBezTo>
                    <a:cubicBezTo>
                      <a:pt x="98099" y="1260295"/>
                      <a:pt x="472430" y="1524656"/>
                      <a:pt x="866362" y="1456830"/>
                    </a:cubicBezTo>
                    <a:cubicBezTo>
                      <a:pt x="1260295" y="1389003"/>
                      <a:pt x="1524656" y="1014672"/>
                      <a:pt x="1456829" y="620740"/>
                    </a:cubicBezTo>
                    <a:cubicBezTo>
                      <a:pt x="1397481" y="276049"/>
                      <a:pt x="1103466" y="30561"/>
                      <a:pt x="766985" y="20013"/>
                    </a:cubicBezTo>
                    <a:close/>
                    <a:moveTo>
                      <a:pt x="767622" y="364"/>
                    </a:moveTo>
                    <a:cubicBezTo>
                      <a:pt x="1113240" y="11198"/>
                      <a:pt x="1415240" y="263352"/>
                      <a:pt x="1476200" y="617405"/>
                    </a:cubicBezTo>
                    <a:cubicBezTo>
                      <a:pt x="1545869" y="1022036"/>
                      <a:pt x="1274328" y="1406532"/>
                      <a:pt x="869697" y="1476201"/>
                    </a:cubicBezTo>
                    <a:cubicBezTo>
                      <a:pt x="465066" y="1545869"/>
                      <a:pt x="80570" y="1274329"/>
                      <a:pt x="10901" y="869698"/>
                    </a:cubicBezTo>
                    <a:cubicBezTo>
                      <a:pt x="-58767" y="465067"/>
                      <a:pt x="212773" y="80570"/>
                      <a:pt x="617404" y="10902"/>
                    </a:cubicBezTo>
                    <a:cubicBezTo>
                      <a:pt x="667983" y="2193"/>
                      <a:pt x="718248" y="-1184"/>
                      <a:pt x="767622" y="3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noAutofit/>
              </a:bodyPr>
              <a:lstStyle/>
              <a:p>
                <a:pPr algn="ctr" defTabSz="685063">
                  <a:defRPr/>
                </a:pPr>
                <a:r>
                  <a:rPr lang="zh-CN" altLang="en-US" sz="700" dirty="0">
                    <a:solidFill>
                      <a:prstClr val="black">
                        <a:lumMod val="75000"/>
                        <a:lumOff val="25000"/>
                      </a:prstClr>
                    </a:solidFill>
                    <a:latin typeface="微软雅黑"/>
                  </a:rPr>
                  <a:t>域名规则库</a:t>
                </a:r>
              </a:p>
            </p:txBody>
          </p:sp>
        </p:grpSp>
      </p:grpSp>
      <p:pic>
        <p:nvPicPr>
          <p:cNvPr id="55" name="Picture 4" descr="http://img.mp.itc.cn/upload/20160416/21af82f9865342ccada74a6b0fe349d7_th.jpg"/>
          <p:cNvPicPr>
            <a:picLocks noChangeAspect="1" noChangeArrowheads="1"/>
          </p:cNvPicPr>
          <p:nvPr/>
        </p:nvPicPr>
        <p:blipFill>
          <a:blip r:embed="rId22" cstate="email">
            <a:extLst>
              <a:ext uri="{28A0092B-C50C-407E-A947-70E740481C1C}">
                <a14:useLocalDpi xmlns="" xmlns:a14="http://schemas.microsoft.com/office/drawing/2010/main"/>
              </a:ext>
            </a:extLst>
          </a:blip>
          <a:srcRect/>
          <a:stretch>
            <a:fillRect/>
          </a:stretch>
        </p:blipFill>
        <p:spPr bwMode="auto">
          <a:xfrm>
            <a:off x="6940689" y="825131"/>
            <a:ext cx="2123772" cy="1893105"/>
          </a:xfrm>
          <a:prstGeom prst="rect">
            <a:avLst/>
          </a:prstGeom>
          <a:noFill/>
          <a:extLst>
            <a:ext uri="{909E8E84-426E-40DD-AFC4-6F175D3DCCD1}">
              <a14:hiddenFill xmlns="" xmlns:a14="http://schemas.microsoft.com/office/drawing/2010/main">
                <a:solidFill>
                  <a:srgbClr val="FFFFFF"/>
                </a:solidFill>
              </a14:hiddenFill>
            </a:ext>
          </a:extLst>
        </p:spPr>
      </p:pic>
      <p:sp>
        <p:nvSpPr>
          <p:cNvPr id="56" name="文本框 55"/>
          <p:cNvSpPr txBox="1"/>
          <p:nvPr/>
        </p:nvSpPr>
        <p:spPr>
          <a:xfrm>
            <a:off x="3998975" y="4098244"/>
            <a:ext cx="1211368" cy="530904"/>
          </a:xfrm>
          <a:prstGeom prst="rect">
            <a:avLst/>
          </a:prstGeom>
        </p:spPr>
        <p:txBody>
          <a:bodyPr wrap="none" lIns="91428" tIns="45714" rIns="91428" bIns="45714" rtlCol="0">
            <a:spAutoFit/>
          </a:bodyPr>
          <a:lstStyle/>
          <a:p>
            <a:pPr algn="ctr" defTabSz="914265"/>
            <a:r>
              <a:rPr kumimoji="1" lang="zh-CN" altLang="en-US" b="1" kern="0" dirty="0" smtClean="0">
                <a:solidFill>
                  <a:srgbClr val="FF0000"/>
                </a:solidFill>
                <a:latin typeface="微软雅黑"/>
              </a:rPr>
              <a:t>对外形成</a:t>
            </a:r>
            <a:endParaRPr kumimoji="1" lang="en-US" altLang="zh-CN" b="1" kern="0" dirty="0" smtClean="0">
              <a:solidFill>
                <a:srgbClr val="FF0000"/>
              </a:solidFill>
              <a:latin typeface="微软雅黑"/>
            </a:endParaRPr>
          </a:p>
          <a:p>
            <a:pPr algn="ctr" defTabSz="914265"/>
            <a:r>
              <a:rPr kumimoji="1" lang="en-US" altLang="zh-CN" b="1" kern="0" dirty="0" smtClean="0">
                <a:solidFill>
                  <a:srgbClr val="FF0000"/>
                </a:solidFill>
                <a:latin typeface="微软雅黑"/>
              </a:rPr>
              <a:t>9</a:t>
            </a:r>
            <a:r>
              <a:rPr kumimoji="1" lang="zh-CN" altLang="en-US" b="1" kern="0" dirty="0" smtClean="0">
                <a:solidFill>
                  <a:srgbClr val="FF0000"/>
                </a:solidFill>
                <a:latin typeface="微软雅黑"/>
              </a:rPr>
              <a:t>大数据产品</a:t>
            </a:r>
          </a:p>
        </p:txBody>
      </p:sp>
      <p:sp>
        <p:nvSpPr>
          <p:cNvPr id="57" name="矩形 46"/>
          <p:cNvSpPr>
            <a:spLocks noChangeArrowheads="1"/>
          </p:cNvSpPr>
          <p:nvPr/>
        </p:nvSpPr>
        <p:spPr bwMode="auto">
          <a:xfrm>
            <a:off x="154156" y="4697208"/>
            <a:ext cx="887139" cy="351652"/>
          </a:xfrm>
          <a:prstGeom prst="rect">
            <a:avLst/>
          </a:prstGeom>
          <a:solidFill>
            <a:srgbClr val="FF0000"/>
          </a:solidFill>
          <a:ln>
            <a:noFill/>
          </a:ln>
          <a:extLst/>
        </p:spPr>
        <p:txBody>
          <a:bodyPr lIns="35998" tIns="45718" rIns="35998" bIns="45718" anchor="ctr"/>
          <a:lstStyle>
            <a:lvl1pPr>
              <a:defRPr kumimoji="1" sz="2400">
                <a:solidFill>
                  <a:schemeClr val="tx1"/>
                </a:solidFill>
                <a:latin typeface="Calibri" charset="0"/>
                <a:ea typeface="宋体" charset="-122"/>
              </a:defRPr>
            </a:lvl1pPr>
            <a:lvl2pPr marL="742950" indent="-285750">
              <a:defRPr kumimoji="1" sz="2400">
                <a:solidFill>
                  <a:schemeClr val="tx1"/>
                </a:solidFill>
                <a:latin typeface="Calibri" charset="0"/>
                <a:ea typeface="宋体" charset="-122"/>
              </a:defRPr>
            </a:lvl2pPr>
            <a:lvl3pPr marL="1143000" indent="-228600">
              <a:defRPr kumimoji="1" sz="2400">
                <a:solidFill>
                  <a:schemeClr val="tx1"/>
                </a:solidFill>
                <a:latin typeface="Calibri" charset="0"/>
                <a:ea typeface="宋体" charset="-122"/>
              </a:defRPr>
            </a:lvl3pPr>
            <a:lvl4pPr marL="1600200" indent="-228600">
              <a:defRPr kumimoji="1" sz="2400">
                <a:solidFill>
                  <a:schemeClr val="tx1"/>
                </a:solidFill>
                <a:latin typeface="Calibri" charset="0"/>
                <a:ea typeface="宋体" charset="-122"/>
              </a:defRPr>
            </a:lvl4pPr>
            <a:lvl5pPr marL="2057400" indent="-228600">
              <a:defRPr kumimoji="1" sz="2400">
                <a:solidFill>
                  <a:schemeClr val="tx1"/>
                </a:solidFill>
                <a:latin typeface="Calibri" charset="0"/>
                <a:ea typeface="宋体" charset="-122"/>
              </a:defRPr>
            </a:lvl5pPr>
            <a:lvl6pPr marL="2514600" indent="-228600" eaLnBrk="0" fontAlgn="base" hangingPunct="0">
              <a:spcBef>
                <a:spcPct val="0"/>
              </a:spcBef>
              <a:spcAft>
                <a:spcPct val="0"/>
              </a:spcAft>
              <a:buFont typeface="Arial" charset="0"/>
              <a:defRPr kumimoji="1" sz="2400">
                <a:solidFill>
                  <a:schemeClr val="tx1"/>
                </a:solidFill>
                <a:latin typeface="Calibri" charset="0"/>
                <a:ea typeface="宋体" charset="-122"/>
              </a:defRPr>
            </a:lvl6pPr>
            <a:lvl7pPr marL="2971800" indent="-228600" eaLnBrk="0" fontAlgn="base" hangingPunct="0">
              <a:spcBef>
                <a:spcPct val="0"/>
              </a:spcBef>
              <a:spcAft>
                <a:spcPct val="0"/>
              </a:spcAft>
              <a:buFont typeface="Arial" charset="0"/>
              <a:defRPr kumimoji="1" sz="2400">
                <a:solidFill>
                  <a:schemeClr val="tx1"/>
                </a:solidFill>
                <a:latin typeface="Calibri" charset="0"/>
                <a:ea typeface="宋体" charset="-122"/>
              </a:defRPr>
            </a:lvl7pPr>
            <a:lvl8pPr marL="3429000" indent="-228600" eaLnBrk="0" fontAlgn="base" hangingPunct="0">
              <a:spcBef>
                <a:spcPct val="0"/>
              </a:spcBef>
              <a:spcAft>
                <a:spcPct val="0"/>
              </a:spcAft>
              <a:buFont typeface="Arial" charset="0"/>
              <a:defRPr kumimoji="1" sz="2400">
                <a:solidFill>
                  <a:schemeClr val="tx1"/>
                </a:solidFill>
                <a:latin typeface="Calibri" charset="0"/>
                <a:ea typeface="宋体" charset="-122"/>
              </a:defRPr>
            </a:lvl8pPr>
            <a:lvl9pPr marL="3886200" indent="-228600" eaLnBrk="0" fontAlgn="base" hangingPunct="0">
              <a:spcBef>
                <a:spcPct val="0"/>
              </a:spcBef>
              <a:spcAft>
                <a:spcPct val="0"/>
              </a:spcAft>
              <a:buFont typeface="Arial" charset="0"/>
              <a:defRPr kumimoji="1" sz="2400">
                <a:solidFill>
                  <a:schemeClr val="tx1"/>
                </a:solidFill>
                <a:latin typeface="Calibri" charset="0"/>
                <a:ea typeface="宋体" charset="-122"/>
              </a:defRPr>
            </a:lvl9pPr>
          </a:lstStyle>
          <a:p>
            <a:pPr algn="ctr" defTabSz="685063">
              <a:lnSpc>
                <a:spcPct val="120000"/>
              </a:lnSpc>
            </a:pPr>
            <a:r>
              <a:rPr kumimoji="0" lang="en-US" altLang="zh-CN" sz="1100" dirty="0" smtClean="0">
                <a:solidFill>
                  <a:srgbClr val="FFFFFF"/>
                </a:solidFill>
                <a:latin typeface="Microsoft YaHei" charset="-122"/>
                <a:ea typeface="Microsoft YaHei" charset="-122"/>
                <a:cs typeface="Microsoft YaHei" charset="-122"/>
              </a:rPr>
              <a:t>Wo</a:t>
            </a:r>
            <a:r>
              <a:rPr kumimoji="0" lang="zh-CN" altLang="en-US" sz="1100" dirty="0" smtClean="0">
                <a:solidFill>
                  <a:srgbClr val="FFFFFF"/>
                </a:solidFill>
                <a:latin typeface="Microsoft YaHei" charset="-122"/>
                <a:ea typeface="Microsoft YaHei" charset="-122"/>
                <a:cs typeface="Microsoft YaHei" charset="-122"/>
              </a:rPr>
              <a:t>标签</a:t>
            </a:r>
            <a:endParaRPr kumimoji="0" lang="zh-CN" altLang="en-US" sz="1100" dirty="0">
              <a:solidFill>
                <a:srgbClr val="FFFFFF"/>
              </a:solidFill>
              <a:latin typeface="Microsoft YaHei" charset="-122"/>
              <a:ea typeface="Microsoft YaHei" charset="-122"/>
              <a:cs typeface="Microsoft YaHei" charset="-122"/>
            </a:endParaRPr>
          </a:p>
        </p:txBody>
      </p:sp>
      <p:sp>
        <p:nvSpPr>
          <p:cNvPr id="58" name="矩形 46"/>
          <p:cNvSpPr>
            <a:spLocks noChangeArrowheads="1"/>
          </p:cNvSpPr>
          <p:nvPr/>
        </p:nvSpPr>
        <p:spPr bwMode="auto">
          <a:xfrm>
            <a:off x="4794685" y="4697208"/>
            <a:ext cx="1148915" cy="351652"/>
          </a:xfrm>
          <a:prstGeom prst="rect">
            <a:avLst/>
          </a:prstGeom>
          <a:solidFill>
            <a:srgbClr val="FF0000"/>
          </a:solidFill>
          <a:ln>
            <a:noFill/>
          </a:ln>
          <a:extLst/>
        </p:spPr>
        <p:txBody>
          <a:bodyPr lIns="35998" tIns="45718" rIns="35998" bIns="45718" anchor="ctr"/>
          <a:lstStyle>
            <a:lvl1pPr>
              <a:defRPr kumimoji="1" sz="2400">
                <a:solidFill>
                  <a:schemeClr val="tx1"/>
                </a:solidFill>
                <a:latin typeface="Calibri" charset="0"/>
                <a:ea typeface="宋体" charset="-122"/>
              </a:defRPr>
            </a:lvl1pPr>
            <a:lvl2pPr marL="742950" indent="-285750">
              <a:defRPr kumimoji="1" sz="2400">
                <a:solidFill>
                  <a:schemeClr val="tx1"/>
                </a:solidFill>
                <a:latin typeface="Calibri" charset="0"/>
                <a:ea typeface="宋体" charset="-122"/>
              </a:defRPr>
            </a:lvl2pPr>
            <a:lvl3pPr marL="1143000" indent="-228600">
              <a:defRPr kumimoji="1" sz="2400">
                <a:solidFill>
                  <a:schemeClr val="tx1"/>
                </a:solidFill>
                <a:latin typeface="Calibri" charset="0"/>
                <a:ea typeface="宋体" charset="-122"/>
              </a:defRPr>
            </a:lvl3pPr>
            <a:lvl4pPr marL="1600200" indent="-228600">
              <a:defRPr kumimoji="1" sz="2400">
                <a:solidFill>
                  <a:schemeClr val="tx1"/>
                </a:solidFill>
                <a:latin typeface="Calibri" charset="0"/>
                <a:ea typeface="宋体" charset="-122"/>
              </a:defRPr>
            </a:lvl4pPr>
            <a:lvl5pPr marL="2057400" indent="-228600">
              <a:defRPr kumimoji="1" sz="2400">
                <a:solidFill>
                  <a:schemeClr val="tx1"/>
                </a:solidFill>
                <a:latin typeface="Calibri" charset="0"/>
                <a:ea typeface="宋体" charset="-122"/>
              </a:defRPr>
            </a:lvl5pPr>
            <a:lvl6pPr marL="2514600" indent="-228600" eaLnBrk="0" fontAlgn="base" hangingPunct="0">
              <a:spcBef>
                <a:spcPct val="0"/>
              </a:spcBef>
              <a:spcAft>
                <a:spcPct val="0"/>
              </a:spcAft>
              <a:buFont typeface="Arial" charset="0"/>
              <a:defRPr kumimoji="1" sz="2400">
                <a:solidFill>
                  <a:schemeClr val="tx1"/>
                </a:solidFill>
                <a:latin typeface="Calibri" charset="0"/>
                <a:ea typeface="宋体" charset="-122"/>
              </a:defRPr>
            </a:lvl6pPr>
            <a:lvl7pPr marL="2971800" indent="-228600" eaLnBrk="0" fontAlgn="base" hangingPunct="0">
              <a:spcBef>
                <a:spcPct val="0"/>
              </a:spcBef>
              <a:spcAft>
                <a:spcPct val="0"/>
              </a:spcAft>
              <a:buFont typeface="Arial" charset="0"/>
              <a:defRPr kumimoji="1" sz="2400">
                <a:solidFill>
                  <a:schemeClr val="tx1"/>
                </a:solidFill>
                <a:latin typeface="Calibri" charset="0"/>
                <a:ea typeface="宋体" charset="-122"/>
              </a:defRPr>
            </a:lvl7pPr>
            <a:lvl8pPr marL="3429000" indent="-228600" eaLnBrk="0" fontAlgn="base" hangingPunct="0">
              <a:spcBef>
                <a:spcPct val="0"/>
              </a:spcBef>
              <a:spcAft>
                <a:spcPct val="0"/>
              </a:spcAft>
              <a:buFont typeface="Arial" charset="0"/>
              <a:defRPr kumimoji="1" sz="2400">
                <a:solidFill>
                  <a:schemeClr val="tx1"/>
                </a:solidFill>
                <a:latin typeface="Calibri" charset="0"/>
                <a:ea typeface="宋体" charset="-122"/>
              </a:defRPr>
            </a:lvl8pPr>
            <a:lvl9pPr marL="3886200" indent="-228600" eaLnBrk="0" fontAlgn="base" hangingPunct="0">
              <a:spcBef>
                <a:spcPct val="0"/>
              </a:spcBef>
              <a:spcAft>
                <a:spcPct val="0"/>
              </a:spcAft>
              <a:buFont typeface="Arial" charset="0"/>
              <a:defRPr kumimoji="1" sz="2400">
                <a:solidFill>
                  <a:schemeClr val="tx1"/>
                </a:solidFill>
                <a:latin typeface="Calibri" charset="0"/>
                <a:ea typeface="宋体" charset="-122"/>
              </a:defRPr>
            </a:lvl9pPr>
          </a:lstStyle>
          <a:p>
            <a:pPr algn="ctr" defTabSz="685063">
              <a:lnSpc>
                <a:spcPct val="120000"/>
              </a:lnSpc>
            </a:pPr>
            <a:r>
              <a:rPr kumimoji="0" lang="zh-CN" altLang="en-US" sz="1100" dirty="0" smtClean="0">
                <a:solidFill>
                  <a:srgbClr val="FFFFFF"/>
                </a:solidFill>
                <a:latin typeface="Microsoft YaHei" charset="-122"/>
                <a:ea typeface="Microsoft YaHei" charset="-122"/>
                <a:cs typeface="Microsoft YaHei" charset="-122"/>
              </a:rPr>
              <a:t>智慧足迹</a:t>
            </a:r>
            <a:endParaRPr kumimoji="0" lang="zh-CN" altLang="en-US" sz="1100" dirty="0">
              <a:solidFill>
                <a:srgbClr val="FFFFFF"/>
              </a:solidFill>
              <a:latin typeface="Microsoft YaHei" charset="-122"/>
              <a:ea typeface="Microsoft YaHei" charset="-122"/>
              <a:cs typeface="Microsoft YaHei" charset="-122"/>
            </a:endParaRPr>
          </a:p>
        </p:txBody>
      </p:sp>
      <p:sp>
        <p:nvSpPr>
          <p:cNvPr id="59" name="矩形 46"/>
          <p:cNvSpPr>
            <a:spLocks noChangeArrowheads="1"/>
          </p:cNvSpPr>
          <p:nvPr/>
        </p:nvSpPr>
        <p:spPr bwMode="auto">
          <a:xfrm>
            <a:off x="3007184" y="4686908"/>
            <a:ext cx="846117" cy="351652"/>
          </a:xfrm>
          <a:prstGeom prst="rect">
            <a:avLst/>
          </a:prstGeom>
          <a:solidFill>
            <a:srgbClr val="FF0000"/>
          </a:solidFill>
          <a:ln>
            <a:noFill/>
          </a:ln>
          <a:extLst/>
        </p:spPr>
        <p:txBody>
          <a:bodyPr lIns="35998" tIns="45718" rIns="35998" bIns="45718" anchor="ctr"/>
          <a:lstStyle>
            <a:lvl1pPr>
              <a:defRPr kumimoji="1" sz="2400">
                <a:solidFill>
                  <a:schemeClr val="tx1"/>
                </a:solidFill>
                <a:latin typeface="Calibri" charset="0"/>
                <a:ea typeface="宋体" charset="-122"/>
              </a:defRPr>
            </a:lvl1pPr>
            <a:lvl2pPr marL="742950" indent="-285750">
              <a:defRPr kumimoji="1" sz="2400">
                <a:solidFill>
                  <a:schemeClr val="tx1"/>
                </a:solidFill>
                <a:latin typeface="Calibri" charset="0"/>
                <a:ea typeface="宋体" charset="-122"/>
              </a:defRPr>
            </a:lvl2pPr>
            <a:lvl3pPr marL="1143000" indent="-228600">
              <a:defRPr kumimoji="1" sz="2400">
                <a:solidFill>
                  <a:schemeClr val="tx1"/>
                </a:solidFill>
                <a:latin typeface="Calibri" charset="0"/>
                <a:ea typeface="宋体" charset="-122"/>
              </a:defRPr>
            </a:lvl3pPr>
            <a:lvl4pPr marL="1600200" indent="-228600">
              <a:defRPr kumimoji="1" sz="2400">
                <a:solidFill>
                  <a:schemeClr val="tx1"/>
                </a:solidFill>
                <a:latin typeface="Calibri" charset="0"/>
                <a:ea typeface="宋体" charset="-122"/>
              </a:defRPr>
            </a:lvl4pPr>
            <a:lvl5pPr marL="2057400" indent="-228600">
              <a:defRPr kumimoji="1" sz="2400">
                <a:solidFill>
                  <a:schemeClr val="tx1"/>
                </a:solidFill>
                <a:latin typeface="Calibri" charset="0"/>
                <a:ea typeface="宋体" charset="-122"/>
              </a:defRPr>
            </a:lvl5pPr>
            <a:lvl6pPr marL="2514600" indent="-228600" eaLnBrk="0" fontAlgn="base" hangingPunct="0">
              <a:spcBef>
                <a:spcPct val="0"/>
              </a:spcBef>
              <a:spcAft>
                <a:spcPct val="0"/>
              </a:spcAft>
              <a:buFont typeface="Arial" charset="0"/>
              <a:defRPr kumimoji="1" sz="2400">
                <a:solidFill>
                  <a:schemeClr val="tx1"/>
                </a:solidFill>
                <a:latin typeface="Calibri" charset="0"/>
                <a:ea typeface="宋体" charset="-122"/>
              </a:defRPr>
            </a:lvl6pPr>
            <a:lvl7pPr marL="2971800" indent="-228600" eaLnBrk="0" fontAlgn="base" hangingPunct="0">
              <a:spcBef>
                <a:spcPct val="0"/>
              </a:spcBef>
              <a:spcAft>
                <a:spcPct val="0"/>
              </a:spcAft>
              <a:buFont typeface="Arial" charset="0"/>
              <a:defRPr kumimoji="1" sz="2400">
                <a:solidFill>
                  <a:schemeClr val="tx1"/>
                </a:solidFill>
                <a:latin typeface="Calibri" charset="0"/>
                <a:ea typeface="宋体" charset="-122"/>
              </a:defRPr>
            </a:lvl7pPr>
            <a:lvl8pPr marL="3429000" indent="-228600" eaLnBrk="0" fontAlgn="base" hangingPunct="0">
              <a:spcBef>
                <a:spcPct val="0"/>
              </a:spcBef>
              <a:spcAft>
                <a:spcPct val="0"/>
              </a:spcAft>
              <a:buFont typeface="Arial" charset="0"/>
              <a:defRPr kumimoji="1" sz="2400">
                <a:solidFill>
                  <a:schemeClr val="tx1"/>
                </a:solidFill>
                <a:latin typeface="Calibri" charset="0"/>
                <a:ea typeface="宋体" charset="-122"/>
              </a:defRPr>
            </a:lvl8pPr>
            <a:lvl9pPr marL="3886200" indent="-228600" eaLnBrk="0" fontAlgn="base" hangingPunct="0">
              <a:spcBef>
                <a:spcPct val="0"/>
              </a:spcBef>
              <a:spcAft>
                <a:spcPct val="0"/>
              </a:spcAft>
              <a:buFont typeface="Arial" charset="0"/>
              <a:defRPr kumimoji="1" sz="2400">
                <a:solidFill>
                  <a:schemeClr val="tx1"/>
                </a:solidFill>
                <a:latin typeface="Calibri" charset="0"/>
                <a:ea typeface="宋体" charset="-122"/>
              </a:defRPr>
            </a:lvl9pPr>
          </a:lstStyle>
          <a:p>
            <a:pPr algn="ctr" defTabSz="685063">
              <a:lnSpc>
                <a:spcPct val="120000"/>
              </a:lnSpc>
            </a:pPr>
            <a:r>
              <a:rPr kumimoji="0" lang="en-US" altLang="zh-CN" sz="1100" dirty="0" smtClean="0">
                <a:solidFill>
                  <a:srgbClr val="FFFFFF"/>
                </a:solidFill>
                <a:latin typeface="Microsoft YaHei" charset="-122"/>
                <a:ea typeface="Microsoft YaHei" charset="-122"/>
                <a:cs typeface="Microsoft YaHei" charset="-122"/>
              </a:rPr>
              <a:t>Wo</a:t>
            </a:r>
            <a:r>
              <a:rPr kumimoji="0" lang="zh-CN" altLang="en-US" sz="1100" dirty="0" smtClean="0">
                <a:solidFill>
                  <a:srgbClr val="FFFFFF"/>
                </a:solidFill>
                <a:latin typeface="Microsoft YaHei" charset="-122"/>
                <a:ea typeface="Microsoft YaHei" charset="-122"/>
                <a:cs typeface="Microsoft YaHei" charset="-122"/>
              </a:rPr>
              <a:t>风控</a:t>
            </a:r>
            <a:endParaRPr kumimoji="0" lang="zh-CN" altLang="en-US" sz="1100" dirty="0">
              <a:solidFill>
                <a:srgbClr val="FFFFFF"/>
              </a:solidFill>
              <a:latin typeface="Microsoft YaHei" charset="-122"/>
              <a:ea typeface="Microsoft YaHei" charset="-122"/>
              <a:cs typeface="Microsoft YaHei" charset="-122"/>
            </a:endParaRPr>
          </a:p>
        </p:txBody>
      </p:sp>
      <p:sp>
        <p:nvSpPr>
          <p:cNvPr id="60" name="矩形 46"/>
          <p:cNvSpPr>
            <a:spLocks noChangeArrowheads="1"/>
          </p:cNvSpPr>
          <p:nvPr/>
        </p:nvSpPr>
        <p:spPr bwMode="auto">
          <a:xfrm>
            <a:off x="2128095" y="4697208"/>
            <a:ext cx="809448" cy="351652"/>
          </a:xfrm>
          <a:prstGeom prst="rect">
            <a:avLst/>
          </a:prstGeom>
          <a:solidFill>
            <a:srgbClr val="FF0000"/>
          </a:solidFill>
          <a:ln>
            <a:noFill/>
          </a:ln>
          <a:extLst/>
        </p:spPr>
        <p:txBody>
          <a:bodyPr lIns="35998" tIns="45718" rIns="35998" bIns="45718" anchor="ctr"/>
          <a:lstStyle>
            <a:lvl1pPr>
              <a:defRPr kumimoji="1" sz="2400">
                <a:solidFill>
                  <a:schemeClr val="tx1"/>
                </a:solidFill>
                <a:latin typeface="Calibri" charset="0"/>
                <a:ea typeface="宋体" charset="-122"/>
              </a:defRPr>
            </a:lvl1pPr>
            <a:lvl2pPr marL="742950" indent="-285750">
              <a:defRPr kumimoji="1" sz="2400">
                <a:solidFill>
                  <a:schemeClr val="tx1"/>
                </a:solidFill>
                <a:latin typeface="Calibri" charset="0"/>
                <a:ea typeface="宋体" charset="-122"/>
              </a:defRPr>
            </a:lvl2pPr>
            <a:lvl3pPr marL="1143000" indent="-228600">
              <a:defRPr kumimoji="1" sz="2400">
                <a:solidFill>
                  <a:schemeClr val="tx1"/>
                </a:solidFill>
                <a:latin typeface="Calibri" charset="0"/>
                <a:ea typeface="宋体" charset="-122"/>
              </a:defRPr>
            </a:lvl3pPr>
            <a:lvl4pPr marL="1600200" indent="-228600">
              <a:defRPr kumimoji="1" sz="2400">
                <a:solidFill>
                  <a:schemeClr val="tx1"/>
                </a:solidFill>
                <a:latin typeface="Calibri" charset="0"/>
                <a:ea typeface="宋体" charset="-122"/>
              </a:defRPr>
            </a:lvl4pPr>
            <a:lvl5pPr marL="2057400" indent="-228600">
              <a:defRPr kumimoji="1" sz="2400">
                <a:solidFill>
                  <a:schemeClr val="tx1"/>
                </a:solidFill>
                <a:latin typeface="Calibri" charset="0"/>
                <a:ea typeface="宋体" charset="-122"/>
              </a:defRPr>
            </a:lvl5pPr>
            <a:lvl6pPr marL="2514600" indent="-228600" eaLnBrk="0" fontAlgn="base" hangingPunct="0">
              <a:spcBef>
                <a:spcPct val="0"/>
              </a:spcBef>
              <a:spcAft>
                <a:spcPct val="0"/>
              </a:spcAft>
              <a:buFont typeface="Arial" charset="0"/>
              <a:defRPr kumimoji="1" sz="2400">
                <a:solidFill>
                  <a:schemeClr val="tx1"/>
                </a:solidFill>
                <a:latin typeface="Calibri" charset="0"/>
                <a:ea typeface="宋体" charset="-122"/>
              </a:defRPr>
            </a:lvl6pPr>
            <a:lvl7pPr marL="2971800" indent="-228600" eaLnBrk="0" fontAlgn="base" hangingPunct="0">
              <a:spcBef>
                <a:spcPct val="0"/>
              </a:spcBef>
              <a:spcAft>
                <a:spcPct val="0"/>
              </a:spcAft>
              <a:buFont typeface="Arial" charset="0"/>
              <a:defRPr kumimoji="1" sz="2400">
                <a:solidFill>
                  <a:schemeClr val="tx1"/>
                </a:solidFill>
                <a:latin typeface="Calibri" charset="0"/>
                <a:ea typeface="宋体" charset="-122"/>
              </a:defRPr>
            </a:lvl7pPr>
            <a:lvl8pPr marL="3429000" indent="-228600" eaLnBrk="0" fontAlgn="base" hangingPunct="0">
              <a:spcBef>
                <a:spcPct val="0"/>
              </a:spcBef>
              <a:spcAft>
                <a:spcPct val="0"/>
              </a:spcAft>
              <a:buFont typeface="Arial" charset="0"/>
              <a:defRPr kumimoji="1" sz="2400">
                <a:solidFill>
                  <a:schemeClr val="tx1"/>
                </a:solidFill>
                <a:latin typeface="Calibri" charset="0"/>
                <a:ea typeface="宋体" charset="-122"/>
              </a:defRPr>
            </a:lvl8pPr>
            <a:lvl9pPr marL="3886200" indent="-228600" eaLnBrk="0" fontAlgn="base" hangingPunct="0">
              <a:spcBef>
                <a:spcPct val="0"/>
              </a:spcBef>
              <a:spcAft>
                <a:spcPct val="0"/>
              </a:spcAft>
              <a:buFont typeface="Arial" charset="0"/>
              <a:defRPr kumimoji="1" sz="2400">
                <a:solidFill>
                  <a:schemeClr val="tx1"/>
                </a:solidFill>
                <a:latin typeface="Calibri" charset="0"/>
                <a:ea typeface="宋体" charset="-122"/>
              </a:defRPr>
            </a:lvl9pPr>
          </a:lstStyle>
          <a:p>
            <a:pPr algn="ctr" defTabSz="685063">
              <a:lnSpc>
                <a:spcPct val="120000"/>
              </a:lnSpc>
            </a:pPr>
            <a:r>
              <a:rPr kumimoji="0" lang="en-US" altLang="zh-CN" sz="1100" dirty="0" smtClean="0">
                <a:solidFill>
                  <a:srgbClr val="FFFFFF"/>
                </a:solidFill>
                <a:latin typeface="Microsoft YaHei" charset="-122"/>
                <a:ea typeface="Microsoft YaHei" charset="-122"/>
                <a:cs typeface="Microsoft YaHei" charset="-122"/>
              </a:rPr>
              <a:t>Wo</a:t>
            </a:r>
            <a:r>
              <a:rPr kumimoji="0" lang="zh-CN" altLang="en-US" sz="1100" dirty="0" smtClean="0">
                <a:solidFill>
                  <a:srgbClr val="FFFFFF"/>
                </a:solidFill>
                <a:latin typeface="Microsoft YaHei" charset="-122"/>
                <a:ea typeface="Microsoft YaHei" charset="-122"/>
                <a:cs typeface="Microsoft YaHei" charset="-122"/>
              </a:rPr>
              <a:t>指数</a:t>
            </a:r>
            <a:endParaRPr kumimoji="0" lang="zh-CN" altLang="en-US" sz="1100" dirty="0">
              <a:solidFill>
                <a:srgbClr val="FFFFFF"/>
              </a:solidFill>
              <a:latin typeface="Microsoft YaHei" charset="-122"/>
              <a:ea typeface="Microsoft YaHei" charset="-122"/>
              <a:cs typeface="Microsoft YaHei" charset="-122"/>
            </a:endParaRPr>
          </a:p>
        </p:txBody>
      </p:sp>
      <p:sp>
        <p:nvSpPr>
          <p:cNvPr id="61" name="矩形 46"/>
          <p:cNvSpPr>
            <a:spLocks noChangeArrowheads="1"/>
          </p:cNvSpPr>
          <p:nvPr/>
        </p:nvSpPr>
        <p:spPr bwMode="auto">
          <a:xfrm>
            <a:off x="3898247" y="4697208"/>
            <a:ext cx="842195" cy="351652"/>
          </a:xfrm>
          <a:prstGeom prst="rect">
            <a:avLst/>
          </a:prstGeom>
          <a:solidFill>
            <a:srgbClr val="FF0000"/>
          </a:solidFill>
          <a:ln>
            <a:noFill/>
          </a:ln>
          <a:extLst/>
        </p:spPr>
        <p:txBody>
          <a:bodyPr lIns="35998" tIns="45718" rIns="35998" bIns="45718" anchor="ctr"/>
          <a:lstStyle>
            <a:lvl1pPr>
              <a:defRPr kumimoji="1" sz="2400">
                <a:solidFill>
                  <a:schemeClr val="tx1"/>
                </a:solidFill>
                <a:latin typeface="Calibri" charset="0"/>
                <a:ea typeface="宋体" charset="-122"/>
              </a:defRPr>
            </a:lvl1pPr>
            <a:lvl2pPr marL="742950" indent="-285750">
              <a:defRPr kumimoji="1" sz="2400">
                <a:solidFill>
                  <a:schemeClr val="tx1"/>
                </a:solidFill>
                <a:latin typeface="Calibri" charset="0"/>
                <a:ea typeface="宋体" charset="-122"/>
              </a:defRPr>
            </a:lvl2pPr>
            <a:lvl3pPr marL="1143000" indent="-228600">
              <a:defRPr kumimoji="1" sz="2400">
                <a:solidFill>
                  <a:schemeClr val="tx1"/>
                </a:solidFill>
                <a:latin typeface="Calibri" charset="0"/>
                <a:ea typeface="宋体" charset="-122"/>
              </a:defRPr>
            </a:lvl3pPr>
            <a:lvl4pPr marL="1600200" indent="-228600">
              <a:defRPr kumimoji="1" sz="2400">
                <a:solidFill>
                  <a:schemeClr val="tx1"/>
                </a:solidFill>
                <a:latin typeface="Calibri" charset="0"/>
                <a:ea typeface="宋体" charset="-122"/>
              </a:defRPr>
            </a:lvl4pPr>
            <a:lvl5pPr marL="2057400" indent="-228600">
              <a:defRPr kumimoji="1" sz="2400">
                <a:solidFill>
                  <a:schemeClr val="tx1"/>
                </a:solidFill>
                <a:latin typeface="Calibri" charset="0"/>
                <a:ea typeface="宋体" charset="-122"/>
              </a:defRPr>
            </a:lvl5pPr>
            <a:lvl6pPr marL="2514600" indent="-228600" eaLnBrk="0" fontAlgn="base" hangingPunct="0">
              <a:spcBef>
                <a:spcPct val="0"/>
              </a:spcBef>
              <a:spcAft>
                <a:spcPct val="0"/>
              </a:spcAft>
              <a:buFont typeface="Arial" charset="0"/>
              <a:defRPr kumimoji="1" sz="2400">
                <a:solidFill>
                  <a:schemeClr val="tx1"/>
                </a:solidFill>
                <a:latin typeface="Calibri" charset="0"/>
                <a:ea typeface="宋体" charset="-122"/>
              </a:defRPr>
            </a:lvl6pPr>
            <a:lvl7pPr marL="2971800" indent="-228600" eaLnBrk="0" fontAlgn="base" hangingPunct="0">
              <a:spcBef>
                <a:spcPct val="0"/>
              </a:spcBef>
              <a:spcAft>
                <a:spcPct val="0"/>
              </a:spcAft>
              <a:buFont typeface="Arial" charset="0"/>
              <a:defRPr kumimoji="1" sz="2400">
                <a:solidFill>
                  <a:schemeClr val="tx1"/>
                </a:solidFill>
                <a:latin typeface="Calibri" charset="0"/>
                <a:ea typeface="宋体" charset="-122"/>
              </a:defRPr>
            </a:lvl7pPr>
            <a:lvl8pPr marL="3429000" indent="-228600" eaLnBrk="0" fontAlgn="base" hangingPunct="0">
              <a:spcBef>
                <a:spcPct val="0"/>
              </a:spcBef>
              <a:spcAft>
                <a:spcPct val="0"/>
              </a:spcAft>
              <a:buFont typeface="Arial" charset="0"/>
              <a:defRPr kumimoji="1" sz="2400">
                <a:solidFill>
                  <a:schemeClr val="tx1"/>
                </a:solidFill>
                <a:latin typeface="Calibri" charset="0"/>
                <a:ea typeface="宋体" charset="-122"/>
              </a:defRPr>
            </a:lvl8pPr>
            <a:lvl9pPr marL="3886200" indent="-228600" eaLnBrk="0" fontAlgn="base" hangingPunct="0">
              <a:spcBef>
                <a:spcPct val="0"/>
              </a:spcBef>
              <a:spcAft>
                <a:spcPct val="0"/>
              </a:spcAft>
              <a:buFont typeface="Arial" charset="0"/>
              <a:defRPr kumimoji="1" sz="2400">
                <a:solidFill>
                  <a:schemeClr val="tx1"/>
                </a:solidFill>
                <a:latin typeface="Calibri" charset="0"/>
                <a:ea typeface="宋体" charset="-122"/>
              </a:defRPr>
            </a:lvl9pPr>
          </a:lstStyle>
          <a:p>
            <a:pPr algn="ctr" defTabSz="685063">
              <a:lnSpc>
                <a:spcPct val="120000"/>
              </a:lnSpc>
            </a:pPr>
            <a:r>
              <a:rPr kumimoji="0" lang="zh-CN" altLang="en-US" sz="1100" dirty="0" smtClean="0">
                <a:solidFill>
                  <a:srgbClr val="FFFFFF"/>
                </a:solidFill>
                <a:latin typeface="Microsoft YaHei" charset="-122"/>
                <a:ea typeface="Microsoft YaHei" charset="-122"/>
                <a:cs typeface="Microsoft YaHei" charset="-122"/>
              </a:rPr>
              <a:t>能力开放</a:t>
            </a:r>
            <a:endParaRPr kumimoji="0" lang="zh-CN" altLang="en-US" sz="1100" dirty="0">
              <a:solidFill>
                <a:srgbClr val="FFFFFF"/>
              </a:solidFill>
              <a:latin typeface="Microsoft YaHei" charset="-122"/>
              <a:ea typeface="Microsoft YaHei" charset="-122"/>
              <a:cs typeface="Microsoft YaHei" charset="-122"/>
            </a:endParaRPr>
          </a:p>
        </p:txBody>
      </p:sp>
      <p:sp>
        <p:nvSpPr>
          <p:cNvPr id="62" name="矩形 46"/>
          <p:cNvSpPr>
            <a:spLocks noChangeArrowheads="1"/>
          </p:cNvSpPr>
          <p:nvPr/>
        </p:nvSpPr>
        <p:spPr bwMode="auto">
          <a:xfrm>
            <a:off x="1135103" y="4697208"/>
            <a:ext cx="913326" cy="351652"/>
          </a:xfrm>
          <a:prstGeom prst="rect">
            <a:avLst/>
          </a:prstGeom>
          <a:solidFill>
            <a:srgbClr val="FF0000"/>
          </a:solidFill>
          <a:ln>
            <a:noFill/>
          </a:ln>
          <a:extLst/>
        </p:spPr>
        <p:txBody>
          <a:bodyPr lIns="35998" tIns="45718" rIns="35998" bIns="45718" anchor="ctr"/>
          <a:lstStyle>
            <a:lvl1pPr>
              <a:defRPr kumimoji="1" sz="2400">
                <a:solidFill>
                  <a:schemeClr val="tx1"/>
                </a:solidFill>
                <a:latin typeface="Calibri" charset="0"/>
                <a:ea typeface="宋体" charset="-122"/>
              </a:defRPr>
            </a:lvl1pPr>
            <a:lvl2pPr marL="742950" indent="-285750">
              <a:defRPr kumimoji="1" sz="2400">
                <a:solidFill>
                  <a:schemeClr val="tx1"/>
                </a:solidFill>
                <a:latin typeface="Calibri" charset="0"/>
                <a:ea typeface="宋体" charset="-122"/>
              </a:defRPr>
            </a:lvl2pPr>
            <a:lvl3pPr marL="1143000" indent="-228600">
              <a:defRPr kumimoji="1" sz="2400">
                <a:solidFill>
                  <a:schemeClr val="tx1"/>
                </a:solidFill>
                <a:latin typeface="Calibri" charset="0"/>
                <a:ea typeface="宋体" charset="-122"/>
              </a:defRPr>
            </a:lvl3pPr>
            <a:lvl4pPr marL="1600200" indent="-228600">
              <a:defRPr kumimoji="1" sz="2400">
                <a:solidFill>
                  <a:schemeClr val="tx1"/>
                </a:solidFill>
                <a:latin typeface="Calibri" charset="0"/>
                <a:ea typeface="宋体" charset="-122"/>
              </a:defRPr>
            </a:lvl4pPr>
            <a:lvl5pPr marL="2057400" indent="-228600">
              <a:defRPr kumimoji="1" sz="2400">
                <a:solidFill>
                  <a:schemeClr val="tx1"/>
                </a:solidFill>
                <a:latin typeface="Calibri" charset="0"/>
                <a:ea typeface="宋体" charset="-122"/>
              </a:defRPr>
            </a:lvl5pPr>
            <a:lvl6pPr marL="2514600" indent="-228600" eaLnBrk="0" fontAlgn="base" hangingPunct="0">
              <a:spcBef>
                <a:spcPct val="0"/>
              </a:spcBef>
              <a:spcAft>
                <a:spcPct val="0"/>
              </a:spcAft>
              <a:buFont typeface="Arial" charset="0"/>
              <a:defRPr kumimoji="1" sz="2400">
                <a:solidFill>
                  <a:schemeClr val="tx1"/>
                </a:solidFill>
                <a:latin typeface="Calibri" charset="0"/>
                <a:ea typeface="宋体" charset="-122"/>
              </a:defRPr>
            </a:lvl6pPr>
            <a:lvl7pPr marL="2971800" indent="-228600" eaLnBrk="0" fontAlgn="base" hangingPunct="0">
              <a:spcBef>
                <a:spcPct val="0"/>
              </a:spcBef>
              <a:spcAft>
                <a:spcPct val="0"/>
              </a:spcAft>
              <a:buFont typeface="Arial" charset="0"/>
              <a:defRPr kumimoji="1" sz="2400">
                <a:solidFill>
                  <a:schemeClr val="tx1"/>
                </a:solidFill>
                <a:latin typeface="Calibri" charset="0"/>
                <a:ea typeface="宋体" charset="-122"/>
              </a:defRPr>
            </a:lvl7pPr>
            <a:lvl8pPr marL="3429000" indent="-228600" eaLnBrk="0" fontAlgn="base" hangingPunct="0">
              <a:spcBef>
                <a:spcPct val="0"/>
              </a:spcBef>
              <a:spcAft>
                <a:spcPct val="0"/>
              </a:spcAft>
              <a:buFont typeface="Arial" charset="0"/>
              <a:defRPr kumimoji="1" sz="2400">
                <a:solidFill>
                  <a:schemeClr val="tx1"/>
                </a:solidFill>
                <a:latin typeface="Calibri" charset="0"/>
                <a:ea typeface="宋体" charset="-122"/>
              </a:defRPr>
            </a:lvl8pPr>
            <a:lvl9pPr marL="3886200" indent="-228600" eaLnBrk="0" fontAlgn="base" hangingPunct="0">
              <a:spcBef>
                <a:spcPct val="0"/>
              </a:spcBef>
              <a:spcAft>
                <a:spcPct val="0"/>
              </a:spcAft>
              <a:buFont typeface="Arial" charset="0"/>
              <a:defRPr kumimoji="1" sz="2400">
                <a:solidFill>
                  <a:schemeClr val="tx1"/>
                </a:solidFill>
                <a:latin typeface="Calibri" charset="0"/>
                <a:ea typeface="宋体" charset="-122"/>
              </a:defRPr>
            </a:lvl9pPr>
          </a:lstStyle>
          <a:p>
            <a:pPr algn="ctr" defTabSz="685063">
              <a:lnSpc>
                <a:spcPct val="120000"/>
              </a:lnSpc>
            </a:pPr>
            <a:r>
              <a:rPr kumimoji="0" lang="en-US" altLang="zh-CN" sz="1100" dirty="0" err="1" smtClean="0">
                <a:solidFill>
                  <a:srgbClr val="FFFFFF"/>
                </a:solidFill>
                <a:latin typeface="Microsoft YaHei" charset="-122"/>
                <a:ea typeface="Microsoft YaHei" charset="-122"/>
                <a:cs typeface="Microsoft YaHei" charset="-122"/>
              </a:rPr>
              <a:t>Wo</a:t>
            </a:r>
            <a:r>
              <a:rPr kumimoji="0" lang="zh-CN" altLang="en-US" sz="1100" dirty="0">
                <a:solidFill>
                  <a:srgbClr val="FFFFFF"/>
                </a:solidFill>
                <a:latin typeface="Microsoft YaHei" charset="-122"/>
                <a:ea typeface="Microsoft YaHei" charset="-122"/>
                <a:cs typeface="Microsoft YaHei" charset="-122"/>
              </a:rPr>
              <a:t>营销</a:t>
            </a:r>
          </a:p>
        </p:txBody>
      </p:sp>
      <p:sp>
        <p:nvSpPr>
          <p:cNvPr id="63" name="矩形 46"/>
          <p:cNvSpPr>
            <a:spLocks noChangeArrowheads="1"/>
          </p:cNvSpPr>
          <p:nvPr/>
        </p:nvSpPr>
        <p:spPr bwMode="auto">
          <a:xfrm>
            <a:off x="7852641" y="4686908"/>
            <a:ext cx="1177059" cy="351652"/>
          </a:xfrm>
          <a:prstGeom prst="rect">
            <a:avLst/>
          </a:prstGeom>
          <a:solidFill>
            <a:srgbClr val="FF0000"/>
          </a:solidFill>
          <a:ln>
            <a:noFill/>
          </a:ln>
          <a:extLst/>
        </p:spPr>
        <p:txBody>
          <a:bodyPr lIns="35998" tIns="45718" rIns="35998" bIns="45718" anchor="ctr"/>
          <a:lstStyle>
            <a:lvl1pPr>
              <a:defRPr kumimoji="1" sz="2400">
                <a:solidFill>
                  <a:schemeClr val="tx1"/>
                </a:solidFill>
                <a:latin typeface="Calibri" charset="0"/>
                <a:ea typeface="宋体" charset="-122"/>
              </a:defRPr>
            </a:lvl1pPr>
            <a:lvl2pPr marL="742950" indent="-285750">
              <a:defRPr kumimoji="1" sz="2400">
                <a:solidFill>
                  <a:schemeClr val="tx1"/>
                </a:solidFill>
                <a:latin typeface="Calibri" charset="0"/>
                <a:ea typeface="宋体" charset="-122"/>
              </a:defRPr>
            </a:lvl2pPr>
            <a:lvl3pPr marL="1143000" indent="-228600">
              <a:defRPr kumimoji="1" sz="2400">
                <a:solidFill>
                  <a:schemeClr val="tx1"/>
                </a:solidFill>
                <a:latin typeface="Calibri" charset="0"/>
                <a:ea typeface="宋体" charset="-122"/>
              </a:defRPr>
            </a:lvl3pPr>
            <a:lvl4pPr marL="1600200" indent="-228600">
              <a:defRPr kumimoji="1" sz="2400">
                <a:solidFill>
                  <a:schemeClr val="tx1"/>
                </a:solidFill>
                <a:latin typeface="Calibri" charset="0"/>
                <a:ea typeface="宋体" charset="-122"/>
              </a:defRPr>
            </a:lvl4pPr>
            <a:lvl5pPr marL="2057400" indent="-228600">
              <a:defRPr kumimoji="1" sz="2400">
                <a:solidFill>
                  <a:schemeClr val="tx1"/>
                </a:solidFill>
                <a:latin typeface="Calibri" charset="0"/>
                <a:ea typeface="宋体" charset="-122"/>
              </a:defRPr>
            </a:lvl5pPr>
            <a:lvl6pPr marL="2514600" indent="-228600" eaLnBrk="0" fontAlgn="base" hangingPunct="0">
              <a:spcBef>
                <a:spcPct val="0"/>
              </a:spcBef>
              <a:spcAft>
                <a:spcPct val="0"/>
              </a:spcAft>
              <a:buFont typeface="Arial" charset="0"/>
              <a:defRPr kumimoji="1" sz="2400">
                <a:solidFill>
                  <a:schemeClr val="tx1"/>
                </a:solidFill>
                <a:latin typeface="Calibri" charset="0"/>
                <a:ea typeface="宋体" charset="-122"/>
              </a:defRPr>
            </a:lvl6pPr>
            <a:lvl7pPr marL="2971800" indent="-228600" eaLnBrk="0" fontAlgn="base" hangingPunct="0">
              <a:spcBef>
                <a:spcPct val="0"/>
              </a:spcBef>
              <a:spcAft>
                <a:spcPct val="0"/>
              </a:spcAft>
              <a:buFont typeface="Arial" charset="0"/>
              <a:defRPr kumimoji="1" sz="2400">
                <a:solidFill>
                  <a:schemeClr val="tx1"/>
                </a:solidFill>
                <a:latin typeface="Calibri" charset="0"/>
                <a:ea typeface="宋体" charset="-122"/>
              </a:defRPr>
            </a:lvl7pPr>
            <a:lvl8pPr marL="3429000" indent="-228600" eaLnBrk="0" fontAlgn="base" hangingPunct="0">
              <a:spcBef>
                <a:spcPct val="0"/>
              </a:spcBef>
              <a:spcAft>
                <a:spcPct val="0"/>
              </a:spcAft>
              <a:buFont typeface="Arial" charset="0"/>
              <a:defRPr kumimoji="1" sz="2400">
                <a:solidFill>
                  <a:schemeClr val="tx1"/>
                </a:solidFill>
                <a:latin typeface="Calibri" charset="0"/>
                <a:ea typeface="宋体" charset="-122"/>
              </a:defRPr>
            </a:lvl8pPr>
            <a:lvl9pPr marL="3886200" indent="-228600" eaLnBrk="0" fontAlgn="base" hangingPunct="0">
              <a:spcBef>
                <a:spcPct val="0"/>
              </a:spcBef>
              <a:spcAft>
                <a:spcPct val="0"/>
              </a:spcAft>
              <a:buFont typeface="Arial" charset="0"/>
              <a:defRPr kumimoji="1" sz="2400">
                <a:solidFill>
                  <a:schemeClr val="tx1"/>
                </a:solidFill>
                <a:latin typeface="Calibri" charset="0"/>
                <a:ea typeface="宋体" charset="-122"/>
              </a:defRPr>
            </a:lvl9pPr>
          </a:lstStyle>
          <a:p>
            <a:pPr algn="ctr" defTabSz="685063">
              <a:lnSpc>
                <a:spcPct val="120000"/>
              </a:lnSpc>
            </a:pPr>
            <a:r>
              <a:rPr kumimoji="0" lang="zh-CN" altLang="en-US" sz="1100" dirty="0" smtClean="0">
                <a:solidFill>
                  <a:srgbClr val="FFFFFF"/>
                </a:solidFill>
                <a:latin typeface="Microsoft YaHei" charset="-122"/>
                <a:ea typeface="Microsoft YaHei" charset="-122"/>
                <a:cs typeface="Microsoft YaHei" charset="-122"/>
              </a:rPr>
              <a:t>政务大数据</a:t>
            </a:r>
            <a:endParaRPr kumimoji="0" lang="zh-CN" altLang="en-US" sz="1100" dirty="0">
              <a:solidFill>
                <a:srgbClr val="FFFFFF"/>
              </a:solidFill>
              <a:latin typeface="Microsoft YaHei" charset="-122"/>
              <a:ea typeface="Microsoft YaHei" charset="-122"/>
              <a:cs typeface="Microsoft YaHei" charset="-122"/>
            </a:endParaRPr>
          </a:p>
        </p:txBody>
      </p:sp>
      <p:sp>
        <p:nvSpPr>
          <p:cNvPr id="64" name="矩形 46"/>
          <p:cNvSpPr>
            <a:spLocks noChangeArrowheads="1"/>
          </p:cNvSpPr>
          <p:nvPr/>
        </p:nvSpPr>
        <p:spPr bwMode="auto">
          <a:xfrm>
            <a:off x="6014340" y="4676608"/>
            <a:ext cx="846117" cy="351652"/>
          </a:xfrm>
          <a:prstGeom prst="rect">
            <a:avLst/>
          </a:prstGeom>
          <a:solidFill>
            <a:srgbClr val="FF0000"/>
          </a:solidFill>
          <a:ln>
            <a:noFill/>
          </a:ln>
          <a:extLst/>
        </p:spPr>
        <p:txBody>
          <a:bodyPr lIns="35998" tIns="45718" rIns="35998" bIns="45718" anchor="ctr"/>
          <a:lstStyle>
            <a:lvl1pPr>
              <a:defRPr kumimoji="1" sz="2400">
                <a:solidFill>
                  <a:schemeClr val="tx1"/>
                </a:solidFill>
                <a:latin typeface="Calibri" charset="0"/>
                <a:ea typeface="宋体" charset="-122"/>
              </a:defRPr>
            </a:lvl1pPr>
            <a:lvl2pPr marL="742950" indent="-285750">
              <a:defRPr kumimoji="1" sz="2400">
                <a:solidFill>
                  <a:schemeClr val="tx1"/>
                </a:solidFill>
                <a:latin typeface="Calibri" charset="0"/>
                <a:ea typeface="宋体" charset="-122"/>
              </a:defRPr>
            </a:lvl2pPr>
            <a:lvl3pPr marL="1143000" indent="-228600">
              <a:defRPr kumimoji="1" sz="2400">
                <a:solidFill>
                  <a:schemeClr val="tx1"/>
                </a:solidFill>
                <a:latin typeface="Calibri" charset="0"/>
                <a:ea typeface="宋体" charset="-122"/>
              </a:defRPr>
            </a:lvl3pPr>
            <a:lvl4pPr marL="1600200" indent="-228600">
              <a:defRPr kumimoji="1" sz="2400">
                <a:solidFill>
                  <a:schemeClr val="tx1"/>
                </a:solidFill>
                <a:latin typeface="Calibri" charset="0"/>
                <a:ea typeface="宋体" charset="-122"/>
              </a:defRPr>
            </a:lvl4pPr>
            <a:lvl5pPr marL="2057400" indent="-228600">
              <a:defRPr kumimoji="1" sz="2400">
                <a:solidFill>
                  <a:schemeClr val="tx1"/>
                </a:solidFill>
                <a:latin typeface="Calibri" charset="0"/>
                <a:ea typeface="宋体" charset="-122"/>
              </a:defRPr>
            </a:lvl5pPr>
            <a:lvl6pPr marL="2514600" indent="-228600" eaLnBrk="0" fontAlgn="base" hangingPunct="0">
              <a:spcBef>
                <a:spcPct val="0"/>
              </a:spcBef>
              <a:spcAft>
                <a:spcPct val="0"/>
              </a:spcAft>
              <a:buFont typeface="Arial" charset="0"/>
              <a:defRPr kumimoji="1" sz="2400">
                <a:solidFill>
                  <a:schemeClr val="tx1"/>
                </a:solidFill>
                <a:latin typeface="Calibri" charset="0"/>
                <a:ea typeface="宋体" charset="-122"/>
              </a:defRPr>
            </a:lvl6pPr>
            <a:lvl7pPr marL="2971800" indent="-228600" eaLnBrk="0" fontAlgn="base" hangingPunct="0">
              <a:spcBef>
                <a:spcPct val="0"/>
              </a:spcBef>
              <a:spcAft>
                <a:spcPct val="0"/>
              </a:spcAft>
              <a:buFont typeface="Arial" charset="0"/>
              <a:defRPr kumimoji="1" sz="2400">
                <a:solidFill>
                  <a:schemeClr val="tx1"/>
                </a:solidFill>
                <a:latin typeface="Calibri" charset="0"/>
                <a:ea typeface="宋体" charset="-122"/>
              </a:defRPr>
            </a:lvl7pPr>
            <a:lvl8pPr marL="3429000" indent="-228600" eaLnBrk="0" fontAlgn="base" hangingPunct="0">
              <a:spcBef>
                <a:spcPct val="0"/>
              </a:spcBef>
              <a:spcAft>
                <a:spcPct val="0"/>
              </a:spcAft>
              <a:buFont typeface="Arial" charset="0"/>
              <a:defRPr kumimoji="1" sz="2400">
                <a:solidFill>
                  <a:schemeClr val="tx1"/>
                </a:solidFill>
                <a:latin typeface="Calibri" charset="0"/>
                <a:ea typeface="宋体" charset="-122"/>
              </a:defRPr>
            </a:lvl8pPr>
            <a:lvl9pPr marL="3886200" indent="-228600" eaLnBrk="0" fontAlgn="base" hangingPunct="0">
              <a:spcBef>
                <a:spcPct val="0"/>
              </a:spcBef>
              <a:spcAft>
                <a:spcPct val="0"/>
              </a:spcAft>
              <a:buFont typeface="Arial" charset="0"/>
              <a:defRPr kumimoji="1" sz="2400">
                <a:solidFill>
                  <a:schemeClr val="tx1"/>
                </a:solidFill>
                <a:latin typeface="Calibri" charset="0"/>
                <a:ea typeface="宋体" charset="-122"/>
              </a:defRPr>
            </a:lvl9pPr>
          </a:lstStyle>
          <a:p>
            <a:pPr algn="ctr" defTabSz="685063">
              <a:lnSpc>
                <a:spcPct val="120000"/>
              </a:lnSpc>
            </a:pPr>
            <a:r>
              <a:rPr kumimoji="0" lang="en-US" altLang="zh-CN" sz="1100" dirty="0" smtClean="0">
                <a:solidFill>
                  <a:srgbClr val="FFFFFF"/>
                </a:solidFill>
                <a:latin typeface="Microsoft YaHei" charset="-122"/>
                <a:ea typeface="Microsoft YaHei" charset="-122"/>
                <a:cs typeface="Microsoft YaHei" charset="-122"/>
              </a:rPr>
              <a:t>Wo</a:t>
            </a:r>
            <a:r>
              <a:rPr kumimoji="0" lang="zh-CN" altLang="en-US" sz="1100" dirty="0" smtClean="0">
                <a:solidFill>
                  <a:srgbClr val="FFFFFF"/>
                </a:solidFill>
                <a:latin typeface="Microsoft YaHei" charset="-122"/>
                <a:ea typeface="Microsoft YaHei" charset="-122"/>
                <a:cs typeface="Microsoft YaHei" charset="-122"/>
              </a:rPr>
              <a:t>广告</a:t>
            </a:r>
            <a:endParaRPr kumimoji="0" lang="zh-CN" altLang="en-US" sz="1100" dirty="0">
              <a:solidFill>
                <a:srgbClr val="FFFFFF"/>
              </a:solidFill>
              <a:latin typeface="Microsoft YaHei" charset="-122"/>
              <a:ea typeface="Microsoft YaHei" charset="-122"/>
              <a:cs typeface="Microsoft YaHei" charset="-122"/>
            </a:endParaRPr>
          </a:p>
        </p:txBody>
      </p:sp>
      <p:sp>
        <p:nvSpPr>
          <p:cNvPr id="65" name="矩形 46"/>
          <p:cNvSpPr>
            <a:spLocks noChangeArrowheads="1"/>
          </p:cNvSpPr>
          <p:nvPr/>
        </p:nvSpPr>
        <p:spPr bwMode="auto">
          <a:xfrm>
            <a:off x="6943503" y="4686908"/>
            <a:ext cx="842195" cy="351652"/>
          </a:xfrm>
          <a:prstGeom prst="rect">
            <a:avLst/>
          </a:prstGeom>
          <a:solidFill>
            <a:srgbClr val="FF0000"/>
          </a:solidFill>
          <a:ln>
            <a:noFill/>
          </a:ln>
          <a:extLst/>
        </p:spPr>
        <p:txBody>
          <a:bodyPr lIns="35998" tIns="45718" rIns="35998" bIns="45718" anchor="ctr"/>
          <a:lstStyle>
            <a:lvl1pPr>
              <a:defRPr kumimoji="1" sz="2400">
                <a:solidFill>
                  <a:schemeClr val="tx1"/>
                </a:solidFill>
                <a:latin typeface="Calibri" charset="0"/>
                <a:ea typeface="宋体" charset="-122"/>
              </a:defRPr>
            </a:lvl1pPr>
            <a:lvl2pPr marL="742950" indent="-285750">
              <a:defRPr kumimoji="1" sz="2400">
                <a:solidFill>
                  <a:schemeClr val="tx1"/>
                </a:solidFill>
                <a:latin typeface="Calibri" charset="0"/>
                <a:ea typeface="宋体" charset="-122"/>
              </a:defRPr>
            </a:lvl2pPr>
            <a:lvl3pPr marL="1143000" indent="-228600">
              <a:defRPr kumimoji="1" sz="2400">
                <a:solidFill>
                  <a:schemeClr val="tx1"/>
                </a:solidFill>
                <a:latin typeface="Calibri" charset="0"/>
                <a:ea typeface="宋体" charset="-122"/>
              </a:defRPr>
            </a:lvl3pPr>
            <a:lvl4pPr marL="1600200" indent="-228600">
              <a:defRPr kumimoji="1" sz="2400">
                <a:solidFill>
                  <a:schemeClr val="tx1"/>
                </a:solidFill>
                <a:latin typeface="Calibri" charset="0"/>
                <a:ea typeface="宋体" charset="-122"/>
              </a:defRPr>
            </a:lvl4pPr>
            <a:lvl5pPr marL="2057400" indent="-228600">
              <a:defRPr kumimoji="1" sz="2400">
                <a:solidFill>
                  <a:schemeClr val="tx1"/>
                </a:solidFill>
                <a:latin typeface="Calibri" charset="0"/>
                <a:ea typeface="宋体" charset="-122"/>
              </a:defRPr>
            </a:lvl5pPr>
            <a:lvl6pPr marL="2514600" indent="-228600" eaLnBrk="0" fontAlgn="base" hangingPunct="0">
              <a:spcBef>
                <a:spcPct val="0"/>
              </a:spcBef>
              <a:spcAft>
                <a:spcPct val="0"/>
              </a:spcAft>
              <a:buFont typeface="Arial" charset="0"/>
              <a:defRPr kumimoji="1" sz="2400">
                <a:solidFill>
                  <a:schemeClr val="tx1"/>
                </a:solidFill>
                <a:latin typeface="Calibri" charset="0"/>
                <a:ea typeface="宋体" charset="-122"/>
              </a:defRPr>
            </a:lvl6pPr>
            <a:lvl7pPr marL="2971800" indent="-228600" eaLnBrk="0" fontAlgn="base" hangingPunct="0">
              <a:spcBef>
                <a:spcPct val="0"/>
              </a:spcBef>
              <a:spcAft>
                <a:spcPct val="0"/>
              </a:spcAft>
              <a:buFont typeface="Arial" charset="0"/>
              <a:defRPr kumimoji="1" sz="2400">
                <a:solidFill>
                  <a:schemeClr val="tx1"/>
                </a:solidFill>
                <a:latin typeface="Calibri" charset="0"/>
                <a:ea typeface="宋体" charset="-122"/>
              </a:defRPr>
            </a:lvl7pPr>
            <a:lvl8pPr marL="3429000" indent="-228600" eaLnBrk="0" fontAlgn="base" hangingPunct="0">
              <a:spcBef>
                <a:spcPct val="0"/>
              </a:spcBef>
              <a:spcAft>
                <a:spcPct val="0"/>
              </a:spcAft>
              <a:buFont typeface="Arial" charset="0"/>
              <a:defRPr kumimoji="1" sz="2400">
                <a:solidFill>
                  <a:schemeClr val="tx1"/>
                </a:solidFill>
                <a:latin typeface="Calibri" charset="0"/>
                <a:ea typeface="宋体" charset="-122"/>
              </a:defRPr>
            </a:lvl8pPr>
            <a:lvl9pPr marL="3886200" indent="-228600" eaLnBrk="0" fontAlgn="base" hangingPunct="0">
              <a:spcBef>
                <a:spcPct val="0"/>
              </a:spcBef>
              <a:spcAft>
                <a:spcPct val="0"/>
              </a:spcAft>
              <a:buFont typeface="Arial" charset="0"/>
              <a:defRPr kumimoji="1" sz="2400">
                <a:solidFill>
                  <a:schemeClr val="tx1"/>
                </a:solidFill>
                <a:latin typeface="Calibri" charset="0"/>
                <a:ea typeface="宋体" charset="-122"/>
              </a:defRPr>
            </a:lvl9pPr>
          </a:lstStyle>
          <a:p>
            <a:pPr algn="ctr" defTabSz="685063">
              <a:lnSpc>
                <a:spcPct val="120000"/>
              </a:lnSpc>
            </a:pPr>
            <a:r>
              <a:rPr kumimoji="0" lang="en-US" altLang="zh-CN" sz="1100" dirty="0" smtClean="0">
                <a:solidFill>
                  <a:srgbClr val="FFFFFF"/>
                </a:solidFill>
                <a:latin typeface="Microsoft YaHei" charset="-122"/>
                <a:ea typeface="Microsoft YaHei" charset="-122"/>
                <a:cs typeface="Microsoft YaHei" charset="-122"/>
              </a:rPr>
              <a:t>Wo</a:t>
            </a:r>
            <a:r>
              <a:rPr kumimoji="0" lang="zh-CN" altLang="en-US" sz="1100" dirty="0" smtClean="0">
                <a:solidFill>
                  <a:srgbClr val="FFFFFF"/>
                </a:solidFill>
                <a:latin typeface="Microsoft YaHei" charset="-122"/>
                <a:ea typeface="Microsoft YaHei" charset="-122"/>
                <a:cs typeface="Microsoft YaHei" charset="-122"/>
              </a:rPr>
              <a:t>旅游</a:t>
            </a:r>
            <a:endParaRPr kumimoji="0" lang="zh-CN" altLang="en-US" sz="1100" dirty="0">
              <a:solidFill>
                <a:srgbClr val="FFFFFF"/>
              </a:solidFill>
              <a:latin typeface="Microsoft YaHei" charset="-122"/>
              <a:ea typeface="Microsoft YaHei" charset="-122"/>
              <a:cs typeface="Microsoft YaHei" charset="-122"/>
            </a:endParaRPr>
          </a:p>
        </p:txBody>
      </p:sp>
    </p:spTree>
    <p:extLst>
      <p:ext uri="{BB962C8B-B14F-4D97-AF65-F5344CB8AC3E}">
        <p14:creationId xmlns="" xmlns:p14="http://schemas.microsoft.com/office/powerpoint/2010/main" val="8586812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kern="0" dirty="0">
                <a:solidFill>
                  <a:prstClr val="black"/>
                </a:solidFill>
              </a:rPr>
              <a:t>9</a:t>
            </a:r>
            <a:r>
              <a:rPr kumimoji="1" lang="zh-CN" altLang="en-US" kern="0" dirty="0">
                <a:solidFill>
                  <a:prstClr val="black"/>
                </a:solidFill>
              </a:rPr>
              <a:t>、</a:t>
            </a:r>
            <a:r>
              <a:rPr lang="zh-CN" altLang="en-US" dirty="0">
                <a:solidFill>
                  <a:prstClr val="black"/>
                </a:solidFill>
              </a:rPr>
              <a:t>中国联通大数据优势</a:t>
            </a:r>
            <a:r>
              <a:rPr lang="zh-CN" altLang="en-US" dirty="0" smtClean="0">
                <a:solidFill>
                  <a:prstClr val="black"/>
                </a:solidFill>
              </a:rPr>
              <a:t>总结</a:t>
            </a:r>
            <a:endParaRPr kumimoji="1" lang="zh-CN" altLang="en-US" dirty="0"/>
          </a:p>
        </p:txBody>
      </p:sp>
      <p:pic>
        <p:nvPicPr>
          <p:cNvPr id="3" name="图片 2"/>
          <p:cNvPicPr>
            <a:picLocks noChangeAspect="1"/>
          </p:cNvPicPr>
          <p:nvPr/>
        </p:nvPicPr>
        <p:blipFill>
          <a:blip r:embed="rId2" cstate="email">
            <a:extLst>
              <a:ext uri="{28A0092B-C50C-407E-A947-70E740481C1C}">
                <a14:useLocalDpi xmlns="" xmlns:a14="http://schemas.microsoft.com/office/drawing/2010/main"/>
              </a:ext>
            </a:extLst>
          </a:blip>
          <a:stretch>
            <a:fillRect/>
          </a:stretch>
        </p:blipFill>
        <p:spPr>
          <a:xfrm>
            <a:off x="3065388" y="1247040"/>
            <a:ext cx="3013228" cy="3193708"/>
          </a:xfrm>
          <a:prstGeom prst="rect">
            <a:avLst/>
          </a:prstGeom>
        </p:spPr>
      </p:pic>
      <p:sp>
        <p:nvSpPr>
          <p:cNvPr id="4" name="矩形 3"/>
          <p:cNvSpPr/>
          <p:nvPr/>
        </p:nvSpPr>
        <p:spPr bwMode="auto">
          <a:xfrm>
            <a:off x="185058" y="774113"/>
            <a:ext cx="2880328" cy="1764981"/>
          </a:xfrm>
          <a:prstGeom prst="rect">
            <a:avLst/>
          </a:prstGeom>
          <a:noFill/>
          <a:ln w="3175" cap="flat" cmpd="sng" algn="ctr">
            <a:noFill/>
            <a:prstDash val="solid"/>
            <a:headEnd/>
            <a:tailEnd/>
          </a:ln>
          <a:effectLst/>
        </p:spPr>
        <p:txBody>
          <a:bodyPr lIns="91209" tIns="45604" rIns="91209" bIns="45604" rtlCol="0" anchor="ctr"/>
          <a:lstStyle/>
          <a:p>
            <a:pPr marL="228564" indent="-228564" defTabSz="914265">
              <a:lnSpc>
                <a:spcPct val="130000"/>
              </a:lnSpc>
              <a:buFont typeface="+mj-ea"/>
              <a:buAutoNum type="circleNumDbPlain"/>
              <a:defRPr/>
            </a:pPr>
            <a:r>
              <a:rPr lang="zh-CN" altLang="en-US" sz="1100" kern="0" dirty="0">
                <a:solidFill>
                  <a:prstClr val="black">
                    <a:lumMod val="65000"/>
                    <a:lumOff val="35000"/>
                  </a:prstClr>
                </a:solidFill>
                <a:latin typeface="微软雅黑"/>
                <a:sym typeface="宋体" pitchFamily="2" charset="-122"/>
              </a:rPr>
              <a:t>与</a:t>
            </a:r>
            <a:r>
              <a:rPr lang="en-US" altLang="zh-CN" sz="1100" kern="0" dirty="0">
                <a:solidFill>
                  <a:prstClr val="black">
                    <a:lumMod val="65000"/>
                    <a:lumOff val="35000"/>
                  </a:prstClr>
                </a:solidFill>
                <a:latin typeface="微软雅黑"/>
                <a:sym typeface="宋体" pitchFamily="2" charset="-122"/>
              </a:rPr>
              <a:t>31</a:t>
            </a:r>
            <a:r>
              <a:rPr lang="zh-CN" altLang="en-US" sz="1100" kern="0" dirty="0">
                <a:solidFill>
                  <a:prstClr val="black">
                    <a:lumMod val="65000"/>
                    <a:lumOff val="35000"/>
                  </a:prstClr>
                </a:solidFill>
                <a:latin typeface="微软雅黑"/>
                <a:sym typeface="宋体" pitchFamily="2" charset="-122"/>
              </a:rPr>
              <a:t>省及集中系统进行数据的</a:t>
            </a:r>
            <a:r>
              <a:rPr lang="zh-CN" altLang="en-US" sz="1100" b="1" kern="0" dirty="0">
                <a:solidFill>
                  <a:prstClr val="black">
                    <a:lumMod val="65000"/>
                    <a:lumOff val="35000"/>
                  </a:prstClr>
                </a:solidFill>
                <a:latin typeface="微软雅黑"/>
                <a:sym typeface="宋体" pitchFamily="2" charset="-122"/>
              </a:rPr>
              <a:t>一点采集、一点处理、一点服务</a:t>
            </a:r>
            <a:endParaRPr lang="en-US" altLang="zh-CN" sz="1100" b="1" kern="0" dirty="0">
              <a:solidFill>
                <a:prstClr val="black">
                  <a:lumMod val="65000"/>
                  <a:lumOff val="35000"/>
                </a:prstClr>
              </a:solidFill>
              <a:latin typeface="微软雅黑"/>
              <a:sym typeface="宋体" pitchFamily="2" charset="-122"/>
            </a:endParaRPr>
          </a:p>
          <a:p>
            <a:pPr marL="228564" indent="-228564" defTabSz="914265">
              <a:lnSpc>
                <a:spcPct val="130000"/>
              </a:lnSpc>
              <a:buFont typeface="+mj-ea"/>
              <a:buAutoNum type="circleNumDbPlain"/>
              <a:defRPr/>
            </a:pPr>
            <a:r>
              <a:rPr lang="zh-CN" altLang="en-US" sz="1100" kern="0" dirty="0">
                <a:solidFill>
                  <a:prstClr val="black">
                    <a:lumMod val="65000"/>
                    <a:lumOff val="35000"/>
                  </a:prstClr>
                </a:solidFill>
                <a:latin typeface="微软雅黑"/>
                <a:sym typeface="宋体" pitchFamily="2" charset="-122"/>
              </a:rPr>
              <a:t>均采集生产系统原始数据，可以保障数据具备</a:t>
            </a:r>
            <a:r>
              <a:rPr lang="zh-CN" altLang="en-US" sz="1100" b="1" kern="0" dirty="0">
                <a:solidFill>
                  <a:prstClr val="black">
                    <a:lumMod val="65000"/>
                    <a:lumOff val="35000"/>
                  </a:prstClr>
                </a:solidFill>
                <a:latin typeface="微软雅黑"/>
                <a:sym typeface="宋体" pitchFamily="2" charset="-122"/>
              </a:rPr>
              <a:t>实时性、真实性和完整性</a:t>
            </a:r>
            <a:endParaRPr lang="en-US" altLang="zh-CN" sz="1100" b="1" kern="0" dirty="0">
              <a:solidFill>
                <a:prstClr val="black">
                  <a:lumMod val="65000"/>
                  <a:lumOff val="35000"/>
                </a:prstClr>
              </a:solidFill>
              <a:latin typeface="微软雅黑"/>
              <a:sym typeface="宋体" pitchFamily="2" charset="-122"/>
            </a:endParaRPr>
          </a:p>
        </p:txBody>
      </p:sp>
      <p:sp>
        <p:nvSpPr>
          <p:cNvPr id="5" name="矩形 4"/>
          <p:cNvSpPr/>
          <p:nvPr/>
        </p:nvSpPr>
        <p:spPr bwMode="auto">
          <a:xfrm>
            <a:off x="6078615" y="926029"/>
            <a:ext cx="2880328" cy="1764981"/>
          </a:xfrm>
          <a:prstGeom prst="rect">
            <a:avLst/>
          </a:prstGeom>
          <a:noFill/>
          <a:ln w="3175" cap="flat" cmpd="sng" algn="ctr">
            <a:noFill/>
            <a:prstDash val="solid"/>
            <a:headEnd/>
            <a:tailEnd/>
          </a:ln>
          <a:effectLst/>
        </p:spPr>
        <p:txBody>
          <a:bodyPr lIns="91209" tIns="45604" rIns="91209" bIns="45604" rtlCol="0" anchor="ctr"/>
          <a:lstStyle/>
          <a:p>
            <a:pPr marL="228564" indent="-228564" defTabSz="914265">
              <a:lnSpc>
                <a:spcPct val="150000"/>
              </a:lnSpc>
              <a:buFont typeface="+mj-ea"/>
              <a:buAutoNum type="circleNumDbPlain"/>
              <a:defRPr/>
            </a:pPr>
            <a:r>
              <a:rPr lang="zh-CN" altLang="en-US" sz="1100" b="1" kern="0" dirty="0">
                <a:solidFill>
                  <a:prstClr val="black">
                    <a:lumMod val="65000"/>
                    <a:lumOff val="35000"/>
                  </a:prstClr>
                </a:solidFill>
                <a:latin typeface="微软雅黑"/>
                <a:sym typeface="宋体" pitchFamily="2" charset="-122"/>
              </a:rPr>
              <a:t>信息含量丰富：</a:t>
            </a:r>
            <a:r>
              <a:rPr lang="zh-CN" altLang="en-US" sz="1100" kern="0" dirty="0">
                <a:solidFill>
                  <a:prstClr val="black">
                    <a:lumMod val="65000"/>
                    <a:lumOff val="35000"/>
                  </a:prstClr>
                </a:solidFill>
                <a:latin typeface="微软雅黑"/>
                <a:sym typeface="宋体" pitchFamily="2" charset="-122"/>
              </a:rPr>
              <a:t>运营商集中了用户从生活到工作、从通信到互联网的数据，覆盖</a:t>
            </a:r>
            <a:r>
              <a:rPr lang="en-US" altLang="zh-CN" sz="1100" kern="0" dirty="0">
                <a:solidFill>
                  <a:prstClr val="black">
                    <a:lumMod val="65000"/>
                    <a:lumOff val="35000"/>
                  </a:prstClr>
                </a:solidFill>
                <a:latin typeface="微软雅黑"/>
                <a:sym typeface="宋体" pitchFamily="2" charset="-122"/>
              </a:rPr>
              <a:t>24</a:t>
            </a:r>
            <a:r>
              <a:rPr lang="zh-CN" altLang="en-US" sz="1100" kern="0" dirty="0">
                <a:solidFill>
                  <a:prstClr val="black">
                    <a:lumMod val="65000"/>
                    <a:lumOff val="35000"/>
                  </a:prstClr>
                </a:solidFill>
                <a:latin typeface="微软雅黑"/>
                <a:sym typeface="宋体" pitchFamily="2" charset="-122"/>
              </a:rPr>
              <a:t>小时的位置、行为信息，信息价值含量高、信息涵盖范围广。</a:t>
            </a:r>
            <a:endParaRPr lang="en-US" altLang="zh-CN" sz="1100" kern="0" dirty="0">
              <a:solidFill>
                <a:prstClr val="black">
                  <a:lumMod val="65000"/>
                  <a:lumOff val="35000"/>
                </a:prstClr>
              </a:solidFill>
              <a:latin typeface="微软雅黑"/>
              <a:sym typeface="宋体" pitchFamily="2" charset="-122"/>
            </a:endParaRPr>
          </a:p>
          <a:p>
            <a:pPr marL="228564" indent="-228564" defTabSz="914265">
              <a:lnSpc>
                <a:spcPct val="150000"/>
              </a:lnSpc>
              <a:buFont typeface="+mj-ea"/>
              <a:buAutoNum type="circleNumDbPlain"/>
              <a:defRPr/>
            </a:pPr>
            <a:r>
              <a:rPr lang="zh-CN" altLang="en-US" sz="1100" b="1" kern="0" dirty="0">
                <a:solidFill>
                  <a:prstClr val="black">
                    <a:lumMod val="65000"/>
                    <a:lumOff val="35000"/>
                  </a:prstClr>
                </a:solidFill>
                <a:latin typeface="微软雅黑"/>
                <a:sym typeface="宋体" pitchFamily="2" charset="-122"/>
              </a:rPr>
              <a:t>信息可信度高：</a:t>
            </a:r>
            <a:r>
              <a:rPr lang="zh-CN" altLang="en-US" sz="1100" kern="0" dirty="0">
                <a:solidFill>
                  <a:prstClr val="black">
                    <a:lumMod val="65000"/>
                    <a:lumOff val="35000"/>
                  </a:prstClr>
                </a:solidFill>
                <a:latin typeface="微软雅黑"/>
                <a:sym typeface="宋体" pitchFamily="2" charset="-122"/>
              </a:rPr>
              <a:t>用户数据样本量大，更真实的反映一个用户的多面性，</a:t>
            </a:r>
            <a:r>
              <a:rPr lang="zh-CN" altLang="en-US" sz="1100" b="1" kern="0" dirty="0">
                <a:solidFill>
                  <a:prstClr val="black">
                    <a:lumMod val="65000"/>
                    <a:lumOff val="35000"/>
                  </a:prstClr>
                </a:solidFill>
                <a:latin typeface="微软雅黑"/>
                <a:sym typeface="宋体" pitchFamily="2" charset="-122"/>
              </a:rPr>
              <a:t>且全部数据为实名制现网真实用户数据</a:t>
            </a:r>
            <a:endParaRPr lang="zh-CN" altLang="en-US" sz="1100" kern="0" dirty="0">
              <a:solidFill>
                <a:prstClr val="black">
                  <a:lumMod val="65000"/>
                  <a:lumOff val="35000"/>
                </a:prstClr>
              </a:solidFill>
              <a:latin typeface="微软雅黑"/>
              <a:sym typeface="宋体" pitchFamily="2" charset="-122"/>
            </a:endParaRPr>
          </a:p>
        </p:txBody>
      </p:sp>
      <p:sp>
        <p:nvSpPr>
          <p:cNvPr id="6" name="矩形 5"/>
          <p:cNvSpPr/>
          <p:nvPr/>
        </p:nvSpPr>
        <p:spPr bwMode="auto">
          <a:xfrm>
            <a:off x="96632" y="3012020"/>
            <a:ext cx="2968755" cy="1764981"/>
          </a:xfrm>
          <a:prstGeom prst="rect">
            <a:avLst/>
          </a:prstGeom>
          <a:noFill/>
          <a:ln w="3175" cap="flat" cmpd="sng" algn="ctr">
            <a:noFill/>
            <a:prstDash val="solid"/>
            <a:headEnd/>
            <a:tailEnd/>
          </a:ln>
          <a:effectLst/>
        </p:spPr>
        <p:txBody>
          <a:bodyPr lIns="91209" tIns="45604" rIns="91209" bIns="45604" rtlCol="0" anchor="ctr"/>
          <a:lstStyle/>
          <a:p>
            <a:pPr marL="228564" indent="-228564" defTabSz="914265">
              <a:lnSpc>
                <a:spcPct val="150000"/>
              </a:lnSpc>
              <a:buFont typeface="+mj-ea"/>
              <a:buAutoNum type="circleNumDbPlain"/>
              <a:defRPr/>
            </a:pPr>
            <a:r>
              <a:rPr lang="zh-CN" altLang="en-US" sz="1100" kern="0" dirty="0">
                <a:solidFill>
                  <a:prstClr val="black">
                    <a:lumMod val="65000"/>
                    <a:lumOff val="35000"/>
                  </a:prstClr>
                </a:solidFill>
                <a:latin typeface="微软雅黑"/>
                <a:sym typeface="宋体" pitchFamily="2" charset="-122"/>
              </a:rPr>
              <a:t>具备</a:t>
            </a:r>
            <a:r>
              <a:rPr lang="zh-CN" altLang="en-US" sz="1100" b="1" kern="0" dirty="0">
                <a:solidFill>
                  <a:prstClr val="black">
                    <a:lumMod val="65000"/>
                    <a:lumOff val="35000"/>
                  </a:prstClr>
                </a:solidFill>
                <a:latin typeface="微软雅黑"/>
                <a:sym typeface="宋体" pitchFamily="2" charset="-122"/>
              </a:rPr>
              <a:t>海量数据处理能力</a:t>
            </a:r>
            <a:r>
              <a:rPr lang="zh-CN" altLang="en-US" sz="1100" kern="0" dirty="0">
                <a:solidFill>
                  <a:prstClr val="black">
                    <a:lumMod val="65000"/>
                    <a:lumOff val="35000"/>
                  </a:prstClr>
                </a:solidFill>
                <a:latin typeface="微软雅黑"/>
                <a:sym typeface="宋体" pitchFamily="2" charset="-122"/>
              </a:rPr>
              <a:t>，同时能力开放平台的建设实现资源共享、数据共享，有助于快速构建模型、快速形成生产能力</a:t>
            </a:r>
            <a:endParaRPr lang="en-US" altLang="zh-CN" sz="1100" kern="0" dirty="0">
              <a:solidFill>
                <a:prstClr val="black">
                  <a:lumMod val="65000"/>
                  <a:lumOff val="35000"/>
                </a:prstClr>
              </a:solidFill>
              <a:latin typeface="微软雅黑"/>
              <a:sym typeface="宋体" pitchFamily="2" charset="-122"/>
            </a:endParaRPr>
          </a:p>
          <a:p>
            <a:pPr marL="228564" indent="-228564" defTabSz="914265">
              <a:lnSpc>
                <a:spcPct val="150000"/>
              </a:lnSpc>
              <a:buFont typeface="+mj-ea"/>
              <a:buAutoNum type="circleNumDbPlain"/>
              <a:defRPr/>
            </a:pPr>
            <a:r>
              <a:rPr lang="zh-CN" altLang="en-US" sz="1100" kern="0" dirty="0">
                <a:solidFill>
                  <a:prstClr val="black">
                    <a:lumMod val="65000"/>
                    <a:lumOff val="35000"/>
                  </a:prstClr>
                </a:solidFill>
                <a:latin typeface="微软雅黑"/>
                <a:sym typeface="宋体" pitchFamily="2" charset="-122"/>
              </a:rPr>
              <a:t>具有数据安全、质量管控、元数据等完善的</a:t>
            </a:r>
            <a:r>
              <a:rPr lang="zh-CN" altLang="en-US" sz="1100" b="1" kern="0" dirty="0">
                <a:solidFill>
                  <a:prstClr val="black">
                    <a:lumMod val="65000"/>
                    <a:lumOff val="35000"/>
                  </a:prstClr>
                </a:solidFill>
                <a:latin typeface="微软雅黑"/>
                <a:sym typeface="宋体" pitchFamily="2" charset="-122"/>
              </a:rPr>
              <a:t>数据管理功能</a:t>
            </a:r>
          </a:p>
        </p:txBody>
      </p:sp>
      <p:sp>
        <p:nvSpPr>
          <p:cNvPr id="7" name="文本框 6"/>
          <p:cNvSpPr txBox="1"/>
          <p:nvPr/>
        </p:nvSpPr>
        <p:spPr>
          <a:xfrm>
            <a:off x="3996241" y="2520731"/>
            <a:ext cx="1107980" cy="646323"/>
          </a:xfrm>
          <a:prstGeom prst="rect">
            <a:avLst/>
          </a:prstGeom>
        </p:spPr>
        <p:txBody>
          <a:bodyPr wrap="none" lIns="91428" tIns="45714" rIns="91428" bIns="45714" rtlCol="0">
            <a:spAutoFit/>
          </a:bodyPr>
          <a:lstStyle/>
          <a:p>
            <a:pPr algn="ctr" defTabSz="914265"/>
            <a:r>
              <a:rPr kumimoji="1" lang="zh-CN" altLang="en-US" sz="1800" b="1" kern="0" dirty="0">
                <a:solidFill>
                  <a:srgbClr val="C00000"/>
                </a:solidFill>
                <a:latin typeface="Microsoft YaHei" charset="-122"/>
                <a:cs typeface="Microsoft YaHei" charset="-122"/>
              </a:rPr>
              <a:t>中国联通</a:t>
            </a:r>
            <a:endParaRPr kumimoji="1" lang="en-US" altLang="zh-CN" sz="1800" b="1" kern="0" dirty="0">
              <a:solidFill>
                <a:srgbClr val="C00000"/>
              </a:solidFill>
              <a:latin typeface="Microsoft YaHei" charset="-122"/>
              <a:cs typeface="Microsoft YaHei" charset="-122"/>
            </a:endParaRPr>
          </a:p>
          <a:p>
            <a:pPr algn="ctr" defTabSz="914265"/>
            <a:r>
              <a:rPr kumimoji="1" lang="zh-CN" altLang="en-US" sz="1800" b="1" kern="0" dirty="0">
                <a:solidFill>
                  <a:srgbClr val="C00000"/>
                </a:solidFill>
                <a:latin typeface="Microsoft YaHei" charset="-122"/>
                <a:cs typeface="Microsoft YaHei" charset="-122"/>
              </a:rPr>
              <a:t>大数据</a:t>
            </a:r>
          </a:p>
        </p:txBody>
      </p:sp>
      <p:sp>
        <p:nvSpPr>
          <p:cNvPr id="8" name="矩形 7"/>
          <p:cNvSpPr/>
          <p:nvPr/>
        </p:nvSpPr>
        <p:spPr bwMode="auto">
          <a:xfrm>
            <a:off x="6131047" y="2924670"/>
            <a:ext cx="3012955" cy="2135627"/>
          </a:xfrm>
          <a:prstGeom prst="rect">
            <a:avLst/>
          </a:prstGeom>
          <a:noFill/>
          <a:ln w="3175" cap="flat" cmpd="sng" algn="ctr">
            <a:noFill/>
            <a:prstDash val="solid"/>
            <a:headEnd/>
            <a:tailEnd/>
          </a:ln>
          <a:effectLst/>
        </p:spPr>
        <p:txBody>
          <a:bodyPr lIns="91209" tIns="45604" rIns="91209" bIns="45604" rtlCol="0" anchor="ctr"/>
          <a:lstStyle/>
          <a:p>
            <a:pPr marL="228564" indent="-228564" defTabSz="914265">
              <a:lnSpc>
                <a:spcPct val="150000"/>
              </a:lnSpc>
              <a:buFont typeface="+mj-ea"/>
              <a:buAutoNum type="circleNumDbPlain"/>
              <a:defRPr/>
            </a:pPr>
            <a:r>
              <a:rPr lang="zh-CN" altLang="en-US" sz="1100" kern="0" dirty="0">
                <a:solidFill>
                  <a:prstClr val="black">
                    <a:lumMod val="65000"/>
                    <a:lumOff val="35000"/>
                  </a:prstClr>
                </a:solidFill>
                <a:latin typeface="微软雅黑"/>
                <a:sym typeface="宋体" pitchFamily="2" charset="-122"/>
              </a:rPr>
              <a:t>已形成客户标签体系、互联网信息库、终端库、风控模型、</a:t>
            </a:r>
            <a:r>
              <a:rPr lang="en-US" altLang="zh-CN" sz="1100" kern="0" dirty="0">
                <a:solidFill>
                  <a:prstClr val="black">
                    <a:lumMod val="65000"/>
                    <a:lumOff val="35000"/>
                  </a:prstClr>
                </a:solidFill>
                <a:latin typeface="微软雅黑"/>
                <a:sym typeface="宋体" pitchFamily="2" charset="-122"/>
              </a:rPr>
              <a:t>APP</a:t>
            </a:r>
            <a:r>
              <a:rPr lang="zh-CN" altLang="en-US" sz="1100" kern="0" dirty="0">
                <a:solidFill>
                  <a:prstClr val="black">
                    <a:lumMod val="65000"/>
                    <a:lumOff val="35000"/>
                  </a:prstClr>
                </a:solidFill>
                <a:latin typeface="微软雅黑"/>
                <a:sym typeface="宋体" pitchFamily="2" charset="-122"/>
              </a:rPr>
              <a:t>排行榜等</a:t>
            </a:r>
            <a:r>
              <a:rPr lang="zh-CN" altLang="en-US" sz="1100" b="1" kern="0" dirty="0">
                <a:solidFill>
                  <a:prstClr val="black">
                    <a:lumMod val="65000"/>
                    <a:lumOff val="35000"/>
                  </a:prstClr>
                </a:solidFill>
                <a:latin typeface="微软雅黑"/>
                <a:sym typeface="宋体" pitchFamily="2" charset="-122"/>
              </a:rPr>
              <a:t>数据产品</a:t>
            </a:r>
            <a:r>
              <a:rPr lang="zh-CN" altLang="en-US" sz="1100" kern="0" dirty="0">
                <a:solidFill>
                  <a:prstClr val="black">
                    <a:lumMod val="65000"/>
                    <a:lumOff val="35000"/>
                  </a:prstClr>
                </a:solidFill>
                <a:latin typeface="微软雅黑"/>
                <a:sym typeface="宋体" pitchFamily="2" charset="-122"/>
              </a:rPr>
              <a:t>，有助于快速形成服务能力、推进对外合作</a:t>
            </a:r>
            <a:endParaRPr lang="en-US" altLang="zh-CN" sz="1100" kern="0" dirty="0">
              <a:solidFill>
                <a:prstClr val="black">
                  <a:lumMod val="65000"/>
                  <a:lumOff val="35000"/>
                </a:prstClr>
              </a:solidFill>
              <a:latin typeface="微软雅黑"/>
              <a:sym typeface="宋体" pitchFamily="2" charset="-122"/>
            </a:endParaRPr>
          </a:p>
          <a:p>
            <a:pPr marL="228564" indent="-228564" defTabSz="914265">
              <a:lnSpc>
                <a:spcPct val="150000"/>
              </a:lnSpc>
              <a:buFont typeface="+mj-ea"/>
              <a:buAutoNum type="circleNumDbPlain"/>
              <a:defRPr/>
            </a:pPr>
            <a:r>
              <a:rPr lang="zh-CN" altLang="en-US" sz="1100" kern="0" dirty="0">
                <a:solidFill>
                  <a:prstClr val="black">
                    <a:lumMod val="65000"/>
                    <a:lumOff val="35000"/>
                  </a:prstClr>
                </a:solidFill>
                <a:latin typeface="微软雅黑"/>
                <a:sym typeface="宋体" pitchFamily="2" charset="-122"/>
              </a:rPr>
              <a:t>对外合作过程中，形成了完善的大数据对外产品体系，包括用户标签</a:t>
            </a:r>
            <a:r>
              <a:rPr lang="zh-CN" altLang="en-US" sz="1100" kern="0" dirty="0" smtClean="0">
                <a:solidFill>
                  <a:prstClr val="black">
                    <a:lumMod val="65000"/>
                    <a:lumOff val="35000"/>
                  </a:prstClr>
                </a:solidFill>
                <a:latin typeface="微软雅黑"/>
                <a:sym typeface="宋体" pitchFamily="2" charset="-122"/>
              </a:rPr>
              <a:t>、</a:t>
            </a:r>
            <a:r>
              <a:rPr lang="en-US" altLang="zh-CN" sz="1100" kern="0" dirty="0" smtClean="0">
                <a:solidFill>
                  <a:prstClr val="black">
                    <a:lumMod val="65000"/>
                    <a:lumOff val="35000"/>
                  </a:prstClr>
                </a:solidFill>
                <a:latin typeface="微软雅黑"/>
                <a:sym typeface="宋体" pitchFamily="2" charset="-122"/>
              </a:rPr>
              <a:t>Wo</a:t>
            </a:r>
            <a:r>
              <a:rPr lang="zh-CN" altLang="en-US" sz="1100" kern="0" dirty="0" smtClean="0">
                <a:solidFill>
                  <a:prstClr val="black">
                    <a:lumMod val="65000"/>
                    <a:lumOff val="35000"/>
                  </a:prstClr>
                </a:solidFill>
                <a:latin typeface="微软雅黑"/>
                <a:sym typeface="宋体" pitchFamily="2" charset="-122"/>
              </a:rPr>
              <a:t>风控、</a:t>
            </a:r>
            <a:r>
              <a:rPr lang="en-US" altLang="zh-CN" sz="1100" kern="0" dirty="0" smtClean="0">
                <a:solidFill>
                  <a:prstClr val="black">
                    <a:lumMod val="65000"/>
                    <a:lumOff val="35000"/>
                  </a:prstClr>
                </a:solidFill>
                <a:latin typeface="微软雅黑"/>
                <a:sym typeface="宋体" pitchFamily="2" charset="-122"/>
              </a:rPr>
              <a:t>Wo</a:t>
            </a:r>
            <a:r>
              <a:rPr lang="zh-CN" altLang="en-US" sz="1100" kern="0" dirty="0" smtClean="0">
                <a:solidFill>
                  <a:prstClr val="black">
                    <a:lumMod val="65000"/>
                    <a:lumOff val="35000"/>
                  </a:prstClr>
                </a:solidFill>
                <a:latin typeface="微软雅黑"/>
                <a:sym typeface="宋体" pitchFamily="2" charset="-122"/>
              </a:rPr>
              <a:t>营销、</a:t>
            </a:r>
            <a:r>
              <a:rPr lang="zh-CN" altLang="en-US" sz="1100" kern="0" dirty="0">
                <a:solidFill>
                  <a:prstClr val="black">
                    <a:lumMod val="65000"/>
                    <a:lumOff val="35000"/>
                  </a:prstClr>
                </a:solidFill>
                <a:latin typeface="微软雅黑"/>
                <a:sym typeface="宋体" pitchFamily="2" charset="-122"/>
              </a:rPr>
              <a:t>能力</a:t>
            </a:r>
            <a:r>
              <a:rPr lang="zh-CN" altLang="en-US" sz="1100" kern="0" dirty="0" smtClean="0">
                <a:solidFill>
                  <a:prstClr val="black">
                    <a:lumMod val="65000"/>
                    <a:lumOff val="35000"/>
                  </a:prstClr>
                </a:solidFill>
                <a:latin typeface="微软雅黑"/>
                <a:sym typeface="宋体" pitchFamily="2" charset="-122"/>
              </a:rPr>
              <a:t>开放、</a:t>
            </a:r>
            <a:r>
              <a:rPr lang="en-US" altLang="zh-CN" sz="1100" kern="0" dirty="0" smtClean="0">
                <a:solidFill>
                  <a:prstClr val="black">
                    <a:lumMod val="65000"/>
                    <a:lumOff val="35000"/>
                  </a:prstClr>
                </a:solidFill>
                <a:latin typeface="微软雅黑"/>
                <a:sym typeface="宋体" pitchFamily="2" charset="-122"/>
              </a:rPr>
              <a:t>Wo</a:t>
            </a:r>
            <a:r>
              <a:rPr lang="zh-CN" altLang="en-US" sz="1100" kern="0" dirty="0" smtClean="0">
                <a:solidFill>
                  <a:prstClr val="black">
                    <a:lumMod val="65000"/>
                    <a:lumOff val="35000"/>
                  </a:prstClr>
                </a:solidFill>
                <a:latin typeface="微软雅黑"/>
                <a:sym typeface="宋体" pitchFamily="2" charset="-122"/>
              </a:rPr>
              <a:t>指数</a:t>
            </a:r>
            <a:r>
              <a:rPr lang="zh-CN" altLang="en-US" sz="1100" kern="0" dirty="0">
                <a:solidFill>
                  <a:prstClr val="black">
                    <a:lumMod val="65000"/>
                    <a:lumOff val="35000"/>
                  </a:prstClr>
                </a:solidFill>
                <a:latin typeface="微软雅黑"/>
                <a:sym typeface="宋体" pitchFamily="2" charset="-122"/>
              </a:rPr>
              <a:t>、智慧足迹</a:t>
            </a:r>
            <a:r>
              <a:rPr lang="zh-CN" altLang="en-US" sz="1100" kern="0" dirty="0" smtClean="0">
                <a:solidFill>
                  <a:prstClr val="black">
                    <a:lumMod val="65000"/>
                    <a:lumOff val="35000"/>
                  </a:prstClr>
                </a:solidFill>
                <a:latin typeface="微软雅黑"/>
                <a:sym typeface="宋体" pitchFamily="2" charset="-122"/>
              </a:rPr>
              <a:t>等</a:t>
            </a:r>
            <a:r>
              <a:rPr lang="en-US" altLang="zh-CN" sz="1100" kern="0" dirty="0" smtClean="0">
                <a:solidFill>
                  <a:prstClr val="black">
                    <a:lumMod val="65000"/>
                    <a:lumOff val="35000"/>
                  </a:prstClr>
                </a:solidFill>
                <a:latin typeface="微软雅黑"/>
                <a:sym typeface="宋体" pitchFamily="2" charset="-122"/>
              </a:rPr>
              <a:t>9</a:t>
            </a:r>
            <a:r>
              <a:rPr lang="zh-CN" altLang="en-US" sz="1100" kern="0" dirty="0" smtClean="0">
                <a:solidFill>
                  <a:prstClr val="black">
                    <a:lumMod val="65000"/>
                    <a:lumOff val="35000"/>
                  </a:prstClr>
                </a:solidFill>
                <a:latin typeface="微软雅黑"/>
                <a:sym typeface="宋体" pitchFamily="2" charset="-122"/>
              </a:rPr>
              <a:t>大类产品</a:t>
            </a:r>
            <a:endParaRPr lang="zh-CN" altLang="en-US" sz="1100" kern="0" dirty="0">
              <a:solidFill>
                <a:prstClr val="black">
                  <a:lumMod val="65000"/>
                  <a:lumOff val="35000"/>
                </a:prstClr>
              </a:solidFill>
              <a:latin typeface="微软雅黑"/>
              <a:sym typeface="宋体" pitchFamily="2" charset="-122"/>
            </a:endParaRPr>
          </a:p>
        </p:txBody>
      </p:sp>
    </p:spTree>
    <p:extLst>
      <p:ext uri="{BB962C8B-B14F-4D97-AF65-F5344CB8AC3E}">
        <p14:creationId xmlns="" xmlns:p14="http://schemas.microsoft.com/office/powerpoint/2010/main" val="3738220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564330" y="2302007"/>
            <a:ext cx="4464050" cy="1060450"/>
          </a:xfrm>
          <a:prstGeom prst="rect">
            <a:avLst/>
          </a:prstGeom>
          <a:noFill/>
        </p:spPr>
        <p:txBody>
          <a:bodyPr anchor="ctr"/>
          <a:lstStyle/>
          <a:p>
            <a:pPr eaLnBrk="1" fontAlgn="auto" hangingPunct="1">
              <a:spcBef>
                <a:spcPts val="0"/>
              </a:spcBef>
              <a:spcAft>
                <a:spcPts val="0"/>
              </a:spcAft>
              <a:defRPr/>
            </a:pPr>
            <a:r>
              <a:rPr lang="en-US" altLang="zh-CN" sz="8000" spc="400" dirty="0">
                <a:solidFill>
                  <a:srgbClr val="C00000"/>
                </a:solidFill>
                <a:latin typeface="Broadway" panose="04040905080B02020502" pitchFamily="82" charset="0"/>
                <a:ea typeface="华文中宋" panose="02010600040101010101" pitchFamily="2" charset="-122"/>
              </a:rPr>
              <a:t>C</a:t>
            </a:r>
            <a:r>
              <a:rPr lang="en-US" altLang="zh-CN" sz="2400" spc="400" dirty="0">
                <a:solidFill>
                  <a:srgbClr val="C5C5C5"/>
                </a:solidFill>
                <a:latin typeface="Broadway" panose="04040905080B02020502" pitchFamily="82" charset="0"/>
                <a:ea typeface="华文中宋" panose="02010600040101010101" pitchFamily="2" charset="-122"/>
              </a:rPr>
              <a:t>ONTENTS</a:t>
            </a:r>
            <a:endParaRPr lang="zh-CN" altLang="en-US" sz="4400" spc="400" dirty="0">
              <a:solidFill>
                <a:srgbClr val="C5C5C5"/>
              </a:solidFill>
              <a:latin typeface="Broadway" panose="04040905080B02020502" pitchFamily="82" charset="0"/>
              <a:ea typeface="华文中宋" panose="02010600040101010101" pitchFamily="2" charset="-122"/>
            </a:endParaRPr>
          </a:p>
        </p:txBody>
      </p:sp>
      <p:sp>
        <p:nvSpPr>
          <p:cNvPr id="4" name="文本框 103"/>
          <p:cNvSpPr txBox="1">
            <a:spLocks noChangeArrowheads="1"/>
          </p:cNvSpPr>
          <p:nvPr>
            <p:custDataLst>
              <p:tags r:id="rId2"/>
            </p:custDataLst>
          </p:nvPr>
        </p:nvSpPr>
        <p:spPr bwMode="auto">
          <a:xfrm>
            <a:off x="1324742" y="2457582"/>
            <a:ext cx="1836738" cy="452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r>
              <a:rPr lang="zh-CN" altLang="en-US" sz="2800" dirty="0">
                <a:solidFill>
                  <a:srgbClr val="C00000"/>
                </a:solidFill>
                <a:latin typeface="华文琥珀" pitchFamily="2" charset="-122"/>
                <a:ea typeface="华文琥珀" pitchFamily="2" charset="-122"/>
              </a:rPr>
              <a:t>目录</a:t>
            </a:r>
          </a:p>
        </p:txBody>
      </p:sp>
      <p:sp>
        <p:nvSpPr>
          <p:cNvPr id="5" name="椭圆 4"/>
          <p:cNvSpPr/>
          <p:nvPr>
            <p:custDataLst>
              <p:tags r:id="rId3"/>
            </p:custDataLst>
          </p:nvPr>
        </p:nvSpPr>
        <p:spPr>
          <a:xfrm>
            <a:off x="3601217" y="1432910"/>
            <a:ext cx="487363" cy="487362"/>
          </a:xfrm>
          <a:prstGeom prst="ellipse">
            <a:avLst/>
          </a:prstGeom>
          <a:solidFill>
            <a:schemeClr val="bg1">
              <a:lumMod val="75000"/>
            </a:schemeClr>
          </a:solidFill>
          <a:ln w="12700" cap="flat" cmpd="sng" algn="ctr">
            <a:noFill/>
            <a:prstDash val="solid"/>
            <a:miter lim="800000"/>
          </a:ln>
          <a:effectLst/>
        </p:spPr>
        <p:txBody>
          <a:bodyPr anchor="ctr">
            <a:noAutofit/>
          </a:bodyPr>
          <a:lstStyle/>
          <a:p>
            <a:pPr algn="ctr"/>
            <a:r>
              <a:rPr lang="en-US" altLang="zh-CN" sz="1800" b="1" kern="0" dirty="0">
                <a:solidFill>
                  <a:srgbClr val="FFFFFF"/>
                </a:solidFill>
                <a:latin typeface="+mn-ea"/>
              </a:rPr>
              <a:t>1</a:t>
            </a:r>
            <a:endParaRPr lang="zh-CN" altLang="en-US" sz="1800" b="1" kern="0" dirty="0">
              <a:solidFill>
                <a:srgbClr val="FFFFFF"/>
              </a:solidFill>
              <a:latin typeface="+mn-ea"/>
            </a:endParaRPr>
          </a:p>
        </p:txBody>
      </p:sp>
      <p:sp>
        <p:nvSpPr>
          <p:cNvPr id="6" name="椭圆 5"/>
          <p:cNvSpPr/>
          <p:nvPr>
            <p:custDataLst>
              <p:tags r:id="rId4"/>
            </p:custDataLst>
          </p:nvPr>
        </p:nvSpPr>
        <p:spPr>
          <a:xfrm>
            <a:off x="3594867" y="2186972"/>
            <a:ext cx="487363" cy="487363"/>
          </a:xfrm>
          <a:prstGeom prst="ellipse">
            <a:avLst/>
          </a:prstGeom>
          <a:solidFill>
            <a:srgbClr val="C00000"/>
          </a:solidFill>
          <a:ln w="12700" cap="flat" cmpd="sng" algn="ctr">
            <a:noFill/>
            <a:prstDash val="solid"/>
            <a:miter lim="800000"/>
          </a:ln>
          <a:effectLst/>
        </p:spPr>
        <p:txBody>
          <a:bodyPr anchor="ctr">
            <a:noAutofit/>
          </a:bodyPr>
          <a:lstStyle/>
          <a:p>
            <a:pPr algn="ctr"/>
            <a:r>
              <a:rPr lang="en-US" altLang="zh-CN" sz="1800" b="1" kern="0" dirty="0">
                <a:solidFill>
                  <a:srgbClr val="FFFFFF"/>
                </a:solidFill>
                <a:latin typeface="+mn-ea"/>
              </a:rPr>
              <a:t>2</a:t>
            </a:r>
            <a:endParaRPr lang="zh-CN" altLang="en-US" sz="1800" b="1" kern="0" dirty="0">
              <a:solidFill>
                <a:srgbClr val="FFFFFF"/>
              </a:solidFill>
              <a:latin typeface="+mn-ea"/>
            </a:endParaRPr>
          </a:p>
        </p:txBody>
      </p:sp>
      <p:sp>
        <p:nvSpPr>
          <p:cNvPr id="7" name="椭圆 6"/>
          <p:cNvSpPr/>
          <p:nvPr>
            <p:custDataLst>
              <p:tags r:id="rId5"/>
            </p:custDataLst>
          </p:nvPr>
        </p:nvSpPr>
        <p:spPr>
          <a:xfrm>
            <a:off x="3588517" y="2939447"/>
            <a:ext cx="487363" cy="488950"/>
          </a:xfrm>
          <a:prstGeom prst="ellipse">
            <a:avLst/>
          </a:prstGeom>
          <a:solidFill>
            <a:schemeClr val="bg1">
              <a:lumMod val="75000"/>
            </a:schemeClr>
          </a:solidFill>
          <a:ln w="12700" cap="flat" cmpd="sng" algn="ctr">
            <a:noFill/>
            <a:prstDash val="solid"/>
            <a:miter lim="800000"/>
          </a:ln>
          <a:effectLst/>
        </p:spPr>
        <p:txBody>
          <a:bodyPr anchor="ctr">
            <a:noAutofit/>
          </a:bodyPr>
          <a:lstStyle/>
          <a:p>
            <a:pPr algn="ctr" eaLnBrk="1" fontAlgn="auto" hangingPunct="1">
              <a:spcBef>
                <a:spcPts val="0"/>
              </a:spcBef>
              <a:spcAft>
                <a:spcPts val="0"/>
              </a:spcAft>
              <a:defRPr/>
            </a:pPr>
            <a:r>
              <a:rPr lang="en-US" altLang="zh-CN" sz="1800" b="1" kern="0" dirty="0">
                <a:solidFill>
                  <a:srgbClr val="FFFFFF"/>
                </a:solidFill>
                <a:latin typeface="+mn-ea"/>
              </a:rPr>
              <a:t>3</a:t>
            </a:r>
            <a:endParaRPr lang="zh-CN" altLang="en-US" sz="1800" b="1" kern="0" dirty="0">
              <a:solidFill>
                <a:srgbClr val="FFFFFF"/>
              </a:solidFill>
              <a:latin typeface="+mn-ea"/>
            </a:endParaRPr>
          </a:p>
        </p:txBody>
      </p:sp>
      <p:sp>
        <p:nvSpPr>
          <p:cNvPr id="8" name="椭圆 7"/>
          <p:cNvSpPr/>
          <p:nvPr>
            <p:custDataLst>
              <p:tags r:id="rId6"/>
            </p:custDataLst>
          </p:nvPr>
        </p:nvSpPr>
        <p:spPr>
          <a:xfrm>
            <a:off x="3582167" y="3693510"/>
            <a:ext cx="487363" cy="487362"/>
          </a:xfrm>
          <a:prstGeom prst="ellipse">
            <a:avLst/>
          </a:prstGeom>
          <a:solidFill>
            <a:schemeClr val="bg1">
              <a:lumMod val="75000"/>
            </a:schemeClr>
          </a:solidFill>
          <a:ln w="12700" cap="flat" cmpd="sng" algn="ctr">
            <a:noFill/>
            <a:prstDash val="solid"/>
            <a:miter lim="800000"/>
          </a:ln>
          <a:effectLst/>
        </p:spPr>
        <p:txBody>
          <a:bodyPr anchor="ctr">
            <a:noAutofit/>
          </a:bodyPr>
          <a:lstStyle/>
          <a:p>
            <a:pPr algn="ctr" eaLnBrk="1" fontAlgn="auto" hangingPunct="1">
              <a:spcBef>
                <a:spcPts val="0"/>
              </a:spcBef>
              <a:spcAft>
                <a:spcPts val="0"/>
              </a:spcAft>
              <a:defRPr/>
            </a:pPr>
            <a:r>
              <a:rPr lang="en-US" altLang="zh-CN" sz="1800" b="1" kern="0" dirty="0">
                <a:solidFill>
                  <a:srgbClr val="FFFFFF"/>
                </a:solidFill>
                <a:latin typeface="+mn-ea"/>
              </a:rPr>
              <a:t>4</a:t>
            </a:r>
            <a:endParaRPr lang="zh-CN" altLang="en-US" sz="1800" b="1" kern="0" dirty="0">
              <a:solidFill>
                <a:srgbClr val="FFFFFF"/>
              </a:solidFill>
              <a:latin typeface="+mn-ea"/>
            </a:endParaRPr>
          </a:p>
        </p:txBody>
      </p:sp>
      <p:sp>
        <p:nvSpPr>
          <p:cNvPr id="9" name="任意多边形 17"/>
          <p:cNvSpPr/>
          <p:nvPr>
            <p:custDataLst>
              <p:tags r:id="rId7"/>
            </p:custDataLst>
          </p:nvPr>
        </p:nvSpPr>
        <p:spPr>
          <a:xfrm>
            <a:off x="4006030" y="1397985"/>
            <a:ext cx="3954462" cy="557212"/>
          </a:xfrm>
          <a:custGeom>
            <a:avLst/>
            <a:gdLst>
              <a:gd name="connsiteX0" fmla="*/ 0 w 3954840"/>
              <a:gd name="connsiteY0" fmla="*/ 0 h 557348"/>
              <a:gd name="connsiteX1" fmla="*/ 3835506 w 3954840"/>
              <a:gd name="connsiteY1" fmla="*/ 0 h 557348"/>
              <a:gd name="connsiteX2" fmla="*/ 3954840 w 3954840"/>
              <a:gd name="connsiteY2" fmla="*/ 92893 h 557348"/>
              <a:gd name="connsiteX3" fmla="*/ 3954840 w 3954840"/>
              <a:gd name="connsiteY3" fmla="*/ 464455 h 557348"/>
              <a:gd name="connsiteX4" fmla="*/ 3835506 w 3954840"/>
              <a:gd name="connsiteY4" fmla="*/ 557348 h 557348"/>
              <a:gd name="connsiteX5" fmla="*/ 0 w 3954840"/>
              <a:gd name="connsiteY5" fmla="*/ 557348 h 557348"/>
              <a:gd name="connsiteX6" fmla="*/ 45938 w 3954840"/>
              <a:gd name="connsiteY6" fmla="*/ 532414 h 557348"/>
              <a:gd name="connsiteX7" fmla="*/ 180850 w 3954840"/>
              <a:gd name="connsiteY7" fmla="*/ 278674 h 557348"/>
              <a:gd name="connsiteX8" fmla="*/ 45938 w 3954840"/>
              <a:gd name="connsiteY8" fmla="*/ 24934 h 55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4840" h="557348">
                <a:moveTo>
                  <a:pt x="0" y="0"/>
                </a:moveTo>
                <a:lnTo>
                  <a:pt x="3835506" y="0"/>
                </a:lnTo>
                <a:cubicBezTo>
                  <a:pt x="3901412" y="0"/>
                  <a:pt x="3954840" y="41590"/>
                  <a:pt x="3954840" y="92893"/>
                </a:cubicBezTo>
                <a:lnTo>
                  <a:pt x="3954840" y="464455"/>
                </a:lnTo>
                <a:cubicBezTo>
                  <a:pt x="3954840" y="515758"/>
                  <a:pt x="3901412" y="557348"/>
                  <a:pt x="3835506" y="557348"/>
                </a:cubicBezTo>
                <a:lnTo>
                  <a:pt x="0" y="557348"/>
                </a:lnTo>
                <a:lnTo>
                  <a:pt x="45938" y="532414"/>
                </a:lnTo>
                <a:cubicBezTo>
                  <a:pt x="127334" y="477424"/>
                  <a:pt x="180850" y="384299"/>
                  <a:pt x="180850" y="278674"/>
                </a:cubicBezTo>
                <a:cubicBezTo>
                  <a:pt x="180850" y="173050"/>
                  <a:pt x="127334" y="79925"/>
                  <a:pt x="45938" y="24934"/>
                </a:cubicBezTo>
                <a:close/>
              </a:path>
            </a:pathLst>
          </a:custGeom>
          <a:solidFill>
            <a:schemeClr val="bg1">
              <a:lumMod val="75000"/>
            </a:schemeClr>
          </a:solidFill>
          <a:ln w="12700" cap="flat" cmpd="sng" algn="ctr">
            <a:noFill/>
            <a:prstDash val="solid"/>
            <a:miter lim="800000"/>
          </a:ln>
          <a:effectLst/>
        </p:spPr>
        <p:txBody>
          <a:bodyPr lIns="252000" tIns="36000" rIns="36000" bIns="36000" anchor="ctr">
            <a:noAutofit/>
          </a:bodyPr>
          <a:lstStyle/>
          <a:p>
            <a:r>
              <a:rPr lang="zh-CN" altLang="en-US" sz="1800" b="1" kern="0" dirty="0">
                <a:solidFill>
                  <a:srgbClr val="FFFFFF"/>
                </a:solidFill>
                <a:latin typeface="+mn-ea"/>
              </a:rPr>
              <a:t>中国联通大数据建设整体情况</a:t>
            </a:r>
          </a:p>
        </p:txBody>
      </p:sp>
      <p:sp>
        <p:nvSpPr>
          <p:cNvPr id="10" name="任意多边形 19"/>
          <p:cNvSpPr/>
          <p:nvPr>
            <p:custDataLst>
              <p:tags r:id="rId8"/>
            </p:custDataLst>
          </p:nvPr>
        </p:nvSpPr>
        <p:spPr>
          <a:xfrm>
            <a:off x="3999680" y="2152047"/>
            <a:ext cx="3954462" cy="557213"/>
          </a:xfrm>
          <a:custGeom>
            <a:avLst/>
            <a:gdLst>
              <a:gd name="connsiteX0" fmla="*/ 0 w 3954840"/>
              <a:gd name="connsiteY0" fmla="*/ 0 h 557348"/>
              <a:gd name="connsiteX1" fmla="*/ 3835506 w 3954840"/>
              <a:gd name="connsiteY1" fmla="*/ 0 h 557348"/>
              <a:gd name="connsiteX2" fmla="*/ 3954840 w 3954840"/>
              <a:gd name="connsiteY2" fmla="*/ 92893 h 557348"/>
              <a:gd name="connsiteX3" fmla="*/ 3954840 w 3954840"/>
              <a:gd name="connsiteY3" fmla="*/ 464455 h 557348"/>
              <a:gd name="connsiteX4" fmla="*/ 3835506 w 3954840"/>
              <a:gd name="connsiteY4" fmla="*/ 557348 h 557348"/>
              <a:gd name="connsiteX5" fmla="*/ 0 w 3954840"/>
              <a:gd name="connsiteY5" fmla="*/ 557348 h 557348"/>
              <a:gd name="connsiteX6" fmla="*/ 45938 w 3954840"/>
              <a:gd name="connsiteY6" fmla="*/ 532414 h 557348"/>
              <a:gd name="connsiteX7" fmla="*/ 180850 w 3954840"/>
              <a:gd name="connsiteY7" fmla="*/ 278674 h 557348"/>
              <a:gd name="connsiteX8" fmla="*/ 45938 w 3954840"/>
              <a:gd name="connsiteY8" fmla="*/ 24934 h 55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4840" h="557348">
                <a:moveTo>
                  <a:pt x="0" y="0"/>
                </a:moveTo>
                <a:lnTo>
                  <a:pt x="3835506" y="0"/>
                </a:lnTo>
                <a:cubicBezTo>
                  <a:pt x="3901412" y="0"/>
                  <a:pt x="3954840" y="41590"/>
                  <a:pt x="3954840" y="92893"/>
                </a:cubicBezTo>
                <a:lnTo>
                  <a:pt x="3954840" y="464455"/>
                </a:lnTo>
                <a:cubicBezTo>
                  <a:pt x="3954840" y="515758"/>
                  <a:pt x="3901412" y="557348"/>
                  <a:pt x="3835506" y="557348"/>
                </a:cubicBezTo>
                <a:lnTo>
                  <a:pt x="0" y="557348"/>
                </a:lnTo>
                <a:lnTo>
                  <a:pt x="45938" y="532414"/>
                </a:lnTo>
                <a:cubicBezTo>
                  <a:pt x="127334" y="477424"/>
                  <a:pt x="180850" y="384299"/>
                  <a:pt x="180850" y="278674"/>
                </a:cubicBezTo>
                <a:cubicBezTo>
                  <a:pt x="180850" y="173050"/>
                  <a:pt x="127334" y="79925"/>
                  <a:pt x="45938" y="24934"/>
                </a:cubicBezTo>
                <a:close/>
              </a:path>
            </a:pathLst>
          </a:custGeom>
          <a:solidFill>
            <a:srgbClr val="C00000"/>
          </a:solidFill>
          <a:ln w="12700" cap="flat" cmpd="sng" algn="ctr">
            <a:noFill/>
            <a:prstDash val="solid"/>
            <a:miter lim="800000"/>
          </a:ln>
          <a:effectLst/>
        </p:spPr>
        <p:txBody>
          <a:bodyPr lIns="252000" tIns="36000" rIns="36000" bIns="36000" anchor="ctr">
            <a:noAutofit/>
          </a:bodyPr>
          <a:lstStyle/>
          <a:p>
            <a:r>
              <a:rPr lang="zh-CN" altLang="en-US" sz="1800" b="1" kern="0" dirty="0">
                <a:solidFill>
                  <a:srgbClr val="FFFFFF"/>
                </a:solidFill>
                <a:latin typeface="+mn-ea"/>
              </a:rPr>
              <a:t>中国联通数据能力介绍</a:t>
            </a:r>
          </a:p>
        </p:txBody>
      </p:sp>
      <p:sp>
        <p:nvSpPr>
          <p:cNvPr id="11" name="任意多边形 21"/>
          <p:cNvSpPr/>
          <p:nvPr>
            <p:custDataLst>
              <p:tags r:id="rId9"/>
            </p:custDataLst>
          </p:nvPr>
        </p:nvSpPr>
        <p:spPr>
          <a:xfrm>
            <a:off x="3993330" y="2904522"/>
            <a:ext cx="3954462" cy="558800"/>
          </a:xfrm>
          <a:custGeom>
            <a:avLst/>
            <a:gdLst>
              <a:gd name="connsiteX0" fmla="*/ 0 w 3954840"/>
              <a:gd name="connsiteY0" fmla="*/ 0 h 557348"/>
              <a:gd name="connsiteX1" fmla="*/ 3835506 w 3954840"/>
              <a:gd name="connsiteY1" fmla="*/ 0 h 557348"/>
              <a:gd name="connsiteX2" fmla="*/ 3954840 w 3954840"/>
              <a:gd name="connsiteY2" fmla="*/ 92893 h 557348"/>
              <a:gd name="connsiteX3" fmla="*/ 3954840 w 3954840"/>
              <a:gd name="connsiteY3" fmla="*/ 464455 h 557348"/>
              <a:gd name="connsiteX4" fmla="*/ 3835506 w 3954840"/>
              <a:gd name="connsiteY4" fmla="*/ 557348 h 557348"/>
              <a:gd name="connsiteX5" fmla="*/ 0 w 3954840"/>
              <a:gd name="connsiteY5" fmla="*/ 557348 h 557348"/>
              <a:gd name="connsiteX6" fmla="*/ 45938 w 3954840"/>
              <a:gd name="connsiteY6" fmla="*/ 532414 h 557348"/>
              <a:gd name="connsiteX7" fmla="*/ 180850 w 3954840"/>
              <a:gd name="connsiteY7" fmla="*/ 278674 h 557348"/>
              <a:gd name="connsiteX8" fmla="*/ 45938 w 3954840"/>
              <a:gd name="connsiteY8" fmla="*/ 24934 h 55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4840" h="557348">
                <a:moveTo>
                  <a:pt x="0" y="0"/>
                </a:moveTo>
                <a:lnTo>
                  <a:pt x="3835506" y="0"/>
                </a:lnTo>
                <a:cubicBezTo>
                  <a:pt x="3901412" y="0"/>
                  <a:pt x="3954840" y="41590"/>
                  <a:pt x="3954840" y="92893"/>
                </a:cubicBezTo>
                <a:lnTo>
                  <a:pt x="3954840" y="464455"/>
                </a:lnTo>
                <a:cubicBezTo>
                  <a:pt x="3954840" y="515758"/>
                  <a:pt x="3901412" y="557348"/>
                  <a:pt x="3835506" y="557348"/>
                </a:cubicBezTo>
                <a:lnTo>
                  <a:pt x="0" y="557348"/>
                </a:lnTo>
                <a:lnTo>
                  <a:pt x="45938" y="532414"/>
                </a:lnTo>
                <a:cubicBezTo>
                  <a:pt x="127334" y="477424"/>
                  <a:pt x="180850" y="384299"/>
                  <a:pt x="180850" y="278674"/>
                </a:cubicBezTo>
                <a:cubicBezTo>
                  <a:pt x="180850" y="173050"/>
                  <a:pt x="127334" y="79925"/>
                  <a:pt x="45938" y="24934"/>
                </a:cubicBezTo>
                <a:close/>
              </a:path>
            </a:pathLst>
          </a:custGeom>
          <a:solidFill>
            <a:schemeClr val="bg1">
              <a:lumMod val="75000"/>
            </a:schemeClr>
          </a:solidFill>
          <a:ln w="12700" cap="flat" cmpd="sng" algn="ctr">
            <a:noFill/>
            <a:prstDash val="solid"/>
            <a:miter lim="800000"/>
          </a:ln>
          <a:effectLst/>
        </p:spPr>
        <p:txBody>
          <a:bodyPr lIns="252000" tIns="36000" rIns="36000" bIns="36000" anchor="ctr">
            <a:noAutofit/>
          </a:bodyPr>
          <a:lstStyle/>
          <a:p>
            <a:pPr>
              <a:defRPr/>
            </a:pPr>
            <a:r>
              <a:rPr lang="zh-CN" altLang="en-US" sz="1800" b="1" kern="0" dirty="0" smtClean="0">
                <a:solidFill>
                  <a:srgbClr val="FFFFFF"/>
                </a:solidFill>
                <a:latin typeface="+mn-ea"/>
              </a:rPr>
              <a:t>中国</a:t>
            </a:r>
            <a:r>
              <a:rPr lang="zh-CN" altLang="en-US" sz="1800" b="1" kern="0" dirty="0">
                <a:solidFill>
                  <a:srgbClr val="FFFFFF"/>
                </a:solidFill>
                <a:latin typeface="+mn-ea"/>
              </a:rPr>
              <a:t>联通大数据产品体系</a:t>
            </a:r>
          </a:p>
        </p:txBody>
      </p:sp>
      <p:sp>
        <p:nvSpPr>
          <p:cNvPr id="12" name="任意多边形 23"/>
          <p:cNvSpPr/>
          <p:nvPr>
            <p:custDataLst>
              <p:tags r:id="rId10"/>
            </p:custDataLst>
          </p:nvPr>
        </p:nvSpPr>
        <p:spPr>
          <a:xfrm>
            <a:off x="3986980" y="3658585"/>
            <a:ext cx="3954462" cy="557212"/>
          </a:xfrm>
          <a:custGeom>
            <a:avLst/>
            <a:gdLst>
              <a:gd name="connsiteX0" fmla="*/ 0 w 3954840"/>
              <a:gd name="connsiteY0" fmla="*/ 0 h 557348"/>
              <a:gd name="connsiteX1" fmla="*/ 3835506 w 3954840"/>
              <a:gd name="connsiteY1" fmla="*/ 0 h 557348"/>
              <a:gd name="connsiteX2" fmla="*/ 3954840 w 3954840"/>
              <a:gd name="connsiteY2" fmla="*/ 92893 h 557348"/>
              <a:gd name="connsiteX3" fmla="*/ 3954840 w 3954840"/>
              <a:gd name="connsiteY3" fmla="*/ 464455 h 557348"/>
              <a:gd name="connsiteX4" fmla="*/ 3835506 w 3954840"/>
              <a:gd name="connsiteY4" fmla="*/ 557348 h 557348"/>
              <a:gd name="connsiteX5" fmla="*/ 0 w 3954840"/>
              <a:gd name="connsiteY5" fmla="*/ 557348 h 557348"/>
              <a:gd name="connsiteX6" fmla="*/ 45938 w 3954840"/>
              <a:gd name="connsiteY6" fmla="*/ 532414 h 557348"/>
              <a:gd name="connsiteX7" fmla="*/ 180850 w 3954840"/>
              <a:gd name="connsiteY7" fmla="*/ 278674 h 557348"/>
              <a:gd name="connsiteX8" fmla="*/ 45938 w 3954840"/>
              <a:gd name="connsiteY8" fmla="*/ 24934 h 55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4840" h="557348">
                <a:moveTo>
                  <a:pt x="0" y="0"/>
                </a:moveTo>
                <a:lnTo>
                  <a:pt x="3835506" y="0"/>
                </a:lnTo>
                <a:cubicBezTo>
                  <a:pt x="3901412" y="0"/>
                  <a:pt x="3954840" y="41590"/>
                  <a:pt x="3954840" y="92893"/>
                </a:cubicBezTo>
                <a:lnTo>
                  <a:pt x="3954840" y="464455"/>
                </a:lnTo>
                <a:cubicBezTo>
                  <a:pt x="3954840" y="515758"/>
                  <a:pt x="3901412" y="557348"/>
                  <a:pt x="3835506" y="557348"/>
                </a:cubicBezTo>
                <a:lnTo>
                  <a:pt x="0" y="557348"/>
                </a:lnTo>
                <a:lnTo>
                  <a:pt x="45938" y="532414"/>
                </a:lnTo>
                <a:cubicBezTo>
                  <a:pt x="127334" y="477424"/>
                  <a:pt x="180850" y="384299"/>
                  <a:pt x="180850" y="278674"/>
                </a:cubicBezTo>
                <a:cubicBezTo>
                  <a:pt x="180850" y="173050"/>
                  <a:pt x="127334" y="79925"/>
                  <a:pt x="45938" y="24934"/>
                </a:cubicBezTo>
                <a:close/>
              </a:path>
            </a:pathLst>
          </a:custGeom>
          <a:solidFill>
            <a:schemeClr val="bg1">
              <a:lumMod val="75000"/>
            </a:schemeClr>
          </a:solidFill>
          <a:ln w="12700" cap="flat" cmpd="sng" algn="ctr">
            <a:noFill/>
            <a:prstDash val="solid"/>
            <a:miter lim="800000"/>
          </a:ln>
          <a:effectLst/>
        </p:spPr>
        <p:txBody>
          <a:bodyPr lIns="252000" tIns="36000" rIns="36000" bIns="36000" anchor="ctr">
            <a:noAutofit/>
          </a:bodyPr>
          <a:lstStyle/>
          <a:p>
            <a:pPr>
              <a:defRPr/>
            </a:pPr>
            <a:r>
              <a:rPr lang="zh-CN" altLang="en-US" sz="1800" b="1" kern="0" dirty="0" smtClean="0">
                <a:solidFill>
                  <a:srgbClr val="FFFFFF"/>
                </a:solidFill>
                <a:latin typeface="+mn-ea"/>
              </a:rPr>
              <a:t>中国</a:t>
            </a:r>
            <a:r>
              <a:rPr lang="zh-CN" altLang="en-US" sz="1800" b="1" kern="0" dirty="0">
                <a:solidFill>
                  <a:srgbClr val="FFFFFF"/>
                </a:solidFill>
                <a:latin typeface="+mn-ea"/>
              </a:rPr>
              <a:t>联通大数据运营情况</a:t>
            </a:r>
          </a:p>
        </p:txBody>
      </p:sp>
    </p:spTree>
    <p:extLst>
      <p:ext uri="{BB962C8B-B14F-4D97-AF65-F5344CB8AC3E}">
        <p14:creationId xmlns="" xmlns:p14="http://schemas.microsoft.com/office/powerpoint/2010/main" val="2337204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a:t>
            </a:r>
            <a:r>
              <a:rPr kumimoji="1" lang="zh-CN" altLang="en-US" dirty="0" smtClean="0"/>
              <a:t>、中国联通</a:t>
            </a:r>
            <a:r>
              <a:rPr kumimoji="1" lang="zh-CN" altLang="en-US" dirty="0"/>
              <a:t>主要</a:t>
            </a:r>
            <a:r>
              <a:rPr kumimoji="1" lang="zh-CN" altLang="en-US" dirty="0" smtClean="0"/>
              <a:t>数据采集频度</a:t>
            </a:r>
            <a:endParaRPr kumimoji="1" lang="zh-CN" altLang="en-US" dirty="0"/>
          </a:p>
        </p:txBody>
      </p:sp>
      <p:grpSp>
        <p:nvGrpSpPr>
          <p:cNvPr id="26" name="组合 25"/>
          <p:cNvGrpSpPr/>
          <p:nvPr/>
        </p:nvGrpSpPr>
        <p:grpSpPr>
          <a:xfrm>
            <a:off x="6142279" y="2499743"/>
            <a:ext cx="2769337" cy="895956"/>
            <a:chOff x="5612431" y="3185763"/>
            <a:chExt cx="3130923" cy="1012939"/>
          </a:xfrm>
        </p:grpSpPr>
        <p:sp>
          <p:nvSpPr>
            <p:cNvPr id="21" name="五边形 20"/>
            <p:cNvSpPr/>
            <p:nvPr/>
          </p:nvSpPr>
          <p:spPr>
            <a:xfrm>
              <a:off x="5889750" y="3415613"/>
              <a:ext cx="2853604" cy="783089"/>
            </a:xfrm>
            <a:prstGeom prst="homePlate">
              <a:avLst/>
            </a:prstGeom>
            <a:solidFill>
              <a:srgbClr val="ECEA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b="1" dirty="0" smtClean="0">
                  <a:solidFill>
                    <a:schemeClr val="bg1"/>
                  </a:solidFill>
                </a:rPr>
                <a:t>　　　　　</a:t>
              </a:r>
              <a:endParaRPr lang="zh-CN" altLang="en-US" sz="1600" b="1" dirty="0">
                <a:solidFill>
                  <a:schemeClr val="bg1"/>
                </a:solidFill>
              </a:endParaRPr>
            </a:p>
          </p:txBody>
        </p:sp>
        <p:sp>
          <p:nvSpPr>
            <p:cNvPr id="22" name="六边形 21"/>
            <p:cNvSpPr/>
            <p:nvPr/>
          </p:nvSpPr>
          <p:spPr>
            <a:xfrm>
              <a:off x="5612431" y="3185763"/>
              <a:ext cx="1190090" cy="1002806"/>
            </a:xfrm>
            <a:prstGeom prst="hexagon">
              <a:avLst/>
            </a:prstGeom>
            <a:solidFill>
              <a:srgbClr val="2BA6D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b="1" dirty="0" err="1">
                <a:solidFill>
                  <a:schemeClr val="bg1"/>
                </a:solidFill>
              </a:endParaRPr>
            </a:p>
          </p:txBody>
        </p:sp>
        <p:pic>
          <p:nvPicPr>
            <p:cNvPr id="3077" name="Picture 5" descr="C:\Users\admin\Desktop\图标123\流量日志(1).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876308" y="3390185"/>
              <a:ext cx="650214" cy="650214"/>
            </a:xfrm>
            <a:prstGeom prst="rect">
              <a:avLst/>
            </a:prstGeom>
            <a:noFill/>
            <a:extLst>
              <a:ext uri="{909E8E84-426E-40DD-AFC4-6F175D3DCCD1}">
                <a14:hiddenFill xmlns="" xmlns:a14="http://schemas.microsoft.com/office/drawing/2010/main">
                  <a:solidFill>
                    <a:srgbClr val="FFFFFF"/>
                  </a:solidFill>
                </a14:hiddenFill>
              </a:ext>
            </a:extLst>
          </p:spPr>
        </p:pic>
        <p:sp>
          <p:nvSpPr>
            <p:cNvPr id="25" name="矩形 24"/>
            <p:cNvSpPr/>
            <p:nvPr/>
          </p:nvSpPr>
          <p:spPr>
            <a:xfrm>
              <a:off x="6835672" y="3544283"/>
              <a:ext cx="1832602" cy="591536"/>
            </a:xfrm>
            <a:prstGeom prst="rect">
              <a:avLst/>
            </a:prstGeom>
          </p:spPr>
          <p:txBody>
            <a:bodyPr wrap="none">
              <a:spAutoFit/>
            </a:bodyPr>
            <a:lstStyle/>
            <a:p>
              <a:r>
                <a:rPr kumimoji="1" lang="zh-CN" altLang="en-US" b="1" dirty="0">
                  <a:solidFill>
                    <a:srgbClr val="2BA6D7"/>
                  </a:solidFill>
                </a:rPr>
                <a:t>互联网流量日志</a:t>
              </a:r>
              <a:r>
                <a:rPr kumimoji="1" lang="zh-CN" altLang="en-US" b="1" dirty="0" smtClean="0">
                  <a:solidFill>
                    <a:srgbClr val="2BA6D7"/>
                  </a:solidFill>
                </a:rPr>
                <a:t>：</a:t>
              </a:r>
              <a:endParaRPr kumimoji="1" lang="en-US" altLang="zh-CN" b="1" dirty="0" smtClean="0">
                <a:solidFill>
                  <a:srgbClr val="2BA6D7"/>
                </a:solidFill>
              </a:endParaRPr>
            </a:p>
            <a:p>
              <a:r>
                <a:rPr kumimoji="1" lang="zh-CN" altLang="en-US" b="1" dirty="0" smtClean="0">
                  <a:solidFill>
                    <a:srgbClr val="2BA6D7"/>
                  </a:solidFill>
                </a:rPr>
                <a:t>准实时</a:t>
              </a:r>
              <a:endParaRPr kumimoji="1" lang="en-US" altLang="zh-CN" b="1" dirty="0">
                <a:solidFill>
                  <a:srgbClr val="2BA6D7"/>
                </a:solidFill>
              </a:endParaRPr>
            </a:p>
          </p:txBody>
        </p:sp>
      </p:grpSp>
      <p:grpSp>
        <p:nvGrpSpPr>
          <p:cNvPr id="20" name="组合 19"/>
          <p:cNvGrpSpPr/>
          <p:nvPr/>
        </p:nvGrpSpPr>
        <p:grpSpPr>
          <a:xfrm>
            <a:off x="315290" y="1003457"/>
            <a:ext cx="2731578" cy="878007"/>
            <a:chOff x="5655273" y="1933312"/>
            <a:chExt cx="3151366" cy="1012939"/>
          </a:xfrm>
        </p:grpSpPr>
        <p:sp>
          <p:nvSpPr>
            <p:cNvPr id="16" name="五边形 15"/>
            <p:cNvSpPr/>
            <p:nvPr/>
          </p:nvSpPr>
          <p:spPr>
            <a:xfrm>
              <a:off x="5932592" y="2160634"/>
              <a:ext cx="2874047" cy="785617"/>
            </a:xfrm>
            <a:prstGeom prst="homePlate">
              <a:avLst/>
            </a:prstGeom>
            <a:solidFill>
              <a:srgbClr val="ECEA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b="1" dirty="0" smtClean="0">
                  <a:solidFill>
                    <a:schemeClr val="bg1"/>
                  </a:solidFill>
                </a:rPr>
                <a:t>　　　　　</a:t>
              </a:r>
              <a:endParaRPr lang="zh-CN" altLang="en-US" sz="1600" b="1" dirty="0">
                <a:solidFill>
                  <a:schemeClr val="bg1"/>
                </a:solidFill>
              </a:endParaRPr>
            </a:p>
          </p:txBody>
        </p:sp>
        <p:sp>
          <p:nvSpPr>
            <p:cNvPr id="15" name="六边形 14"/>
            <p:cNvSpPr/>
            <p:nvPr/>
          </p:nvSpPr>
          <p:spPr>
            <a:xfrm>
              <a:off x="5655273" y="1933312"/>
              <a:ext cx="1190090" cy="1002806"/>
            </a:xfrm>
            <a:prstGeom prst="hexagon">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b="1" dirty="0" err="1">
                <a:solidFill>
                  <a:schemeClr val="bg1"/>
                </a:solidFill>
              </a:endParaRPr>
            </a:p>
          </p:txBody>
        </p:sp>
        <p:sp>
          <p:nvSpPr>
            <p:cNvPr id="11" name="矩形 10"/>
            <p:cNvSpPr/>
            <p:nvPr/>
          </p:nvSpPr>
          <p:spPr>
            <a:xfrm>
              <a:off x="6908496" y="2291832"/>
              <a:ext cx="1662937" cy="603628"/>
            </a:xfrm>
            <a:prstGeom prst="rect">
              <a:avLst/>
            </a:prstGeom>
          </p:spPr>
          <p:txBody>
            <a:bodyPr wrap="none">
              <a:spAutoFit/>
            </a:bodyPr>
            <a:lstStyle/>
            <a:p>
              <a:r>
                <a:rPr kumimoji="1" lang="zh-CN" altLang="en-US" b="1" dirty="0" smtClean="0">
                  <a:solidFill>
                    <a:schemeClr val="accent1"/>
                  </a:solidFill>
                </a:rPr>
                <a:t>用户资料信息：</a:t>
              </a:r>
              <a:endParaRPr kumimoji="1" lang="en-US" altLang="zh-CN" b="1" dirty="0" smtClean="0">
                <a:solidFill>
                  <a:schemeClr val="accent1"/>
                </a:solidFill>
              </a:endParaRPr>
            </a:p>
            <a:p>
              <a:r>
                <a:rPr kumimoji="1" lang="zh-CN" altLang="en-US" b="1" dirty="0" smtClean="0">
                  <a:solidFill>
                    <a:schemeClr val="accent1"/>
                  </a:solidFill>
                </a:rPr>
                <a:t>日采集</a:t>
              </a:r>
              <a:endParaRPr kumimoji="1" lang="en-US" altLang="zh-CN" b="1" dirty="0">
                <a:solidFill>
                  <a:schemeClr val="accent1"/>
                </a:solidFill>
              </a:endParaRPr>
            </a:p>
          </p:txBody>
        </p:sp>
        <p:pic>
          <p:nvPicPr>
            <p:cNvPr id="30" name="Picture 2" descr="C:\Users\admin\Desktop\图标123\用户资料.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861053" y="1950575"/>
              <a:ext cx="778530" cy="778530"/>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32" name="组合 31"/>
          <p:cNvGrpSpPr/>
          <p:nvPr/>
        </p:nvGrpSpPr>
        <p:grpSpPr>
          <a:xfrm>
            <a:off x="3248061" y="1003457"/>
            <a:ext cx="2731937" cy="879318"/>
            <a:chOff x="5612431" y="1713904"/>
            <a:chExt cx="3147080" cy="1012939"/>
          </a:xfrm>
        </p:grpSpPr>
        <p:sp>
          <p:nvSpPr>
            <p:cNvPr id="33" name="五边形 32"/>
            <p:cNvSpPr/>
            <p:nvPr/>
          </p:nvSpPr>
          <p:spPr>
            <a:xfrm>
              <a:off x="5889750" y="1941226"/>
              <a:ext cx="2869761" cy="785617"/>
            </a:xfrm>
            <a:prstGeom prst="homePlate">
              <a:avLst/>
            </a:prstGeom>
            <a:solidFill>
              <a:srgbClr val="ECEA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b="1" dirty="0" smtClean="0">
                  <a:solidFill>
                    <a:schemeClr val="bg1"/>
                  </a:solidFill>
                </a:rPr>
                <a:t>　　　　　</a:t>
              </a:r>
              <a:endParaRPr lang="zh-CN" altLang="en-US" sz="1600" b="1" dirty="0">
                <a:solidFill>
                  <a:schemeClr val="bg1"/>
                </a:solidFill>
              </a:endParaRPr>
            </a:p>
          </p:txBody>
        </p:sp>
        <p:sp>
          <p:nvSpPr>
            <p:cNvPr id="34" name="六边形 33"/>
            <p:cNvSpPr/>
            <p:nvPr/>
          </p:nvSpPr>
          <p:spPr>
            <a:xfrm>
              <a:off x="5612431" y="1713904"/>
              <a:ext cx="1190090" cy="1002806"/>
            </a:xfrm>
            <a:prstGeom prst="hexagon">
              <a:avLst/>
            </a:prstGeom>
            <a:solidFill>
              <a:srgbClr val="EAA16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b="1" dirty="0" err="1">
                <a:solidFill>
                  <a:schemeClr val="bg1"/>
                </a:solidFill>
              </a:endParaRPr>
            </a:p>
          </p:txBody>
        </p:sp>
        <p:pic>
          <p:nvPicPr>
            <p:cNvPr id="35" name="Picture 2" descr="C:\Users\admin\Desktop\图标123\订购信息.pn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5923240" y="1941226"/>
              <a:ext cx="568471" cy="568471"/>
            </a:xfrm>
            <a:prstGeom prst="rect">
              <a:avLst/>
            </a:prstGeom>
            <a:noFill/>
            <a:extLst>
              <a:ext uri="{909E8E84-426E-40DD-AFC4-6F175D3DCCD1}">
                <a14:hiddenFill xmlns="" xmlns:a14="http://schemas.microsoft.com/office/drawing/2010/main">
                  <a:solidFill>
                    <a:srgbClr val="FFFFFF"/>
                  </a:solidFill>
                </a14:hiddenFill>
              </a:ext>
            </a:extLst>
          </p:spPr>
        </p:pic>
        <p:sp>
          <p:nvSpPr>
            <p:cNvPr id="36" name="矩形 35"/>
            <p:cNvSpPr/>
            <p:nvPr/>
          </p:nvSpPr>
          <p:spPr>
            <a:xfrm>
              <a:off x="6865654" y="2072424"/>
              <a:ext cx="1095399" cy="602728"/>
            </a:xfrm>
            <a:prstGeom prst="rect">
              <a:avLst/>
            </a:prstGeom>
          </p:spPr>
          <p:txBody>
            <a:bodyPr wrap="none">
              <a:spAutoFit/>
            </a:bodyPr>
            <a:lstStyle/>
            <a:p>
              <a:r>
                <a:rPr kumimoji="1" lang="zh-CN" altLang="en-US" b="1" dirty="0" smtClean="0">
                  <a:solidFill>
                    <a:srgbClr val="EAA161"/>
                  </a:solidFill>
                </a:rPr>
                <a:t>订购信息</a:t>
              </a:r>
              <a:r>
                <a:rPr kumimoji="1" lang="en-US" altLang="zh-CN" b="1" dirty="0" smtClean="0">
                  <a:solidFill>
                    <a:srgbClr val="EAA161"/>
                  </a:solidFill>
                </a:rPr>
                <a:t>:</a:t>
              </a:r>
            </a:p>
            <a:p>
              <a:r>
                <a:rPr kumimoji="1" lang="zh-CN" altLang="en-US" b="1" dirty="0" smtClean="0">
                  <a:solidFill>
                    <a:srgbClr val="EAA161"/>
                  </a:solidFill>
                </a:rPr>
                <a:t>日采集</a:t>
              </a:r>
              <a:endParaRPr kumimoji="1" lang="en-US" altLang="zh-CN" b="1" dirty="0">
                <a:solidFill>
                  <a:srgbClr val="EAA161"/>
                </a:solidFill>
              </a:endParaRPr>
            </a:p>
          </p:txBody>
        </p:sp>
      </p:grpSp>
      <p:grpSp>
        <p:nvGrpSpPr>
          <p:cNvPr id="37" name="组合 36"/>
          <p:cNvGrpSpPr/>
          <p:nvPr/>
        </p:nvGrpSpPr>
        <p:grpSpPr>
          <a:xfrm>
            <a:off x="285486" y="2448876"/>
            <a:ext cx="2743420" cy="921263"/>
            <a:chOff x="5612431" y="1713904"/>
            <a:chExt cx="3016420" cy="1012939"/>
          </a:xfrm>
        </p:grpSpPr>
        <p:sp>
          <p:nvSpPr>
            <p:cNvPr id="38" name="五边形 37"/>
            <p:cNvSpPr/>
            <p:nvPr/>
          </p:nvSpPr>
          <p:spPr>
            <a:xfrm>
              <a:off x="5889750" y="1941226"/>
              <a:ext cx="2739101" cy="785617"/>
            </a:xfrm>
            <a:prstGeom prst="homePlate">
              <a:avLst/>
            </a:prstGeom>
            <a:solidFill>
              <a:srgbClr val="ECEA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b="1" dirty="0" smtClean="0">
                  <a:solidFill>
                    <a:schemeClr val="bg1"/>
                  </a:solidFill>
                </a:rPr>
                <a:t>　　　　　</a:t>
              </a:r>
              <a:endParaRPr lang="zh-CN" altLang="en-US" sz="1600" b="1" dirty="0">
                <a:solidFill>
                  <a:schemeClr val="bg1"/>
                </a:solidFill>
              </a:endParaRPr>
            </a:p>
          </p:txBody>
        </p:sp>
        <p:sp>
          <p:nvSpPr>
            <p:cNvPr id="39" name="六边形 38"/>
            <p:cNvSpPr/>
            <p:nvPr/>
          </p:nvSpPr>
          <p:spPr>
            <a:xfrm>
              <a:off x="5612431" y="1713904"/>
              <a:ext cx="1190090" cy="1002806"/>
            </a:xfrm>
            <a:prstGeom prst="hexagon">
              <a:avLst/>
            </a:prstGeom>
            <a:solidFill>
              <a:srgbClr val="C9C35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b="1" dirty="0" err="1">
                <a:solidFill>
                  <a:schemeClr val="bg1"/>
                </a:solidFill>
              </a:endParaRPr>
            </a:p>
          </p:txBody>
        </p:sp>
        <p:sp>
          <p:nvSpPr>
            <p:cNvPr id="41" name="矩形 40"/>
            <p:cNvSpPr/>
            <p:nvPr/>
          </p:nvSpPr>
          <p:spPr>
            <a:xfrm>
              <a:off x="6865655" y="2072424"/>
              <a:ext cx="1045526" cy="575286"/>
            </a:xfrm>
            <a:prstGeom prst="rect">
              <a:avLst/>
            </a:prstGeom>
          </p:spPr>
          <p:txBody>
            <a:bodyPr wrap="none">
              <a:spAutoFit/>
            </a:bodyPr>
            <a:lstStyle/>
            <a:p>
              <a:r>
                <a:rPr kumimoji="1" lang="zh-CN" altLang="en-US" b="1" dirty="0" smtClean="0">
                  <a:solidFill>
                    <a:srgbClr val="C9C353"/>
                  </a:solidFill>
                </a:rPr>
                <a:t>综采话单</a:t>
              </a:r>
              <a:r>
                <a:rPr kumimoji="1" lang="en-US" altLang="zh-CN" b="1" dirty="0" smtClean="0">
                  <a:solidFill>
                    <a:srgbClr val="C9C353"/>
                  </a:solidFill>
                </a:rPr>
                <a:t>:</a:t>
              </a:r>
            </a:p>
            <a:p>
              <a:r>
                <a:rPr kumimoji="1" lang="zh-CN" altLang="en-US" b="1" dirty="0" smtClean="0">
                  <a:solidFill>
                    <a:srgbClr val="C9C353"/>
                  </a:solidFill>
                </a:rPr>
                <a:t>准实时</a:t>
              </a:r>
              <a:endParaRPr kumimoji="1" lang="en-US" altLang="zh-CN" b="1" dirty="0">
                <a:solidFill>
                  <a:srgbClr val="C9C353"/>
                </a:solidFill>
              </a:endParaRPr>
            </a:p>
          </p:txBody>
        </p:sp>
      </p:grpSp>
      <p:grpSp>
        <p:nvGrpSpPr>
          <p:cNvPr id="42" name="组合 41"/>
          <p:cNvGrpSpPr/>
          <p:nvPr/>
        </p:nvGrpSpPr>
        <p:grpSpPr>
          <a:xfrm>
            <a:off x="3248061" y="2504959"/>
            <a:ext cx="2732855" cy="882677"/>
            <a:chOff x="5612431" y="1713904"/>
            <a:chExt cx="3136157" cy="1012939"/>
          </a:xfrm>
        </p:grpSpPr>
        <p:sp>
          <p:nvSpPr>
            <p:cNvPr id="43" name="五边形 42"/>
            <p:cNvSpPr/>
            <p:nvPr/>
          </p:nvSpPr>
          <p:spPr>
            <a:xfrm>
              <a:off x="5889749" y="1941226"/>
              <a:ext cx="2858839" cy="785617"/>
            </a:xfrm>
            <a:prstGeom prst="homePlate">
              <a:avLst/>
            </a:prstGeom>
            <a:solidFill>
              <a:srgbClr val="ECEA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b="1" dirty="0" smtClean="0">
                  <a:solidFill>
                    <a:schemeClr val="bg1"/>
                  </a:solidFill>
                </a:rPr>
                <a:t>　　　　　</a:t>
              </a:r>
              <a:endParaRPr lang="zh-CN" altLang="en-US" sz="1600" b="1" dirty="0">
                <a:solidFill>
                  <a:schemeClr val="bg1"/>
                </a:solidFill>
              </a:endParaRPr>
            </a:p>
          </p:txBody>
        </p:sp>
        <p:sp>
          <p:nvSpPr>
            <p:cNvPr id="44" name="六边形 43"/>
            <p:cNvSpPr/>
            <p:nvPr/>
          </p:nvSpPr>
          <p:spPr>
            <a:xfrm>
              <a:off x="5612431" y="1713904"/>
              <a:ext cx="1190090" cy="1002806"/>
            </a:xfrm>
            <a:prstGeom prst="hexagon">
              <a:avLst/>
            </a:prstGeom>
            <a:solidFill>
              <a:srgbClr val="D461A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b="1" dirty="0" err="1">
                <a:solidFill>
                  <a:schemeClr val="bg1"/>
                </a:solidFill>
              </a:endParaRPr>
            </a:p>
          </p:txBody>
        </p:sp>
        <p:pic>
          <p:nvPicPr>
            <p:cNvPr id="45" name="Picture 2" descr="C:\Users\admin\Desktop\图标123\订购信息.pn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5923240" y="1941226"/>
              <a:ext cx="568471" cy="568471"/>
            </a:xfrm>
            <a:prstGeom prst="rect">
              <a:avLst/>
            </a:prstGeom>
            <a:noFill/>
            <a:extLst>
              <a:ext uri="{909E8E84-426E-40DD-AFC4-6F175D3DCCD1}">
                <a14:hiddenFill xmlns="" xmlns:a14="http://schemas.microsoft.com/office/drawing/2010/main">
                  <a:solidFill>
                    <a:srgbClr val="FFFFFF"/>
                  </a:solidFill>
                </a14:hiddenFill>
              </a:ext>
            </a:extLst>
          </p:spPr>
        </p:pic>
        <p:sp>
          <p:nvSpPr>
            <p:cNvPr id="46" name="矩形 45"/>
            <p:cNvSpPr/>
            <p:nvPr/>
          </p:nvSpPr>
          <p:spPr>
            <a:xfrm>
              <a:off x="6865654" y="2072424"/>
              <a:ext cx="1091231" cy="600435"/>
            </a:xfrm>
            <a:prstGeom prst="rect">
              <a:avLst/>
            </a:prstGeom>
          </p:spPr>
          <p:txBody>
            <a:bodyPr wrap="none">
              <a:spAutoFit/>
            </a:bodyPr>
            <a:lstStyle/>
            <a:p>
              <a:r>
                <a:rPr kumimoji="1" lang="zh-CN" altLang="en-US" b="1" dirty="0" smtClean="0">
                  <a:solidFill>
                    <a:srgbClr val="D461A1"/>
                  </a:solidFill>
                </a:rPr>
                <a:t>位置信令</a:t>
              </a:r>
              <a:r>
                <a:rPr kumimoji="1" lang="en-US" altLang="zh-CN" b="1" dirty="0" smtClean="0">
                  <a:solidFill>
                    <a:srgbClr val="D461A1"/>
                  </a:solidFill>
                </a:rPr>
                <a:t>:</a:t>
              </a:r>
            </a:p>
            <a:p>
              <a:r>
                <a:rPr kumimoji="1" lang="zh-CN" altLang="en-US" b="1" dirty="0" smtClean="0">
                  <a:solidFill>
                    <a:srgbClr val="D461A1"/>
                  </a:solidFill>
                </a:rPr>
                <a:t>准实时</a:t>
              </a:r>
              <a:endParaRPr kumimoji="1" lang="en-US" altLang="zh-CN" b="1" dirty="0">
                <a:solidFill>
                  <a:srgbClr val="D461A1"/>
                </a:solidFill>
              </a:endParaRPr>
            </a:p>
          </p:txBody>
        </p:sp>
      </p:grpSp>
      <p:grpSp>
        <p:nvGrpSpPr>
          <p:cNvPr id="47" name="组合 46"/>
          <p:cNvGrpSpPr/>
          <p:nvPr/>
        </p:nvGrpSpPr>
        <p:grpSpPr>
          <a:xfrm>
            <a:off x="315290" y="3861774"/>
            <a:ext cx="2825191" cy="888380"/>
            <a:chOff x="5612431" y="1713904"/>
            <a:chExt cx="3221309" cy="1012939"/>
          </a:xfrm>
        </p:grpSpPr>
        <p:sp>
          <p:nvSpPr>
            <p:cNvPr id="48" name="五边形 47"/>
            <p:cNvSpPr/>
            <p:nvPr/>
          </p:nvSpPr>
          <p:spPr>
            <a:xfrm>
              <a:off x="5889752" y="1941226"/>
              <a:ext cx="2943988" cy="785617"/>
            </a:xfrm>
            <a:prstGeom prst="homePlate">
              <a:avLst/>
            </a:prstGeom>
            <a:solidFill>
              <a:srgbClr val="ECEA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b="1" dirty="0" smtClean="0">
                  <a:solidFill>
                    <a:schemeClr val="bg1"/>
                  </a:solidFill>
                </a:rPr>
                <a:t>　　　　　</a:t>
              </a:r>
              <a:endParaRPr lang="zh-CN" altLang="en-US" sz="1600" b="1" dirty="0">
                <a:solidFill>
                  <a:schemeClr val="bg1"/>
                </a:solidFill>
              </a:endParaRPr>
            </a:p>
          </p:txBody>
        </p:sp>
        <p:sp>
          <p:nvSpPr>
            <p:cNvPr id="49" name="六边形 48"/>
            <p:cNvSpPr/>
            <p:nvPr/>
          </p:nvSpPr>
          <p:spPr>
            <a:xfrm>
              <a:off x="5612431" y="1713904"/>
              <a:ext cx="1190090" cy="1002806"/>
            </a:xfrm>
            <a:prstGeom prst="hexagon">
              <a:avLst/>
            </a:prstGeom>
            <a:solidFill>
              <a:srgbClr val="25A18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b="1" dirty="0" err="1">
                <a:solidFill>
                  <a:schemeClr val="bg1"/>
                </a:solidFill>
              </a:endParaRPr>
            </a:p>
          </p:txBody>
        </p:sp>
        <p:sp>
          <p:nvSpPr>
            <p:cNvPr id="51" name="矩形 50"/>
            <p:cNvSpPr/>
            <p:nvPr/>
          </p:nvSpPr>
          <p:spPr>
            <a:xfrm>
              <a:off x="6865654" y="2072425"/>
              <a:ext cx="1234103" cy="596580"/>
            </a:xfrm>
            <a:prstGeom prst="rect">
              <a:avLst/>
            </a:prstGeom>
          </p:spPr>
          <p:txBody>
            <a:bodyPr wrap="none">
              <a:spAutoFit/>
            </a:bodyPr>
            <a:lstStyle/>
            <a:p>
              <a:r>
                <a:rPr kumimoji="1" lang="zh-CN" altLang="en-US" b="1" dirty="0" smtClean="0">
                  <a:solidFill>
                    <a:srgbClr val="25A18D"/>
                  </a:solidFill>
                </a:rPr>
                <a:t>终端信息：</a:t>
              </a:r>
              <a:endParaRPr kumimoji="1" lang="en-US" altLang="zh-CN" b="1" dirty="0" smtClean="0">
                <a:solidFill>
                  <a:srgbClr val="25A18D"/>
                </a:solidFill>
              </a:endParaRPr>
            </a:p>
            <a:p>
              <a:r>
                <a:rPr kumimoji="1" lang="zh-CN" altLang="en-US" b="1" dirty="0" smtClean="0">
                  <a:solidFill>
                    <a:srgbClr val="25A18D"/>
                  </a:solidFill>
                </a:rPr>
                <a:t>月采集</a:t>
              </a:r>
              <a:endParaRPr kumimoji="1" lang="en-US" altLang="zh-CN" b="1" dirty="0">
                <a:solidFill>
                  <a:srgbClr val="25A18D"/>
                </a:solidFill>
              </a:endParaRPr>
            </a:p>
          </p:txBody>
        </p:sp>
      </p:grpSp>
      <p:grpSp>
        <p:nvGrpSpPr>
          <p:cNvPr id="24" name="组合 23"/>
          <p:cNvGrpSpPr/>
          <p:nvPr/>
        </p:nvGrpSpPr>
        <p:grpSpPr>
          <a:xfrm>
            <a:off x="6181192" y="1003457"/>
            <a:ext cx="2730423" cy="873789"/>
            <a:chOff x="5566717" y="671675"/>
            <a:chExt cx="3165242" cy="1012939"/>
          </a:xfrm>
        </p:grpSpPr>
        <p:sp>
          <p:nvSpPr>
            <p:cNvPr id="27" name="五边形 26"/>
            <p:cNvSpPr/>
            <p:nvPr/>
          </p:nvSpPr>
          <p:spPr>
            <a:xfrm>
              <a:off x="5844036" y="898997"/>
              <a:ext cx="2887923" cy="785617"/>
            </a:xfrm>
            <a:prstGeom prst="homePlate">
              <a:avLst/>
            </a:prstGeom>
            <a:solidFill>
              <a:srgbClr val="ECEA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b="1" dirty="0" smtClean="0">
                  <a:solidFill>
                    <a:schemeClr val="bg1"/>
                  </a:solidFill>
                </a:rPr>
                <a:t>　　　　　</a:t>
              </a:r>
              <a:endParaRPr lang="zh-CN" altLang="en-US" sz="1600" b="1" dirty="0">
                <a:solidFill>
                  <a:schemeClr val="bg1"/>
                </a:solidFill>
              </a:endParaRPr>
            </a:p>
          </p:txBody>
        </p:sp>
        <p:sp>
          <p:nvSpPr>
            <p:cNvPr id="28" name="六边形 27"/>
            <p:cNvSpPr/>
            <p:nvPr/>
          </p:nvSpPr>
          <p:spPr>
            <a:xfrm>
              <a:off x="5566717" y="671675"/>
              <a:ext cx="1190090" cy="1002806"/>
            </a:xfrm>
            <a:prstGeom prst="hexagon">
              <a:avLst/>
            </a:prstGeom>
            <a:solidFill>
              <a:srgbClr val="AA81B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b="1" dirty="0" err="1">
                <a:solidFill>
                  <a:schemeClr val="bg1"/>
                </a:solidFill>
              </a:endParaRPr>
            </a:p>
          </p:txBody>
        </p:sp>
        <p:sp>
          <p:nvSpPr>
            <p:cNvPr id="29" name="矩形 28"/>
            <p:cNvSpPr/>
            <p:nvPr/>
          </p:nvSpPr>
          <p:spPr>
            <a:xfrm>
              <a:off x="6789958" y="1030195"/>
              <a:ext cx="1254712" cy="606542"/>
            </a:xfrm>
            <a:prstGeom prst="rect">
              <a:avLst/>
            </a:prstGeom>
          </p:spPr>
          <p:txBody>
            <a:bodyPr wrap="none">
              <a:spAutoFit/>
            </a:bodyPr>
            <a:lstStyle/>
            <a:p>
              <a:r>
                <a:rPr kumimoji="1" lang="zh-CN" altLang="en-US" b="1" dirty="0" smtClean="0">
                  <a:solidFill>
                    <a:srgbClr val="AA81B8"/>
                  </a:solidFill>
                </a:rPr>
                <a:t>账单信息：</a:t>
              </a:r>
              <a:endParaRPr kumimoji="1" lang="en-US" altLang="zh-CN" b="1" dirty="0" smtClean="0">
                <a:solidFill>
                  <a:srgbClr val="AA81B8"/>
                </a:solidFill>
              </a:endParaRPr>
            </a:p>
            <a:p>
              <a:r>
                <a:rPr kumimoji="1" lang="zh-CN" altLang="en-US" b="1" dirty="0" smtClean="0">
                  <a:solidFill>
                    <a:srgbClr val="AA81B8"/>
                  </a:solidFill>
                </a:rPr>
                <a:t>日</a:t>
              </a:r>
              <a:r>
                <a:rPr kumimoji="1" lang="zh-CN" altLang="en-US" b="1" dirty="0">
                  <a:solidFill>
                    <a:srgbClr val="AA81B8"/>
                  </a:solidFill>
                </a:rPr>
                <a:t>采集</a:t>
              </a:r>
              <a:endParaRPr kumimoji="1" lang="en-US" altLang="zh-CN" b="1" dirty="0">
                <a:solidFill>
                  <a:srgbClr val="AA81B8"/>
                </a:solidFill>
              </a:endParaRPr>
            </a:p>
          </p:txBody>
        </p:sp>
      </p:grpSp>
      <p:pic>
        <p:nvPicPr>
          <p:cNvPr id="3078" name="Picture 6" descr="C:\Users\admin\Desktop\图标123\综采话单.png"/>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484513" y="2559159"/>
            <a:ext cx="691807" cy="691807"/>
          </a:xfrm>
          <a:prstGeom prst="rect">
            <a:avLst/>
          </a:prstGeom>
          <a:noFill/>
          <a:extLst>
            <a:ext uri="{909E8E84-426E-40DD-AFC4-6F175D3DCCD1}">
              <a14:hiddenFill xmlns="" xmlns:a14="http://schemas.microsoft.com/office/drawing/2010/main">
                <a:solidFill>
                  <a:srgbClr val="FFFFFF"/>
                </a:solidFill>
              </a14:hiddenFill>
            </a:ext>
          </a:extLst>
        </p:spPr>
      </p:pic>
      <p:pic>
        <p:nvPicPr>
          <p:cNvPr id="3079" name="Picture 7" descr="C:\Users\admin\Desktop\图标123\账单.png"/>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6438434" y="1142536"/>
            <a:ext cx="592363" cy="592363"/>
          </a:xfrm>
          <a:prstGeom prst="rect">
            <a:avLst/>
          </a:prstGeom>
          <a:noFill/>
          <a:extLst>
            <a:ext uri="{909E8E84-426E-40DD-AFC4-6F175D3DCCD1}">
              <a14:hiddenFill xmlns="" xmlns:a14="http://schemas.microsoft.com/office/drawing/2010/main">
                <a:solidFill>
                  <a:srgbClr val="FFFFFF"/>
                </a:solidFill>
              </a14:hiddenFill>
            </a:ext>
          </a:extLst>
        </p:spPr>
      </p:pic>
      <p:pic>
        <p:nvPicPr>
          <p:cNvPr id="3080" name="Picture 8" descr="C:\Users\admin\Desktop\图标123\手机终端信息查询.png"/>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493658" y="3940475"/>
            <a:ext cx="722090" cy="72209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56969218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1"/>
          <p:cNvSpPr txBox="1">
            <a:spLocks/>
          </p:cNvSpPr>
          <p:nvPr/>
        </p:nvSpPr>
        <p:spPr>
          <a:xfrm>
            <a:off x="0" y="145911"/>
            <a:ext cx="7164000" cy="486965"/>
          </a:xfrm>
          <a:prstGeom prst="rect">
            <a:avLst/>
          </a:prstGeom>
        </p:spPr>
        <p:txBody>
          <a:bodyPr lIns="91432" tIns="45716" rIns="91432" bIns="45716" anchor="ctr"/>
          <a:lstStyle>
            <a:lvl1pPr marL="361950" indent="-361950" algn="l" rtl="0" eaLnBrk="1" fontAlgn="base" hangingPunct="1">
              <a:spcBef>
                <a:spcPct val="0"/>
              </a:spcBef>
              <a:spcAft>
                <a:spcPct val="0"/>
              </a:spcAft>
              <a:defRPr sz="2400" b="1">
                <a:solidFill>
                  <a:schemeClr val="tx1"/>
                </a:solidFill>
                <a:latin typeface="微软雅黑" pitchFamily="34" charset="-122"/>
                <a:ea typeface="微软雅黑" pitchFamily="34" charset="-122"/>
                <a:cs typeface="+mj-cs"/>
              </a:defRPr>
            </a:lvl1pPr>
            <a:lvl2pPr marL="361950" indent="-361950" algn="l" rtl="0" eaLnBrk="1" fontAlgn="base" hangingPunct="1">
              <a:spcBef>
                <a:spcPct val="0"/>
              </a:spcBef>
              <a:spcAft>
                <a:spcPct val="0"/>
              </a:spcAft>
              <a:defRPr sz="2000" b="1">
                <a:solidFill>
                  <a:schemeClr val="tx1"/>
                </a:solidFill>
                <a:latin typeface="Arial" pitchFamily="34" charset="0"/>
                <a:ea typeface="黑体" pitchFamily="2" charset="-122"/>
              </a:defRPr>
            </a:lvl2pPr>
            <a:lvl3pPr marL="361950" indent="-361950" algn="l" rtl="0" eaLnBrk="1" fontAlgn="base" hangingPunct="1">
              <a:spcBef>
                <a:spcPct val="0"/>
              </a:spcBef>
              <a:spcAft>
                <a:spcPct val="0"/>
              </a:spcAft>
              <a:defRPr sz="2000" b="1">
                <a:solidFill>
                  <a:schemeClr val="tx1"/>
                </a:solidFill>
                <a:latin typeface="Arial" pitchFamily="34" charset="0"/>
                <a:ea typeface="黑体" pitchFamily="2" charset="-122"/>
              </a:defRPr>
            </a:lvl3pPr>
            <a:lvl4pPr marL="361950" indent="-361950" algn="l" rtl="0" eaLnBrk="1" fontAlgn="base" hangingPunct="1">
              <a:spcBef>
                <a:spcPct val="0"/>
              </a:spcBef>
              <a:spcAft>
                <a:spcPct val="0"/>
              </a:spcAft>
              <a:defRPr sz="2000" b="1">
                <a:solidFill>
                  <a:schemeClr val="tx1"/>
                </a:solidFill>
                <a:latin typeface="Arial" pitchFamily="34" charset="0"/>
                <a:ea typeface="黑体" pitchFamily="2" charset="-122"/>
              </a:defRPr>
            </a:lvl4pPr>
            <a:lvl5pPr marL="361950" indent="-361950" algn="l" rtl="0" eaLnBrk="1" fontAlgn="base" hangingPunct="1">
              <a:spcBef>
                <a:spcPct val="0"/>
              </a:spcBef>
              <a:spcAft>
                <a:spcPct val="0"/>
              </a:spcAft>
              <a:defRPr sz="2000" b="1">
                <a:solidFill>
                  <a:schemeClr val="tx1"/>
                </a:solidFill>
                <a:latin typeface="Arial" pitchFamily="34" charset="0"/>
                <a:ea typeface="黑体" pitchFamily="2" charset="-122"/>
              </a:defRPr>
            </a:lvl5pPr>
            <a:lvl6pPr marL="819150" algn="l" rtl="0" eaLnBrk="1" fontAlgn="base" hangingPunct="1">
              <a:spcBef>
                <a:spcPct val="0"/>
              </a:spcBef>
              <a:spcAft>
                <a:spcPct val="0"/>
              </a:spcAft>
              <a:defRPr sz="2000" b="1">
                <a:solidFill>
                  <a:schemeClr val="tx1"/>
                </a:solidFill>
                <a:latin typeface="Arial" pitchFamily="34" charset="0"/>
                <a:ea typeface="黑体" pitchFamily="2" charset="-122"/>
              </a:defRPr>
            </a:lvl6pPr>
            <a:lvl7pPr marL="1276350" algn="l" rtl="0" eaLnBrk="1" fontAlgn="base" hangingPunct="1">
              <a:spcBef>
                <a:spcPct val="0"/>
              </a:spcBef>
              <a:spcAft>
                <a:spcPct val="0"/>
              </a:spcAft>
              <a:defRPr sz="2000" b="1">
                <a:solidFill>
                  <a:schemeClr val="tx1"/>
                </a:solidFill>
                <a:latin typeface="Arial" pitchFamily="34" charset="0"/>
                <a:ea typeface="黑体" pitchFamily="2" charset="-122"/>
              </a:defRPr>
            </a:lvl7pPr>
            <a:lvl8pPr marL="1733550" algn="l" rtl="0" eaLnBrk="1" fontAlgn="base" hangingPunct="1">
              <a:spcBef>
                <a:spcPct val="0"/>
              </a:spcBef>
              <a:spcAft>
                <a:spcPct val="0"/>
              </a:spcAft>
              <a:defRPr sz="2000" b="1">
                <a:solidFill>
                  <a:schemeClr val="tx1"/>
                </a:solidFill>
                <a:latin typeface="Arial" pitchFamily="34" charset="0"/>
                <a:ea typeface="黑体" pitchFamily="2" charset="-122"/>
              </a:defRPr>
            </a:lvl8pPr>
            <a:lvl9pPr marL="2190115" algn="l" rtl="0" eaLnBrk="1" fontAlgn="base" hangingPunct="1">
              <a:spcBef>
                <a:spcPct val="0"/>
              </a:spcBef>
              <a:spcAft>
                <a:spcPct val="0"/>
              </a:spcAft>
              <a:defRPr sz="2000" b="1">
                <a:solidFill>
                  <a:schemeClr val="tx1"/>
                </a:solidFill>
                <a:latin typeface="Arial" pitchFamily="34" charset="0"/>
                <a:ea typeface="黑体" pitchFamily="2" charset="-122"/>
              </a:defRPr>
            </a:lvl9pPr>
          </a:lstStyle>
          <a:p>
            <a:pPr defTabSz="914310"/>
            <a:endParaRPr kumimoji="1" lang="zh-CN" altLang="en-US" sz="2000" kern="0" dirty="0"/>
          </a:p>
        </p:txBody>
      </p:sp>
      <p:sp>
        <p:nvSpPr>
          <p:cNvPr id="2" name="矩形 1"/>
          <p:cNvSpPr/>
          <p:nvPr/>
        </p:nvSpPr>
        <p:spPr>
          <a:xfrm>
            <a:off x="0" y="742330"/>
            <a:ext cx="9144000" cy="652486"/>
          </a:xfrm>
          <a:prstGeom prst="rect">
            <a:avLst/>
          </a:prstGeom>
        </p:spPr>
        <p:txBody>
          <a:bodyPr wrap="square">
            <a:spAutoFit/>
          </a:bodyPr>
          <a:lstStyle/>
          <a:p>
            <a:pPr marL="285750" indent="-285750" algn="just">
              <a:lnSpc>
                <a:spcPct val="130000"/>
              </a:lnSpc>
              <a:buClr>
                <a:srgbClr val="C00000"/>
              </a:buClr>
              <a:buFont typeface="Wingdings" charset="2"/>
              <a:buChar char="n"/>
            </a:pPr>
            <a:r>
              <a:rPr kumimoji="1" lang="zh-CN" altLang="en-US" b="1">
                <a:solidFill>
                  <a:prstClr val="black"/>
                </a:solidFill>
                <a:latin typeface="微软雅黑" pitchFamily="34" charset="-122"/>
                <a:cs typeface="+mn-ea"/>
              </a:rPr>
              <a:t>用户手机</a:t>
            </a:r>
            <a:r>
              <a:rPr kumimoji="1" lang="en-US" altLang="zh-CN" b="1">
                <a:solidFill>
                  <a:prstClr val="black"/>
                </a:solidFill>
                <a:latin typeface="微软雅黑" pitchFamily="34" charset="-122"/>
                <a:cs typeface="+mn-ea"/>
              </a:rPr>
              <a:t>2G/3G/4G</a:t>
            </a:r>
            <a:r>
              <a:rPr kumimoji="1" lang="zh-CN" altLang="en-US" b="1">
                <a:solidFill>
                  <a:prstClr val="black"/>
                </a:solidFill>
                <a:latin typeface="微软雅黑" pitchFamily="34" charset="-122"/>
                <a:cs typeface="+mn-ea"/>
              </a:rPr>
              <a:t>上网时</a:t>
            </a:r>
            <a:r>
              <a:rPr kumimoji="1" lang="en-US" altLang="zh-CN" b="1">
                <a:solidFill>
                  <a:prstClr val="black"/>
                </a:solidFill>
                <a:latin typeface="微软雅黑" pitchFamily="34" charset="-122"/>
                <a:cs typeface="+mn-ea"/>
              </a:rPr>
              <a:t>,</a:t>
            </a:r>
            <a:r>
              <a:rPr kumimoji="1" lang="zh-CN" altLang="en-US" b="1">
                <a:solidFill>
                  <a:prstClr val="black"/>
                </a:solidFill>
                <a:latin typeface="微软雅黑" pitchFamily="34" charset="-122"/>
                <a:cs typeface="+mn-ea"/>
              </a:rPr>
              <a:t>通过电信运营商基站、交换设备连接到互联网</a:t>
            </a:r>
            <a:r>
              <a:rPr kumimoji="1" lang="en-US" altLang="zh-CN" b="1">
                <a:solidFill>
                  <a:prstClr val="black"/>
                </a:solidFill>
                <a:latin typeface="微软雅黑" pitchFamily="34" charset="-122"/>
                <a:cs typeface="+mn-ea"/>
              </a:rPr>
              <a:t>,</a:t>
            </a:r>
            <a:r>
              <a:rPr kumimoji="1" lang="zh-CN" altLang="en-US" b="1">
                <a:solidFill>
                  <a:prstClr val="black"/>
                </a:solidFill>
                <a:latin typeface="微软雅黑" pitchFamily="34" charset="-122"/>
                <a:cs typeface="+mn-ea"/>
              </a:rPr>
              <a:t>电信运营商留存用户全量上网信息</a:t>
            </a:r>
            <a:r>
              <a:rPr kumimoji="1" lang="en-US" altLang="zh-CN" b="1">
                <a:solidFill>
                  <a:prstClr val="black"/>
                </a:solidFill>
                <a:latin typeface="微软雅黑" pitchFamily="34" charset="-122"/>
                <a:cs typeface="+mn-ea"/>
              </a:rPr>
              <a:t>,</a:t>
            </a:r>
            <a:r>
              <a:rPr kumimoji="1" lang="zh-CN" altLang="en-US" b="1">
                <a:solidFill>
                  <a:prstClr val="black"/>
                </a:solidFill>
                <a:latin typeface="微软雅黑" pitchFamily="34" charset="-122"/>
                <a:cs typeface="+mn-ea"/>
              </a:rPr>
              <a:t>构建用户手机上网行为分析的数据基础 </a:t>
            </a:r>
          </a:p>
        </p:txBody>
      </p:sp>
      <p:graphicFrame>
        <p:nvGraphicFramePr>
          <p:cNvPr id="4" name="表格 3"/>
          <p:cNvGraphicFramePr>
            <a:graphicFrameLocks noGrp="1"/>
          </p:cNvGraphicFramePr>
          <p:nvPr>
            <p:extLst>
              <p:ext uri="{D42A27DB-BD31-4B8C-83A1-F6EECF244321}">
                <p14:modId xmlns="" xmlns:p14="http://schemas.microsoft.com/office/powerpoint/2010/main" val="1371630553"/>
              </p:ext>
            </p:extLst>
          </p:nvPr>
        </p:nvGraphicFramePr>
        <p:xfrm>
          <a:off x="238136" y="1349292"/>
          <a:ext cx="3573467" cy="3713599"/>
        </p:xfrm>
        <a:graphic>
          <a:graphicData uri="http://schemas.openxmlformats.org/drawingml/2006/table">
            <a:tbl>
              <a:tblPr firstRow="1" firstCol="1" bandRow="1">
                <a:tableStyleId>{5C22544A-7EE6-4342-B048-85BDC9FD1C3A}</a:tableStyleId>
              </a:tblPr>
              <a:tblGrid>
                <a:gridCol w="432966"/>
                <a:gridCol w="1263576"/>
                <a:gridCol w="1876925"/>
              </a:tblGrid>
              <a:tr h="185239">
                <a:tc>
                  <a:txBody>
                    <a:bodyPr/>
                    <a:lstStyle/>
                    <a:p>
                      <a:pPr algn="ctr">
                        <a:spcAft>
                          <a:spcPts val="0"/>
                        </a:spcAft>
                      </a:pPr>
                      <a:r>
                        <a:rPr lang="zh-CN" sz="1050" b="0" kern="0" dirty="0">
                          <a:effectLst/>
                          <a:latin typeface="+mn-ea"/>
                          <a:ea typeface="+mn-ea"/>
                        </a:rPr>
                        <a:t>编号</a:t>
                      </a:r>
                      <a:endParaRPr lang="zh-CN" sz="1050" b="0" kern="100" dirty="0">
                        <a:effectLst/>
                        <a:latin typeface="+mn-ea"/>
                        <a:ea typeface="+mn-ea"/>
                        <a:cs typeface="Times New Roman" charset="0"/>
                      </a:endParaRPr>
                    </a:p>
                  </a:txBody>
                  <a:tcPr marL="38119" marR="38119" marT="0" marB="0" anchor="ctr">
                    <a:solidFill>
                      <a:schemeClr val="accent5"/>
                    </a:solidFill>
                  </a:tcPr>
                </a:tc>
                <a:tc>
                  <a:txBody>
                    <a:bodyPr/>
                    <a:lstStyle/>
                    <a:p>
                      <a:pPr algn="ctr">
                        <a:spcAft>
                          <a:spcPts val="0"/>
                        </a:spcAft>
                      </a:pPr>
                      <a:r>
                        <a:rPr lang="zh-CN" altLang="en-US" sz="1050" b="0" kern="0" dirty="0">
                          <a:effectLst/>
                          <a:latin typeface="+mn-ea"/>
                          <a:ea typeface="+mn-ea"/>
                          <a:cs typeface="+mn-cs"/>
                        </a:rPr>
                        <a:t>数据源字段信息</a:t>
                      </a:r>
                      <a:endParaRPr lang="zh-CN" sz="1050" b="0" kern="100" dirty="0">
                        <a:effectLst/>
                        <a:latin typeface="+mn-ea"/>
                        <a:ea typeface="+mn-ea"/>
                        <a:cs typeface="Times New Roman" charset="0"/>
                      </a:endParaRPr>
                    </a:p>
                  </a:txBody>
                  <a:tcPr marL="38119" marR="38119" marT="0" marB="0" anchor="ctr">
                    <a:solidFill>
                      <a:schemeClr val="accent5"/>
                    </a:solidFill>
                  </a:tcPr>
                </a:tc>
                <a:tc>
                  <a:txBody>
                    <a:bodyPr/>
                    <a:lstStyle/>
                    <a:p>
                      <a:pPr algn="ctr">
                        <a:spcAft>
                          <a:spcPts val="0"/>
                        </a:spcAft>
                      </a:pPr>
                      <a:r>
                        <a:rPr lang="zh-CN" altLang="en-US" sz="1050" b="0" kern="100" dirty="0">
                          <a:effectLst/>
                          <a:latin typeface="+mn-ea"/>
                          <a:ea typeface="+mn-ea"/>
                          <a:cs typeface="Times New Roman" charset="0"/>
                        </a:rPr>
                        <a:t>业务含义</a:t>
                      </a:r>
                      <a:endParaRPr lang="zh-CN" sz="1050" b="0" kern="100" dirty="0">
                        <a:effectLst/>
                        <a:latin typeface="+mn-ea"/>
                        <a:ea typeface="+mn-ea"/>
                        <a:cs typeface="Times New Roman" charset="0"/>
                      </a:endParaRPr>
                    </a:p>
                  </a:txBody>
                  <a:tcPr marL="38119" marR="38119" marT="0" marB="0" anchor="ctr">
                    <a:solidFill>
                      <a:schemeClr val="accent5"/>
                    </a:solidFill>
                  </a:tcPr>
                </a:tc>
              </a:tr>
              <a:tr h="176418">
                <a:tc>
                  <a:txBody>
                    <a:bodyPr/>
                    <a:lstStyle/>
                    <a:p>
                      <a:pPr algn="ctr">
                        <a:spcAft>
                          <a:spcPts val="0"/>
                        </a:spcAft>
                      </a:pPr>
                      <a:r>
                        <a:rPr lang="en-US" sz="900" b="0" kern="0" dirty="0">
                          <a:effectLst/>
                          <a:latin typeface="+mn-ea"/>
                          <a:ea typeface="+mn-ea"/>
                        </a:rPr>
                        <a:t>1</a:t>
                      </a:r>
                      <a:endParaRPr lang="zh-CN" sz="900" b="0" kern="100" dirty="0">
                        <a:effectLst/>
                        <a:latin typeface="+mn-ea"/>
                        <a:ea typeface="+mn-ea"/>
                        <a:cs typeface="Times New Roman" charset="0"/>
                      </a:endParaRPr>
                    </a:p>
                  </a:txBody>
                  <a:tcPr marL="38119" marR="38119" marT="0" marB="0" anchor="ctr">
                    <a:solidFill>
                      <a:schemeClr val="accent5"/>
                    </a:solidFill>
                  </a:tcPr>
                </a:tc>
                <a:tc>
                  <a:txBody>
                    <a:bodyPr/>
                    <a:lstStyle/>
                    <a:p>
                      <a:pPr algn="ctr">
                        <a:spcAft>
                          <a:spcPts val="0"/>
                        </a:spcAft>
                      </a:pPr>
                      <a:r>
                        <a:rPr lang="zh-CN" sz="900" b="0" kern="0">
                          <a:effectLst/>
                          <a:latin typeface="+mn-ea"/>
                          <a:ea typeface="+mn-ea"/>
                        </a:rPr>
                        <a:t>手机号码</a:t>
                      </a:r>
                      <a:endParaRPr lang="zh-CN" sz="900" b="0" kern="100">
                        <a:effectLst/>
                        <a:latin typeface="+mn-ea"/>
                        <a:ea typeface="+mn-ea"/>
                        <a:cs typeface="Times New Roman" charset="0"/>
                      </a:endParaRPr>
                    </a:p>
                  </a:txBody>
                  <a:tcPr marL="38119" marR="38119" marT="0" marB="0" anchor="ctr">
                    <a:solidFill>
                      <a:schemeClr val="accent5">
                        <a:lumMod val="20000"/>
                        <a:lumOff val="80000"/>
                      </a:schemeClr>
                    </a:solidFill>
                  </a:tcPr>
                </a:tc>
                <a:tc>
                  <a:txBody>
                    <a:bodyPr/>
                    <a:lstStyle/>
                    <a:p>
                      <a:pPr algn="l">
                        <a:spcAft>
                          <a:spcPts val="0"/>
                        </a:spcAft>
                      </a:pPr>
                      <a:r>
                        <a:rPr lang="zh-CN" altLang="en-US" sz="900" b="0" kern="100">
                          <a:effectLst/>
                          <a:latin typeface="+mn-ea"/>
                          <a:ea typeface="+mn-ea"/>
                          <a:cs typeface="Times New Roman" charset="0"/>
                        </a:rPr>
                        <a:t>用户上网使用的手机号码</a:t>
                      </a:r>
                      <a:endParaRPr lang="zh-CN" sz="900" b="0" kern="100">
                        <a:effectLst/>
                        <a:latin typeface="+mn-ea"/>
                        <a:ea typeface="+mn-ea"/>
                        <a:cs typeface="Times New Roman" charset="0"/>
                      </a:endParaRPr>
                    </a:p>
                  </a:txBody>
                  <a:tcPr marL="38119" marR="38119" marT="0" marB="0" anchor="ctr">
                    <a:solidFill>
                      <a:schemeClr val="accent5">
                        <a:lumMod val="20000"/>
                        <a:lumOff val="80000"/>
                      </a:schemeClr>
                    </a:solidFill>
                  </a:tcPr>
                </a:tc>
              </a:tr>
              <a:tr h="176418">
                <a:tc>
                  <a:txBody>
                    <a:bodyPr/>
                    <a:lstStyle/>
                    <a:p>
                      <a:pPr algn="ctr">
                        <a:spcAft>
                          <a:spcPts val="0"/>
                        </a:spcAft>
                      </a:pPr>
                      <a:r>
                        <a:rPr lang="en-US" sz="900" b="0" kern="0">
                          <a:effectLst/>
                          <a:latin typeface="+mn-ea"/>
                          <a:ea typeface="+mn-ea"/>
                        </a:rPr>
                        <a:t>2</a:t>
                      </a:r>
                      <a:endParaRPr lang="zh-CN" sz="900" b="0" kern="100">
                        <a:effectLst/>
                        <a:latin typeface="+mn-ea"/>
                        <a:ea typeface="+mn-ea"/>
                        <a:cs typeface="Times New Roman" charset="0"/>
                      </a:endParaRPr>
                    </a:p>
                  </a:txBody>
                  <a:tcPr marL="38119" marR="38119" marT="0" marB="0" anchor="ctr">
                    <a:solidFill>
                      <a:schemeClr val="accent5"/>
                    </a:solidFill>
                  </a:tcPr>
                </a:tc>
                <a:tc>
                  <a:txBody>
                    <a:bodyPr/>
                    <a:lstStyle/>
                    <a:p>
                      <a:pPr algn="ctr">
                        <a:spcAft>
                          <a:spcPts val="0"/>
                        </a:spcAft>
                      </a:pPr>
                      <a:r>
                        <a:rPr lang="zh-CN" sz="900" b="0" kern="0">
                          <a:effectLst/>
                          <a:latin typeface="+mn-ea"/>
                          <a:ea typeface="+mn-ea"/>
                        </a:rPr>
                        <a:t>位置区编码</a:t>
                      </a:r>
                      <a:endParaRPr lang="zh-CN" sz="900" b="0" kern="100">
                        <a:effectLst/>
                        <a:latin typeface="+mn-ea"/>
                        <a:ea typeface="+mn-ea"/>
                        <a:cs typeface="Times New Roman" charset="0"/>
                      </a:endParaRPr>
                    </a:p>
                  </a:txBody>
                  <a:tcPr marL="38119" marR="38119" marT="0" marB="0" anchor="ctr">
                    <a:solidFill>
                      <a:schemeClr val="accent5">
                        <a:lumMod val="20000"/>
                        <a:lumOff val="80000"/>
                      </a:schemeClr>
                    </a:solidFill>
                  </a:tcPr>
                </a:tc>
                <a:tc rowSpan="2">
                  <a:txBody>
                    <a:bodyPr/>
                    <a:lstStyle/>
                    <a:p>
                      <a:pPr algn="l">
                        <a:spcAft>
                          <a:spcPts val="0"/>
                        </a:spcAft>
                      </a:pPr>
                      <a:r>
                        <a:rPr lang="zh-CN" altLang="en-US" sz="900" b="0" kern="100">
                          <a:effectLst/>
                          <a:latin typeface="+mn-ea"/>
                          <a:ea typeface="+mn-ea"/>
                          <a:cs typeface="Times New Roman" charset="0"/>
                        </a:rPr>
                        <a:t>用户上网所在的位置区域及具体的基站信息</a:t>
                      </a:r>
                      <a:endParaRPr lang="zh-CN" sz="900" b="0" kern="100">
                        <a:effectLst/>
                        <a:latin typeface="+mn-ea"/>
                        <a:ea typeface="+mn-ea"/>
                        <a:cs typeface="Times New Roman" charset="0"/>
                      </a:endParaRPr>
                    </a:p>
                  </a:txBody>
                  <a:tcPr marL="38119" marR="38119" marT="0" marB="0" anchor="ctr">
                    <a:solidFill>
                      <a:schemeClr val="accent5">
                        <a:lumMod val="20000"/>
                        <a:lumOff val="80000"/>
                      </a:schemeClr>
                    </a:solidFill>
                  </a:tcPr>
                </a:tc>
              </a:tr>
              <a:tr h="176418">
                <a:tc>
                  <a:txBody>
                    <a:bodyPr/>
                    <a:lstStyle/>
                    <a:p>
                      <a:pPr algn="ctr">
                        <a:spcAft>
                          <a:spcPts val="0"/>
                        </a:spcAft>
                      </a:pPr>
                      <a:r>
                        <a:rPr lang="en-US" sz="900" b="0" kern="0">
                          <a:effectLst/>
                          <a:latin typeface="+mn-ea"/>
                          <a:ea typeface="+mn-ea"/>
                        </a:rPr>
                        <a:t>3</a:t>
                      </a:r>
                      <a:endParaRPr lang="zh-CN" sz="900" b="0" kern="100">
                        <a:effectLst/>
                        <a:latin typeface="+mn-ea"/>
                        <a:ea typeface="+mn-ea"/>
                        <a:cs typeface="Times New Roman" charset="0"/>
                      </a:endParaRPr>
                    </a:p>
                  </a:txBody>
                  <a:tcPr marL="38119" marR="38119" marT="0" marB="0" anchor="ctr">
                    <a:solidFill>
                      <a:schemeClr val="accent5"/>
                    </a:solidFill>
                  </a:tcPr>
                </a:tc>
                <a:tc>
                  <a:txBody>
                    <a:bodyPr/>
                    <a:lstStyle/>
                    <a:p>
                      <a:pPr algn="ctr">
                        <a:spcAft>
                          <a:spcPts val="0"/>
                        </a:spcAft>
                      </a:pPr>
                      <a:r>
                        <a:rPr lang="en-US" sz="900" b="0" kern="0">
                          <a:effectLst/>
                          <a:latin typeface="+mn-ea"/>
                          <a:ea typeface="+mn-ea"/>
                        </a:rPr>
                        <a:t>CI</a:t>
                      </a:r>
                      <a:r>
                        <a:rPr lang="zh-CN" sz="900" b="0" kern="0">
                          <a:effectLst/>
                          <a:latin typeface="+mn-ea"/>
                          <a:ea typeface="+mn-ea"/>
                        </a:rPr>
                        <a:t>号码</a:t>
                      </a:r>
                      <a:endParaRPr lang="zh-CN" sz="900" b="0" kern="100">
                        <a:effectLst/>
                        <a:latin typeface="+mn-ea"/>
                        <a:ea typeface="+mn-ea"/>
                        <a:cs typeface="Times New Roman" charset="0"/>
                      </a:endParaRPr>
                    </a:p>
                  </a:txBody>
                  <a:tcPr marL="38119" marR="38119" marT="0" marB="0" anchor="ctr">
                    <a:solidFill>
                      <a:schemeClr val="accent5">
                        <a:lumMod val="20000"/>
                        <a:lumOff val="80000"/>
                      </a:schemeClr>
                    </a:solidFill>
                  </a:tcPr>
                </a:tc>
                <a:tc vMerge="1">
                  <a:txBody>
                    <a:bodyPr/>
                    <a:lstStyle/>
                    <a:p>
                      <a:pPr marL="0" marR="0" indent="0" algn="ctr" defTabSz="685732" rtl="0" eaLnBrk="1" fontAlgn="auto" latinLnBrk="0" hangingPunct="1">
                        <a:lnSpc>
                          <a:spcPct val="100000"/>
                        </a:lnSpc>
                        <a:spcBef>
                          <a:spcPts val="0"/>
                        </a:spcBef>
                        <a:spcAft>
                          <a:spcPts val="0"/>
                        </a:spcAft>
                        <a:buClrTx/>
                        <a:buSzTx/>
                        <a:buFontTx/>
                        <a:buNone/>
                        <a:tabLst/>
                        <a:defRPr/>
                      </a:pPr>
                      <a:endParaRPr lang="zh-CN" altLang="zh-CN" sz="1000" b="0" kern="100">
                        <a:effectLst/>
                        <a:latin typeface="+mn-ea"/>
                        <a:ea typeface="+mn-ea"/>
                        <a:cs typeface="Times New Roman" charset="0"/>
                      </a:endParaRPr>
                    </a:p>
                  </a:txBody>
                  <a:tcPr marL="38119" marR="38119" marT="0" marB="0" anchor="ctr"/>
                </a:tc>
              </a:tr>
              <a:tr h="352836">
                <a:tc>
                  <a:txBody>
                    <a:bodyPr/>
                    <a:lstStyle/>
                    <a:p>
                      <a:pPr algn="ctr">
                        <a:spcAft>
                          <a:spcPts val="0"/>
                        </a:spcAft>
                      </a:pPr>
                      <a:r>
                        <a:rPr lang="en-US" sz="900" b="0" kern="0" dirty="0">
                          <a:effectLst/>
                          <a:latin typeface="+mn-ea"/>
                          <a:ea typeface="+mn-ea"/>
                        </a:rPr>
                        <a:t>4</a:t>
                      </a:r>
                      <a:endParaRPr lang="zh-CN" sz="900" b="0" kern="100" dirty="0">
                        <a:effectLst/>
                        <a:latin typeface="+mn-ea"/>
                        <a:ea typeface="+mn-ea"/>
                        <a:cs typeface="Times New Roman" charset="0"/>
                      </a:endParaRPr>
                    </a:p>
                  </a:txBody>
                  <a:tcPr marL="38119" marR="38119" marT="0" marB="0" anchor="ctr">
                    <a:solidFill>
                      <a:schemeClr val="accent5"/>
                    </a:solidFill>
                  </a:tcPr>
                </a:tc>
                <a:tc>
                  <a:txBody>
                    <a:bodyPr/>
                    <a:lstStyle/>
                    <a:p>
                      <a:pPr algn="ctr">
                        <a:spcAft>
                          <a:spcPts val="0"/>
                        </a:spcAft>
                      </a:pPr>
                      <a:r>
                        <a:rPr lang="zh-CN" sz="900" b="0" kern="0">
                          <a:effectLst/>
                          <a:latin typeface="+mn-ea"/>
                          <a:ea typeface="+mn-ea"/>
                        </a:rPr>
                        <a:t>终端</a:t>
                      </a:r>
                      <a:r>
                        <a:rPr lang="en-US" altLang="zh-CN" sz="900" b="0" kern="0">
                          <a:effectLst/>
                          <a:latin typeface="+mn-ea"/>
                          <a:ea typeface="+mn-ea"/>
                        </a:rPr>
                        <a:t>IMEI</a:t>
                      </a:r>
                      <a:endParaRPr lang="zh-CN" sz="900" b="0" kern="100">
                        <a:effectLst/>
                        <a:latin typeface="+mn-ea"/>
                        <a:ea typeface="+mn-ea"/>
                        <a:cs typeface="Times New Roman" charset="0"/>
                      </a:endParaRPr>
                    </a:p>
                  </a:txBody>
                  <a:tcPr marL="38119" marR="38119" marT="0" marB="0" anchor="ctr">
                    <a:solidFill>
                      <a:schemeClr val="accent5">
                        <a:lumMod val="20000"/>
                        <a:lumOff val="80000"/>
                      </a:schemeClr>
                    </a:solidFill>
                  </a:tcPr>
                </a:tc>
                <a:tc>
                  <a:txBody>
                    <a:bodyPr/>
                    <a:lstStyle/>
                    <a:p>
                      <a:pPr marL="0" marR="0" indent="0" algn="l" defTabSz="685732" rtl="0" eaLnBrk="1" fontAlgn="auto" latinLnBrk="0" hangingPunct="1">
                        <a:lnSpc>
                          <a:spcPct val="100000"/>
                        </a:lnSpc>
                        <a:spcBef>
                          <a:spcPts val="0"/>
                        </a:spcBef>
                        <a:spcAft>
                          <a:spcPts val="0"/>
                        </a:spcAft>
                        <a:buClrTx/>
                        <a:buSzTx/>
                        <a:buFontTx/>
                        <a:buNone/>
                        <a:tabLst/>
                        <a:defRPr/>
                      </a:pPr>
                      <a:r>
                        <a:rPr lang="zh-CN" altLang="en-US" sz="900" kern="1200">
                          <a:solidFill>
                            <a:schemeClr val="dk1"/>
                          </a:solidFill>
                          <a:latin typeface="+mn-lt"/>
                          <a:ea typeface="+mn-ea"/>
                          <a:cs typeface="+mn-cs"/>
                        </a:rPr>
                        <a:t>用户上网使用的终端全球统一编号</a:t>
                      </a:r>
                      <a:endParaRPr lang="is-IS" altLang="zh-CN" sz="900" kern="1200">
                        <a:solidFill>
                          <a:schemeClr val="dk1"/>
                        </a:solidFill>
                        <a:latin typeface="+mn-lt"/>
                        <a:ea typeface="+mn-ea"/>
                        <a:cs typeface="+mn-cs"/>
                      </a:endParaRPr>
                    </a:p>
                  </a:txBody>
                  <a:tcPr marL="38119" marR="38119" marT="0" marB="0" anchor="ctr">
                    <a:solidFill>
                      <a:schemeClr val="accent5">
                        <a:lumMod val="20000"/>
                        <a:lumOff val="80000"/>
                      </a:schemeClr>
                    </a:solidFill>
                  </a:tcPr>
                </a:tc>
              </a:tr>
              <a:tr h="176418">
                <a:tc>
                  <a:txBody>
                    <a:bodyPr/>
                    <a:lstStyle/>
                    <a:p>
                      <a:pPr algn="ctr">
                        <a:spcAft>
                          <a:spcPts val="0"/>
                        </a:spcAft>
                      </a:pPr>
                      <a:r>
                        <a:rPr lang="en-US" sz="900" b="0" kern="0">
                          <a:effectLst/>
                          <a:latin typeface="+mn-ea"/>
                          <a:ea typeface="+mn-ea"/>
                        </a:rPr>
                        <a:t>5</a:t>
                      </a:r>
                      <a:endParaRPr lang="zh-CN" sz="900" b="0" kern="100">
                        <a:effectLst/>
                        <a:latin typeface="+mn-ea"/>
                        <a:ea typeface="+mn-ea"/>
                        <a:cs typeface="Times New Roman" charset="0"/>
                      </a:endParaRPr>
                    </a:p>
                  </a:txBody>
                  <a:tcPr marL="38119" marR="38119" marT="0" marB="0" anchor="ctr">
                    <a:solidFill>
                      <a:schemeClr val="accent5"/>
                    </a:solidFill>
                  </a:tcPr>
                </a:tc>
                <a:tc>
                  <a:txBody>
                    <a:bodyPr/>
                    <a:lstStyle/>
                    <a:p>
                      <a:pPr algn="ctr">
                        <a:spcAft>
                          <a:spcPts val="0"/>
                        </a:spcAft>
                      </a:pPr>
                      <a:r>
                        <a:rPr lang="zh-CN" sz="900" b="0" kern="0">
                          <a:effectLst/>
                          <a:latin typeface="+mn-ea"/>
                          <a:ea typeface="+mn-ea"/>
                        </a:rPr>
                        <a:t>流量类型</a:t>
                      </a:r>
                      <a:endParaRPr lang="zh-CN" sz="900" b="0" kern="100">
                        <a:effectLst/>
                        <a:latin typeface="+mn-ea"/>
                        <a:ea typeface="+mn-ea"/>
                        <a:cs typeface="Times New Roman" charset="0"/>
                      </a:endParaRPr>
                    </a:p>
                  </a:txBody>
                  <a:tcPr marL="38119" marR="38119" marT="0" marB="0" anchor="ctr">
                    <a:solidFill>
                      <a:schemeClr val="accent5">
                        <a:lumMod val="20000"/>
                        <a:lumOff val="80000"/>
                      </a:schemeClr>
                    </a:solidFill>
                  </a:tcPr>
                </a:tc>
                <a:tc>
                  <a:txBody>
                    <a:bodyPr/>
                    <a:lstStyle/>
                    <a:p>
                      <a:pPr algn="l">
                        <a:spcAft>
                          <a:spcPts val="0"/>
                        </a:spcAft>
                      </a:pPr>
                      <a:r>
                        <a:rPr lang="en-US" altLang="zh-CN" sz="900" b="0" kern="100">
                          <a:effectLst/>
                          <a:latin typeface="+mn-ea"/>
                          <a:ea typeface="+mn-ea"/>
                          <a:cs typeface="Times New Roman" charset="0"/>
                        </a:rPr>
                        <a:t>DPI</a:t>
                      </a:r>
                      <a:r>
                        <a:rPr lang="zh-CN" altLang="en-US" sz="900" b="0" kern="100">
                          <a:effectLst/>
                          <a:latin typeface="+mn-ea"/>
                          <a:ea typeface="+mn-ea"/>
                          <a:cs typeface="Times New Roman" charset="0"/>
                        </a:rPr>
                        <a:t>流量解析类型</a:t>
                      </a:r>
                      <a:endParaRPr lang="zh-CN" sz="900" b="0" kern="100">
                        <a:effectLst/>
                        <a:latin typeface="+mn-ea"/>
                        <a:ea typeface="+mn-ea"/>
                        <a:cs typeface="Times New Roman" charset="0"/>
                      </a:endParaRPr>
                    </a:p>
                  </a:txBody>
                  <a:tcPr marL="38119" marR="38119" marT="0" marB="0" anchor="ctr">
                    <a:solidFill>
                      <a:schemeClr val="accent5">
                        <a:lumMod val="20000"/>
                        <a:lumOff val="80000"/>
                      </a:schemeClr>
                    </a:solidFill>
                  </a:tcPr>
                </a:tc>
              </a:tr>
              <a:tr h="176418">
                <a:tc>
                  <a:txBody>
                    <a:bodyPr/>
                    <a:lstStyle/>
                    <a:p>
                      <a:pPr algn="ctr">
                        <a:spcAft>
                          <a:spcPts val="0"/>
                        </a:spcAft>
                      </a:pPr>
                      <a:r>
                        <a:rPr lang="en-US" sz="900" b="0" kern="0">
                          <a:effectLst/>
                          <a:latin typeface="+mn-ea"/>
                          <a:ea typeface="+mn-ea"/>
                        </a:rPr>
                        <a:t>6</a:t>
                      </a:r>
                      <a:endParaRPr lang="zh-CN" sz="900" b="0" kern="100">
                        <a:effectLst/>
                        <a:latin typeface="+mn-ea"/>
                        <a:ea typeface="+mn-ea"/>
                        <a:cs typeface="Times New Roman" charset="0"/>
                      </a:endParaRPr>
                    </a:p>
                  </a:txBody>
                  <a:tcPr marL="38119" marR="38119" marT="0" marB="0" anchor="ctr">
                    <a:solidFill>
                      <a:schemeClr val="accent5"/>
                    </a:solidFill>
                  </a:tcPr>
                </a:tc>
                <a:tc>
                  <a:txBody>
                    <a:bodyPr/>
                    <a:lstStyle/>
                    <a:p>
                      <a:pPr algn="ctr">
                        <a:spcAft>
                          <a:spcPts val="0"/>
                        </a:spcAft>
                      </a:pPr>
                      <a:r>
                        <a:rPr lang="zh-CN" sz="900" b="0" kern="0">
                          <a:effectLst/>
                          <a:latin typeface="+mn-ea"/>
                          <a:ea typeface="+mn-ea"/>
                        </a:rPr>
                        <a:t>开始时间</a:t>
                      </a:r>
                      <a:endParaRPr lang="zh-CN" sz="900" b="0" kern="100">
                        <a:effectLst/>
                        <a:latin typeface="+mn-ea"/>
                        <a:ea typeface="+mn-ea"/>
                        <a:cs typeface="Times New Roman" charset="0"/>
                      </a:endParaRPr>
                    </a:p>
                  </a:txBody>
                  <a:tcPr marL="38119" marR="38119" marT="0" marB="0" anchor="ctr">
                    <a:solidFill>
                      <a:schemeClr val="accent5">
                        <a:lumMod val="20000"/>
                        <a:lumOff val="80000"/>
                      </a:schemeClr>
                    </a:solidFill>
                  </a:tcPr>
                </a:tc>
                <a:tc rowSpan="6">
                  <a:txBody>
                    <a:bodyPr/>
                    <a:lstStyle/>
                    <a:p>
                      <a:pPr algn="l">
                        <a:spcAft>
                          <a:spcPts val="0"/>
                        </a:spcAft>
                      </a:pPr>
                      <a:r>
                        <a:rPr lang="zh-CN" altLang="en-US" sz="900" b="0" kern="100">
                          <a:effectLst/>
                          <a:latin typeface="+mn-ea"/>
                          <a:ea typeface="+mn-ea"/>
                          <a:cs typeface="Times New Roman" charset="0"/>
                        </a:rPr>
                        <a:t>用户网络使用时长、流量统计信息</a:t>
                      </a:r>
                      <a:endParaRPr lang="zh-CN" sz="900" b="0" kern="100">
                        <a:effectLst/>
                        <a:latin typeface="+mn-ea"/>
                        <a:ea typeface="+mn-ea"/>
                        <a:cs typeface="Times New Roman" charset="0"/>
                      </a:endParaRPr>
                    </a:p>
                  </a:txBody>
                  <a:tcPr marL="38119" marR="38119" marT="0" marB="0" anchor="ctr">
                    <a:solidFill>
                      <a:schemeClr val="accent5">
                        <a:lumMod val="20000"/>
                        <a:lumOff val="80000"/>
                      </a:schemeClr>
                    </a:solidFill>
                  </a:tcPr>
                </a:tc>
              </a:tr>
              <a:tr h="176418">
                <a:tc>
                  <a:txBody>
                    <a:bodyPr/>
                    <a:lstStyle/>
                    <a:p>
                      <a:pPr algn="ctr">
                        <a:spcAft>
                          <a:spcPts val="0"/>
                        </a:spcAft>
                      </a:pPr>
                      <a:r>
                        <a:rPr lang="en-US" sz="900" b="0" kern="0">
                          <a:effectLst/>
                          <a:latin typeface="+mn-ea"/>
                          <a:ea typeface="+mn-ea"/>
                        </a:rPr>
                        <a:t>7</a:t>
                      </a:r>
                      <a:endParaRPr lang="zh-CN" sz="900" b="0" kern="100">
                        <a:effectLst/>
                        <a:latin typeface="+mn-ea"/>
                        <a:ea typeface="+mn-ea"/>
                        <a:cs typeface="Times New Roman" charset="0"/>
                      </a:endParaRPr>
                    </a:p>
                  </a:txBody>
                  <a:tcPr marL="38119" marR="38119" marT="0" marB="0" anchor="ctr">
                    <a:solidFill>
                      <a:schemeClr val="accent5"/>
                    </a:solidFill>
                  </a:tcPr>
                </a:tc>
                <a:tc>
                  <a:txBody>
                    <a:bodyPr/>
                    <a:lstStyle/>
                    <a:p>
                      <a:pPr algn="ctr">
                        <a:spcAft>
                          <a:spcPts val="0"/>
                        </a:spcAft>
                      </a:pPr>
                      <a:r>
                        <a:rPr lang="zh-CN" sz="900" b="0" kern="0">
                          <a:effectLst/>
                          <a:latin typeface="+mn-ea"/>
                          <a:ea typeface="+mn-ea"/>
                        </a:rPr>
                        <a:t>结束时间</a:t>
                      </a:r>
                      <a:endParaRPr lang="zh-CN" sz="900" b="0" kern="100">
                        <a:effectLst/>
                        <a:latin typeface="+mn-ea"/>
                        <a:ea typeface="+mn-ea"/>
                        <a:cs typeface="Times New Roman" charset="0"/>
                      </a:endParaRPr>
                    </a:p>
                  </a:txBody>
                  <a:tcPr marL="38119" marR="38119" marT="0" marB="0" anchor="ctr">
                    <a:solidFill>
                      <a:schemeClr val="accent5">
                        <a:lumMod val="20000"/>
                        <a:lumOff val="80000"/>
                      </a:schemeClr>
                    </a:solidFill>
                  </a:tcPr>
                </a:tc>
                <a:tc vMerge="1">
                  <a:txBody>
                    <a:bodyPr/>
                    <a:lstStyle/>
                    <a:p>
                      <a:pPr algn="ctr">
                        <a:spcAft>
                          <a:spcPts val="0"/>
                        </a:spcAft>
                      </a:pPr>
                      <a:endParaRPr lang="zh-CN" sz="1000" b="0" kern="100">
                        <a:effectLst/>
                        <a:latin typeface="+mn-ea"/>
                        <a:ea typeface="+mn-ea"/>
                        <a:cs typeface="Times New Roman" charset="0"/>
                      </a:endParaRPr>
                    </a:p>
                  </a:txBody>
                  <a:tcPr marL="38119" marR="38119" marT="0" marB="0" anchor="ctr"/>
                </a:tc>
              </a:tr>
              <a:tr h="176418">
                <a:tc>
                  <a:txBody>
                    <a:bodyPr/>
                    <a:lstStyle/>
                    <a:p>
                      <a:pPr algn="ctr">
                        <a:spcAft>
                          <a:spcPts val="0"/>
                        </a:spcAft>
                      </a:pPr>
                      <a:r>
                        <a:rPr lang="en-US" sz="900" b="0" kern="0">
                          <a:effectLst/>
                          <a:latin typeface="+mn-ea"/>
                          <a:ea typeface="+mn-ea"/>
                        </a:rPr>
                        <a:t>8</a:t>
                      </a:r>
                      <a:endParaRPr lang="zh-CN" sz="900" b="0" kern="100">
                        <a:effectLst/>
                        <a:latin typeface="+mn-ea"/>
                        <a:ea typeface="+mn-ea"/>
                        <a:cs typeface="Times New Roman" charset="0"/>
                      </a:endParaRPr>
                    </a:p>
                  </a:txBody>
                  <a:tcPr marL="38119" marR="38119" marT="0" marB="0" anchor="ctr">
                    <a:solidFill>
                      <a:schemeClr val="accent5"/>
                    </a:solidFill>
                  </a:tcPr>
                </a:tc>
                <a:tc>
                  <a:txBody>
                    <a:bodyPr/>
                    <a:lstStyle/>
                    <a:p>
                      <a:pPr algn="ctr">
                        <a:spcAft>
                          <a:spcPts val="0"/>
                        </a:spcAft>
                      </a:pPr>
                      <a:r>
                        <a:rPr lang="zh-CN" sz="900" b="0" kern="0">
                          <a:effectLst/>
                          <a:latin typeface="+mn-ea"/>
                          <a:ea typeface="+mn-ea"/>
                        </a:rPr>
                        <a:t>时长（秒）</a:t>
                      </a:r>
                      <a:endParaRPr lang="zh-CN" sz="900" b="0" kern="100">
                        <a:effectLst/>
                        <a:latin typeface="+mn-ea"/>
                        <a:ea typeface="+mn-ea"/>
                        <a:cs typeface="Times New Roman" charset="0"/>
                      </a:endParaRPr>
                    </a:p>
                  </a:txBody>
                  <a:tcPr marL="38119" marR="38119" marT="0" marB="0" anchor="ctr">
                    <a:solidFill>
                      <a:schemeClr val="accent5">
                        <a:lumMod val="20000"/>
                        <a:lumOff val="80000"/>
                      </a:schemeClr>
                    </a:solidFill>
                  </a:tcPr>
                </a:tc>
                <a:tc vMerge="1">
                  <a:txBody>
                    <a:bodyPr/>
                    <a:lstStyle/>
                    <a:p>
                      <a:pPr algn="ctr">
                        <a:spcAft>
                          <a:spcPts val="0"/>
                        </a:spcAft>
                      </a:pPr>
                      <a:endParaRPr lang="zh-CN" sz="1000" b="0" kern="100">
                        <a:effectLst/>
                        <a:latin typeface="+mn-ea"/>
                        <a:ea typeface="+mn-ea"/>
                        <a:cs typeface="Times New Roman" charset="0"/>
                      </a:endParaRPr>
                    </a:p>
                  </a:txBody>
                  <a:tcPr marL="38119" marR="38119" marT="0" marB="0" anchor="ctr"/>
                </a:tc>
              </a:tr>
              <a:tr h="176418">
                <a:tc>
                  <a:txBody>
                    <a:bodyPr/>
                    <a:lstStyle/>
                    <a:p>
                      <a:pPr algn="ctr">
                        <a:spcAft>
                          <a:spcPts val="0"/>
                        </a:spcAft>
                      </a:pPr>
                      <a:r>
                        <a:rPr lang="en-US" sz="900" b="0" kern="0">
                          <a:effectLst/>
                          <a:latin typeface="+mn-ea"/>
                          <a:ea typeface="+mn-ea"/>
                        </a:rPr>
                        <a:t>9</a:t>
                      </a:r>
                      <a:endParaRPr lang="zh-CN" sz="900" b="0" kern="100">
                        <a:effectLst/>
                        <a:latin typeface="+mn-ea"/>
                        <a:ea typeface="+mn-ea"/>
                        <a:cs typeface="Times New Roman" charset="0"/>
                      </a:endParaRPr>
                    </a:p>
                  </a:txBody>
                  <a:tcPr marL="38119" marR="38119" marT="0" marB="0" anchor="ctr">
                    <a:solidFill>
                      <a:schemeClr val="accent5"/>
                    </a:solidFill>
                  </a:tcPr>
                </a:tc>
                <a:tc>
                  <a:txBody>
                    <a:bodyPr/>
                    <a:lstStyle/>
                    <a:p>
                      <a:pPr algn="ctr">
                        <a:spcAft>
                          <a:spcPts val="0"/>
                        </a:spcAft>
                      </a:pPr>
                      <a:r>
                        <a:rPr lang="zh-CN" sz="900" b="0" kern="0">
                          <a:effectLst/>
                          <a:latin typeface="+mn-ea"/>
                          <a:ea typeface="+mn-ea"/>
                        </a:rPr>
                        <a:t>上行流量</a:t>
                      </a:r>
                      <a:endParaRPr lang="zh-CN" sz="900" b="0" kern="100">
                        <a:effectLst/>
                        <a:latin typeface="+mn-ea"/>
                        <a:ea typeface="+mn-ea"/>
                        <a:cs typeface="Times New Roman" charset="0"/>
                      </a:endParaRPr>
                    </a:p>
                  </a:txBody>
                  <a:tcPr marL="38119" marR="38119" marT="0" marB="0" anchor="ctr">
                    <a:solidFill>
                      <a:schemeClr val="accent5">
                        <a:lumMod val="20000"/>
                        <a:lumOff val="80000"/>
                      </a:schemeClr>
                    </a:solidFill>
                  </a:tcPr>
                </a:tc>
                <a:tc vMerge="1">
                  <a:txBody>
                    <a:bodyPr/>
                    <a:lstStyle/>
                    <a:p>
                      <a:pPr algn="ctr">
                        <a:spcAft>
                          <a:spcPts val="0"/>
                        </a:spcAft>
                      </a:pPr>
                      <a:endParaRPr lang="zh-CN" sz="1000" b="0" kern="100">
                        <a:effectLst/>
                        <a:latin typeface="+mn-ea"/>
                        <a:ea typeface="+mn-ea"/>
                        <a:cs typeface="Times New Roman" charset="0"/>
                      </a:endParaRPr>
                    </a:p>
                  </a:txBody>
                  <a:tcPr marL="38119" marR="38119" marT="0" marB="0" anchor="ctr"/>
                </a:tc>
              </a:tr>
              <a:tr h="176418">
                <a:tc>
                  <a:txBody>
                    <a:bodyPr/>
                    <a:lstStyle/>
                    <a:p>
                      <a:pPr algn="ctr">
                        <a:spcAft>
                          <a:spcPts val="0"/>
                        </a:spcAft>
                      </a:pPr>
                      <a:r>
                        <a:rPr lang="en-US" sz="900" b="0" kern="0">
                          <a:effectLst/>
                          <a:latin typeface="+mn-ea"/>
                          <a:ea typeface="+mn-ea"/>
                        </a:rPr>
                        <a:t>10</a:t>
                      </a:r>
                      <a:endParaRPr lang="zh-CN" sz="900" b="0" kern="100">
                        <a:effectLst/>
                        <a:latin typeface="+mn-ea"/>
                        <a:ea typeface="+mn-ea"/>
                        <a:cs typeface="Times New Roman" charset="0"/>
                      </a:endParaRPr>
                    </a:p>
                  </a:txBody>
                  <a:tcPr marL="38119" marR="38119" marT="0" marB="0" anchor="ctr">
                    <a:solidFill>
                      <a:schemeClr val="accent5"/>
                    </a:solidFill>
                  </a:tcPr>
                </a:tc>
                <a:tc>
                  <a:txBody>
                    <a:bodyPr/>
                    <a:lstStyle/>
                    <a:p>
                      <a:pPr algn="ctr">
                        <a:spcAft>
                          <a:spcPts val="0"/>
                        </a:spcAft>
                      </a:pPr>
                      <a:r>
                        <a:rPr lang="zh-CN" sz="900" b="0" kern="0">
                          <a:effectLst/>
                          <a:latin typeface="+mn-ea"/>
                          <a:ea typeface="+mn-ea"/>
                        </a:rPr>
                        <a:t>下行流量</a:t>
                      </a:r>
                      <a:endParaRPr lang="zh-CN" sz="900" b="0" kern="100">
                        <a:effectLst/>
                        <a:latin typeface="+mn-ea"/>
                        <a:ea typeface="+mn-ea"/>
                        <a:cs typeface="Times New Roman" charset="0"/>
                      </a:endParaRPr>
                    </a:p>
                  </a:txBody>
                  <a:tcPr marL="38119" marR="38119" marT="0" marB="0" anchor="ctr">
                    <a:solidFill>
                      <a:schemeClr val="accent5">
                        <a:lumMod val="20000"/>
                        <a:lumOff val="80000"/>
                      </a:schemeClr>
                    </a:solidFill>
                  </a:tcPr>
                </a:tc>
                <a:tc vMerge="1">
                  <a:txBody>
                    <a:bodyPr/>
                    <a:lstStyle/>
                    <a:p>
                      <a:pPr algn="ctr">
                        <a:spcAft>
                          <a:spcPts val="0"/>
                        </a:spcAft>
                      </a:pPr>
                      <a:endParaRPr lang="zh-CN" sz="1000" b="0" kern="100">
                        <a:effectLst/>
                        <a:latin typeface="+mn-ea"/>
                        <a:ea typeface="+mn-ea"/>
                        <a:cs typeface="Times New Roman" charset="0"/>
                      </a:endParaRPr>
                    </a:p>
                  </a:txBody>
                  <a:tcPr marL="38119" marR="38119" marT="0" marB="0" anchor="ctr"/>
                </a:tc>
              </a:tr>
              <a:tr h="176418">
                <a:tc>
                  <a:txBody>
                    <a:bodyPr/>
                    <a:lstStyle/>
                    <a:p>
                      <a:pPr algn="ctr">
                        <a:spcAft>
                          <a:spcPts val="0"/>
                        </a:spcAft>
                      </a:pPr>
                      <a:r>
                        <a:rPr lang="en-US" sz="900" b="0" kern="0">
                          <a:effectLst/>
                          <a:latin typeface="+mn-ea"/>
                          <a:ea typeface="+mn-ea"/>
                        </a:rPr>
                        <a:t>11</a:t>
                      </a:r>
                      <a:endParaRPr lang="zh-CN" sz="900" b="0" kern="100">
                        <a:effectLst/>
                        <a:latin typeface="+mn-ea"/>
                        <a:ea typeface="+mn-ea"/>
                        <a:cs typeface="Times New Roman" charset="0"/>
                      </a:endParaRPr>
                    </a:p>
                  </a:txBody>
                  <a:tcPr marL="38119" marR="38119" marT="0" marB="0" anchor="ctr">
                    <a:solidFill>
                      <a:schemeClr val="accent5"/>
                    </a:solidFill>
                  </a:tcPr>
                </a:tc>
                <a:tc>
                  <a:txBody>
                    <a:bodyPr/>
                    <a:lstStyle/>
                    <a:p>
                      <a:pPr algn="ctr">
                        <a:spcAft>
                          <a:spcPts val="0"/>
                        </a:spcAft>
                      </a:pPr>
                      <a:r>
                        <a:rPr lang="zh-CN" sz="900" b="0" kern="0">
                          <a:effectLst/>
                          <a:latin typeface="+mn-ea"/>
                          <a:ea typeface="+mn-ea"/>
                        </a:rPr>
                        <a:t>总流量</a:t>
                      </a:r>
                      <a:endParaRPr lang="zh-CN" sz="900" b="0" kern="100">
                        <a:effectLst/>
                        <a:latin typeface="+mn-ea"/>
                        <a:ea typeface="+mn-ea"/>
                        <a:cs typeface="Times New Roman" charset="0"/>
                      </a:endParaRPr>
                    </a:p>
                  </a:txBody>
                  <a:tcPr marL="38119" marR="38119" marT="0" marB="0" anchor="ctr">
                    <a:solidFill>
                      <a:schemeClr val="accent5">
                        <a:lumMod val="20000"/>
                        <a:lumOff val="80000"/>
                      </a:schemeClr>
                    </a:solidFill>
                  </a:tcPr>
                </a:tc>
                <a:tc vMerge="1">
                  <a:txBody>
                    <a:bodyPr/>
                    <a:lstStyle/>
                    <a:p>
                      <a:pPr algn="ctr">
                        <a:spcAft>
                          <a:spcPts val="0"/>
                        </a:spcAft>
                      </a:pPr>
                      <a:endParaRPr lang="zh-CN" sz="1000" b="0" kern="100">
                        <a:effectLst/>
                        <a:latin typeface="+mn-ea"/>
                        <a:ea typeface="+mn-ea"/>
                        <a:cs typeface="Times New Roman" charset="0"/>
                      </a:endParaRPr>
                    </a:p>
                  </a:txBody>
                  <a:tcPr marL="38119" marR="38119" marT="0" marB="0" anchor="ctr"/>
                </a:tc>
              </a:tr>
              <a:tr h="176418">
                <a:tc>
                  <a:txBody>
                    <a:bodyPr/>
                    <a:lstStyle/>
                    <a:p>
                      <a:pPr algn="ctr">
                        <a:spcAft>
                          <a:spcPts val="0"/>
                        </a:spcAft>
                      </a:pPr>
                      <a:r>
                        <a:rPr lang="en-US" sz="900" b="0" kern="0" dirty="0">
                          <a:effectLst/>
                          <a:latin typeface="+mn-ea"/>
                          <a:ea typeface="+mn-ea"/>
                        </a:rPr>
                        <a:t>12</a:t>
                      </a:r>
                      <a:endParaRPr lang="zh-CN" sz="900" b="0" kern="100" dirty="0">
                        <a:effectLst/>
                        <a:latin typeface="+mn-ea"/>
                        <a:ea typeface="+mn-ea"/>
                        <a:cs typeface="Times New Roman" charset="0"/>
                      </a:endParaRPr>
                    </a:p>
                  </a:txBody>
                  <a:tcPr marL="38119" marR="38119" marT="0" marB="0" anchor="ctr">
                    <a:solidFill>
                      <a:schemeClr val="accent5"/>
                    </a:solidFill>
                  </a:tcPr>
                </a:tc>
                <a:tc>
                  <a:txBody>
                    <a:bodyPr/>
                    <a:lstStyle/>
                    <a:p>
                      <a:pPr algn="ctr">
                        <a:spcAft>
                          <a:spcPts val="0"/>
                        </a:spcAft>
                      </a:pPr>
                      <a:r>
                        <a:rPr lang="en-US" sz="900" b="0" kern="0">
                          <a:effectLst/>
                          <a:latin typeface="+mn-ea"/>
                          <a:ea typeface="+mn-ea"/>
                        </a:rPr>
                        <a:t>RATType</a:t>
                      </a:r>
                      <a:endParaRPr lang="zh-CN" sz="900" b="0" kern="100">
                        <a:effectLst/>
                        <a:latin typeface="+mn-ea"/>
                        <a:ea typeface="+mn-ea"/>
                        <a:cs typeface="Times New Roman" charset="0"/>
                      </a:endParaRPr>
                    </a:p>
                  </a:txBody>
                  <a:tcPr marL="38119" marR="38119" marT="0" marB="0" anchor="ctr">
                    <a:solidFill>
                      <a:schemeClr val="accent5">
                        <a:lumMod val="20000"/>
                        <a:lumOff val="80000"/>
                      </a:schemeClr>
                    </a:solidFill>
                  </a:tcPr>
                </a:tc>
                <a:tc>
                  <a:txBody>
                    <a:bodyPr/>
                    <a:lstStyle/>
                    <a:p>
                      <a:pPr algn="l">
                        <a:spcAft>
                          <a:spcPts val="0"/>
                        </a:spcAft>
                      </a:pPr>
                      <a:r>
                        <a:rPr lang="zh-CN" altLang="en-US" sz="900" b="0" kern="100">
                          <a:effectLst/>
                          <a:latin typeface="+mn-ea"/>
                          <a:ea typeface="+mn-ea"/>
                          <a:cs typeface="Times New Roman" charset="0"/>
                        </a:rPr>
                        <a:t>网络类型</a:t>
                      </a:r>
                      <a:r>
                        <a:rPr lang="en-US" altLang="zh-CN" sz="900" b="0" kern="100">
                          <a:effectLst/>
                          <a:latin typeface="+mn-ea"/>
                          <a:ea typeface="+mn-ea"/>
                          <a:cs typeface="Times New Roman" charset="0"/>
                        </a:rPr>
                        <a:t>:2G</a:t>
                      </a:r>
                      <a:r>
                        <a:rPr lang="zh-CN" altLang="en-US" sz="900" b="0" kern="100">
                          <a:effectLst/>
                          <a:latin typeface="+mn-ea"/>
                          <a:ea typeface="+mn-ea"/>
                          <a:cs typeface="Times New Roman" charset="0"/>
                        </a:rPr>
                        <a:t> </a:t>
                      </a:r>
                      <a:r>
                        <a:rPr lang="en-US" altLang="zh-CN" sz="900" b="0" kern="100">
                          <a:effectLst/>
                          <a:latin typeface="+mn-ea"/>
                          <a:ea typeface="+mn-ea"/>
                          <a:cs typeface="Times New Roman" charset="0"/>
                        </a:rPr>
                        <a:t>3G</a:t>
                      </a:r>
                      <a:r>
                        <a:rPr lang="zh-CN" altLang="en-US" sz="900" b="0" kern="100" baseline="0">
                          <a:effectLst/>
                          <a:latin typeface="+mn-ea"/>
                          <a:ea typeface="+mn-ea"/>
                          <a:cs typeface="Times New Roman" charset="0"/>
                        </a:rPr>
                        <a:t> </a:t>
                      </a:r>
                      <a:r>
                        <a:rPr lang="en-US" altLang="zh-CN" sz="900" b="0" kern="100" baseline="0">
                          <a:effectLst/>
                          <a:latin typeface="+mn-ea"/>
                          <a:ea typeface="+mn-ea"/>
                          <a:cs typeface="Times New Roman" charset="0"/>
                        </a:rPr>
                        <a:t>4G</a:t>
                      </a:r>
                      <a:r>
                        <a:rPr lang="zh-CN" altLang="en-US" sz="900" b="0" kern="100">
                          <a:effectLst/>
                          <a:latin typeface="+mn-ea"/>
                          <a:ea typeface="+mn-ea"/>
                          <a:cs typeface="Times New Roman" charset="0"/>
                        </a:rPr>
                        <a:t> </a:t>
                      </a:r>
                      <a:endParaRPr lang="zh-CN" sz="900" b="0" kern="100">
                        <a:effectLst/>
                        <a:latin typeface="+mn-ea"/>
                        <a:ea typeface="+mn-ea"/>
                        <a:cs typeface="Times New Roman" charset="0"/>
                      </a:endParaRPr>
                    </a:p>
                  </a:txBody>
                  <a:tcPr marL="38119" marR="38119" marT="0" marB="0" anchor="ctr">
                    <a:solidFill>
                      <a:schemeClr val="accent5">
                        <a:lumMod val="20000"/>
                        <a:lumOff val="80000"/>
                      </a:schemeClr>
                    </a:solidFill>
                  </a:tcPr>
                </a:tc>
              </a:tr>
              <a:tr h="176418">
                <a:tc>
                  <a:txBody>
                    <a:bodyPr/>
                    <a:lstStyle/>
                    <a:p>
                      <a:pPr algn="ctr">
                        <a:spcAft>
                          <a:spcPts val="0"/>
                        </a:spcAft>
                      </a:pPr>
                      <a:r>
                        <a:rPr lang="en-US" sz="900" b="0" kern="0">
                          <a:effectLst/>
                          <a:latin typeface="+mn-ea"/>
                          <a:ea typeface="+mn-ea"/>
                        </a:rPr>
                        <a:t>1</a:t>
                      </a:r>
                      <a:r>
                        <a:rPr lang="en-US" altLang="zh-CN" sz="900" b="0" kern="0">
                          <a:effectLst/>
                          <a:latin typeface="+mn-ea"/>
                          <a:ea typeface="+mn-ea"/>
                        </a:rPr>
                        <a:t>3</a:t>
                      </a:r>
                      <a:endParaRPr lang="zh-CN" sz="900" b="0" kern="100">
                        <a:effectLst/>
                        <a:latin typeface="+mn-ea"/>
                        <a:ea typeface="+mn-ea"/>
                        <a:cs typeface="Times New Roman" charset="0"/>
                      </a:endParaRPr>
                    </a:p>
                  </a:txBody>
                  <a:tcPr marL="38119" marR="38119" marT="0" marB="0" anchor="ctr">
                    <a:solidFill>
                      <a:schemeClr val="accent5"/>
                    </a:solidFill>
                  </a:tcPr>
                </a:tc>
                <a:tc>
                  <a:txBody>
                    <a:bodyPr/>
                    <a:lstStyle/>
                    <a:p>
                      <a:pPr algn="ctr">
                        <a:spcAft>
                          <a:spcPts val="0"/>
                        </a:spcAft>
                      </a:pPr>
                      <a:r>
                        <a:rPr lang="zh-CN" sz="900" b="0" kern="0">
                          <a:effectLst/>
                          <a:latin typeface="+mn-ea"/>
                          <a:ea typeface="+mn-ea"/>
                        </a:rPr>
                        <a:t>访问</a:t>
                      </a:r>
                      <a:r>
                        <a:rPr lang="en-US" sz="900" b="0" kern="0">
                          <a:effectLst/>
                          <a:latin typeface="+mn-ea"/>
                          <a:ea typeface="+mn-ea"/>
                        </a:rPr>
                        <a:t>IP</a:t>
                      </a:r>
                      <a:endParaRPr lang="zh-CN" sz="900" b="0" kern="100">
                        <a:effectLst/>
                        <a:latin typeface="+mn-ea"/>
                        <a:ea typeface="+mn-ea"/>
                        <a:cs typeface="Times New Roman" charset="0"/>
                      </a:endParaRPr>
                    </a:p>
                  </a:txBody>
                  <a:tcPr marL="38119" marR="38119" marT="0" marB="0" anchor="ctr">
                    <a:solidFill>
                      <a:schemeClr val="accent5">
                        <a:lumMod val="20000"/>
                        <a:lumOff val="80000"/>
                      </a:schemeClr>
                    </a:solidFill>
                  </a:tcPr>
                </a:tc>
                <a:tc rowSpan="2">
                  <a:txBody>
                    <a:bodyPr/>
                    <a:lstStyle/>
                    <a:p>
                      <a:pPr algn="l">
                        <a:spcAft>
                          <a:spcPts val="0"/>
                        </a:spcAft>
                      </a:pPr>
                      <a:r>
                        <a:rPr lang="zh-CN" altLang="en-US" sz="900" b="0" kern="100">
                          <a:effectLst/>
                          <a:latin typeface="+mn-ea"/>
                          <a:ea typeface="+mn-ea"/>
                          <a:cs typeface="Times New Roman" charset="0"/>
                        </a:rPr>
                        <a:t>用户访问的具体网站</a:t>
                      </a:r>
                      <a:r>
                        <a:rPr lang="en-US" altLang="zh-CN" sz="900" b="0" kern="100">
                          <a:effectLst/>
                          <a:latin typeface="+mn-ea"/>
                          <a:ea typeface="+mn-ea"/>
                          <a:cs typeface="Times New Roman" charset="0"/>
                        </a:rPr>
                        <a:t>IP</a:t>
                      </a:r>
                      <a:r>
                        <a:rPr lang="zh-CN" altLang="en-US" sz="900" b="0" kern="100">
                          <a:effectLst/>
                          <a:latin typeface="+mn-ea"/>
                          <a:ea typeface="+mn-ea"/>
                          <a:cs typeface="Times New Roman" charset="0"/>
                        </a:rPr>
                        <a:t>地址或</a:t>
                      </a:r>
                      <a:r>
                        <a:rPr lang="en-US" altLang="zh-CN" sz="900" b="0" kern="100">
                          <a:effectLst/>
                          <a:latin typeface="+mn-ea"/>
                          <a:ea typeface="+mn-ea"/>
                          <a:cs typeface="Times New Roman" charset="0"/>
                        </a:rPr>
                        <a:t>URL</a:t>
                      </a:r>
                      <a:r>
                        <a:rPr lang="zh-CN" altLang="en-US" sz="900" b="0" kern="100">
                          <a:effectLst/>
                          <a:latin typeface="+mn-ea"/>
                          <a:ea typeface="+mn-ea"/>
                          <a:cs typeface="Times New Roman" charset="0"/>
                        </a:rPr>
                        <a:t>信息</a:t>
                      </a:r>
                      <a:endParaRPr lang="zh-CN" sz="900" b="0" kern="100">
                        <a:effectLst/>
                        <a:latin typeface="+mn-ea"/>
                        <a:ea typeface="+mn-ea"/>
                        <a:cs typeface="Times New Roman" charset="0"/>
                      </a:endParaRPr>
                    </a:p>
                  </a:txBody>
                  <a:tcPr marL="38119" marR="38119" marT="0" marB="0" anchor="ctr">
                    <a:solidFill>
                      <a:schemeClr val="accent5">
                        <a:lumMod val="20000"/>
                        <a:lumOff val="80000"/>
                      </a:schemeClr>
                    </a:solidFill>
                  </a:tcPr>
                </a:tc>
              </a:tr>
              <a:tr h="176418">
                <a:tc>
                  <a:txBody>
                    <a:bodyPr/>
                    <a:lstStyle/>
                    <a:p>
                      <a:pPr algn="ctr">
                        <a:spcAft>
                          <a:spcPts val="0"/>
                        </a:spcAft>
                      </a:pPr>
                      <a:r>
                        <a:rPr lang="en-US" altLang="zh-CN" sz="900" b="0" kern="100" dirty="0">
                          <a:effectLst/>
                          <a:latin typeface="+mn-ea"/>
                          <a:ea typeface="+mn-ea"/>
                          <a:cs typeface="Times New Roman" charset="0"/>
                        </a:rPr>
                        <a:t>14</a:t>
                      </a:r>
                      <a:endParaRPr lang="zh-CN" sz="900" b="0" kern="100" dirty="0">
                        <a:effectLst/>
                        <a:latin typeface="+mn-ea"/>
                        <a:ea typeface="+mn-ea"/>
                        <a:cs typeface="Times New Roman" charset="0"/>
                      </a:endParaRPr>
                    </a:p>
                  </a:txBody>
                  <a:tcPr marL="38119" marR="38119" marT="0" marB="0" anchor="ctr">
                    <a:solidFill>
                      <a:schemeClr val="accent5"/>
                    </a:solidFill>
                  </a:tcPr>
                </a:tc>
                <a:tc>
                  <a:txBody>
                    <a:bodyPr/>
                    <a:lstStyle/>
                    <a:p>
                      <a:pPr algn="ctr">
                        <a:spcAft>
                          <a:spcPts val="0"/>
                        </a:spcAft>
                      </a:pPr>
                      <a:r>
                        <a:rPr lang="zh-CN" altLang="en-US" sz="900" b="0" kern="100">
                          <a:effectLst/>
                          <a:latin typeface="+mn-ea"/>
                          <a:ea typeface="+mn-ea"/>
                          <a:cs typeface="Times New Roman" charset="0"/>
                        </a:rPr>
                        <a:t>网址</a:t>
                      </a:r>
                      <a:endParaRPr lang="zh-CN" sz="900" b="0" kern="100">
                        <a:effectLst/>
                        <a:latin typeface="+mn-ea"/>
                        <a:ea typeface="+mn-ea"/>
                        <a:cs typeface="Times New Roman" charset="0"/>
                      </a:endParaRPr>
                    </a:p>
                  </a:txBody>
                  <a:tcPr marL="38119" marR="38119" marT="0" marB="0" anchor="ctr">
                    <a:solidFill>
                      <a:schemeClr val="accent5">
                        <a:lumMod val="20000"/>
                        <a:lumOff val="80000"/>
                      </a:schemeClr>
                    </a:solidFill>
                  </a:tcPr>
                </a:tc>
                <a:tc vMerge="1">
                  <a:txBody>
                    <a:bodyPr/>
                    <a:lstStyle/>
                    <a:p>
                      <a:pPr algn="l">
                        <a:spcAft>
                          <a:spcPts val="0"/>
                        </a:spcAft>
                      </a:pPr>
                      <a:endParaRPr lang="zh-CN" sz="900" b="0" kern="100">
                        <a:effectLst/>
                        <a:latin typeface="+mn-ea"/>
                        <a:ea typeface="+mn-ea"/>
                        <a:cs typeface="Times New Roman" charset="0"/>
                      </a:endParaRPr>
                    </a:p>
                  </a:txBody>
                  <a:tcPr marL="38119" marR="38119" marT="0" marB="0" anchor="ctr">
                    <a:solidFill>
                      <a:schemeClr val="accent5">
                        <a:lumMod val="20000"/>
                        <a:lumOff val="80000"/>
                      </a:schemeClr>
                    </a:solidFill>
                  </a:tcPr>
                </a:tc>
              </a:tr>
              <a:tr h="352836">
                <a:tc>
                  <a:txBody>
                    <a:bodyPr/>
                    <a:lstStyle/>
                    <a:p>
                      <a:pPr algn="ctr">
                        <a:spcAft>
                          <a:spcPts val="0"/>
                        </a:spcAft>
                      </a:pPr>
                      <a:r>
                        <a:rPr lang="en-US" altLang="zh-CN" sz="900" b="0" kern="0" dirty="0">
                          <a:effectLst/>
                          <a:latin typeface="+mn-ea"/>
                          <a:ea typeface="+mn-ea"/>
                        </a:rPr>
                        <a:t>15</a:t>
                      </a:r>
                      <a:endParaRPr lang="zh-CN" sz="900" b="0" kern="100" dirty="0">
                        <a:effectLst/>
                        <a:latin typeface="+mn-ea"/>
                        <a:ea typeface="+mn-ea"/>
                        <a:cs typeface="Times New Roman" charset="0"/>
                      </a:endParaRPr>
                    </a:p>
                  </a:txBody>
                  <a:tcPr marL="38119" marR="38119" marT="0" marB="0" anchor="ctr">
                    <a:solidFill>
                      <a:schemeClr val="accent5"/>
                    </a:solidFill>
                  </a:tcPr>
                </a:tc>
                <a:tc>
                  <a:txBody>
                    <a:bodyPr/>
                    <a:lstStyle/>
                    <a:p>
                      <a:pPr algn="ctr">
                        <a:spcAft>
                          <a:spcPts val="0"/>
                        </a:spcAft>
                      </a:pPr>
                      <a:r>
                        <a:rPr lang="en-US" sz="900" b="0" kern="0">
                          <a:effectLst/>
                          <a:latin typeface="+mn-ea"/>
                          <a:ea typeface="+mn-ea"/>
                        </a:rPr>
                        <a:t>User Agent</a:t>
                      </a:r>
                      <a:endParaRPr lang="zh-CN" sz="900" b="0" kern="100">
                        <a:effectLst/>
                        <a:latin typeface="+mn-ea"/>
                        <a:ea typeface="+mn-ea"/>
                        <a:cs typeface="Times New Roman" charset="0"/>
                      </a:endParaRPr>
                    </a:p>
                  </a:txBody>
                  <a:tcPr marL="38119" marR="38119" marT="0" marB="0" anchor="ctr">
                    <a:solidFill>
                      <a:schemeClr val="accent5">
                        <a:lumMod val="20000"/>
                        <a:lumOff val="80000"/>
                      </a:schemeClr>
                    </a:solidFill>
                  </a:tcPr>
                </a:tc>
                <a:tc>
                  <a:txBody>
                    <a:bodyPr/>
                    <a:lstStyle/>
                    <a:p>
                      <a:pPr marL="0" marR="0" indent="0" algn="l" defTabSz="685732" rtl="0" eaLnBrk="1" fontAlgn="auto" latinLnBrk="0" hangingPunct="1">
                        <a:lnSpc>
                          <a:spcPct val="100000"/>
                        </a:lnSpc>
                        <a:spcBef>
                          <a:spcPts val="0"/>
                        </a:spcBef>
                        <a:spcAft>
                          <a:spcPts val="0"/>
                        </a:spcAft>
                        <a:buClrTx/>
                        <a:buSzTx/>
                        <a:buFontTx/>
                        <a:buNone/>
                        <a:tabLst/>
                        <a:defRPr/>
                      </a:pPr>
                      <a:r>
                        <a:rPr lang="zh-CN" altLang="en-US" sz="900" b="0" kern="100">
                          <a:effectLst/>
                          <a:latin typeface="+mn-ea"/>
                          <a:ea typeface="+mn-ea"/>
                          <a:cs typeface="Times New Roman" charset="0"/>
                        </a:rPr>
                        <a:t>用户使用的</a:t>
                      </a:r>
                      <a:r>
                        <a:rPr lang="en-US" altLang="zh-CN" sz="900" b="0" kern="100">
                          <a:effectLst/>
                          <a:latin typeface="+mn-ea"/>
                          <a:ea typeface="+mn-ea"/>
                          <a:cs typeface="Times New Roman" charset="0"/>
                        </a:rPr>
                        <a:t>APP</a:t>
                      </a:r>
                      <a:r>
                        <a:rPr lang="zh-CN" altLang="en-US" sz="900" b="0" kern="100">
                          <a:effectLst/>
                          <a:latin typeface="+mn-ea"/>
                          <a:ea typeface="+mn-ea"/>
                          <a:cs typeface="Times New Roman" charset="0"/>
                        </a:rPr>
                        <a:t>信息</a:t>
                      </a:r>
                      <a:endParaRPr lang="zh-CN" sz="900" b="0" kern="100">
                        <a:effectLst/>
                        <a:latin typeface="+mn-ea"/>
                        <a:ea typeface="+mn-ea"/>
                        <a:cs typeface="Times New Roman" charset="0"/>
                      </a:endParaRPr>
                    </a:p>
                  </a:txBody>
                  <a:tcPr marL="38119" marR="38119" marT="0" marB="0" anchor="ctr">
                    <a:solidFill>
                      <a:schemeClr val="accent5">
                        <a:lumMod val="20000"/>
                        <a:lumOff val="80000"/>
                      </a:schemeClr>
                    </a:solidFill>
                  </a:tcPr>
                </a:tc>
              </a:tr>
              <a:tr h="176418">
                <a:tc>
                  <a:txBody>
                    <a:bodyPr/>
                    <a:lstStyle/>
                    <a:p>
                      <a:pPr algn="ctr">
                        <a:spcAft>
                          <a:spcPts val="0"/>
                        </a:spcAft>
                      </a:pPr>
                      <a:r>
                        <a:rPr lang="en-US" altLang="zh-CN" sz="900" b="0" kern="0" dirty="0">
                          <a:effectLst/>
                          <a:latin typeface="+mn-ea"/>
                          <a:ea typeface="+mn-ea"/>
                          <a:cs typeface="+mn-cs"/>
                        </a:rPr>
                        <a:t>16</a:t>
                      </a:r>
                      <a:endParaRPr lang="zh-CN" sz="900" b="0" kern="100" dirty="0">
                        <a:effectLst/>
                        <a:latin typeface="+mn-ea"/>
                        <a:ea typeface="+mn-ea"/>
                        <a:cs typeface="Times New Roman" charset="0"/>
                      </a:endParaRPr>
                    </a:p>
                  </a:txBody>
                  <a:tcPr marL="38119" marR="38119" marT="0" marB="0" anchor="ctr">
                    <a:solidFill>
                      <a:schemeClr val="accent5"/>
                    </a:solidFill>
                  </a:tcPr>
                </a:tc>
                <a:tc>
                  <a:txBody>
                    <a:bodyPr/>
                    <a:lstStyle/>
                    <a:p>
                      <a:pPr algn="ctr">
                        <a:spcAft>
                          <a:spcPts val="0"/>
                        </a:spcAft>
                      </a:pPr>
                      <a:r>
                        <a:rPr lang="zh-CN" sz="900" b="0" kern="0">
                          <a:effectLst/>
                          <a:latin typeface="+mn-ea"/>
                          <a:ea typeface="+mn-ea"/>
                        </a:rPr>
                        <a:t>源端口</a:t>
                      </a:r>
                      <a:endParaRPr lang="zh-CN" sz="900" b="0" kern="100">
                        <a:effectLst/>
                        <a:latin typeface="+mn-ea"/>
                        <a:ea typeface="+mn-ea"/>
                        <a:cs typeface="Times New Roman" charset="0"/>
                      </a:endParaRPr>
                    </a:p>
                  </a:txBody>
                  <a:tcPr marL="38119" marR="38119" marT="0" marB="0" anchor="ctr">
                    <a:solidFill>
                      <a:schemeClr val="accent5">
                        <a:lumMod val="20000"/>
                        <a:lumOff val="80000"/>
                      </a:schemeClr>
                    </a:solidFill>
                  </a:tcPr>
                </a:tc>
                <a:tc rowSpan="2">
                  <a:txBody>
                    <a:bodyPr/>
                    <a:lstStyle/>
                    <a:p>
                      <a:pPr algn="l">
                        <a:spcAft>
                          <a:spcPts val="0"/>
                        </a:spcAft>
                      </a:pPr>
                      <a:r>
                        <a:rPr lang="en-US" altLang="zh-CN" sz="900" b="0" kern="100">
                          <a:effectLst/>
                          <a:latin typeface="+mn-ea"/>
                          <a:ea typeface="+mn-ea"/>
                          <a:cs typeface="Times New Roman" charset="0"/>
                        </a:rPr>
                        <a:t>URL</a:t>
                      </a:r>
                      <a:r>
                        <a:rPr lang="zh-CN" altLang="en-US" sz="900" b="0" kern="100">
                          <a:effectLst/>
                          <a:latin typeface="+mn-ea"/>
                          <a:ea typeface="+mn-ea"/>
                          <a:cs typeface="Times New Roman" charset="0"/>
                        </a:rPr>
                        <a:t>端口信息</a:t>
                      </a:r>
                      <a:endParaRPr lang="zh-CN" sz="900" b="0" kern="100">
                        <a:effectLst/>
                        <a:latin typeface="+mn-ea"/>
                        <a:ea typeface="+mn-ea"/>
                        <a:cs typeface="Times New Roman" charset="0"/>
                      </a:endParaRPr>
                    </a:p>
                  </a:txBody>
                  <a:tcPr marL="38119" marR="38119" marT="0" marB="0" anchor="ctr">
                    <a:solidFill>
                      <a:schemeClr val="accent5">
                        <a:lumMod val="20000"/>
                        <a:lumOff val="80000"/>
                      </a:schemeClr>
                    </a:solidFill>
                  </a:tcPr>
                </a:tc>
              </a:tr>
              <a:tr h="176418">
                <a:tc>
                  <a:txBody>
                    <a:bodyPr/>
                    <a:lstStyle/>
                    <a:p>
                      <a:pPr algn="ctr">
                        <a:spcAft>
                          <a:spcPts val="0"/>
                        </a:spcAft>
                      </a:pPr>
                      <a:r>
                        <a:rPr lang="en-US" altLang="zh-CN" sz="900" b="0" kern="100" dirty="0">
                          <a:effectLst/>
                          <a:latin typeface="+mn-ea"/>
                          <a:ea typeface="+mn-ea"/>
                          <a:cs typeface="Times New Roman" charset="0"/>
                        </a:rPr>
                        <a:t>17</a:t>
                      </a:r>
                      <a:endParaRPr lang="zh-CN" sz="900" b="0" kern="100" dirty="0">
                        <a:effectLst/>
                        <a:latin typeface="+mn-ea"/>
                        <a:ea typeface="+mn-ea"/>
                        <a:cs typeface="Times New Roman" charset="0"/>
                      </a:endParaRPr>
                    </a:p>
                  </a:txBody>
                  <a:tcPr marL="38119" marR="38119" marT="0" marB="0" anchor="ctr">
                    <a:solidFill>
                      <a:schemeClr val="accent5"/>
                    </a:solidFill>
                  </a:tcPr>
                </a:tc>
                <a:tc>
                  <a:txBody>
                    <a:bodyPr/>
                    <a:lstStyle/>
                    <a:p>
                      <a:pPr algn="ctr">
                        <a:spcAft>
                          <a:spcPts val="0"/>
                        </a:spcAft>
                      </a:pPr>
                      <a:r>
                        <a:rPr lang="zh-CN" sz="900" b="0" kern="0">
                          <a:effectLst/>
                          <a:latin typeface="+mn-ea"/>
                          <a:ea typeface="+mn-ea"/>
                        </a:rPr>
                        <a:t>目的端口</a:t>
                      </a:r>
                      <a:endParaRPr lang="zh-CN" sz="900" b="0" kern="100">
                        <a:effectLst/>
                        <a:latin typeface="+mn-ea"/>
                        <a:ea typeface="+mn-ea"/>
                        <a:cs typeface="Times New Roman" charset="0"/>
                      </a:endParaRPr>
                    </a:p>
                  </a:txBody>
                  <a:tcPr marL="38119" marR="38119" marT="0" marB="0" anchor="ctr">
                    <a:solidFill>
                      <a:schemeClr val="accent5">
                        <a:lumMod val="20000"/>
                        <a:lumOff val="80000"/>
                      </a:schemeClr>
                    </a:solidFill>
                  </a:tcPr>
                </a:tc>
                <a:tc vMerge="1">
                  <a:txBody>
                    <a:bodyPr/>
                    <a:lstStyle/>
                    <a:p>
                      <a:pPr algn="ctr">
                        <a:spcAft>
                          <a:spcPts val="0"/>
                        </a:spcAft>
                      </a:pPr>
                      <a:endParaRPr lang="zh-CN" sz="1000" b="0" kern="100">
                        <a:effectLst/>
                        <a:latin typeface="+mn-ea"/>
                        <a:ea typeface="+mn-ea"/>
                        <a:cs typeface="Times New Roman" charset="0"/>
                      </a:endParaRPr>
                    </a:p>
                  </a:txBody>
                  <a:tcPr marL="38119" marR="38119" marT="0" marB="0" anchor="ctr"/>
                </a:tc>
              </a:tr>
              <a:tr h="176418">
                <a:tc>
                  <a:txBody>
                    <a:bodyPr/>
                    <a:lstStyle/>
                    <a:p>
                      <a:pPr algn="ctr">
                        <a:spcAft>
                          <a:spcPts val="0"/>
                        </a:spcAft>
                      </a:pPr>
                      <a:r>
                        <a:rPr lang="en-US" altLang="zh-CN" sz="900" b="0" kern="100" dirty="0">
                          <a:effectLst/>
                          <a:latin typeface="+mn-ea"/>
                          <a:ea typeface="+mn-ea"/>
                          <a:cs typeface="Times New Roman" charset="0"/>
                        </a:rPr>
                        <a:t>...</a:t>
                      </a:r>
                      <a:endParaRPr lang="zh-CN" sz="900" b="0" kern="100" dirty="0">
                        <a:effectLst/>
                        <a:latin typeface="+mn-ea"/>
                        <a:ea typeface="+mn-ea"/>
                        <a:cs typeface="Times New Roman" charset="0"/>
                      </a:endParaRPr>
                    </a:p>
                  </a:txBody>
                  <a:tcPr marL="38119" marR="38119" marT="0" marB="0" anchor="ctr">
                    <a:solidFill>
                      <a:schemeClr val="accent5"/>
                    </a:solidFill>
                  </a:tcPr>
                </a:tc>
                <a:tc>
                  <a:txBody>
                    <a:bodyPr/>
                    <a:lstStyle/>
                    <a:p>
                      <a:pPr algn="ctr">
                        <a:spcAft>
                          <a:spcPts val="0"/>
                        </a:spcAft>
                      </a:pPr>
                      <a:r>
                        <a:rPr lang="en-US" altLang="zh-CN" sz="900" b="0" kern="100">
                          <a:effectLst/>
                          <a:latin typeface="+mn-ea"/>
                          <a:ea typeface="+mn-ea"/>
                          <a:cs typeface="Times New Roman" charset="0"/>
                        </a:rPr>
                        <a:t>...</a:t>
                      </a:r>
                      <a:r>
                        <a:rPr lang="zh-CN" altLang="en-US" sz="900" b="0" kern="100">
                          <a:effectLst/>
                          <a:latin typeface="+mn-ea"/>
                          <a:ea typeface="+mn-ea"/>
                          <a:cs typeface="Times New Roman" charset="0"/>
                        </a:rPr>
                        <a:t> </a:t>
                      </a:r>
                      <a:r>
                        <a:rPr lang="en-US" altLang="zh-CN" sz="900" b="0" kern="100">
                          <a:effectLst/>
                          <a:latin typeface="+mn-ea"/>
                          <a:ea typeface="+mn-ea"/>
                          <a:cs typeface="Times New Roman" charset="0"/>
                        </a:rPr>
                        <a:t>...</a:t>
                      </a:r>
                      <a:endParaRPr lang="zh-CN" sz="900" b="0" kern="100">
                        <a:effectLst/>
                        <a:latin typeface="+mn-ea"/>
                        <a:ea typeface="+mn-ea"/>
                        <a:cs typeface="Times New Roman" charset="0"/>
                      </a:endParaRPr>
                    </a:p>
                  </a:txBody>
                  <a:tcPr marL="38119" marR="38119" marT="0" marB="0" anchor="ctr">
                    <a:solidFill>
                      <a:schemeClr val="accent5">
                        <a:lumMod val="20000"/>
                        <a:lumOff val="80000"/>
                      </a:schemeClr>
                    </a:solidFill>
                  </a:tcPr>
                </a:tc>
                <a:tc>
                  <a:txBody>
                    <a:bodyPr/>
                    <a:lstStyle/>
                    <a:p>
                      <a:pPr algn="l">
                        <a:spcAft>
                          <a:spcPts val="0"/>
                        </a:spcAft>
                      </a:pPr>
                      <a:endParaRPr lang="zh-CN" sz="900" b="0" kern="100" dirty="0">
                        <a:effectLst/>
                        <a:latin typeface="+mn-ea"/>
                        <a:ea typeface="+mn-ea"/>
                        <a:cs typeface="Times New Roman" charset="0"/>
                      </a:endParaRPr>
                    </a:p>
                  </a:txBody>
                  <a:tcPr marL="38119" marR="38119" marT="0" marB="0" anchor="ctr">
                    <a:solidFill>
                      <a:schemeClr val="accent5">
                        <a:lumMod val="20000"/>
                        <a:lumOff val="80000"/>
                      </a:schemeClr>
                    </a:solidFill>
                  </a:tcPr>
                </a:tc>
              </a:tr>
            </a:tbl>
          </a:graphicData>
        </a:graphic>
      </p:graphicFrame>
      <p:sp>
        <p:nvSpPr>
          <p:cNvPr id="26" name="圆角矩形 25"/>
          <p:cNvSpPr/>
          <p:nvPr/>
        </p:nvSpPr>
        <p:spPr>
          <a:xfrm>
            <a:off x="4396504" y="1481536"/>
            <a:ext cx="1716062" cy="246063"/>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a:t>谁</a:t>
            </a:r>
          </a:p>
        </p:txBody>
      </p:sp>
      <p:cxnSp>
        <p:nvCxnSpPr>
          <p:cNvPr id="57" name="曲线连接符 56"/>
          <p:cNvCxnSpPr/>
          <p:nvPr/>
        </p:nvCxnSpPr>
        <p:spPr>
          <a:xfrm rot="5400000" flipH="1" flipV="1">
            <a:off x="3779677" y="1642534"/>
            <a:ext cx="648753" cy="584900"/>
          </a:xfrm>
          <a:prstGeom prst="curvedConnector2">
            <a:avLst/>
          </a:prstGeom>
          <a:ln w="6350">
            <a:solidFill>
              <a:schemeClr val="accent6"/>
            </a:solidFill>
            <a:prstDash val="sysDash"/>
            <a:headEnd type="oval" w="sm" len="sm"/>
            <a:tailEnd type="triangle" w="sm" len="sm"/>
          </a:ln>
        </p:spPr>
        <p:style>
          <a:lnRef idx="3">
            <a:schemeClr val="accent5"/>
          </a:lnRef>
          <a:fillRef idx="0">
            <a:schemeClr val="accent5"/>
          </a:fillRef>
          <a:effectRef idx="2">
            <a:schemeClr val="accent5"/>
          </a:effectRef>
          <a:fontRef idx="minor">
            <a:schemeClr val="tx1"/>
          </a:fontRef>
        </p:style>
      </p:cxnSp>
      <p:cxnSp>
        <p:nvCxnSpPr>
          <p:cNvPr id="58" name="直线箭头连接符 57"/>
          <p:cNvCxnSpPr/>
          <p:nvPr/>
        </p:nvCxnSpPr>
        <p:spPr>
          <a:xfrm>
            <a:off x="3811603" y="1610608"/>
            <a:ext cx="584900" cy="0"/>
          </a:xfrm>
          <a:prstGeom prst="straightConnector1">
            <a:avLst/>
          </a:prstGeom>
          <a:ln w="6350">
            <a:solidFill>
              <a:schemeClr val="accent6"/>
            </a:solidFill>
            <a:prstDash val="sysDash"/>
            <a:headEnd type="oval" w="sm" len="sm"/>
            <a:tailEnd type="triangle" w="sm" len="sm"/>
          </a:ln>
        </p:spPr>
        <p:style>
          <a:lnRef idx="3">
            <a:schemeClr val="accent5"/>
          </a:lnRef>
          <a:fillRef idx="0">
            <a:schemeClr val="accent5"/>
          </a:fillRef>
          <a:effectRef idx="2">
            <a:schemeClr val="accent5"/>
          </a:effectRef>
          <a:fontRef idx="minor">
            <a:schemeClr val="tx1"/>
          </a:fontRef>
        </p:style>
      </p:cxnSp>
      <p:sp>
        <p:nvSpPr>
          <p:cNvPr id="59" name="圆角矩形 58"/>
          <p:cNvSpPr/>
          <p:nvPr/>
        </p:nvSpPr>
        <p:spPr>
          <a:xfrm>
            <a:off x="4396505" y="1778482"/>
            <a:ext cx="1716062" cy="245039"/>
          </a:xfrm>
          <a:prstGeom prst="roundRect">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a:t>在哪里</a:t>
            </a:r>
          </a:p>
        </p:txBody>
      </p:sp>
      <p:cxnSp>
        <p:nvCxnSpPr>
          <p:cNvPr id="65" name="直线箭头连接符 64"/>
          <p:cNvCxnSpPr/>
          <p:nvPr/>
        </p:nvCxnSpPr>
        <p:spPr>
          <a:xfrm>
            <a:off x="3811603" y="1886761"/>
            <a:ext cx="584900" cy="0"/>
          </a:xfrm>
          <a:prstGeom prst="straightConnector1">
            <a:avLst/>
          </a:prstGeom>
          <a:ln w="6350">
            <a:solidFill>
              <a:srgbClr val="45C1A4"/>
            </a:solidFill>
            <a:prstDash val="sysDash"/>
            <a:headEnd type="oval" w="sm" len="sm"/>
            <a:tailEnd type="triangle" w="sm" len="sm"/>
          </a:ln>
        </p:spPr>
        <p:style>
          <a:lnRef idx="3">
            <a:schemeClr val="accent5"/>
          </a:lnRef>
          <a:fillRef idx="0">
            <a:schemeClr val="accent5"/>
          </a:fillRef>
          <a:effectRef idx="2">
            <a:schemeClr val="accent5"/>
          </a:effectRef>
          <a:fontRef idx="minor">
            <a:schemeClr val="tx1"/>
          </a:fontRef>
        </p:style>
      </p:cxnSp>
      <p:sp>
        <p:nvSpPr>
          <p:cNvPr id="66" name="圆角矩形 65"/>
          <p:cNvSpPr/>
          <p:nvPr/>
        </p:nvSpPr>
        <p:spPr>
          <a:xfrm>
            <a:off x="4396503" y="2074404"/>
            <a:ext cx="1716062" cy="577822"/>
          </a:xfrm>
          <a:prstGeom prst="roundRect">
            <a:avLst>
              <a:gd name="adj" fmla="val 6346"/>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a:t>在什么时间</a:t>
            </a:r>
          </a:p>
        </p:txBody>
      </p:sp>
      <p:cxnSp>
        <p:nvCxnSpPr>
          <p:cNvPr id="69" name="曲线连接符 68"/>
          <p:cNvCxnSpPr/>
          <p:nvPr/>
        </p:nvCxnSpPr>
        <p:spPr>
          <a:xfrm rot="5400000" flipH="1" flipV="1">
            <a:off x="3753740" y="2421178"/>
            <a:ext cx="700626" cy="584900"/>
          </a:xfrm>
          <a:prstGeom prst="curvedConnector2">
            <a:avLst/>
          </a:prstGeom>
          <a:ln w="6350">
            <a:solidFill>
              <a:srgbClr val="45C1A4"/>
            </a:solidFill>
            <a:prstDash val="sysDash"/>
            <a:headEnd type="oval" w="sm" len="sm"/>
            <a:tailEnd type="triangle" w="sm" len="sm"/>
          </a:ln>
        </p:spPr>
        <p:style>
          <a:lnRef idx="3">
            <a:schemeClr val="accent5"/>
          </a:lnRef>
          <a:fillRef idx="0">
            <a:schemeClr val="accent5"/>
          </a:fillRef>
          <a:effectRef idx="2">
            <a:schemeClr val="accent5"/>
          </a:effectRef>
          <a:fontRef idx="minor">
            <a:schemeClr val="tx1"/>
          </a:fontRef>
        </p:style>
      </p:cxnSp>
      <p:sp>
        <p:nvSpPr>
          <p:cNvPr id="71" name="圆角矩形 70"/>
          <p:cNvSpPr/>
          <p:nvPr/>
        </p:nvSpPr>
        <p:spPr>
          <a:xfrm>
            <a:off x="4396503" y="2703109"/>
            <a:ext cx="1716062" cy="577822"/>
          </a:xfrm>
          <a:prstGeom prst="roundRect">
            <a:avLst>
              <a:gd name="adj" fmla="val 8067"/>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a:t>以何种方式</a:t>
            </a:r>
          </a:p>
        </p:txBody>
      </p:sp>
      <p:cxnSp>
        <p:nvCxnSpPr>
          <p:cNvPr id="73" name="曲线连接符 72"/>
          <p:cNvCxnSpPr/>
          <p:nvPr/>
        </p:nvCxnSpPr>
        <p:spPr>
          <a:xfrm rot="16200000" flipH="1">
            <a:off x="3815606" y="2492406"/>
            <a:ext cx="576895" cy="584900"/>
          </a:xfrm>
          <a:prstGeom prst="curvedConnector2">
            <a:avLst/>
          </a:prstGeom>
          <a:ln w="6350">
            <a:solidFill>
              <a:srgbClr val="45C1A4"/>
            </a:solidFill>
            <a:prstDash val="sysDash"/>
            <a:headEnd type="oval" w="sm" len="sm"/>
            <a:tailEnd type="triangle" w="sm" len="sm"/>
          </a:ln>
        </p:spPr>
        <p:style>
          <a:lnRef idx="3">
            <a:schemeClr val="accent5"/>
          </a:lnRef>
          <a:fillRef idx="0">
            <a:schemeClr val="accent5"/>
          </a:fillRef>
          <a:effectRef idx="2">
            <a:schemeClr val="accent5"/>
          </a:effectRef>
          <a:fontRef idx="minor">
            <a:schemeClr val="tx1"/>
          </a:fontRef>
        </p:style>
      </p:cxnSp>
      <p:cxnSp>
        <p:nvCxnSpPr>
          <p:cNvPr id="76" name="曲线连接符 75"/>
          <p:cNvCxnSpPr/>
          <p:nvPr/>
        </p:nvCxnSpPr>
        <p:spPr>
          <a:xfrm rot="5400000" flipH="1" flipV="1">
            <a:off x="3773751" y="3104281"/>
            <a:ext cx="660605" cy="584900"/>
          </a:xfrm>
          <a:prstGeom prst="curvedConnector2">
            <a:avLst/>
          </a:prstGeom>
          <a:ln w="6350">
            <a:solidFill>
              <a:srgbClr val="45C1A4"/>
            </a:solidFill>
            <a:prstDash val="sysDash"/>
            <a:headEnd type="oval" w="sm" len="sm"/>
            <a:tailEnd type="triangle" w="sm" len="sm"/>
          </a:ln>
        </p:spPr>
        <p:style>
          <a:lnRef idx="3">
            <a:schemeClr val="accent5"/>
          </a:lnRef>
          <a:fillRef idx="0">
            <a:schemeClr val="accent5"/>
          </a:fillRef>
          <a:effectRef idx="2">
            <a:schemeClr val="accent5"/>
          </a:effectRef>
          <a:fontRef idx="minor">
            <a:schemeClr val="tx1"/>
          </a:fontRef>
        </p:style>
      </p:cxnSp>
      <p:sp>
        <p:nvSpPr>
          <p:cNvPr id="77" name="圆角矩形 76"/>
          <p:cNvSpPr/>
          <p:nvPr/>
        </p:nvSpPr>
        <p:spPr>
          <a:xfrm>
            <a:off x="4396503" y="3331814"/>
            <a:ext cx="1716062" cy="873771"/>
          </a:xfrm>
          <a:prstGeom prst="roundRect">
            <a:avLst>
              <a:gd name="adj" fmla="val 529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a:t>访问了哪些网站内容</a:t>
            </a:r>
          </a:p>
        </p:txBody>
      </p:sp>
      <p:sp>
        <p:nvSpPr>
          <p:cNvPr id="83" name="圆角矩形 82"/>
          <p:cNvSpPr/>
          <p:nvPr/>
        </p:nvSpPr>
        <p:spPr>
          <a:xfrm>
            <a:off x="4396503" y="4256469"/>
            <a:ext cx="1716062" cy="569913"/>
          </a:xfrm>
          <a:prstGeom prst="roundRect">
            <a:avLst>
              <a:gd name="adj" fmla="val 969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t>使用了什么</a:t>
            </a:r>
            <a:r>
              <a:rPr kumimoji="1" lang="en-US" altLang="zh-CN" sz="1200" dirty="0"/>
              <a:t>APP</a:t>
            </a:r>
            <a:endParaRPr kumimoji="1" lang="zh-CN" altLang="en-US" sz="1200" dirty="0"/>
          </a:p>
        </p:txBody>
      </p:sp>
      <p:cxnSp>
        <p:nvCxnSpPr>
          <p:cNvPr id="87" name="直线箭头连接符 86"/>
          <p:cNvCxnSpPr/>
          <p:nvPr/>
        </p:nvCxnSpPr>
        <p:spPr>
          <a:xfrm>
            <a:off x="3811603" y="4004319"/>
            <a:ext cx="584900" cy="0"/>
          </a:xfrm>
          <a:prstGeom prst="straightConnector1">
            <a:avLst/>
          </a:prstGeom>
          <a:ln w="6350">
            <a:solidFill>
              <a:schemeClr val="accent2"/>
            </a:solidFill>
            <a:prstDash val="sysDash"/>
            <a:headEnd type="oval" w="sm" len="sm"/>
            <a:tailEnd type="triangle" w="sm" len="sm"/>
          </a:ln>
        </p:spPr>
        <p:style>
          <a:lnRef idx="3">
            <a:schemeClr val="accent5"/>
          </a:lnRef>
          <a:fillRef idx="0">
            <a:schemeClr val="accent5"/>
          </a:fillRef>
          <a:effectRef idx="2">
            <a:schemeClr val="accent5"/>
          </a:effectRef>
          <a:fontRef idx="minor">
            <a:schemeClr val="tx1"/>
          </a:fontRef>
        </p:style>
      </p:cxnSp>
      <p:cxnSp>
        <p:nvCxnSpPr>
          <p:cNvPr id="88" name="曲线连接符 87"/>
          <p:cNvCxnSpPr/>
          <p:nvPr/>
        </p:nvCxnSpPr>
        <p:spPr>
          <a:xfrm rot="5400000" flipH="1" flipV="1">
            <a:off x="3773751" y="4039705"/>
            <a:ext cx="660605" cy="584900"/>
          </a:xfrm>
          <a:prstGeom prst="curvedConnector2">
            <a:avLst/>
          </a:prstGeom>
          <a:ln w="6350">
            <a:solidFill>
              <a:schemeClr val="accent2"/>
            </a:solidFill>
            <a:prstDash val="sysDash"/>
            <a:headEnd type="oval" w="sm" len="sm"/>
            <a:tailEnd type="triangle" w="sm" len="sm"/>
          </a:ln>
        </p:spPr>
        <p:style>
          <a:lnRef idx="3">
            <a:schemeClr val="accent5"/>
          </a:lnRef>
          <a:fillRef idx="0">
            <a:schemeClr val="accent5"/>
          </a:fillRef>
          <a:effectRef idx="2">
            <a:schemeClr val="accent5"/>
          </a:effectRef>
          <a:fontRef idx="minor">
            <a:schemeClr val="tx1"/>
          </a:fontRef>
        </p:style>
      </p:cxnSp>
      <p:cxnSp>
        <p:nvCxnSpPr>
          <p:cNvPr id="89" name="曲线连接符 88"/>
          <p:cNvCxnSpPr/>
          <p:nvPr/>
        </p:nvCxnSpPr>
        <p:spPr>
          <a:xfrm rot="16200000" flipH="1">
            <a:off x="3924949" y="4194735"/>
            <a:ext cx="358206" cy="584900"/>
          </a:xfrm>
          <a:prstGeom prst="curvedConnector2">
            <a:avLst/>
          </a:prstGeom>
          <a:ln w="6350">
            <a:solidFill>
              <a:schemeClr val="accent1"/>
            </a:solidFill>
            <a:prstDash val="sysDash"/>
            <a:headEnd type="oval" w="sm" len="sm"/>
            <a:tailEnd type="triangle" w="sm" len="sm"/>
          </a:ln>
        </p:spPr>
        <p:style>
          <a:lnRef idx="3">
            <a:schemeClr val="accent5"/>
          </a:lnRef>
          <a:fillRef idx="0">
            <a:schemeClr val="accent5"/>
          </a:fillRef>
          <a:effectRef idx="2">
            <a:schemeClr val="accent5"/>
          </a:effectRef>
          <a:fontRef idx="minor">
            <a:schemeClr val="tx1"/>
          </a:fontRef>
        </p:style>
      </p:cxnSp>
      <p:sp>
        <p:nvSpPr>
          <p:cNvPr id="99" name="圆角矩形 98"/>
          <p:cNvSpPr/>
          <p:nvPr/>
        </p:nvSpPr>
        <p:spPr>
          <a:xfrm>
            <a:off x="6527039" y="1610606"/>
            <a:ext cx="2447996" cy="3215775"/>
          </a:xfrm>
          <a:prstGeom prst="roundRect">
            <a:avLst>
              <a:gd name="adj" fmla="val 2044"/>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Ins="36000" rtlCol="0" anchor="t"/>
          <a:lstStyle/>
          <a:p>
            <a:pPr algn="ctr">
              <a:lnSpc>
                <a:spcPct val="150000"/>
              </a:lnSpc>
            </a:pPr>
            <a:r>
              <a:rPr kumimoji="1" lang="zh-CN" altLang="en-US"/>
              <a:t> 中国联通互联网信息库</a:t>
            </a:r>
          </a:p>
        </p:txBody>
      </p:sp>
      <p:sp>
        <p:nvSpPr>
          <p:cNvPr id="100" name="右箭头 99"/>
          <p:cNvSpPr/>
          <p:nvPr/>
        </p:nvSpPr>
        <p:spPr>
          <a:xfrm rot="10800000">
            <a:off x="6156478" y="3743248"/>
            <a:ext cx="234223" cy="154419"/>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1" name="右箭头 100"/>
          <p:cNvSpPr/>
          <p:nvPr/>
        </p:nvSpPr>
        <p:spPr>
          <a:xfrm rot="10800000">
            <a:off x="6156478" y="4491825"/>
            <a:ext cx="234223" cy="15441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03" name="图片 102"/>
          <p:cNvPicPr>
            <a:picLocks noChangeAspect="1"/>
          </p:cNvPicPr>
          <p:nvPr/>
        </p:nvPicPr>
        <p:blipFill>
          <a:blip r:embed="rId3" cstate="email">
            <a:extLst>
              <a:ext uri="{28A0092B-C50C-407E-A947-70E740481C1C}">
                <a14:useLocalDpi xmlns="" xmlns:a14="http://schemas.microsoft.com/office/drawing/2010/main"/>
              </a:ext>
            </a:extLst>
          </a:blip>
          <a:stretch>
            <a:fillRect/>
          </a:stretch>
        </p:blipFill>
        <p:spPr>
          <a:xfrm>
            <a:off x="6579044" y="1696935"/>
            <a:ext cx="304028" cy="304028"/>
          </a:xfrm>
          <a:prstGeom prst="rect">
            <a:avLst/>
          </a:prstGeom>
        </p:spPr>
      </p:pic>
      <p:sp>
        <p:nvSpPr>
          <p:cNvPr id="102" name="圆角矩形 101"/>
          <p:cNvSpPr/>
          <p:nvPr/>
        </p:nvSpPr>
        <p:spPr>
          <a:xfrm>
            <a:off x="6624114" y="2069549"/>
            <a:ext cx="2287322" cy="1828118"/>
          </a:xfrm>
          <a:prstGeom prst="roundRect">
            <a:avLst>
              <a:gd name="adj" fmla="val 17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zh-CN" altLang="en-US" sz="1200" b="1" dirty="0">
                <a:solidFill>
                  <a:schemeClr val="accent2"/>
                </a:solidFill>
                <a:latin typeface="+mn-ea"/>
              </a:rPr>
              <a:t>网站识别规则</a:t>
            </a:r>
          </a:p>
        </p:txBody>
      </p:sp>
      <p:sp>
        <p:nvSpPr>
          <p:cNvPr id="104" name="圆角矩形 103"/>
          <p:cNvSpPr/>
          <p:nvPr/>
        </p:nvSpPr>
        <p:spPr>
          <a:xfrm>
            <a:off x="6624114" y="3950958"/>
            <a:ext cx="2287322" cy="772434"/>
          </a:xfrm>
          <a:prstGeom prst="roundRect">
            <a:avLst>
              <a:gd name="adj" fmla="val 347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zh-CN" sz="1200" b="1">
                <a:solidFill>
                  <a:schemeClr val="accent1"/>
                </a:solidFill>
                <a:latin typeface="+mn-ea"/>
              </a:rPr>
              <a:t>APP</a:t>
            </a:r>
            <a:r>
              <a:rPr kumimoji="1" lang="zh-CN" altLang="en-US" sz="1200" b="1">
                <a:solidFill>
                  <a:schemeClr val="accent1"/>
                </a:solidFill>
                <a:latin typeface="+mn-ea"/>
              </a:rPr>
              <a:t>识别规则</a:t>
            </a:r>
          </a:p>
        </p:txBody>
      </p:sp>
      <p:sp>
        <p:nvSpPr>
          <p:cNvPr id="106" name="圆角矩形 105"/>
          <p:cNvSpPr/>
          <p:nvPr/>
        </p:nvSpPr>
        <p:spPr>
          <a:xfrm>
            <a:off x="6697466" y="4225615"/>
            <a:ext cx="1039090" cy="436844"/>
          </a:xfrm>
          <a:prstGeom prst="roundRect">
            <a:avLst>
              <a:gd name="adj" fmla="val 969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50">
                <a:latin typeface="+mn-ea"/>
              </a:rPr>
              <a:t>UA</a:t>
            </a:r>
          </a:p>
          <a:p>
            <a:pPr algn="ctr"/>
            <a:r>
              <a:rPr kumimoji="1" lang="zh-CN" altLang="en-US" sz="1050">
                <a:latin typeface="+mn-ea"/>
              </a:rPr>
              <a:t>精准解析规则</a:t>
            </a:r>
          </a:p>
        </p:txBody>
      </p:sp>
      <p:sp>
        <p:nvSpPr>
          <p:cNvPr id="107" name="圆角矩形 106"/>
          <p:cNvSpPr/>
          <p:nvPr/>
        </p:nvSpPr>
        <p:spPr>
          <a:xfrm>
            <a:off x="7809909" y="4225614"/>
            <a:ext cx="1070266" cy="436843"/>
          </a:xfrm>
          <a:prstGeom prst="roundRect">
            <a:avLst>
              <a:gd name="adj" fmla="val 969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50">
                <a:latin typeface="+mn-ea"/>
              </a:rPr>
              <a:t>IP+Port</a:t>
            </a:r>
          </a:p>
          <a:p>
            <a:pPr algn="ctr"/>
            <a:r>
              <a:rPr kumimoji="1" lang="zh-CN" altLang="en-US" sz="1050">
                <a:latin typeface="+mn-ea"/>
              </a:rPr>
              <a:t>补充解析规则</a:t>
            </a:r>
          </a:p>
        </p:txBody>
      </p:sp>
      <p:sp>
        <p:nvSpPr>
          <p:cNvPr id="145" name="圆角矩形 144"/>
          <p:cNvSpPr/>
          <p:nvPr/>
        </p:nvSpPr>
        <p:spPr>
          <a:xfrm>
            <a:off x="6697464" y="3587444"/>
            <a:ext cx="2146075" cy="271245"/>
          </a:xfrm>
          <a:prstGeom prst="roundRect">
            <a:avLst>
              <a:gd name="adj" fmla="val 96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50">
                <a:latin typeface="+mn-ea"/>
              </a:rPr>
              <a:t>四级域名分类规则</a:t>
            </a:r>
          </a:p>
        </p:txBody>
      </p:sp>
      <p:sp>
        <p:nvSpPr>
          <p:cNvPr id="146" name="圆角矩形 145"/>
          <p:cNvSpPr/>
          <p:nvPr/>
        </p:nvSpPr>
        <p:spPr>
          <a:xfrm>
            <a:off x="6697465" y="2962109"/>
            <a:ext cx="1039090" cy="271245"/>
          </a:xfrm>
          <a:prstGeom prst="roundRect">
            <a:avLst>
              <a:gd name="adj" fmla="val 558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50">
                <a:latin typeface="+mn-ea"/>
              </a:rPr>
              <a:t>URL</a:t>
            </a:r>
            <a:r>
              <a:rPr kumimoji="1" lang="zh-CN" altLang="en-US" sz="1050">
                <a:latin typeface="+mn-ea"/>
              </a:rPr>
              <a:t>路径规则</a:t>
            </a:r>
          </a:p>
        </p:txBody>
      </p:sp>
      <p:sp>
        <p:nvSpPr>
          <p:cNvPr id="149" name="圆角矩形 148"/>
          <p:cNvSpPr/>
          <p:nvPr/>
        </p:nvSpPr>
        <p:spPr>
          <a:xfrm>
            <a:off x="6697465" y="3262908"/>
            <a:ext cx="1039090" cy="271245"/>
          </a:xfrm>
          <a:prstGeom prst="roundRect">
            <a:avLst>
              <a:gd name="adj" fmla="val 558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50">
                <a:latin typeface="+mn-ea"/>
              </a:rPr>
              <a:t>URL</a:t>
            </a:r>
            <a:r>
              <a:rPr kumimoji="1" lang="zh-CN" altLang="en-US" sz="1050">
                <a:latin typeface="+mn-ea"/>
              </a:rPr>
              <a:t>参数规则</a:t>
            </a:r>
          </a:p>
        </p:txBody>
      </p:sp>
      <p:sp>
        <p:nvSpPr>
          <p:cNvPr id="150" name="圆角矩形 149"/>
          <p:cNvSpPr/>
          <p:nvPr/>
        </p:nvSpPr>
        <p:spPr>
          <a:xfrm>
            <a:off x="7770502" y="2351360"/>
            <a:ext cx="544304" cy="1182793"/>
          </a:xfrm>
          <a:prstGeom prst="roundRect">
            <a:avLst>
              <a:gd name="adj" fmla="val 231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50">
                <a:latin typeface="+mn-ea"/>
              </a:rPr>
              <a:t>站内动作识别规则</a:t>
            </a:r>
          </a:p>
        </p:txBody>
      </p:sp>
      <p:sp>
        <p:nvSpPr>
          <p:cNvPr id="152" name="圆角矩形 151"/>
          <p:cNvSpPr/>
          <p:nvPr/>
        </p:nvSpPr>
        <p:spPr>
          <a:xfrm>
            <a:off x="8351482" y="2888784"/>
            <a:ext cx="492057" cy="645369"/>
          </a:xfrm>
          <a:prstGeom prst="roundRect">
            <a:avLst>
              <a:gd name="adj" fmla="val 231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50">
                <a:latin typeface="+mn-ea"/>
              </a:rPr>
              <a:t>搜索识别规则</a:t>
            </a:r>
          </a:p>
        </p:txBody>
      </p:sp>
      <p:sp>
        <p:nvSpPr>
          <p:cNvPr id="153" name="圆角矩形 152"/>
          <p:cNvSpPr/>
          <p:nvPr/>
        </p:nvSpPr>
        <p:spPr>
          <a:xfrm>
            <a:off x="8351482" y="2351360"/>
            <a:ext cx="492057" cy="500416"/>
          </a:xfrm>
          <a:prstGeom prst="roundRect">
            <a:avLst>
              <a:gd name="adj" fmla="val 231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50">
                <a:latin typeface="+mn-ea"/>
              </a:rPr>
              <a:t>搜索词库</a:t>
            </a:r>
          </a:p>
        </p:txBody>
      </p:sp>
      <p:sp>
        <p:nvSpPr>
          <p:cNvPr id="154" name="圆角矩形 153"/>
          <p:cNvSpPr/>
          <p:nvPr/>
        </p:nvSpPr>
        <p:spPr>
          <a:xfrm>
            <a:off x="6694737" y="2351360"/>
            <a:ext cx="1039090" cy="572148"/>
          </a:xfrm>
          <a:prstGeom prst="roundRect">
            <a:avLst>
              <a:gd name="adj" fmla="val 384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50">
                <a:latin typeface="+mn-ea"/>
              </a:rPr>
              <a:t>网站内容解析规则</a:t>
            </a:r>
          </a:p>
        </p:txBody>
      </p:sp>
      <p:cxnSp>
        <p:nvCxnSpPr>
          <p:cNvPr id="38" name="曲线连接符 37"/>
          <p:cNvCxnSpPr/>
          <p:nvPr/>
        </p:nvCxnSpPr>
        <p:spPr>
          <a:xfrm rot="16200000" flipH="1">
            <a:off x="3786524" y="4054001"/>
            <a:ext cx="634585" cy="584900"/>
          </a:xfrm>
          <a:prstGeom prst="curvedConnector2">
            <a:avLst/>
          </a:prstGeom>
          <a:ln w="6350">
            <a:solidFill>
              <a:schemeClr val="accent1"/>
            </a:solidFill>
            <a:prstDash val="sysDash"/>
            <a:headEnd type="oval" w="sm" len="sm"/>
            <a:tailEnd type="triangle" w="sm" len="sm"/>
          </a:ln>
        </p:spPr>
        <p:style>
          <a:lnRef idx="3">
            <a:schemeClr val="accent5"/>
          </a:lnRef>
          <a:fillRef idx="0">
            <a:schemeClr val="accent5"/>
          </a:fillRef>
          <a:effectRef idx="2">
            <a:schemeClr val="accent5"/>
          </a:effectRef>
          <a:fontRef idx="minor">
            <a:schemeClr val="tx1"/>
          </a:fontRef>
        </p:style>
      </p:cxnSp>
      <p:sp>
        <p:nvSpPr>
          <p:cNvPr id="3" name="标题 2"/>
          <p:cNvSpPr>
            <a:spLocks noGrp="1"/>
          </p:cNvSpPr>
          <p:nvPr>
            <p:ph type="title"/>
          </p:nvPr>
        </p:nvSpPr>
        <p:spPr/>
        <p:txBody>
          <a:bodyPr/>
          <a:lstStyle/>
          <a:p>
            <a:pPr defTabSz="914310"/>
            <a:r>
              <a:rPr kumimoji="1" lang="en-US" altLang="zh-CN" kern="0" dirty="0" smtClean="0"/>
              <a:t>2</a:t>
            </a:r>
            <a:r>
              <a:rPr kumimoji="1" lang="zh-CN" altLang="en-US" kern="0" dirty="0" smtClean="0"/>
              <a:t>、互联网流量日志解析能力概述</a:t>
            </a:r>
            <a:endParaRPr kumimoji="1" lang="zh-CN" altLang="en-US" kern="0" dirty="0"/>
          </a:p>
        </p:txBody>
      </p:sp>
    </p:spTree>
    <p:extLst>
      <p:ext uri="{BB962C8B-B14F-4D97-AF65-F5344CB8AC3E}">
        <p14:creationId xmlns="" xmlns:p14="http://schemas.microsoft.com/office/powerpoint/2010/main" val="3589007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defTabSz="914310"/>
            <a:r>
              <a:rPr kumimoji="1" lang="en-US" altLang="zh-CN" kern="0" dirty="0"/>
              <a:t>2</a:t>
            </a:r>
            <a:r>
              <a:rPr kumimoji="1" lang="zh-CN" altLang="en-US" kern="0" dirty="0" smtClean="0"/>
              <a:t>、</a:t>
            </a:r>
            <a:r>
              <a:rPr kumimoji="1" lang="zh-CN" altLang="en-US" kern="0" dirty="0"/>
              <a:t>互联网流量日志解析</a:t>
            </a:r>
            <a:r>
              <a:rPr kumimoji="1" lang="zh-CN" altLang="en-US" kern="0" dirty="0" smtClean="0"/>
              <a:t>示例</a:t>
            </a:r>
            <a:endParaRPr kumimoji="1" lang="zh-CN" altLang="en-US" kern="0" dirty="0"/>
          </a:p>
        </p:txBody>
      </p:sp>
      <p:sp>
        <p:nvSpPr>
          <p:cNvPr id="114" name="矩形 113"/>
          <p:cNvSpPr/>
          <p:nvPr/>
        </p:nvSpPr>
        <p:spPr>
          <a:xfrm>
            <a:off x="270306" y="2454510"/>
            <a:ext cx="8576783" cy="276999"/>
          </a:xfrm>
          <a:prstGeom prst="rect">
            <a:avLst/>
          </a:prstGeom>
        </p:spPr>
        <p:txBody>
          <a:bodyPr wrap="square">
            <a:spAutoFit/>
          </a:bodyPr>
          <a:lstStyle/>
          <a:p>
            <a:pPr marL="185732" indent="-185732">
              <a:buFont typeface="Arial" charset="0"/>
              <a:buChar char="•"/>
            </a:pPr>
            <a:r>
              <a:rPr lang="zh-CN" altLang="zh-CN" sz="1200" dirty="0" smtClean="0">
                <a:latin typeface="Microsoft YaHei" charset="-122"/>
                <a:ea typeface="Microsoft YaHei" charset="-122"/>
                <a:cs typeface="Microsoft YaHei" charset="-122"/>
              </a:rPr>
              <a:t>“</a:t>
            </a:r>
            <a:r>
              <a:rPr lang="en-US" altLang="zh-CN" sz="1200" b="1" dirty="0" err="1">
                <a:solidFill>
                  <a:srgbClr val="FF0000"/>
                </a:solidFill>
                <a:latin typeface="Microsoft YaHei" charset="-122"/>
                <a:ea typeface="Microsoft YaHei" charset="-122"/>
                <a:cs typeface="Microsoft YaHei" charset="-122"/>
              </a:rPr>
              <a:t>NewsArticle</a:t>
            </a:r>
            <a:r>
              <a:rPr lang="zh-CN" altLang="zh-CN" sz="1200" dirty="0">
                <a:latin typeface="Microsoft YaHei" charset="-122"/>
                <a:ea typeface="Microsoft YaHei" charset="-122"/>
                <a:cs typeface="Microsoft YaHei" charset="-122"/>
              </a:rPr>
              <a:t>”，当上网记录对应的</a:t>
            </a:r>
            <a:r>
              <a:rPr lang="en-US" altLang="zh-CN" sz="1200" dirty="0" err="1">
                <a:latin typeface="Microsoft YaHei" charset="-122"/>
                <a:ea typeface="Microsoft YaHei" charset="-122"/>
                <a:cs typeface="Microsoft YaHei" charset="-122"/>
              </a:rPr>
              <a:t>useragent</a:t>
            </a:r>
            <a:r>
              <a:rPr lang="zh-CN" altLang="zh-CN" sz="1200" dirty="0">
                <a:latin typeface="Microsoft YaHei" charset="-122"/>
                <a:ea typeface="Microsoft YaHei" charset="-122"/>
                <a:cs typeface="Microsoft YaHei" charset="-122"/>
              </a:rPr>
              <a:t>能</a:t>
            </a:r>
            <a:r>
              <a:rPr lang="zh-CN" altLang="en-US" sz="1200" dirty="0">
                <a:latin typeface="Microsoft YaHei" charset="-122"/>
                <a:ea typeface="Microsoft YaHei" charset="-122"/>
                <a:cs typeface="Microsoft YaHei" charset="-122"/>
              </a:rPr>
              <a:t>与</a:t>
            </a:r>
            <a:r>
              <a:rPr lang="zh-CN" altLang="zh-CN" sz="1200" dirty="0">
                <a:latin typeface="Microsoft YaHei" charset="-122"/>
                <a:ea typeface="Microsoft YaHei" charset="-122"/>
                <a:cs typeface="Microsoft YaHei" charset="-122"/>
              </a:rPr>
              <a:t>此</a:t>
            </a:r>
            <a:r>
              <a:rPr lang="en-US" altLang="zh-CN" sz="1200" dirty="0">
                <a:latin typeface="Microsoft YaHei" charset="-122"/>
                <a:ea typeface="Microsoft YaHei" charset="-122"/>
                <a:cs typeface="Microsoft YaHei" charset="-122"/>
              </a:rPr>
              <a:t>UA</a:t>
            </a:r>
            <a:r>
              <a:rPr lang="zh-CN" altLang="zh-CN" sz="1200" dirty="0">
                <a:latin typeface="Microsoft YaHei" charset="-122"/>
                <a:ea typeface="Microsoft YaHei" charset="-122"/>
                <a:cs typeface="Microsoft YaHei" charset="-122"/>
              </a:rPr>
              <a:t>规则匹配，</a:t>
            </a:r>
            <a:r>
              <a:rPr lang="zh-CN" altLang="en-US" sz="1200" dirty="0">
                <a:latin typeface="Microsoft YaHei" charset="-122"/>
                <a:ea typeface="Microsoft YaHei" charset="-122"/>
                <a:cs typeface="Microsoft YaHei" charset="-122"/>
              </a:rPr>
              <a:t>则表示</a:t>
            </a:r>
            <a:r>
              <a:rPr lang="zh-CN" altLang="zh-CN" sz="1200" dirty="0">
                <a:latin typeface="Microsoft YaHei" charset="-122"/>
                <a:ea typeface="Microsoft YaHei" charset="-122"/>
                <a:cs typeface="Microsoft YaHei" charset="-122"/>
              </a:rPr>
              <a:t>用户</a:t>
            </a:r>
            <a:r>
              <a:rPr lang="zh-CN" altLang="en-US" sz="1200" dirty="0">
                <a:latin typeface="Microsoft YaHei" charset="-122"/>
                <a:ea typeface="Microsoft YaHei" charset="-122"/>
                <a:cs typeface="Microsoft YaHei" charset="-122"/>
              </a:rPr>
              <a:t>使用</a:t>
            </a:r>
            <a:r>
              <a:rPr lang="zh-CN" altLang="zh-CN" sz="1200" b="1" dirty="0">
                <a:solidFill>
                  <a:srgbClr val="FF0000"/>
                </a:solidFill>
                <a:latin typeface="Microsoft YaHei" charset="-122"/>
                <a:ea typeface="Microsoft YaHei" charset="-122"/>
                <a:cs typeface="Microsoft YaHei" charset="-122"/>
              </a:rPr>
              <a:t>今日头条</a:t>
            </a:r>
            <a:r>
              <a:rPr lang="zh-CN" altLang="en-US" sz="1200" dirty="0">
                <a:latin typeface="Microsoft YaHei" charset="-122"/>
                <a:ea typeface="Microsoft YaHei" charset="-122"/>
                <a:cs typeface="Microsoft YaHei" charset="-122"/>
              </a:rPr>
              <a:t>浏览相关信息</a:t>
            </a:r>
            <a:r>
              <a:rPr lang="zh-CN" altLang="zh-CN" sz="1200" dirty="0">
                <a:latin typeface="Microsoft YaHei" charset="-122"/>
                <a:ea typeface="Microsoft YaHei" charset="-122"/>
                <a:cs typeface="Microsoft YaHei" charset="-122"/>
              </a:rPr>
              <a:t>。</a:t>
            </a:r>
            <a:endParaRPr lang="zh-CN" altLang="en-US" sz="1200" dirty="0">
              <a:solidFill>
                <a:srgbClr val="C00000"/>
              </a:solidFill>
              <a:latin typeface="Microsoft YaHei" charset="-122"/>
              <a:ea typeface="Microsoft YaHei" charset="-122"/>
              <a:cs typeface="Microsoft YaHei" charset="-122"/>
            </a:endParaRPr>
          </a:p>
        </p:txBody>
      </p:sp>
      <p:sp>
        <p:nvSpPr>
          <p:cNvPr id="115" name="矩形 114"/>
          <p:cNvSpPr/>
          <p:nvPr/>
        </p:nvSpPr>
        <p:spPr>
          <a:xfrm>
            <a:off x="264095" y="811642"/>
            <a:ext cx="1911027" cy="3510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charset="2"/>
              <a:buChar char="ü"/>
            </a:pPr>
            <a:r>
              <a:rPr kumimoji="1" lang="en-US" altLang="zh-CN" dirty="0" smtClean="0">
                <a:solidFill>
                  <a:schemeClr val="tx1"/>
                </a:solidFill>
              </a:rPr>
              <a:t>APP</a:t>
            </a:r>
            <a:r>
              <a:rPr kumimoji="1" lang="zh-CN" altLang="en-US" dirty="0" smtClean="0">
                <a:solidFill>
                  <a:schemeClr val="tx1"/>
                </a:solidFill>
              </a:rPr>
              <a:t>解析规则举例</a:t>
            </a:r>
            <a:endParaRPr kumimoji="1" lang="zh-CN" altLang="en-US" dirty="0">
              <a:solidFill>
                <a:schemeClr val="tx1"/>
              </a:solidFill>
            </a:endParaRPr>
          </a:p>
        </p:txBody>
      </p:sp>
      <p:pic>
        <p:nvPicPr>
          <p:cNvPr id="116" name="图片 115"/>
          <p:cNvPicPr>
            <a:picLocks noChangeAspect="1"/>
          </p:cNvPicPr>
          <p:nvPr/>
        </p:nvPicPr>
        <p:blipFill>
          <a:blip r:embed="rId2">
            <a:duotone>
              <a:srgbClr val="4BACC6">
                <a:shade val="45000"/>
                <a:satMod val="135000"/>
              </a:srgbClr>
              <a:prstClr val="white"/>
            </a:duotone>
            <a:extLst>
              <a:ext uri="{28A0092B-C50C-407E-A947-70E740481C1C}">
                <a14:useLocalDpi xmlns="" xmlns:a14="http://schemas.microsoft.com/office/drawing/2010/main" val="0"/>
              </a:ext>
            </a:extLst>
          </a:blip>
          <a:stretch>
            <a:fillRect/>
          </a:stretch>
        </p:blipFill>
        <p:spPr>
          <a:xfrm>
            <a:off x="261094" y="1186166"/>
            <a:ext cx="8818483" cy="11720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7" name="圆角矩形 186"/>
          <p:cNvSpPr/>
          <p:nvPr/>
        </p:nvSpPr>
        <p:spPr>
          <a:xfrm>
            <a:off x="311894" y="1408288"/>
            <a:ext cx="1147281" cy="492861"/>
          </a:xfrm>
          <a:prstGeom prst="roundRect">
            <a:avLst>
              <a:gd name="adj" fmla="val 6005"/>
            </a:avLst>
          </a:prstGeom>
          <a:solidFill>
            <a:srgbClr val="9BBB59">
              <a:lumMod val="20000"/>
              <a:lumOff val="80000"/>
              <a:alpha val="82000"/>
            </a:srgbClr>
          </a:solidFill>
          <a:ln w="3175" cap="flat" cmpd="sng" algn="ctr">
            <a:solidFill>
              <a:srgbClr val="1F497D"/>
            </a:solidFill>
            <a:prstDash val="dash"/>
          </a:ln>
          <a:effectLst/>
        </p:spPr>
        <p:txBody>
          <a:bodyPr rtlCol="0" anchor="ctr"/>
          <a:lstStyle/>
          <a:p>
            <a:pPr algn="ctr" defTabSz="990570" fontAlgn="auto">
              <a:spcBef>
                <a:spcPts val="0"/>
              </a:spcBef>
              <a:spcAft>
                <a:spcPts val="0"/>
              </a:spcAft>
              <a:defRPr/>
            </a:pPr>
            <a:r>
              <a:rPr kumimoji="1" lang="en-US" altLang="zh-CN" sz="867" kern="0">
                <a:solidFill>
                  <a:srgbClr val="1F497D">
                    <a:lumMod val="50000"/>
                  </a:srgbClr>
                </a:solidFill>
                <a:latin typeface="Microsoft YaHei" charset="-122"/>
                <a:ea typeface="Microsoft YaHei" charset="-122"/>
                <a:cs typeface="Microsoft YaHei" charset="-122"/>
              </a:rPr>
              <a:t>UA</a:t>
            </a:r>
          </a:p>
          <a:p>
            <a:pPr algn="ctr" defTabSz="990570" fontAlgn="auto">
              <a:spcBef>
                <a:spcPts val="0"/>
              </a:spcBef>
              <a:spcAft>
                <a:spcPts val="0"/>
              </a:spcAft>
              <a:defRPr/>
            </a:pPr>
            <a:r>
              <a:rPr kumimoji="1" lang="zh-CN" altLang="en-US" sz="867" kern="0">
                <a:solidFill>
                  <a:srgbClr val="1F497D">
                    <a:lumMod val="50000"/>
                  </a:srgbClr>
                </a:solidFill>
                <a:latin typeface="Microsoft YaHei" charset="-122"/>
                <a:ea typeface="Microsoft YaHei" charset="-122"/>
                <a:cs typeface="Microsoft YaHei" charset="-122"/>
              </a:rPr>
              <a:t>关键词</a:t>
            </a:r>
          </a:p>
        </p:txBody>
      </p:sp>
      <p:sp>
        <p:nvSpPr>
          <p:cNvPr id="118" name="圆角矩形 188"/>
          <p:cNvSpPr/>
          <p:nvPr/>
        </p:nvSpPr>
        <p:spPr>
          <a:xfrm>
            <a:off x="2631433" y="1408288"/>
            <a:ext cx="937662" cy="492861"/>
          </a:xfrm>
          <a:prstGeom prst="roundRect">
            <a:avLst>
              <a:gd name="adj" fmla="val 6005"/>
            </a:avLst>
          </a:prstGeom>
          <a:solidFill>
            <a:srgbClr val="9BBB59">
              <a:lumMod val="20000"/>
              <a:lumOff val="80000"/>
              <a:alpha val="82000"/>
            </a:srgbClr>
          </a:solidFill>
          <a:ln w="3175" cap="flat" cmpd="sng" algn="ctr">
            <a:solidFill>
              <a:srgbClr val="1F497D"/>
            </a:solidFill>
            <a:prstDash val="dash"/>
          </a:ln>
          <a:effectLst/>
        </p:spPr>
        <p:txBody>
          <a:bodyPr rtlCol="0" anchor="ctr"/>
          <a:lstStyle/>
          <a:p>
            <a:pPr algn="ctr" defTabSz="990570" fontAlgn="auto">
              <a:spcBef>
                <a:spcPts val="0"/>
              </a:spcBef>
              <a:spcAft>
                <a:spcPts val="0"/>
              </a:spcAft>
              <a:defRPr/>
            </a:pPr>
            <a:r>
              <a:rPr kumimoji="1" lang="en-US" altLang="zh-CN" sz="867" kern="0" dirty="0">
                <a:solidFill>
                  <a:srgbClr val="1F497D">
                    <a:lumMod val="50000"/>
                  </a:srgbClr>
                </a:solidFill>
                <a:latin typeface="Microsoft YaHei" charset="-122"/>
                <a:ea typeface="Microsoft YaHei" charset="-122"/>
                <a:cs typeface="Microsoft YaHei" charset="-122"/>
              </a:rPr>
              <a:t>APP</a:t>
            </a:r>
          </a:p>
          <a:p>
            <a:pPr algn="ctr" defTabSz="990570" fontAlgn="auto">
              <a:spcBef>
                <a:spcPts val="0"/>
              </a:spcBef>
              <a:spcAft>
                <a:spcPts val="0"/>
              </a:spcAft>
              <a:defRPr/>
            </a:pPr>
            <a:r>
              <a:rPr kumimoji="1" lang="zh-CN" altLang="en-US" sz="867" kern="0" dirty="0">
                <a:solidFill>
                  <a:srgbClr val="1F497D">
                    <a:lumMod val="50000"/>
                  </a:srgbClr>
                </a:solidFill>
                <a:latin typeface="Microsoft YaHei" charset="-122"/>
                <a:ea typeface="Microsoft YaHei" charset="-122"/>
                <a:cs typeface="Microsoft YaHei" charset="-122"/>
              </a:rPr>
              <a:t>名称</a:t>
            </a:r>
          </a:p>
        </p:txBody>
      </p:sp>
      <p:sp>
        <p:nvSpPr>
          <p:cNvPr id="119" name="圆角矩形 189"/>
          <p:cNvSpPr/>
          <p:nvPr/>
        </p:nvSpPr>
        <p:spPr>
          <a:xfrm>
            <a:off x="4858574" y="1408288"/>
            <a:ext cx="3985505" cy="492861"/>
          </a:xfrm>
          <a:prstGeom prst="roundRect">
            <a:avLst>
              <a:gd name="adj" fmla="val 6005"/>
            </a:avLst>
          </a:prstGeom>
          <a:solidFill>
            <a:srgbClr val="9BBB59">
              <a:lumMod val="20000"/>
              <a:lumOff val="80000"/>
              <a:alpha val="82000"/>
            </a:srgbClr>
          </a:solidFill>
          <a:ln w="3175" cap="flat" cmpd="sng" algn="ctr">
            <a:solidFill>
              <a:srgbClr val="1F497D"/>
            </a:solidFill>
            <a:prstDash val="dash"/>
          </a:ln>
          <a:effectLst/>
        </p:spPr>
        <p:txBody>
          <a:bodyPr rtlCol="0" anchor="ctr"/>
          <a:lstStyle/>
          <a:p>
            <a:pPr algn="ctr" defTabSz="990570" fontAlgn="auto">
              <a:spcBef>
                <a:spcPts val="0"/>
              </a:spcBef>
              <a:spcAft>
                <a:spcPts val="0"/>
              </a:spcAft>
              <a:defRPr/>
            </a:pPr>
            <a:r>
              <a:rPr kumimoji="1" lang="en-US" altLang="zh-CN" sz="867" kern="0">
                <a:solidFill>
                  <a:srgbClr val="1F497D">
                    <a:lumMod val="50000"/>
                  </a:srgbClr>
                </a:solidFill>
                <a:latin typeface="Microsoft YaHei" charset="-122"/>
                <a:ea typeface="Microsoft YaHei" charset="-122"/>
                <a:cs typeface="Microsoft YaHei" charset="-122"/>
              </a:rPr>
              <a:t>UA</a:t>
            </a:r>
            <a:r>
              <a:rPr kumimoji="1" lang="zh-CN" altLang="en-US" sz="867" kern="0">
                <a:solidFill>
                  <a:srgbClr val="1F497D">
                    <a:lumMod val="50000"/>
                  </a:srgbClr>
                </a:solidFill>
                <a:latin typeface="Microsoft YaHei" charset="-122"/>
                <a:ea typeface="Microsoft YaHei" charset="-122"/>
                <a:cs typeface="Microsoft YaHei" charset="-122"/>
              </a:rPr>
              <a:t>示例</a:t>
            </a:r>
          </a:p>
        </p:txBody>
      </p:sp>
      <p:sp>
        <p:nvSpPr>
          <p:cNvPr id="120" name="矩形 119"/>
          <p:cNvSpPr/>
          <p:nvPr/>
        </p:nvSpPr>
        <p:spPr>
          <a:xfrm>
            <a:off x="167690" y="2955402"/>
            <a:ext cx="2070560" cy="3510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charset="2"/>
              <a:buChar char="ü"/>
            </a:pPr>
            <a:r>
              <a:rPr kumimoji="1" lang="zh-CN" altLang="en-US" dirty="0" smtClean="0">
                <a:solidFill>
                  <a:schemeClr val="tx1"/>
                </a:solidFill>
              </a:rPr>
              <a:t>网页</a:t>
            </a:r>
            <a:r>
              <a:rPr kumimoji="1" lang="zh-CN" altLang="en-US" smtClean="0">
                <a:solidFill>
                  <a:schemeClr val="tx1"/>
                </a:solidFill>
              </a:rPr>
              <a:t>解析规则举例</a:t>
            </a:r>
            <a:endParaRPr kumimoji="1" lang="zh-CN" altLang="en-US" dirty="0">
              <a:solidFill>
                <a:schemeClr val="tx1"/>
              </a:solidFill>
            </a:endParaRPr>
          </a:p>
        </p:txBody>
      </p:sp>
      <p:sp>
        <p:nvSpPr>
          <p:cNvPr id="121" name="矩形 120"/>
          <p:cNvSpPr/>
          <p:nvPr/>
        </p:nvSpPr>
        <p:spPr>
          <a:xfrm>
            <a:off x="270306" y="4435710"/>
            <a:ext cx="8576783" cy="461665"/>
          </a:xfrm>
          <a:prstGeom prst="rect">
            <a:avLst/>
          </a:prstGeom>
        </p:spPr>
        <p:txBody>
          <a:bodyPr wrap="square">
            <a:spAutoFit/>
          </a:bodyPr>
          <a:lstStyle/>
          <a:p>
            <a:pPr marL="185732" indent="-185732">
              <a:buClr>
                <a:schemeClr val="tx1"/>
              </a:buClr>
              <a:buFont typeface="Arial" charset="0"/>
              <a:buChar char="•"/>
            </a:pPr>
            <a:r>
              <a:rPr lang="en-US" altLang="zh-CN" sz="1200" b="1" dirty="0" smtClean="0">
                <a:solidFill>
                  <a:srgbClr val="FF0000"/>
                </a:solidFill>
                <a:latin typeface="Microsoft YaHei" charset="-122"/>
                <a:ea typeface="Microsoft YaHei" charset="-122"/>
                <a:cs typeface="Microsoft YaHei" charset="-122"/>
              </a:rPr>
              <a:t>“</a:t>
            </a:r>
            <a:r>
              <a:rPr lang="en-US" altLang="zh-CN" sz="1200" b="1" dirty="0" err="1" smtClean="0">
                <a:solidFill>
                  <a:srgbClr val="FF0000"/>
                </a:solidFill>
                <a:latin typeface="Microsoft YaHei" charset="-122"/>
                <a:ea typeface="Microsoft YaHei" charset="-122"/>
                <a:cs typeface="Microsoft YaHei" charset="-122"/>
              </a:rPr>
              <a:t>cart.jd.com</a:t>
            </a:r>
            <a:r>
              <a:rPr lang="en-US" altLang="zh-CN" sz="1200" b="1" dirty="0" smtClean="0">
                <a:solidFill>
                  <a:srgbClr val="FF0000"/>
                </a:solidFill>
                <a:latin typeface="Microsoft YaHei" charset="-122"/>
                <a:ea typeface="Microsoft YaHei" charset="-122"/>
                <a:cs typeface="Microsoft YaHei" charset="-122"/>
              </a:rPr>
              <a:t>”</a:t>
            </a:r>
            <a:r>
              <a:rPr lang="zh-CN" altLang="en-US" sz="1200" dirty="0" smtClean="0">
                <a:latin typeface="Microsoft YaHei" charset="-122"/>
                <a:ea typeface="Microsoft YaHei" charset="-122"/>
                <a:cs typeface="Microsoft YaHei" charset="-122"/>
              </a:rPr>
              <a:t>是访问京东购物车的域名</a:t>
            </a:r>
            <a:r>
              <a:rPr lang="zh-CN" altLang="zh-CN" sz="1200" dirty="0" smtClean="0">
                <a:latin typeface="Microsoft YaHei" charset="-122"/>
                <a:ea typeface="Microsoft YaHei" charset="-122"/>
                <a:cs typeface="Microsoft YaHei" charset="-122"/>
              </a:rPr>
              <a:t>，</a:t>
            </a:r>
            <a:r>
              <a:rPr lang="zh-CN" altLang="en-US" sz="1200" b="1" dirty="0" smtClean="0">
                <a:solidFill>
                  <a:srgbClr val="FF0000"/>
                </a:solidFill>
                <a:latin typeface="Microsoft YaHei" charset="-122"/>
                <a:ea typeface="Microsoft YaHei" charset="-122"/>
                <a:cs typeface="Microsoft YaHei" charset="-122"/>
              </a:rPr>
              <a:t>“</a:t>
            </a:r>
            <a:r>
              <a:rPr lang="en-US" altLang="zh-CN" sz="1200" b="1" dirty="0" err="1" smtClean="0">
                <a:solidFill>
                  <a:srgbClr val="FF0000"/>
                </a:solidFill>
                <a:latin typeface="Microsoft YaHei" charset="-122"/>
                <a:ea typeface="Microsoft YaHei" charset="-122"/>
                <a:cs typeface="Microsoft YaHei" charset="-122"/>
              </a:rPr>
              <a:t>addToCart</a:t>
            </a:r>
            <a:r>
              <a:rPr lang="zh-CN" altLang="en-US" sz="1200" b="1" dirty="0" smtClean="0">
                <a:solidFill>
                  <a:srgbClr val="FF0000"/>
                </a:solidFill>
                <a:latin typeface="Microsoft YaHei" charset="-122"/>
                <a:ea typeface="Microsoft YaHei" charset="-122"/>
                <a:cs typeface="Microsoft YaHei" charset="-122"/>
              </a:rPr>
              <a:t>”</a:t>
            </a:r>
            <a:r>
              <a:rPr lang="zh-CN" altLang="en-US" sz="1200" dirty="0" smtClean="0">
                <a:latin typeface="Microsoft YaHei" charset="-122"/>
                <a:ea typeface="Microsoft YaHei" charset="-122"/>
                <a:cs typeface="Microsoft YaHei" charset="-122"/>
              </a:rPr>
              <a:t>可作为动作标志</a:t>
            </a:r>
            <a:r>
              <a:rPr lang="zh-CN" altLang="en-US" sz="1200" b="1" dirty="0" smtClean="0">
                <a:solidFill>
                  <a:srgbClr val="FF0000"/>
                </a:solidFill>
                <a:latin typeface="Microsoft YaHei" charset="-122"/>
                <a:ea typeface="Microsoft YaHei" charset="-122"/>
                <a:cs typeface="Microsoft YaHei" charset="-122"/>
              </a:rPr>
              <a:t>“放入购物车”</a:t>
            </a:r>
            <a:r>
              <a:rPr lang="zh-CN" altLang="en-US" sz="1200" dirty="0" smtClean="0">
                <a:latin typeface="Microsoft YaHei" charset="-122"/>
                <a:ea typeface="Microsoft YaHei" charset="-122"/>
                <a:cs typeface="Microsoft YaHei" charset="-122"/>
              </a:rPr>
              <a:t>，</a:t>
            </a:r>
            <a:r>
              <a:rPr lang="zh-CN" altLang="en-US" sz="1200" b="1" dirty="0" smtClean="0">
                <a:solidFill>
                  <a:srgbClr val="FF0000"/>
                </a:solidFill>
                <a:latin typeface="Microsoft YaHei" charset="-122"/>
                <a:ea typeface="Microsoft YaHei" charset="-122"/>
                <a:cs typeface="Microsoft YaHei" charset="-122"/>
              </a:rPr>
              <a:t>“</a:t>
            </a:r>
            <a:r>
              <a:rPr lang="en-US" altLang="zh-CN" sz="1200" b="1" dirty="0" smtClean="0">
                <a:solidFill>
                  <a:srgbClr val="FF0000"/>
                </a:solidFill>
                <a:latin typeface="Microsoft YaHei" charset="-122"/>
                <a:ea typeface="Microsoft YaHei" charset="-122"/>
                <a:cs typeface="Microsoft YaHei" charset="-122"/>
              </a:rPr>
              <a:t>2872478</a:t>
            </a:r>
            <a:r>
              <a:rPr lang="zh-CN" altLang="en-US" sz="1200" b="1" dirty="0" smtClean="0">
                <a:solidFill>
                  <a:srgbClr val="FF0000"/>
                </a:solidFill>
                <a:latin typeface="Microsoft YaHei" charset="-122"/>
                <a:ea typeface="Microsoft YaHei" charset="-122"/>
                <a:cs typeface="Microsoft YaHei" charset="-122"/>
              </a:rPr>
              <a:t>”</a:t>
            </a:r>
            <a:r>
              <a:rPr lang="zh-CN" altLang="en-US" sz="1200" dirty="0" smtClean="0">
                <a:latin typeface="Microsoft YaHei" charset="-122"/>
                <a:ea typeface="Microsoft YaHei" charset="-122"/>
                <a:cs typeface="Microsoft YaHei" charset="-122"/>
              </a:rPr>
              <a:t>为该网站的商品</a:t>
            </a:r>
            <a:r>
              <a:rPr lang="en-US" altLang="zh-CN" sz="1200" dirty="0" smtClean="0">
                <a:latin typeface="Microsoft YaHei" charset="-122"/>
                <a:ea typeface="Microsoft YaHei" charset="-122"/>
                <a:cs typeface="Microsoft YaHei" charset="-122"/>
              </a:rPr>
              <a:t>ID</a:t>
            </a:r>
            <a:endParaRPr lang="zh-CN" altLang="en-US" sz="1200" dirty="0">
              <a:solidFill>
                <a:srgbClr val="C00000"/>
              </a:solidFill>
              <a:latin typeface="Microsoft YaHei" charset="-122"/>
              <a:ea typeface="Microsoft YaHei" charset="-122"/>
              <a:cs typeface="Microsoft YaHei" charset="-122"/>
            </a:endParaRPr>
          </a:p>
        </p:txBody>
      </p:sp>
      <p:pic>
        <p:nvPicPr>
          <p:cNvPr id="122" name="图片 121"/>
          <p:cNvPicPr>
            <a:picLocks noChangeAspect="1"/>
          </p:cNvPicPr>
          <p:nvPr/>
        </p:nvPicPr>
        <p:blipFill>
          <a:blip r:embed="rId3"/>
          <a:stretch>
            <a:fillRect/>
          </a:stretch>
        </p:blipFill>
        <p:spPr>
          <a:xfrm>
            <a:off x="320040" y="3283345"/>
            <a:ext cx="8788400" cy="1054100"/>
          </a:xfrm>
          <a:prstGeom prst="rect">
            <a:avLst/>
          </a:prstGeom>
          <a:effectLst>
            <a:reflection blurRad="6350" stA="52000" endA="300" endPos="35000" dir="5400000" sy="-100000" algn="bl" rotWithShape="0"/>
          </a:effectLst>
        </p:spPr>
      </p:pic>
    </p:spTree>
    <p:extLst>
      <p:ext uri="{BB962C8B-B14F-4D97-AF65-F5344CB8AC3E}">
        <p14:creationId xmlns="" xmlns:p14="http://schemas.microsoft.com/office/powerpoint/2010/main" val="29312302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kern="0" dirty="0">
                <a:solidFill>
                  <a:schemeClr val="tx1">
                    <a:lumMod val="95000"/>
                    <a:lumOff val="5000"/>
                  </a:schemeClr>
                </a:solidFill>
              </a:rPr>
              <a:t>2</a:t>
            </a:r>
            <a:r>
              <a:rPr kumimoji="1" lang="zh-CN" altLang="en-US" kern="0" dirty="0" smtClean="0">
                <a:solidFill>
                  <a:schemeClr val="tx1">
                    <a:lumMod val="95000"/>
                    <a:lumOff val="5000"/>
                  </a:schemeClr>
                </a:solidFill>
              </a:rPr>
              <a:t>、</a:t>
            </a:r>
            <a:r>
              <a:rPr kumimoji="1" lang="zh-CN" altLang="en-US" kern="0" dirty="0">
                <a:solidFill>
                  <a:schemeClr val="tx1">
                    <a:lumMod val="95000"/>
                    <a:lumOff val="5000"/>
                  </a:schemeClr>
                </a:solidFill>
              </a:rPr>
              <a:t>互联网流量日志解析能力</a:t>
            </a:r>
            <a:r>
              <a:rPr kumimoji="1" lang="zh-CN" altLang="en-US" kern="0" dirty="0" smtClean="0">
                <a:solidFill>
                  <a:schemeClr val="tx1">
                    <a:lumMod val="95000"/>
                    <a:lumOff val="5000"/>
                  </a:schemeClr>
                </a:solidFill>
              </a:rPr>
              <a:t>现状</a:t>
            </a:r>
            <a:endParaRPr kumimoji="1" lang="zh-CN" altLang="en-US" dirty="0">
              <a:solidFill>
                <a:schemeClr val="tx1">
                  <a:lumMod val="95000"/>
                  <a:lumOff val="5000"/>
                </a:schemeClr>
              </a:solidFill>
            </a:endParaRPr>
          </a:p>
        </p:txBody>
      </p:sp>
      <p:grpSp>
        <p:nvGrpSpPr>
          <p:cNvPr id="24" name="组 23"/>
          <p:cNvGrpSpPr/>
          <p:nvPr/>
        </p:nvGrpSpPr>
        <p:grpSpPr>
          <a:xfrm>
            <a:off x="406529" y="1010726"/>
            <a:ext cx="7946293" cy="1043940"/>
            <a:chOff x="406529" y="1063994"/>
            <a:chExt cx="7946293" cy="1043940"/>
          </a:xfrm>
        </p:grpSpPr>
        <p:grpSp>
          <p:nvGrpSpPr>
            <p:cNvPr id="25" name="组 24"/>
            <p:cNvGrpSpPr/>
            <p:nvPr/>
          </p:nvGrpSpPr>
          <p:grpSpPr>
            <a:xfrm>
              <a:off x="406529" y="1063994"/>
              <a:ext cx="1043940" cy="1043940"/>
              <a:chOff x="73660" y="766612"/>
              <a:chExt cx="1043940" cy="1043940"/>
            </a:xfrm>
          </p:grpSpPr>
          <p:grpSp>
            <p:nvGrpSpPr>
              <p:cNvPr id="27" name="组 26"/>
              <p:cNvGrpSpPr/>
              <p:nvPr/>
            </p:nvGrpSpPr>
            <p:grpSpPr>
              <a:xfrm>
                <a:off x="73660" y="766612"/>
                <a:ext cx="1043940" cy="1043940"/>
                <a:chOff x="215900" y="858052"/>
                <a:chExt cx="792480" cy="792480"/>
              </a:xfrm>
            </p:grpSpPr>
            <p:sp>
              <p:nvSpPr>
                <p:cNvPr id="29" name="椭圆 28"/>
                <p:cNvSpPr/>
                <p:nvPr/>
              </p:nvSpPr>
              <p:spPr>
                <a:xfrm>
                  <a:off x="215900" y="858052"/>
                  <a:ext cx="792480" cy="7924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30" name="矩形 29"/>
                <p:cNvSpPr/>
                <p:nvPr/>
              </p:nvSpPr>
              <p:spPr>
                <a:xfrm>
                  <a:off x="295631" y="984524"/>
                  <a:ext cx="633019" cy="494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200" b="1" dirty="0" smtClean="0">
                      <a:solidFill>
                        <a:prstClr val="white"/>
                      </a:solidFill>
                    </a:rPr>
                    <a:t>12</a:t>
                  </a:r>
                  <a:r>
                    <a:rPr kumimoji="1" lang="en-US" altLang="zh-CN" sz="1200" b="1" dirty="0" smtClean="0">
                      <a:solidFill>
                        <a:prstClr val="white"/>
                      </a:solidFill>
                    </a:rPr>
                    <a:t>+</a:t>
                  </a:r>
                  <a:endParaRPr kumimoji="1" lang="zh-CN" altLang="en-US" sz="1200" b="1" dirty="0">
                    <a:solidFill>
                      <a:prstClr val="white"/>
                    </a:solidFill>
                  </a:endParaRPr>
                </a:p>
              </p:txBody>
            </p:sp>
          </p:grpSp>
          <p:sp>
            <p:nvSpPr>
              <p:cNvPr id="28" name="矩形 27"/>
              <p:cNvSpPr/>
              <p:nvPr/>
            </p:nvSpPr>
            <p:spPr>
              <a:xfrm>
                <a:off x="73660" y="1452880"/>
                <a:ext cx="1043940" cy="264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smtClean="0">
                    <a:solidFill>
                      <a:prstClr val="white"/>
                    </a:solidFill>
                  </a:rPr>
                  <a:t>识别内容</a:t>
                </a:r>
                <a:endParaRPr kumimoji="1" lang="zh-CN" altLang="en-US" sz="1200" dirty="0">
                  <a:solidFill>
                    <a:prstClr val="white"/>
                  </a:solidFill>
                </a:endParaRPr>
              </a:p>
            </p:txBody>
          </p:sp>
        </p:grpSp>
        <p:sp>
          <p:nvSpPr>
            <p:cNvPr id="26" name="圆角矩形 25"/>
            <p:cNvSpPr/>
            <p:nvPr/>
          </p:nvSpPr>
          <p:spPr>
            <a:xfrm>
              <a:off x="1808030" y="1214846"/>
              <a:ext cx="6544792" cy="74223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kumimoji="1" lang="zh-CN" altLang="en-US" sz="1100" kern="0" dirty="0">
                  <a:solidFill>
                    <a:prstClr val="black"/>
                  </a:solidFill>
                </a:rPr>
                <a:t>可对电商</a:t>
              </a:r>
              <a:r>
                <a:rPr kumimoji="1" lang="zh-CN" altLang="en-US" sz="1100" kern="0" dirty="0" smtClean="0">
                  <a:solidFill>
                    <a:prstClr val="black"/>
                  </a:solidFill>
                </a:rPr>
                <a:t>、金融、</a:t>
              </a:r>
              <a:r>
                <a:rPr kumimoji="1" lang="zh-CN" altLang="en-US" sz="1100" kern="0" dirty="0">
                  <a:solidFill>
                    <a:prstClr val="black"/>
                  </a:solidFill>
                </a:rPr>
                <a:t>旅游出行、汽车、母婴、新闻资讯、视频、音乐、小说、房产、应用</a:t>
              </a:r>
              <a:r>
                <a:rPr kumimoji="1" lang="zh-CN" altLang="en-US" sz="1100" kern="0" dirty="0" smtClean="0">
                  <a:solidFill>
                    <a:prstClr val="black"/>
                  </a:solidFill>
                </a:rPr>
                <a:t>商店、互联网帐号</a:t>
              </a:r>
              <a:r>
                <a:rPr kumimoji="1" lang="en-US" altLang="zh-CN" sz="1100" b="1" kern="0" dirty="0" smtClean="0">
                  <a:solidFill>
                    <a:srgbClr val="C00000"/>
                  </a:solidFill>
                </a:rPr>
                <a:t>12</a:t>
              </a:r>
              <a:r>
                <a:rPr kumimoji="1" lang="zh-CN" altLang="en-US" sz="1100" b="1" kern="0" dirty="0">
                  <a:solidFill>
                    <a:srgbClr val="C00000"/>
                  </a:solidFill>
                </a:rPr>
                <a:t>类</a:t>
              </a:r>
              <a:r>
                <a:rPr kumimoji="1" lang="zh-CN" altLang="en-US" sz="1100" kern="0" dirty="0" smtClean="0">
                  <a:solidFill>
                    <a:prstClr val="black"/>
                  </a:solidFill>
                </a:rPr>
                <a:t>行业的访问动作识别和访问内容解析</a:t>
              </a:r>
              <a:endParaRPr kumimoji="1" lang="en-US" altLang="zh-CN" sz="1100" kern="0" dirty="0">
                <a:solidFill>
                  <a:prstClr val="black"/>
                </a:solidFill>
              </a:endParaRPr>
            </a:p>
          </p:txBody>
        </p:sp>
      </p:grpSp>
      <p:grpSp>
        <p:nvGrpSpPr>
          <p:cNvPr id="31" name="组 30"/>
          <p:cNvGrpSpPr/>
          <p:nvPr/>
        </p:nvGrpSpPr>
        <p:grpSpPr>
          <a:xfrm>
            <a:off x="406529" y="2399931"/>
            <a:ext cx="7812182" cy="1043940"/>
            <a:chOff x="406529" y="2424675"/>
            <a:chExt cx="7812182" cy="1043940"/>
          </a:xfrm>
        </p:grpSpPr>
        <p:grpSp>
          <p:nvGrpSpPr>
            <p:cNvPr id="32" name="组 31"/>
            <p:cNvGrpSpPr/>
            <p:nvPr/>
          </p:nvGrpSpPr>
          <p:grpSpPr>
            <a:xfrm>
              <a:off x="406529" y="2424675"/>
              <a:ext cx="1043940" cy="1043940"/>
              <a:chOff x="73660" y="766612"/>
              <a:chExt cx="1043940" cy="1043940"/>
            </a:xfrm>
          </p:grpSpPr>
          <p:grpSp>
            <p:nvGrpSpPr>
              <p:cNvPr id="34" name="组 33"/>
              <p:cNvGrpSpPr/>
              <p:nvPr/>
            </p:nvGrpSpPr>
            <p:grpSpPr>
              <a:xfrm>
                <a:off x="73660" y="766612"/>
                <a:ext cx="1043940" cy="1043940"/>
                <a:chOff x="215900" y="858052"/>
                <a:chExt cx="792480" cy="792480"/>
              </a:xfrm>
            </p:grpSpPr>
            <p:sp>
              <p:nvSpPr>
                <p:cNvPr id="36" name="椭圆 35"/>
                <p:cNvSpPr/>
                <p:nvPr/>
              </p:nvSpPr>
              <p:spPr>
                <a:xfrm>
                  <a:off x="215900" y="858052"/>
                  <a:ext cx="792480" cy="79248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37" name="矩形 36"/>
                <p:cNvSpPr/>
                <p:nvPr/>
              </p:nvSpPr>
              <p:spPr>
                <a:xfrm>
                  <a:off x="295631" y="984524"/>
                  <a:ext cx="633019" cy="494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200" b="1" dirty="0" smtClean="0">
                      <a:solidFill>
                        <a:prstClr val="white"/>
                      </a:solidFill>
                    </a:rPr>
                    <a:t>10</a:t>
                  </a:r>
                  <a:r>
                    <a:rPr kumimoji="1" lang="zh-CN" altLang="en-US" sz="1200" b="1" dirty="0" smtClean="0">
                      <a:solidFill>
                        <a:prstClr val="white"/>
                      </a:solidFill>
                    </a:rPr>
                    <a:t>亿</a:t>
                  </a:r>
                  <a:r>
                    <a:rPr kumimoji="1" lang="en-US" altLang="zh-CN" sz="1200" b="1" dirty="0" smtClean="0">
                      <a:solidFill>
                        <a:prstClr val="white"/>
                      </a:solidFill>
                    </a:rPr>
                    <a:t>+</a:t>
                  </a:r>
                  <a:endParaRPr kumimoji="1" lang="zh-CN" altLang="en-US" sz="1200" b="1" dirty="0">
                    <a:solidFill>
                      <a:prstClr val="white"/>
                    </a:solidFill>
                  </a:endParaRPr>
                </a:p>
              </p:txBody>
            </p:sp>
          </p:grpSp>
          <p:sp>
            <p:nvSpPr>
              <p:cNvPr id="35" name="矩形 34"/>
              <p:cNvSpPr/>
              <p:nvPr/>
            </p:nvSpPr>
            <p:spPr>
              <a:xfrm>
                <a:off x="73660" y="1452880"/>
                <a:ext cx="1043940" cy="264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smtClean="0">
                    <a:solidFill>
                      <a:prstClr val="white"/>
                    </a:solidFill>
                  </a:rPr>
                  <a:t>互联网帐号</a:t>
                </a:r>
                <a:endParaRPr kumimoji="1" lang="zh-CN" altLang="en-US" sz="1200" dirty="0">
                  <a:solidFill>
                    <a:prstClr val="white"/>
                  </a:solidFill>
                </a:endParaRPr>
              </a:p>
            </p:txBody>
          </p:sp>
        </p:grpSp>
        <p:sp>
          <p:nvSpPr>
            <p:cNvPr id="33" name="圆角矩形 32"/>
            <p:cNvSpPr/>
            <p:nvPr/>
          </p:nvSpPr>
          <p:spPr>
            <a:xfrm>
              <a:off x="1808030" y="2448172"/>
              <a:ext cx="6410681" cy="99694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310">
                <a:lnSpc>
                  <a:spcPct val="150000"/>
                </a:lnSpc>
              </a:pPr>
              <a:r>
                <a:rPr kumimoji="1" lang="zh-CN" altLang="en-US" sz="1100" kern="0" dirty="0" smtClean="0">
                  <a:solidFill>
                    <a:prstClr val="black"/>
                  </a:solidFill>
                </a:rPr>
                <a:t>获取</a:t>
              </a:r>
              <a:r>
                <a:rPr kumimoji="1" lang="en-US" altLang="zh-CN" sz="1100" kern="0" dirty="0" smtClean="0">
                  <a:solidFill>
                    <a:prstClr val="black"/>
                  </a:solidFill>
                </a:rPr>
                <a:t>10</a:t>
              </a:r>
              <a:r>
                <a:rPr kumimoji="1" lang="zh-CN" altLang="en-US" sz="1100" kern="0" dirty="0" smtClean="0">
                  <a:solidFill>
                    <a:prstClr val="black"/>
                  </a:solidFill>
                </a:rPr>
                <a:t>亿</a:t>
              </a:r>
              <a:r>
                <a:rPr kumimoji="1" lang="en-US" altLang="zh-CN" sz="1100" kern="0" dirty="0" smtClean="0">
                  <a:solidFill>
                    <a:prstClr val="black"/>
                  </a:solidFill>
                </a:rPr>
                <a:t>+</a:t>
              </a:r>
              <a:r>
                <a:rPr kumimoji="1" lang="zh-CN" altLang="en-US" sz="1100" kern="0" dirty="0">
                  <a:solidFill>
                    <a:prstClr val="black"/>
                  </a:solidFill>
                </a:rPr>
                <a:t>用户账号，包括</a:t>
              </a:r>
              <a:r>
                <a:rPr lang="en-US" altLang="zh-CN" sz="1100" dirty="0">
                  <a:solidFill>
                    <a:prstClr val="black"/>
                  </a:solidFill>
                </a:rPr>
                <a:t>QQ</a:t>
              </a:r>
              <a:r>
                <a:rPr lang="zh-CN" altLang="zh-CN" sz="1100" dirty="0">
                  <a:solidFill>
                    <a:prstClr val="black"/>
                  </a:solidFill>
                </a:rPr>
                <a:t>号、微信账号、异网手机号、电商账号、邮箱账号等</a:t>
              </a:r>
              <a:r>
                <a:rPr kumimoji="1" lang="zh-CN" altLang="en-US" sz="1100" kern="0" dirty="0">
                  <a:solidFill>
                    <a:prstClr val="black"/>
                  </a:solidFill>
                </a:rPr>
                <a:t>共计</a:t>
              </a:r>
              <a:r>
                <a:rPr kumimoji="1" lang="zh-CN" altLang="en-US" sz="1100" kern="0" dirty="0" smtClean="0">
                  <a:solidFill>
                    <a:prstClr val="black"/>
                  </a:solidFill>
                </a:rPr>
                <a:t>约</a:t>
              </a:r>
              <a:r>
                <a:rPr kumimoji="1" lang="en-US" altLang="zh-CN" sz="1100" b="1" kern="0" dirty="0">
                  <a:solidFill>
                    <a:srgbClr val="C00000"/>
                  </a:solidFill>
                </a:rPr>
                <a:t>7</a:t>
              </a:r>
              <a:r>
                <a:rPr kumimoji="1" lang="zh-CN" altLang="en-US" sz="1100" b="1" kern="0" dirty="0" smtClean="0">
                  <a:solidFill>
                    <a:srgbClr val="C00000"/>
                  </a:solidFill>
                </a:rPr>
                <a:t>亿</a:t>
              </a:r>
              <a:r>
                <a:rPr kumimoji="1" lang="zh-CN" altLang="en-US" sz="1100" kern="0" dirty="0">
                  <a:solidFill>
                    <a:prstClr val="black"/>
                  </a:solidFill>
                </a:rPr>
                <a:t>。其中</a:t>
              </a:r>
              <a:r>
                <a:rPr kumimoji="1" lang="en-US" altLang="zh-CN" sz="1100" kern="0" dirty="0">
                  <a:solidFill>
                    <a:prstClr val="black"/>
                  </a:solidFill>
                </a:rPr>
                <a:t>QQ</a:t>
              </a:r>
              <a:r>
                <a:rPr kumimoji="1" lang="zh-CN" altLang="en-US" sz="1100" kern="0" dirty="0">
                  <a:solidFill>
                    <a:prstClr val="black"/>
                  </a:solidFill>
                </a:rPr>
                <a:t>账号</a:t>
              </a:r>
              <a:r>
                <a:rPr kumimoji="1" lang="en-US" altLang="zh-CN" sz="1100" kern="0" dirty="0" smtClean="0">
                  <a:solidFill>
                    <a:prstClr val="black"/>
                  </a:solidFill>
                </a:rPr>
                <a:t>2.53</a:t>
              </a:r>
              <a:r>
                <a:rPr kumimoji="1" lang="zh-CN" altLang="en-US" sz="1100" kern="0" dirty="0" smtClean="0">
                  <a:solidFill>
                    <a:prstClr val="black"/>
                  </a:solidFill>
                </a:rPr>
                <a:t>亿</a:t>
              </a:r>
              <a:r>
                <a:rPr kumimoji="1" lang="zh-CN" altLang="en-US" sz="1100" kern="0" dirty="0">
                  <a:solidFill>
                    <a:prstClr val="black"/>
                  </a:solidFill>
                </a:rPr>
                <a:t>，微信账号</a:t>
              </a:r>
              <a:r>
                <a:rPr kumimoji="1" lang="en-US" altLang="zh-CN" sz="1100" kern="0" dirty="0" smtClean="0">
                  <a:solidFill>
                    <a:prstClr val="black"/>
                  </a:solidFill>
                </a:rPr>
                <a:t>1.7</a:t>
              </a:r>
              <a:r>
                <a:rPr kumimoji="1" lang="zh-CN" altLang="en-US" sz="1100" kern="0" dirty="0" smtClean="0">
                  <a:solidFill>
                    <a:prstClr val="black"/>
                  </a:solidFill>
                </a:rPr>
                <a:t>亿</a:t>
              </a:r>
              <a:r>
                <a:rPr kumimoji="1" lang="zh-CN" altLang="en-US" sz="1100" kern="0" dirty="0">
                  <a:solidFill>
                    <a:prstClr val="black"/>
                  </a:solidFill>
                </a:rPr>
                <a:t>，新浪微博</a:t>
              </a:r>
              <a:r>
                <a:rPr kumimoji="1" lang="en-US" altLang="zh-CN" sz="1100" kern="0" dirty="0" smtClean="0">
                  <a:solidFill>
                    <a:prstClr val="black"/>
                  </a:solidFill>
                </a:rPr>
                <a:t>ID1.08</a:t>
              </a:r>
              <a:r>
                <a:rPr kumimoji="1" lang="zh-CN" altLang="en-US" sz="1100" kern="0" dirty="0" smtClean="0">
                  <a:solidFill>
                    <a:prstClr val="black"/>
                  </a:solidFill>
                </a:rPr>
                <a:t>亿，淘宝账号</a:t>
              </a:r>
              <a:r>
                <a:rPr kumimoji="1" lang="en-US" altLang="zh-CN" sz="1100" kern="0" dirty="0" smtClean="0">
                  <a:solidFill>
                    <a:prstClr val="black"/>
                  </a:solidFill>
                </a:rPr>
                <a:t>9033</a:t>
              </a:r>
              <a:r>
                <a:rPr kumimoji="1" lang="zh-CN" altLang="en-US" sz="1100" kern="0" dirty="0" smtClean="0">
                  <a:solidFill>
                    <a:prstClr val="black"/>
                  </a:solidFill>
                </a:rPr>
                <a:t>万</a:t>
              </a:r>
              <a:r>
                <a:rPr kumimoji="1" lang="zh-CN" altLang="en-US" sz="1100" kern="0" dirty="0">
                  <a:solidFill>
                    <a:prstClr val="black"/>
                  </a:solidFill>
                </a:rPr>
                <a:t>，当当网</a:t>
              </a:r>
              <a:r>
                <a:rPr kumimoji="1" lang="zh-CN" altLang="en-US" sz="1100" kern="0" dirty="0" smtClean="0">
                  <a:solidFill>
                    <a:prstClr val="black"/>
                  </a:solidFill>
                </a:rPr>
                <a:t>账号</a:t>
              </a:r>
              <a:r>
                <a:rPr kumimoji="1" lang="en-US" altLang="zh-CN" sz="1100" kern="0" dirty="0" smtClean="0">
                  <a:solidFill>
                    <a:prstClr val="black"/>
                  </a:solidFill>
                </a:rPr>
                <a:t>9.76</a:t>
              </a:r>
              <a:r>
                <a:rPr kumimoji="1" lang="zh-CN" altLang="en-US" sz="1100" kern="0" dirty="0" smtClean="0">
                  <a:solidFill>
                    <a:prstClr val="black"/>
                  </a:solidFill>
                </a:rPr>
                <a:t>万</a:t>
              </a:r>
              <a:r>
                <a:rPr kumimoji="1" lang="zh-CN" altLang="en-US" sz="1100" kern="0" dirty="0">
                  <a:solidFill>
                    <a:prstClr val="black"/>
                  </a:solidFill>
                </a:rPr>
                <a:t>，唯品会</a:t>
              </a:r>
              <a:r>
                <a:rPr kumimoji="1" lang="zh-CN" altLang="en-US" sz="1100" kern="0" dirty="0" smtClean="0">
                  <a:solidFill>
                    <a:prstClr val="black"/>
                  </a:solidFill>
                </a:rPr>
                <a:t>账号</a:t>
              </a:r>
              <a:r>
                <a:rPr kumimoji="1" lang="en-US" altLang="zh-CN" sz="1100" kern="0" dirty="0" smtClean="0">
                  <a:solidFill>
                    <a:prstClr val="black"/>
                  </a:solidFill>
                </a:rPr>
                <a:t>788</a:t>
              </a:r>
              <a:r>
                <a:rPr kumimoji="1" lang="zh-CN" altLang="en-US" sz="1100" kern="0" dirty="0" smtClean="0">
                  <a:solidFill>
                    <a:prstClr val="black"/>
                  </a:solidFill>
                </a:rPr>
                <a:t>万</a:t>
              </a:r>
              <a:r>
                <a:rPr kumimoji="1" lang="zh-CN" altLang="en-US" sz="1100" kern="0" dirty="0">
                  <a:solidFill>
                    <a:prstClr val="black"/>
                  </a:solidFill>
                </a:rPr>
                <a:t>，邮箱账号</a:t>
              </a:r>
              <a:r>
                <a:rPr kumimoji="1" lang="en-US" altLang="zh-CN" sz="1100" kern="0" dirty="0" smtClean="0">
                  <a:solidFill>
                    <a:prstClr val="black"/>
                  </a:solidFill>
                </a:rPr>
                <a:t>5741</a:t>
              </a:r>
              <a:r>
                <a:rPr kumimoji="1" lang="zh-CN" altLang="en-US" sz="1100" kern="0" dirty="0" smtClean="0">
                  <a:solidFill>
                    <a:prstClr val="black"/>
                  </a:solidFill>
                </a:rPr>
                <a:t>万</a:t>
              </a:r>
              <a:endParaRPr kumimoji="1" lang="en-US" altLang="zh-CN" sz="1100" kern="0" dirty="0">
                <a:solidFill>
                  <a:prstClr val="black"/>
                </a:solidFill>
              </a:endParaRPr>
            </a:p>
          </p:txBody>
        </p:sp>
      </p:grpSp>
      <p:grpSp>
        <p:nvGrpSpPr>
          <p:cNvPr id="38" name="组 37"/>
          <p:cNvGrpSpPr/>
          <p:nvPr/>
        </p:nvGrpSpPr>
        <p:grpSpPr>
          <a:xfrm>
            <a:off x="343194" y="3789136"/>
            <a:ext cx="8009628" cy="1043940"/>
            <a:chOff x="328487" y="3762503"/>
            <a:chExt cx="8009628" cy="1043940"/>
          </a:xfrm>
        </p:grpSpPr>
        <p:sp>
          <p:nvSpPr>
            <p:cNvPr id="39" name="圆角矩形 38"/>
            <p:cNvSpPr/>
            <p:nvPr/>
          </p:nvSpPr>
          <p:spPr>
            <a:xfrm>
              <a:off x="1927434" y="3968018"/>
              <a:ext cx="6410681" cy="63291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50000"/>
                </a:lnSpc>
              </a:pPr>
              <a:r>
                <a:rPr kumimoji="1" lang="zh-CN" altLang="en-US" sz="1100" kern="0" dirty="0" smtClean="0">
                  <a:solidFill>
                    <a:prstClr val="black"/>
                  </a:solidFill>
                </a:rPr>
                <a:t>可识别</a:t>
              </a:r>
              <a:r>
                <a:rPr kumimoji="1" lang="en-US" altLang="zh-CN" sz="1100" kern="0" dirty="0" smtClean="0">
                  <a:solidFill>
                    <a:prstClr val="black"/>
                  </a:solidFill>
                </a:rPr>
                <a:t>1.3</a:t>
              </a:r>
              <a:r>
                <a:rPr kumimoji="1" lang="zh-CN" altLang="en-US" sz="1100" kern="0" dirty="0" smtClean="0">
                  <a:solidFill>
                    <a:prstClr val="black"/>
                  </a:solidFill>
                </a:rPr>
                <a:t>万余</a:t>
              </a:r>
              <a:r>
                <a:rPr kumimoji="1" lang="zh-CN" altLang="en-US" sz="1100" kern="0" dirty="0">
                  <a:solidFill>
                    <a:prstClr val="black"/>
                  </a:solidFill>
                </a:rPr>
                <a:t>个</a:t>
              </a:r>
              <a:r>
                <a:rPr kumimoji="1" lang="en-US" altLang="zh-CN" sz="1100" kern="0" dirty="0" smtClean="0">
                  <a:solidFill>
                    <a:prstClr val="black"/>
                  </a:solidFill>
                </a:rPr>
                <a:t>APP</a:t>
              </a:r>
              <a:r>
                <a:rPr kumimoji="1" lang="zh-CN" altLang="en-US" sz="1100" kern="0" dirty="0" smtClean="0">
                  <a:solidFill>
                    <a:prstClr val="black"/>
                  </a:solidFill>
                </a:rPr>
                <a:t>，具体分析</a:t>
              </a:r>
              <a:r>
                <a:rPr kumimoji="1" lang="en-US" altLang="zh-CN" sz="1100" kern="0" dirty="0" smtClean="0">
                  <a:solidFill>
                    <a:prstClr val="black"/>
                  </a:solidFill>
                </a:rPr>
                <a:t>APP</a:t>
              </a:r>
              <a:r>
                <a:rPr kumimoji="1" lang="zh-CN" altLang="en-US" sz="1100" kern="0" dirty="0" smtClean="0">
                  <a:solidFill>
                    <a:prstClr val="black"/>
                  </a:solidFill>
                </a:rPr>
                <a:t>的户均流量使用、活跃用户等信息，支撑用户标签、沃指数等数据产品</a:t>
              </a:r>
              <a:endParaRPr kumimoji="1" lang="en-US" altLang="zh-CN" sz="1100" kern="0" dirty="0">
                <a:solidFill>
                  <a:prstClr val="black"/>
                </a:solidFill>
              </a:endParaRPr>
            </a:p>
          </p:txBody>
        </p:sp>
        <p:grpSp>
          <p:nvGrpSpPr>
            <p:cNvPr id="40" name="组 39"/>
            <p:cNvGrpSpPr/>
            <p:nvPr/>
          </p:nvGrpSpPr>
          <p:grpSpPr>
            <a:xfrm>
              <a:off x="328487" y="3762503"/>
              <a:ext cx="1201893" cy="1043940"/>
              <a:chOff x="328487" y="3762503"/>
              <a:chExt cx="1201893" cy="1043940"/>
            </a:xfrm>
          </p:grpSpPr>
          <p:sp>
            <p:nvSpPr>
              <p:cNvPr id="41" name="椭圆 40"/>
              <p:cNvSpPr/>
              <p:nvPr/>
            </p:nvSpPr>
            <p:spPr>
              <a:xfrm>
                <a:off x="407463" y="3762503"/>
                <a:ext cx="1043940" cy="10439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42" name="矩形 41"/>
              <p:cNvSpPr/>
              <p:nvPr/>
            </p:nvSpPr>
            <p:spPr>
              <a:xfrm>
                <a:off x="328487" y="3929106"/>
                <a:ext cx="1201893" cy="6515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200" b="1" dirty="0" smtClean="0">
                    <a:solidFill>
                      <a:prstClr val="white"/>
                    </a:solidFill>
                  </a:rPr>
                  <a:t>1.3</a:t>
                </a:r>
                <a:r>
                  <a:rPr kumimoji="1" lang="zh-CN" altLang="en-US" sz="1200" b="1" dirty="0" smtClean="0">
                    <a:solidFill>
                      <a:prstClr val="white"/>
                    </a:solidFill>
                  </a:rPr>
                  <a:t>万</a:t>
                </a:r>
                <a:endParaRPr kumimoji="1" lang="zh-CN" altLang="en-US" sz="1200" b="1" dirty="0">
                  <a:solidFill>
                    <a:prstClr val="white"/>
                  </a:solidFill>
                </a:endParaRPr>
              </a:p>
            </p:txBody>
          </p:sp>
          <p:sp>
            <p:nvSpPr>
              <p:cNvPr id="43" name="矩形 42"/>
              <p:cNvSpPr/>
              <p:nvPr/>
            </p:nvSpPr>
            <p:spPr>
              <a:xfrm>
                <a:off x="407463" y="4448771"/>
                <a:ext cx="1043940" cy="264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a:solidFill>
                      <a:prstClr val="white"/>
                    </a:solidFill>
                  </a:rPr>
                  <a:t>APP</a:t>
                </a:r>
                <a:endParaRPr kumimoji="1" lang="zh-CN" altLang="en-US" sz="1200" dirty="0">
                  <a:solidFill>
                    <a:prstClr val="white"/>
                  </a:solidFill>
                </a:endParaRPr>
              </a:p>
            </p:txBody>
          </p:sp>
        </p:grpSp>
      </p:grpSp>
    </p:spTree>
    <p:extLst>
      <p:ext uri="{BB962C8B-B14F-4D97-AF65-F5344CB8AC3E}">
        <p14:creationId xmlns="" xmlns:p14="http://schemas.microsoft.com/office/powerpoint/2010/main" val="17264308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kern="0" dirty="0"/>
              <a:t>2</a:t>
            </a:r>
            <a:r>
              <a:rPr kumimoji="1" lang="zh-CN" altLang="en-US" kern="0" dirty="0"/>
              <a:t>、解析能力详述</a:t>
            </a:r>
            <a:endParaRPr kumimoji="1" lang="zh-CN" altLang="en-US" dirty="0"/>
          </a:p>
        </p:txBody>
      </p:sp>
      <p:graphicFrame>
        <p:nvGraphicFramePr>
          <p:cNvPr id="3" name="表格 2"/>
          <p:cNvGraphicFramePr>
            <a:graphicFrameLocks noGrp="1"/>
          </p:cNvGraphicFramePr>
          <p:nvPr>
            <p:extLst>
              <p:ext uri="{D42A27DB-BD31-4B8C-83A1-F6EECF244321}">
                <p14:modId xmlns="" xmlns:p14="http://schemas.microsoft.com/office/powerpoint/2010/main" val="1689578097"/>
              </p:ext>
            </p:extLst>
          </p:nvPr>
        </p:nvGraphicFramePr>
        <p:xfrm>
          <a:off x="69250" y="809707"/>
          <a:ext cx="9036495" cy="4194187"/>
        </p:xfrm>
        <a:graphic>
          <a:graphicData uri="http://schemas.openxmlformats.org/drawingml/2006/table">
            <a:tbl>
              <a:tblPr firstRow="1" bandRow="1">
                <a:effectLst>
                  <a:outerShdw blurRad="50800" dist="76200" dir="2700000" algn="tl" rotWithShape="0">
                    <a:prstClr val="black">
                      <a:alpha val="40000"/>
                    </a:prstClr>
                  </a:outerShdw>
                </a:effectLst>
                <a:tableStyleId>{7DF18680-E054-41AD-8BC1-D1AEF772440D}</a:tableStyleId>
              </a:tblPr>
              <a:tblGrid>
                <a:gridCol w="768298"/>
                <a:gridCol w="3925244"/>
                <a:gridCol w="2180691"/>
                <a:gridCol w="2162262"/>
              </a:tblGrid>
              <a:tr h="230263">
                <a:tc>
                  <a:txBody>
                    <a:bodyPr/>
                    <a:lstStyle/>
                    <a:p>
                      <a:pPr algn="ctr"/>
                      <a:r>
                        <a:rPr lang="zh-CN" altLang="en-US" sz="900" dirty="0">
                          <a:latin typeface="Microsoft YaHei" charset="-122"/>
                          <a:ea typeface="Microsoft YaHei" charset="-122"/>
                          <a:cs typeface="Microsoft YaHei" charset="-122"/>
                        </a:rPr>
                        <a:t>行业分类</a:t>
                      </a:r>
                    </a:p>
                  </a:txBody>
                  <a:tcPr marT="34290" marB="34290" anchor="ctr"/>
                </a:tc>
                <a:tc>
                  <a:txBody>
                    <a:bodyPr/>
                    <a:lstStyle/>
                    <a:p>
                      <a:pPr algn="ctr"/>
                      <a:r>
                        <a:rPr lang="zh-CN" altLang="en-US" sz="900">
                          <a:latin typeface="Microsoft YaHei" charset="-122"/>
                          <a:ea typeface="Microsoft YaHei" charset="-122"/>
                          <a:cs typeface="Microsoft YaHei" charset="-122"/>
                        </a:rPr>
                        <a:t>深度解析对象</a:t>
                      </a:r>
                    </a:p>
                  </a:txBody>
                  <a:tcPr marT="34290" marB="34290" anchor="ctr"/>
                </a:tc>
                <a:tc>
                  <a:txBody>
                    <a:bodyPr/>
                    <a:lstStyle/>
                    <a:p>
                      <a:pPr algn="ctr"/>
                      <a:r>
                        <a:rPr lang="zh-CN" altLang="en-US" sz="900">
                          <a:latin typeface="Microsoft YaHei" charset="-122"/>
                          <a:ea typeface="Microsoft YaHei" charset="-122"/>
                          <a:cs typeface="Microsoft YaHei" charset="-122"/>
                        </a:rPr>
                        <a:t>深度解析动作</a:t>
                      </a:r>
                    </a:p>
                  </a:txBody>
                  <a:tcPr marT="34290" marB="34290" anchor="ctr"/>
                </a:tc>
                <a:tc>
                  <a:txBody>
                    <a:bodyPr/>
                    <a:lstStyle/>
                    <a:p>
                      <a:pPr algn="ctr"/>
                      <a:r>
                        <a:rPr lang="zh-CN" altLang="en-US" sz="900">
                          <a:latin typeface="Microsoft YaHei" charset="-122"/>
                          <a:ea typeface="Microsoft YaHei" charset="-122"/>
                          <a:cs typeface="Microsoft YaHei" charset="-122"/>
                        </a:rPr>
                        <a:t>深度解析内容</a:t>
                      </a:r>
                    </a:p>
                  </a:txBody>
                  <a:tcPr marT="34290" marB="34290" anchor="ctr"/>
                </a:tc>
              </a:tr>
              <a:tr h="668292">
                <a:tc>
                  <a:txBody>
                    <a:bodyPr/>
                    <a:lstStyle/>
                    <a:p>
                      <a:pPr algn="ctr">
                        <a:lnSpc>
                          <a:spcPct val="120000"/>
                        </a:lnSpc>
                      </a:pPr>
                      <a:r>
                        <a:rPr lang="zh-CN" altLang="zh-CN" sz="900" b="1" dirty="0">
                          <a:latin typeface="Microsoft YaHei" charset="-122"/>
                          <a:ea typeface="Microsoft YaHei" charset="-122"/>
                          <a:cs typeface="Microsoft YaHei" charset="-122"/>
                        </a:rPr>
                        <a:t>电商 </a:t>
                      </a:r>
                      <a:endParaRPr lang="zh-CN" altLang="en-US" sz="900" b="1" dirty="0">
                        <a:latin typeface="Microsoft YaHei" charset="-122"/>
                        <a:ea typeface="Microsoft YaHei" charset="-122"/>
                        <a:cs typeface="Microsoft YaHei" charset="-122"/>
                      </a:endParaRPr>
                    </a:p>
                  </a:txBody>
                  <a:tcPr marT="34290" marB="34290" anchor="ctr"/>
                </a:tc>
                <a:tc>
                  <a:txBody>
                    <a:bodyPr/>
                    <a:lstStyle/>
                    <a:p>
                      <a:pPr>
                        <a:lnSpc>
                          <a:spcPct val="120000"/>
                        </a:lnSpc>
                      </a:pPr>
                      <a:r>
                        <a:rPr lang="zh-CN" altLang="zh-CN" sz="900" dirty="0">
                          <a:latin typeface="Microsoft YaHei" charset="-122"/>
                          <a:ea typeface="Microsoft YaHei" charset="-122"/>
                          <a:cs typeface="Microsoft YaHei" charset="-122"/>
                        </a:rPr>
                        <a:t>京东、淘宝、天猫、一号店、美团、糯米、大众点评、当当网</a:t>
                      </a:r>
                      <a:r>
                        <a:rPr lang="zh-CN" altLang="zh-CN" sz="900" dirty="0" smtClean="0">
                          <a:latin typeface="Microsoft YaHei" charset="-122"/>
                          <a:ea typeface="Microsoft YaHei" charset="-122"/>
                          <a:cs typeface="Microsoft YaHei" charset="-122"/>
                        </a:rPr>
                        <a:t>、</a:t>
                      </a:r>
                      <a:r>
                        <a:rPr lang="zh-CN" altLang="en-US" sz="900" dirty="0" smtClean="0">
                          <a:latin typeface="Microsoft YaHei" charset="-122"/>
                          <a:ea typeface="Microsoft YaHei" charset="-122"/>
                          <a:cs typeface="Microsoft YaHei" charset="-122"/>
                        </a:rPr>
                        <a:t>贝贝、阿里巴巴、亚马逊、</a:t>
                      </a:r>
                      <a:r>
                        <a:rPr lang="zh-CN" altLang="zh-CN" sz="900" dirty="0" smtClean="0">
                          <a:latin typeface="Microsoft YaHei" charset="-122"/>
                          <a:ea typeface="Microsoft YaHei" charset="-122"/>
                          <a:cs typeface="Microsoft YaHei" charset="-122"/>
                        </a:rPr>
                        <a:t>美丽</a:t>
                      </a:r>
                      <a:r>
                        <a:rPr lang="zh-CN" altLang="zh-CN" sz="900" dirty="0">
                          <a:latin typeface="Microsoft YaHei" charset="-122"/>
                          <a:ea typeface="Microsoft YaHei" charset="-122"/>
                          <a:cs typeface="Microsoft YaHei" charset="-122"/>
                        </a:rPr>
                        <a:t>说、苏宁易购、国美在线、聚美优品、唯品会、蘑菇街、楚楚街、聚划算、达令全球好货、联通商城等 </a:t>
                      </a:r>
                    </a:p>
                  </a:txBody>
                  <a:tcPr marT="34290" marB="34290" anchor="ctr"/>
                </a:tc>
                <a:tc>
                  <a:txBody>
                    <a:bodyPr/>
                    <a:lstStyle/>
                    <a:p>
                      <a:pPr algn="l">
                        <a:lnSpc>
                          <a:spcPct val="120000"/>
                        </a:lnSpc>
                      </a:pPr>
                      <a:r>
                        <a:rPr lang="zh-CN" altLang="zh-CN" sz="900">
                          <a:latin typeface="Microsoft YaHei" charset="-122"/>
                          <a:ea typeface="Microsoft YaHei" charset="-122"/>
                          <a:cs typeface="Microsoft YaHei" charset="-122"/>
                        </a:rPr>
                        <a:t>搜索、商品浏览、商品详情</a:t>
                      </a:r>
                      <a:r>
                        <a:rPr lang="zh-CN" altLang="zh-CN" sz="900" smtClean="0">
                          <a:latin typeface="Microsoft YaHei" charset="-122"/>
                          <a:ea typeface="Microsoft YaHei" charset="-122"/>
                          <a:cs typeface="Microsoft YaHei" charset="-122"/>
                        </a:rPr>
                        <a:t>、加入</a:t>
                      </a:r>
                      <a:r>
                        <a:rPr lang="zh-CN" altLang="zh-CN" sz="900">
                          <a:latin typeface="Microsoft YaHei" charset="-122"/>
                          <a:ea typeface="Microsoft YaHei" charset="-122"/>
                          <a:cs typeface="Microsoft YaHei" charset="-122"/>
                        </a:rPr>
                        <a:t>购物车、删除购物车、添加收藏、取消收藏、查看评价、查看咨询</a:t>
                      </a:r>
                      <a:r>
                        <a:rPr lang="zh-CN" altLang="zh-CN" sz="900" smtClean="0">
                          <a:latin typeface="Microsoft YaHei" charset="-122"/>
                          <a:ea typeface="Microsoft YaHei" charset="-122"/>
                          <a:cs typeface="Microsoft YaHei" charset="-122"/>
                        </a:rPr>
                        <a:t>、</a:t>
                      </a:r>
                      <a:r>
                        <a:rPr lang="zh-CN" altLang="en-US" sz="900" smtClean="0">
                          <a:latin typeface="Microsoft YaHei" charset="-122"/>
                          <a:ea typeface="Microsoft YaHei" charset="-122"/>
                          <a:cs typeface="Microsoft YaHei" charset="-122"/>
                        </a:rPr>
                        <a:t>查看评论、</a:t>
                      </a:r>
                      <a:r>
                        <a:rPr lang="zh-CN" altLang="zh-CN" sz="900" smtClean="0">
                          <a:latin typeface="Microsoft YaHei" charset="-122"/>
                          <a:ea typeface="Microsoft YaHei" charset="-122"/>
                          <a:cs typeface="Microsoft YaHei" charset="-122"/>
                        </a:rPr>
                        <a:t>提交</a:t>
                      </a:r>
                      <a:r>
                        <a:rPr lang="zh-CN" altLang="zh-CN" sz="900">
                          <a:latin typeface="Microsoft YaHei" charset="-122"/>
                          <a:ea typeface="Microsoft YaHei" charset="-122"/>
                          <a:cs typeface="Microsoft YaHei" charset="-122"/>
                        </a:rPr>
                        <a:t>订单、取消订单、支付等 </a:t>
                      </a:r>
                      <a:endParaRPr lang="zh-CN" altLang="en-US" sz="900">
                        <a:latin typeface="Microsoft YaHei" charset="-122"/>
                        <a:ea typeface="Microsoft YaHei" charset="-122"/>
                        <a:cs typeface="Microsoft YaHei" charset="-122"/>
                      </a:endParaRPr>
                    </a:p>
                  </a:txBody>
                  <a:tcPr marT="34290" marB="34290" anchor="ctr"/>
                </a:tc>
                <a:tc>
                  <a:txBody>
                    <a:bodyPr/>
                    <a:lstStyle/>
                    <a:p>
                      <a:pPr algn="l">
                        <a:lnSpc>
                          <a:spcPct val="120000"/>
                        </a:lnSpc>
                      </a:pPr>
                      <a:r>
                        <a:rPr lang="zh-CN" altLang="zh-CN" sz="900">
                          <a:latin typeface="Microsoft YaHei" charset="-122"/>
                          <a:ea typeface="Microsoft YaHei" charset="-122"/>
                          <a:cs typeface="Microsoft YaHei" charset="-122"/>
                        </a:rPr>
                        <a:t>商品名称、品牌、</a:t>
                      </a:r>
                      <a:r>
                        <a:rPr lang="zh-CN" altLang="zh-CN" sz="900" smtClean="0">
                          <a:latin typeface="Microsoft YaHei" charset="-122"/>
                          <a:ea typeface="Microsoft YaHei" charset="-122"/>
                          <a:cs typeface="Microsoft YaHei" charset="-122"/>
                        </a:rPr>
                        <a:t>分类</a:t>
                      </a:r>
                      <a:r>
                        <a:rPr lang="zh-CN" altLang="en-US" sz="900" smtClean="0">
                          <a:latin typeface="Microsoft YaHei" charset="-122"/>
                          <a:ea typeface="Microsoft YaHei" charset="-122"/>
                          <a:cs typeface="Microsoft YaHei" charset="-122"/>
                        </a:rPr>
                        <a:t>、商品价格、店铺信息、商品清单、商品好评</a:t>
                      </a:r>
                      <a:r>
                        <a:rPr lang="zh-CN" altLang="zh-CN" sz="900" smtClean="0">
                          <a:latin typeface="Microsoft YaHei" charset="-122"/>
                          <a:ea typeface="Microsoft YaHei" charset="-122"/>
                          <a:cs typeface="Microsoft YaHei" charset="-122"/>
                        </a:rPr>
                        <a:t>等 </a:t>
                      </a:r>
                      <a:endParaRPr lang="zh-CN" altLang="en-US" sz="900">
                        <a:latin typeface="Microsoft YaHei" charset="-122"/>
                        <a:ea typeface="Microsoft YaHei" charset="-122"/>
                        <a:cs typeface="Microsoft YaHei" charset="-122"/>
                      </a:endParaRPr>
                    </a:p>
                  </a:txBody>
                  <a:tcPr marT="34290" marB="34290" anchor="ctr"/>
                </a:tc>
              </a:tr>
              <a:tr h="1131021">
                <a:tc>
                  <a:txBody>
                    <a:bodyPr/>
                    <a:lstStyle/>
                    <a:p>
                      <a:pPr algn="ctr">
                        <a:lnSpc>
                          <a:spcPct val="120000"/>
                        </a:lnSpc>
                      </a:pPr>
                      <a:r>
                        <a:rPr lang="zh-CN" altLang="en-US" sz="900" b="1" smtClean="0">
                          <a:latin typeface="Microsoft YaHei" charset="-122"/>
                          <a:ea typeface="Microsoft YaHei" charset="-122"/>
                          <a:cs typeface="Microsoft YaHei" charset="-122"/>
                        </a:rPr>
                        <a:t>金融</a:t>
                      </a:r>
                      <a:r>
                        <a:rPr lang="zh-CN" altLang="zh-CN" sz="900" b="1" smtClean="0">
                          <a:latin typeface="Microsoft YaHei" charset="-122"/>
                          <a:ea typeface="Microsoft YaHei" charset="-122"/>
                          <a:cs typeface="Microsoft YaHei" charset="-122"/>
                        </a:rPr>
                        <a:t> </a:t>
                      </a:r>
                      <a:endParaRPr lang="zh-CN" altLang="en-US" sz="900" b="1">
                        <a:latin typeface="Microsoft YaHei" charset="-122"/>
                        <a:ea typeface="Microsoft YaHei" charset="-122"/>
                        <a:cs typeface="Microsoft YaHei" charset="-122"/>
                      </a:endParaRPr>
                    </a:p>
                  </a:txBody>
                  <a:tcPr marT="34290" marB="34290" anchor="ctr"/>
                </a:tc>
                <a:tc>
                  <a:txBody>
                    <a:bodyPr/>
                    <a:lstStyle/>
                    <a:p>
                      <a:pPr algn="l">
                        <a:lnSpc>
                          <a:spcPct val="120000"/>
                        </a:lnSpc>
                      </a:pPr>
                      <a:r>
                        <a:rPr lang="zh-CN" altLang="zh-CN" sz="900" dirty="0">
                          <a:latin typeface="Microsoft YaHei" charset="-122"/>
                          <a:ea typeface="Microsoft YaHei" charset="-122"/>
                          <a:cs typeface="Microsoft YaHei" charset="-122"/>
                        </a:rPr>
                        <a:t>中投证券、通达信、网易财经、广发手机证券、淘金路、易淘金、中金金网、东方财富通、雪球、优顾炒股、掌上钱龙、和讯股票、新浪财经、民生证券、大智慧、百度股市通、广州证券、华股财经、西部信天游、招商智远理财、同花顺、金中投、民族证券、自选股、中银国际、股票雷达、申万宏源、股票视野、智远一户通、同花顺爱基金、南方基金、数米基金宝、掌上基金、和讯基金、天天基金</a:t>
                      </a:r>
                      <a:r>
                        <a:rPr lang="zh-CN" altLang="zh-CN" sz="900" dirty="0" smtClean="0">
                          <a:latin typeface="Microsoft YaHei" charset="-122"/>
                          <a:ea typeface="Microsoft YaHei" charset="-122"/>
                          <a:cs typeface="Microsoft YaHei" charset="-122"/>
                        </a:rPr>
                        <a:t>网</a:t>
                      </a:r>
                      <a:r>
                        <a:rPr lang="zh-CN" altLang="en-US" sz="900" dirty="0" smtClean="0">
                          <a:latin typeface="Microsoft YaHei" charset="-122"/>
                          <a:ea typeface="Microsoft YaHei" charset="-122"/>
                          <a:cs typeface="Microsoft YaHei" charset="-122"/>
                        </a:rPr>
                        <a:t>、太平洋保险、挖财宝、中国太平保险、京东金融、泰康人寿、有利网理财、百度理财、中国人寿</a:t>
                      </a:r>
                      <a:r>
                        <a:rPr lang="zh-CN" altLang="zh-CN" sz="900" dirty="0" smtClean="0">
                          <a:latin typeface="Microsoft YaHei" charset="-122"/>
                          <a:ea typeface="Microsoft YaHei" charset="-122"/>
                          <a:cs typeface="Microsoft YaHei" charset="-122"/>
                        </a:rPr>
                        <a:t>等</a:t>
                      </a:r>
                      <a:endParaRPr lang="zh-CN" altLang="en-US" sz="900" dirty="0">
                        <a:latin typeface="Microsoft YaHei" charset="-122"/>
                        <a:ea typeface="Microsoft YaHei" charset="-122"/>
                        <a:cs typeface="Microsoft YaHei" charset="-122"/>
                      </a:endParaRPr>
                    </a:p>
                  </a:txBody>
                  <a:tcPr marT="34290" marB="34290" anchor="ctr"/>
                </a:tc>
                <a:tc>
                  <a:txBody>
                    <a:bodyPr/>
                    <a:lstStyle/>
                    <a:p>
                      <a:pPr algn="l">
                        <a:lnSpc>
                          <a:spcPct val="120000"/>
                        </a:lnSpc>
                      </a:pPr>
                      <a:r>
                        <a:rPr lang="zh-CN" altLang="zh-CN" sz="900">
                          <a:latin typeface="Microsoft YaHei" charset="-122"/>
                          <a:ea typeface="Microsoft YaHei" charset="-122"/>
                          <a:cs typeface="Microsoft YaHei" charset="-122"/>
                        </a:rPr>
                        <a:t>搜索、浏览、加入自选</a:t>
                      </a:r>
                      <a:r>
                        <a:rPr lang="zh-CN" altLang="zh-CN" sz="900" smtClean="0">
                          <a:latin typeface="Microsoft YaHei" charset="-122"/>
                          <a:ea typeface="Microsoft YaHei" charset="-122"/>
                          <a:cs typeface="Microsoft YaHei" charset="-122"/>
                        </a:rPr>
                        <a:t>、</a:t>
                      </a:r>
                      <a:r>
                        <a:rPr lang="zh-CN" altLang="en-US" sz="900" smtClean="0">
                          <a:latin typeface="Microsoft YaHei" charset="-122"/>
                          <a:ea typeface="Microsoft YaHei" charset="-122"/>
                          <a:cs typeface="Microsoft YaHei" charset="-122"/>
                        </a:rPr>
                        <a:t>收藏、分享、投保、充值、提现、</a:t>
                      </a:r>
                      <a:r>
                        <a:rPr lang="zh-CN" altLang="zh-CN" sz="900" smtClean="0">
                          <a:latin typeface="Microsoft YaHei" charset="-122"/>
                          <a:ea typeface="Microsoft YaHei" charset="-122"/>
                          <a:cs typeface="Microsoft YaHei" charset="-122"/>
                        </a:rPr>
                        <a:t>购买</a:t>
                      </a:r>
                      <a:r>
                        <a:rPr lang="zh-CN" altLang="zh-CN" sz="900">
                          <a:latin typeface="Microsoft YaHei" charset="-122"/>
                          <a:ea typeface="Microsoft YaHei" charset="-122"/>
                          <a:cs typeface="Microsoft YaHei" charset="-122"/>
                        </a:rPr>
                        <a:t>、支付等 </a:t>
                      </a:r>
                      <a:endParaRPr lang="zh-CN" altLang="en-US" sz="900">
                        <a:latin typeface="Microsoft YaHei" charset="-122"/>
                        <a:ea typeface="Microsoft YaHei" charset="-122"/>
                        <a:cs typeface="Microsoft YaHei" charset="-122"/>
                      </a:endParaRPr>
                    </a:p>
                  </a:txBody>
                  <a:tcPr marT="34290" marB="34290" anchor="ctr"/>
                </a:tc>
                <a:tc>
                  <a:txBody>
                    <a:bodyPr/>
                    <a:lstStyle/>
                    <a:p>
                      <a:pPr algn="l">
                        <a:lnSpc>
                          <a:spcPct val="120000"/>
                        </a:lnSpc>
                      </a:pPr>
                      <a:r>
                        <a:rPr lang="zh-CN" altLang="zh-CN" sz="900" smtClean="0">
                          <a:latin typeface="Microsoft YaHei" charset="-122"/>
                          <a:ea typeface="Microsoft YaHei" charset="-122"/>
                          <a:cs typeface="Microsoft YaHei" charset="-122"/>
                        </a:rPr>
                        <a:t>代码</a:t>
                      </a:r>
                      <a:r>
                        <a:rPr lang="zh-CN" altLang="zh-CN" sz="900">
                          <a:latin typeface="Microsoft YaHei" charset="-122"/>
                          <a:ea typeface="Microsoft YaHei" charset="-122"/>
                          <a:cs typeface="Microsoft YaHei" charset="-122"/>
                        </a:rPr>
                        <a:t>、名称、分类、所属板块、公司</a:t>
                      </a:r>
                      <a:r>
                        <a:rPr lang="zh-CN" altLang="zh-CN" sz="900" smtClean="0">
                          <a:latin typeface="Microsoft YaHei" charset="-122"/>
                          <a:ea typeface="Microsoft YaHei" charset="-122"/>
                          <a:cs typeface="Microsoft YaHei" charset="-122"/>
                        </a:rPr>
                        <a:t>名称</a:t>
                      </a:r>
                      <a:r>
                        <a:rPr lang="zh-CN" altLang="en-US" sz="900" smtClean="0">
                          <a:latin typeface="Microsoft YaHei" charset="-122"/>
                          <a:ea typeface="Microsoft YaHei" charset="-122"/>
                          <a:cs typeface="Microsoft YaHei" charset="-122"/>
                        </a:rPr>
                        <a:t>、上市日期、所属地域、主营业务、净利润</a:t>
                      </a:r>
                      <a:r>
                        <a:rPr lang="zh-CN" altLang="zh-CN" sz="900" smtClean="0">
                          <a:latin typeface="Microsoft YaHei" charset="-122"/>
                          <a:ea typeface="Microsoft YaHei" charset="-122"/>
                          <a:cs typeface="Microsoft YaHei" charset="-122"/>
                        </a:rPr>
                        <a:t>等 </a:t>
                      </a:r>
                      <a:endParaRPr lang="zh-CN" altLang="en-US" sz="900">
                        <a:latin typeface="Microsoft YaHei" charset="-122"/>
                        <a:ea typeface="Microsoft YaHei" charset="-122"/>
                        <a:cs typeface="Microsoft YaHei" charset="-122"/>
                      </a:endParaRPr>
                    </a:p>
                  </a:txBody>
                  <a:tcPr marT="34290" marB="34290" anchor="ctr"/>
                </a:tc>
              </a:tr>
              <a:tr h="788363">
                <a:tc>
                  <a:txBody>
                    <a:bodyPr/>
                    <a:lstStyle/>
                    <a:p>
                      <a:pPr algn="ctr">
                        <a:lnSpc>
                          <a:spcPct val="120000"/>
                        </a:lnSpc>
                      </a:pPr>
                      <a:r>
                        <a:rPr lang="zh-CN" altLang="zh-CN" sz="900" b="1">
                          <a:latin typeface="Microsoft YaHei" charset="-122"/>
                          <a:ea typeface="Microsoft YaHei" charset="-122"/>
                          <a:cs typeface="Microsoft YaHei" charset="-122"/>
                        </a:rPr>
                        <a:t>旅游出行 </a:t>
                      </a:r>
                      <a:endParaRPr lang="zh-CN" altLang="en-US" sz="900" b="1">
                        <a:latin typeface="Microsoft YaHei" charset="-122"/>
                        <a:ea typeface="Microsoft YaHei" charset="-122"/>
                        <a:cs typeface="Microsoft YaHei" charset="-122"/>
                      </a:endParaRPr>
                    </a:p>
                  </a:txBody>
                  <a:tcPr marT="34290" marB="34290" anchor="ctr"/>
                </a:tc>
                <a:tc>
                  <a:txBody>
                    <a:bodyPr/>
                    <a:lstStyle/>
                    <a:p>
                      <a:pPr algn="l">
                        <a:lnSpc>
                          <a:spcPct val="120000"/>
                        </a:lnSpc>
                      </a:pPr>
                      <a:r>
                        <a:rPr lang="zh-CN" altLang="zh-CN" sz="900" dirty="0">
                          <a:latin typeface="Microsoft YaHei" charset="-122"/>
                          <a:ea typeface="Microsoft YaHei" charset="-122"/>
                          <a:cs typeface="Microsoft YaHei" charset="-122"/>
                        </a:rPr>
                        <a:t>携程旅行、去哪儿旅行、艺龙旅行、途牛旅行、同程旅游、百度旅游、蚂蜂窝自由行、阿里旅游、驴妈妈旅游</a:t>
                      </a:r>
                      <a:r>
                        <a:rPr lang="zh-CN" altLang="zh-CN" sz="900" dirty="0" smtClean="0">
                          <a:latin typeface="Microsoft YaHei" charset="-122"/>
                          <a:ea typeface="Microsoft YaHei" charset="-122"/>
                          <a:cs typeface="Microsoft YaHei" charset="-122"/>
                        </a:rPr>
                        <a:t>、</a:t>
                      </a:r>
                      <a:r>
                        <a:rPr lang="zh-CN" altLang="en-US" sz="900" dirty="0" smtClean="0">
                          <a:latin typeface="Microsoft YaHei" charset="-122"/>
                          <a:ea typeface="Microsoft YaHei" charset="-122"/>
                          <a:cs typeface="Microsoft YaHei" charset="-122"/>
                        </a:rPr>
                        <a:t>穷游、</a:t>
                      </a:r>
                      <a:r>
                        <a:rPr lang="zh-CN" altLang="zh-CN" sz="900" dirty="0" smtClean="0">
                          <a:latin typeface="Microsoft YaHei" charset="-122"/>
                          <a:ea typeface="Microsoft YaHei" charset="-122"/>
                          <a:cs typeface="Microsoft YaHei" charset="-122"/>
                        </a:rPr>
                        <a:t>铁路</a:t>
                      </a:r>
                      <a:r>
                        <a:rPr lang="en-US" altLang="zh-CN" sz="900" dirty="0">
                          <a:latin typeface="Microsoft YaHei" charset="-122"/>
                          <a:ea typeface="Microsoft YaHei" charset="-122"/>
                          <a:cs typeface="Microsoft YaHei" charset="-122"/>
                        </a:rPr>
                        <a:t>12306</a:t>
                      </a:r>
                      <a:r>
                        <a:rPr lang="zh-CN" altLang="zh-CN" sz="900" dirty="0">
                          <a:latin typeface="Microsoft YaHei" charset="-122"/>
                          <a:ea typeface="Microsoft YaHei" charset="-122"/>
                          <a:cs typeface="Microsoft YaHei" charset="-122"/>
                        </a:rPr>
                        <a:t>、智行火车票、航班管家等 </a:t>
                      </a:r>
                      <a:endParaRPr lang="zh-CN" altLang="en-US" sz="900" dirty="0">
                        <a:latin typeface="Microsoft YaHei" charset="-122"/>
                        <a:ea typeface="Microsoft YaHei" charset="-122"/>
                        <a:cs typeface="Microsoft YaHei" charset="-122"/>
                      </a:endParaRPr>
                    </a:p>
                  </a:txBody>
                  <a:tcPr marT="34290" marB="34290" anchor="ctr"/>
                </a:tc>
                <a:tc>
                  <a:txBody>
                    <a:bodyPr/>
                    <a:lstStyle/>
                    <a:p>
                      <a:pPr algn="l">
                        <a:lnSpc>
                          <a:spcPct val="120000"/>
                        </a:lnSpc>
                      </a:pPr>
                      <a:r>
                        <a:rPr lang="zh-CN" altLang="zh-CN" sz="900" dirty="0">
                          <a:latin typeface="Microsoft YaHei" charset="-122"/>
                          <a:ea typeface="Microsoft YaHei" charset="-122"/>
                          <a:cs typeface="Microsoft YaHei" charset="-122"/>
                        </a:rPr>
                        <a:t>搜索、自驾游、跟团游、国内游、国际游、周边游、酒店、火车票、机票、游轮、周边、会场、美食、外卖、</a:t>
                      </a:r>
                      <a:r>
                        <a:rPr lang="zh-CN" altLang="zh-CN" sz="900" dirty="0" smtClean="0">
                          <a:latin typeface="Microsoft YaHei" charset="-122"/>
                          <a:ea typeface="Microsoft YaHei" charset="-122"/>
                          <a:cs typeface="Microsoft YaHei" charset="-122"/>
                        </a:rPr>
                        <a:t>路线</a:t>
                      </a:r>
                      <a:r>
                        <a:rPr lang="zh-CN" altLang="en-US" sz="900" dirty="0" smtClean="0">
                          <a:latin typeface="Microsoft YaHei" charset="-122"/>
                          <a:ea typeface="Microsoft YaHei" charset="-122"/>
                          <a:cs typeface="Microsoft YaHei" charset="-122"/>
                        </a:rPr>
                        <a:t>、酒店预订、收藏、支付</a:t>
                      </a:r>
                      <a:r>
                        <a:rPr lang="zh-CN" altLang="zh-CN" sz="900" dirty="0" smtClean="0">
                          <a:latin typeface="Microsoft YaHei" charset="-122"/>
                          <a:ea typeface="Microsoft YaHei" charset="-122"/>
                          <a:cs typeface="Microsoft YaHei" charset="-122"/>
                        </a:rPr>
                        <a:t>等 </a:t>
                      </a:r>
                      <a:endParaRPr lang="zh-CN" altLang="en-US" sz="900" dirty="0">
                        <a:latin typeface="Microsoft YaHei" charset="-122"/>
                        <a:ea typeface="Microsoft YaHei" charset="-122"/>
                        <a:cs typeface="Microsoft YaHei" charset="-122"/>
                      </a:endParaRPr>
                    </a:p>
                  </a:txBody>
                  <a:tcPr marT="34290" marB="34290" anchor="ctr"/>
                </a:tc>
                <a:tc>
                  <a:txBody>
                    <a:bodyPr/>
                    <a:lstStyle/>
                    <a:p>
                      <a:pPr algn="l">
                        <a:lnSpc>
                          <a:spcPct val="120000"/>
                        </a:lnSpc>
                      </a:pPr>
                      <a:r>
                        <a:rPr lang="zh-CN" altLang="en-US" sz="900" smtClean="0">
                          <a:latin typeface="Microsoft YaHei" charset="-122"/>
                          <a:ea typeface="Microsoft YaHei" charset="-122"/>
                          <a:cs typeface="Microsoft YaHei" charset="-122"/>
                        </a:rPr>
                        <a:t>景点（</a:t>
                      </a:r>
                      <a:r>
                        <a:rPr lang="zh-CN" altLang="zh-CN" sz="900" smtClean="0">
                          <a:latin typeface="Microsoft YaHei" charset="-122"/>
                          <a:ea typeface="Microsoft YaHei" charset="-122"/>
                          <a:cs typeface="Microsoft YaHei" charset="-122"/>
                        </a:rPr>
                        <a:t>名称</a:t>
                      </a:r>
                      <a:r>
                        <a:rPr lang="zh-CN" altLang="zh-CN" sz="900">
                          <a:latin typeface="Microsoft YaHei" charset="-122"/>
                          <a:ea typeface="Microsoft YaHei" charset="-122"/>
                          <a:cs typeface="Microsoft YaHei" charset="-122"/>
                        </a:rPr>
                        <a:t>、分类、地址、电话、模块、</a:t>
                      </a:r>
                      <a:r>
                        <a:rPr lang="zh-CN" altLang="zh-CN" sz="900" smtClean="0">
                          <a:latin typeface="Microsoft YaHei" charset="-122"/>
                          <a:ea typeface="Microsoft YaHei" charset="-122"/>
                          <a:cs typeface="Microsoft YaHei" charset="-122"/>
                        </a:rPr>
                        <a:t>价格</a:t>
                      </a:r>
                      <a:r>
                        <a:rPr lang="zh-CN" altLang="en-US" sz="900" smtClean="0">
                          <a:latin typeface="Microsoft YaHei" charset="-122"/>
                          <a:ea typeface="Microsoft YaHei" charset="-122"/>
                          <a:cs typeface="Microsoft YaHei" charset="-122"/>
                        </a:rPr>
                        <a:t>）</a:t>
                      </a:r>
                      <a:r>
                        <a:rPr lang="zh-CN" altLang="zh-CN" sz="900" smtClean="0">
                          <a:latin typeface="Microsoft YaHei" charset="-122"/>
                          <a:ea typeface="Microsoft YaHei" charset="-122"/>
                          <a:cs typeface="Microsoft YaHei" charset="-122"/>
                        </a:rPr>
                        <a:t>；</a:t>
                      </a:r>
                      <a:r>
                        <a:rPr lang="zh-CN" altLang="en-US" sz="900" smtClean="0">
                          <a:latin typeface="Microsoft YaHei" charset="-122"/>
                          <a:ea typeface="Microsoft YaHei" charset="-122"/>
                          <a:cs typeface="Microsoft YaHei" charset="-122"/>
                        </a:rPr>
                        <a:t>酒店（酒店名字，地址，城市，起价，评分，介绍，酒店设施，评论）；攻略（游记名，城市，时间，人数，作者，正文，点赞人数）</a:t>
                      </a:r>
                      <a:r>
                        <a:rPr lang="zh-CN" altLang="zh-CN" sz="900" smtClean="0">
                          <a:latin typeface="Microsoft YaHei" charset="-122"/>
                          <a:ea typeface="Microsoft YaHei" charset="-122"/>
                          <a:cs typeface="Microsoft YaHei" charset="-122"/>
                        </a:rPr>
                        <a:t>等 </a:t>
                      </a:r>
                      <a:endParaRPr lang="zh-CN" altLang="en-US" sz="900">
                        <a:latin typeface="Microsoft YaHei" charset="-122"/>
                        <a:ea typeface="Microsoft YaHei" charset="-122"/>
                        <a:cs typeface="Microsoft YaHei" charset="-122"/>
                      </a:endParaRPr>
                    </a:p>
                  </a:txBody>
                  <a:tcPr marT="34290" marB="34290" anchor="ctr"/>
                </a:tc>
              </a:tr>
              <a:tr h="627870">
                <a:tc>
                  <a:txBody>
                    <a:bodyPr/>
                    <a:lstStyle/>
                    <a:p>
                      <a:pPr algn="ctr">
                        <a:lnSpc>
                          <a:spcPct val="120000"/>
                        </a:lnSpc>
                      </a:pPr>
                      <a:r>
                        <a:rPr lang="zh-CN" altLang="zh-CN" sz="900" b="1">
                          <a:latin typeface="Microsoft YaHei" charset="-122"/>
                          <a:ea typeface="Microsoft YaHei" charset="-122"/>
                          <a:cs typeface="Microsoft YaHei" charset="-122"/>
                        </a:rPr>
                        <a:t>汽车 </a:t>
                      </a:r>
                      <a:endParaRPr lang="zh-CN" altLang="en-US" sz="900" b="1">
                        <a:latin typeface="Microsoft YaHei" charset="-122"/>
                        <a:ea typeface="Microsoft YaHei" charset="-122"/>
                        <a:cs typeface="Microsoft YaHei" charset="-122"/>
                      </a:endParaRPr>
                    </a:p>
                  </a:txBody>
                  <a:tcPr marT="34290" marB="34290" anchor="ctr"/>
                </a:tc>
                <a:tc>
                  <a:txBody>
                    <a:bodyPr/>
                    <a:lstStyle/>
                    <a:p>
                      <a:pPr algn="l">
                        <a:lnSpc>
                          <a:spcPct val="120000"/>
                        </a:lnSpc>
                      </a:pPr>
                      <a:r>
                        <a:rPr lang="zh-CN" altLang="zh-CN" sz="900">
                          <a:latin typeface="Microsoft YaHei" charset="-122"/>
                          <a:ea typeface="Microsoft YaHei" charset="-122"/>
                          <a:cs typeface="Microsoft YaHei" charset="-122"/>
                        </a:rPr>
                        <a:t>搜狐二手车、易车二手车、优信二手车、瓜子二手车、人人车、搜狐汽车、易车、车讯网、太平洋汽车、爱卡汽车、二手车之家、汽车之家、网上车市、</a:t>
                      </a:r>
                      <a:r>
                        <a:rPr lang="en-US" altLang="zh-CN" sz="900">
                          <a:latin typeface="Microsoft YaHei" charset="-122"/>
                          <a:ea typeface="Microsoft YaHei" charset="-122"/>
                          <a:cs typeface="Microsoft YaHei" charset="-122"/>
                        </a:rPr>
                        <a:t>51</a:t>
                      </a:r>
                      <a:r>
                        <a:rPr lang="zh-CN" altLang="zh-CN" sz="900">
                          <a:latin typeface="Microsoft YaHei" charset="-122"/>
                          <a:ea typeface="Microsoft YaHei" charset="-122"/>
                          <a:cs typeface="Microsoft YaHei" charset="-122"/>
                        </a:rPr>
                        <a:t>汽车、家家好车等</a:t>
                      </a:r>
                      <a:r>
                        <a:rPr lang="en-US" altLang="zh-CN" sz="900">
                          <a:latin typeface="Microsoft YaHei" charset="-122"/>
                          <a:ea typeface="Microsoft YaHei" charset="-122"/>
                          <a:cs typeface="Microsoft YaHei" charset="-122"/>
                        </a:rPr>
                        <a:t>15</a:t>
                      </a:r>
                      <a:r>
                        <a:rPr lang="zh-CN" altLang="zh-CN" sz="900">
                          <a:latin typeface="Microsoft YaHei" charset="-122"/>
                          <a:ea typeface="Microsoft YaHei" charset="-122"/>
                          <a:cs typeface="Microsoft YaHei" charset="-122"/>
                        </a:rPr>
                        <a:t>款 </a:t>
                      </a:r>
                      <a:endParaRPr lang="zh-CN" altLang="en-US" sz="900">
                        <a:latin typeface="Microsoft YaHei" charset="-122"/>
                        <a:ea typeface="Microsoft YaHei" charset="-122"/>
                        <a:cs typeface="Microsoft YaHei" charset="-122"/>
                      </a:endParaRPr>
                    </a:p>
                  </a:txBody>
                  <a:tcPr marT="34290" marB="34290" anchor="ctr"/>
                </a:tc>
                <a:tc>
                  <a:txBody>
                    <a:bodyPr/>
                    <a:lstStyle/>
                    <a:p>
                      <a:pPr algn="l">
                        <a:lnSpc>
                          <a:spcPct val="120000"/>
                        </a:lnSpc>
                      </a:pPr>
                      <a:r>
                        <a:rPr lang="zh-CN" altLang="zh-CN" sz="900" dirty="0">
                          <a:latin typeface="Microsoft YaHei" charset="-122"/>
                          <a:ea typeface="Microsoft YaHei" charset="-122"/>
                          <a:cs typeface="Microsoft YaHei" charset="-122"/>
                        </a:rPr>
                        <a:t>搜索、浏览汽车、浏览资讯、查看论坛、浏览车</a:t>
                      </a:r>
                      <a:r>
                        <a:rPr lang="zh-CN" altLang="zh-CN" sz="900" dirty="0" smtClean="0">
                          <a:latin typeface="Microsoft YaHei" charset="-122"/>
                          <a:ea typeface="Microsoft YaHei" charset="-122"/>
                          <a:cs typeface="Microsoft YaHei" charset="-122"/>
                        </a:rPr>
                        <a:t>款</a:t>
                      </a:r>
                      <a:r>
                        <a:rPr lang="zh-CN" altLang="en-US" sz="900" dirty="0" smtClean="0">
                          <a:latin typeface="Microsoft YaHei" charset="-122"/>
                          <a:ea typeface="Microsoft YaHei" charset="-122"/>
                          <a:cs typeface="Microsoft YaHei" charset="-122"/>
                        </a:rPr>
                        <a:t>、收藏、取消收藏、上传图片、关注、取消关注</a:t>
                      </a:r>
                      <a:r>
                        <a:rPr lang="zh-CN" altLang="zh-CN" sz="900" dirty="0" smtClean="0">
                          <a:latin typeface="Microsoft YaHei" charset="-122"/>
                          <a:ea typeface="Microsoft YaHei" charset="-122"/>
                          <a:cs typeface="Microsoft YaHei" charset="-122"/>
                        </a:rPr>
                        <a:t>等 </a:t>
                      </a:r>
                      <a:endParaRPr lang="zh-CN" altLang="en-US" sz="900" dirty="0">
                        <a:latin typeface="Microsoft YaHei" charset="-122"/>
                        <a:ea typeface="Microsoft YaHei" charset="-122"/>
                        <a:cs typeface="Microsoft YaHei" charset="-122"/>
                      </a:endParaRPr>
                    </a:p>
                  </a:txBody>
                  <a:tcPr marT="34290" marB="34290" anchor="ctr"/>
                </a:tc>
                <a:tc>
                  <a:txBody>
                    <a:bodyPr/>
                    <a:lstStyle/>
                    <a:p>
                      <a:pPr algn="l">
                        <a:lnSpc>
                          <a:spcPct val="120000"/>
                        </a:lnSpc>
                      </a:pPr>
                      <a:r>
                        <a:rPr lang="zh-CN" altLang="zh-CN" sz="900" dirty="0">
                          <a:latin typeface="Microsoft YaHei" charset="-122"/>
                          <a:ea typeface="Microsoft YaHei" charset="-122"/>
                          <a:cs typeface="Microsoft YaHei" charset="-122"/>
                        </a:rPr>
                        <a:t>省份、品牌、车型、级别名称、车体结构、发动机、变速箱、驱动方式、颜色、保修政策、综合工况油耗、燃油标号、厂商</a:t>
                      </a:r>
                      <a:r>
                        <a:rPr lang="zh-CN" altLang="zh-CN" sz="900">
                          <a:latin typeface="Microsoft YaHei" charset="-122"/>
                          <a:ea typeface="Microsoft YaHei" charset="-122"/>
                          <a:cs typeface="Microsoft YaHei" charset="-122"/>
                        </a:rPr>
                        <a:t>指导</a:t>
                      </a:r>
                      <a:r>
                        <a:rPr lang="zh-CN" altLang="zh-CN" sz="900" smtClean="0">
                          <a:latin typeface="Microsoft YaHei" charset="-122"/>
                          <a:ea typeface="Microsoft YaHei" charset="-122"/>
                          <a:cs typeface="Microsoft YaHei" charset="-122"/>
                        </a:rPr>
                        <a:t>价</a:t>
                      </a:r>
                      <a:r>
                        <a:rPr lang="zh-CN" altLang="en-US" sz="900" smtClean="0">
                          <a:latin typeface="Microsoft YaHei" charset="-122"/>
                          <a:ea typeface="Microsoft YaHei" charset="-122"/>
                          <a:cs typeface="Microsoft YaHei" charset="-122"/>
                        </a:rPr>
                        <a:t>、汽车资讯、评论</a:t>
                      </a:r>
                      <a:r>
                        <a:rPr lang="zh-CN" altLang="zh-CN" sz="900" smtClean="0">
                          <a:latin typeface="Microsoft YaHei" charset="-122"/>
                          <a:ea typeface="Microsoft YaHei" charset="-122"/>
                          <a:cs typeface="Microsoft YaHei" charset="-122"/>
                        </a:rPr>
                        <a:t>等 </a:t>
                      </a:r>
                      <a:endParaRPr lang="zh-CN" altLang="en-US" sz="900" dirty="0">
                        <a:latin typeface="Microsoft YaHei" charset="-122"/>
                        <a:ea typeface="Microsoft YaHei" charset="-122"/>
                        <a:cs typeface="Microsoft YaHei" charset="-122"/>
                      </a:endParaRPr>
                    </a:p>
                  </a:txBody>
                  <a:tcPr marT="34290" marB="34290" anchor="ctr"/>
                </a:tc>
              </a:tr>
              <a:tr h="205927">
                <a:tc>
                  <a:txBody>
                    <a:bodyPr/>
                    <a:lstStyle/>
                    <a:p>
                      <a:pPr marL="0" algn="ctr" defTabSz="914400" rtl="0" eaLnBrk="1" latinLnBrk="0" hangingPunct="1">
                        <a:lnSpc>
                          <a:spcPct val="120000"/>
                        </a:lnSpc>
                      </a:pPr>
                      <a:r>
                        <a:rPr lang="zh-CN" altLang="zh-CN" sz="900" b="1" kern="1200">
                          <a:solidFill>
                            <a:schemeClr val="dk1"/>
                          </a:solidFill>
                          <a:effectLst/>
                          <a:latin typeface="Microsoft YaHei" charset="-122"/>
                          <a:ea typeface="Microsoft YaHei" charset="-122"/>
                          <a:cs typeface="Microsoft YaHei" charset="-122"/>
                        </a:rPr>
                        <a:t>母婴 </a:t>
                      </a:r>
                      <a:endParaRPr lang="zh-CN" altLang="en-US" sz="900" b="1" kern="1200">
                        <a:solidFill>
                          <a:schemeClr val="dk1"/>
                        </a:solidFill>
                        <a:effectLst/>
                        <a:latin typeface="Microsoft YaHei" charset="-122"/>
                        <a:ea typeface="Microsoft YaHei" charset="-122"/>
                        <a:cs typeface="Microsoft YaHei" charset="-122"/>
                      </a:endParaRPr>
                    </a:p>
                  </a:txBody>
                  <a:tcPr marT="34290" marB="34290" anchor="ctr"/>
                </a:tc>
                <a:tc>
                  <a:txBody>
                    <a:bodyPr/>
                    <a:lstStyle/>
                    <a:p>
                      <a:pPr marL="0" algn="l" defTabSz="914400" rtl="0" eaLnBrk="1" latinLnBrk="0" hangingPunct="1">
                        <a:lnSpc>
                          <a:spcPct val="120000"/>
                        </a:lnSpc>
                      </a:pPr>
                      <a:r>
                        <a:rPr lang="zh-CN" altLang="zh-CN" sz="900" kern="1200" dirty="0">
                          <a:solidFill>
                            <a:schemeClr val="dk1"/>
                          </a:solidFill>
                          <a:effectLst/>
                          <a:latin typeface="Microsoft YaHei" charset="-122"/>
                          <a:ea typeface="Microsoft YaHei" charset="-122"/>
                          <a:cs typeface="Microsoft YaHei" charset="-122"/>
                        </a:rPr>
                        <a:t>摇篮网、摇篮孕育、妈妈网、太平洋亲子、亲自宝典、宝宝树等 </a:t>
                      </a:r>
                      <a:endParaRPr lang="zh-CN" altLang="en-US" sz="900" kern="1200" dirty="0">
                        <a:solidFill>
                          <a:schemeClr val="dk1"/>
                        </a:solidFill>
                        <a:effectLst/>
                        <a:latin typeface="Microsoft YaHei" charset="-122"/>
                        <a:ea typeface="Microsoft YaHei" charset="-122"/>
                        <a:cs typeface="Microsoft YaHei" charset="-122"/>
                      </a:endParaRPr>
                    </a:p>
                  </a:txBody>
                  <a:tcPr marT="34290" marB="34290" anchor="ctr"/>
                </a:tc>
                <a:tc>
                  <a:txBody>
                    <a:bodyPr/>
                    <a:lstStyle/>
                    <a:p>
                      <a:pPr marL="0" algn="l" defTabSz="914400" rtl="0" eaLnBrk="1" latinLnBrk="0" hangingPunct="1">
                        <a:lnSpc>
                          <a:spcPct val="120000"/>
                        </a:lnSpc>
                      </a:pPr>
                      <a:r>
                        <a:rPr lang="zh-CN" altLang="zh-CN" sz="900" kern="1200">
                          <a:solidFill>
                            <a:schemeClr val="dk1"/>
                          </a:solidFill>
                          <a:effectLst/>
                          <a:latin typeface="Microsoft YaHei" charset="-122"/>
                          <a:ea typeface="Microsoft YaHei" charset="-122"/>
                          <a:cs typeface="Microsoft YaHei" charset="-122"/>
                        </a:rPr>
                        <a:t>搜索、问答、浏览知识、圈子、百科、育儿、营养、食谱、早教等 </a:t>
                      </a:r>
                      <a:endParaRPr lang="zh-CN" altLang="en-US" sz="900" kern="1200">
                        <a:solidFill>
                          <a:schemeClr val="dk1"/>
                        </a:solidFill>
                        <a:effectLst/>
                        <a:latin typeface="Microsoft YaHei" charset="-122"/>
                        <a:ea typeface="Microsoft YaHei" charset="-122"/>
                        <a:cs typeface="Microsoft YaHei" charset="-122"/>
                      </a:endParaRPr>
                    </a:p>
                  </a:txBody>
                  <a:tcPr marT="34290" marB="34290" anchor="ctr"/>
                </a:tc>
                <a:tc>
                  <a:txBody>
                    <a:bodyPr/>
                    <a:lstStyle/>
                    <a:p>
                      <a:pPr marL="0" algn="l" defTabSz="914400" rtl="0" eaLnBrk="1" latinLnBrk="0" hangingPunct="1">
                        <a:lnSpc>
                          <a:spcPct val="120000"/>
                        </a:lnSpc>
                      </a:pPr>
                      <a:r>
                        <a:rPr lang="zh-CN" altLang="zh-CN" sz="900" kern="1200" dirty="0">
                          <a:solidFill>
                            <a:schemeClr val="dk1"/>
                          </a:solidFill>
                          <a:effectLst/>
                          <a:latin typeface="Microsoft YaHei" charset="-122"/>
                          <a:ea typeface="Microsoft YaHei" charset="-122"/>
                          <a:cs typeface="Microsoft YaHei" charset="-122"/>
                        </a:rPr>
                        <a:t>问答、知识、百科、周刊、圈子、问答、育儿、营养、食谱、早教等 </a:t>
                      </a:r>
                      <a:endParaRPr lang="zh-CN" altLang="en-US" sz="900" kern="1200" dirty="0">
                        <a:solidFill>
                          <a:schemeClr val="dk1"/>
                        </a:solidFill>
                        <a:effectLst/>
                        <a:latin typeface="Microsoft YaHei" charset="-122"/>
                        <a:ea typeface="Microsoft YaHei" charset="-122"/>
                        <a:cs typeface="Microsoft YaHei" charset="-122"/>
                      </a:endParaRPr>
                    </a:p>
                  </a:txBody>
                  <a:tcPr marT="34290" marB="34290" anchor="ctr"/>
                </a:tc>
              </a:tr>
            </a:tbl>
          </a:graphicData>
        </a:graphic>
      </p:graphicFrame>
    </p:spTree>
    <p:extLst>
      <p:ext uri="{BB962C8B-B14F-4D97-AF65-F5344CB8AC3E}">
        <p14:creationId xmlns="" xmlns:p14="http://schemas.microsoft.com/office/powerpoint/2010/main" val="5628119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kern="0" dirty="0"/>
              <a:t>2</a:t>
            </a:r>
            <a:r>
              <a:rPr kumimoji="1" lang="zh-CN" altLang="en-US" kern="0" dirty="0"/>
              <a:t>、解析能力详述</a:t>
            </a:r>
            <a:endParaRPr kumimoji="1" lang="zh-CN" altLang="en-US" dirty="0"/>
          </a:p>
        </p:txBody>
      </p:sp>
      <p:graphicFrame>
        <p:nvGraphicFramePr>
          <p:cNvPr id="3" name="表格 2"/>
          <p:cNvGraphicFramePr>
            <a:graphicFrameLocks noGrp="1"/>
          </p:cNvGraphicFramePr>
          <p:nvPr>
            <p:extLst>
              <p:ext uri="{D42A27DB-BD31-4B8C-83A1-F6EECF244321}">
                <p14:modId xmlns="" xmlns:p14="http://schemas.microsoft.com/office/powerpoint/2010/main" val="295851977"/>
              </p:ext>
            </p:extLst>
          </p:nvPr>
        </p:nvGraphicFramePr>
        <p:xfrm>
          <a:off x="53752" y="771550"/>
          <a:ext cx="8997652" cy="4159265"/>
        </p:xfrm>
        <a:graphic>
          <a:graphicData uri="http://schemas.openxmlformats.org/drawingml/2006/table">
            <a:tbl>
              <a:tblPr firstRow="1" bandRow="1">
                <a:effectLst>
                  <a:outerShdw blurRad="50800" dist="76200" dir="2700000" algn="tl" rotWithShape="0">
                    <a:prstClr val="black">
                      <a:alpha val="40000"/>
                    </a:prstClr>
                  </a:outerShdw>
                </a:effectLst>
                <a:tableStyleId>{7DF18680-E054-41AD-8BC1-D1AEF772440D}</a:tableStyleId>
              </a:tblPr>
              <a:tblGrid>
                <a:gridCol w="770506"/>
                <a:gridCol w="3871717"/>
                <a:gridCol w="2007557"/>
                <a:gridCol w="2347872"/>
              </a:tblGrid>
              <a:tr h="344912">
                <a:tc>
                  <a:txBody>
                    <a:bodyPr/>
                    <a:lstStyle/>
                    <a:p>
                      <a:pPr algn="ctr"/>
                      <a:r>
                        <a:rPr lang="zh-CN" altLang="en-US" sz="800" dirty="0">
                          <a:latin typeface="Microsoft YaHei" charset="-122"/>
                          <a:ea typeface="Microsoft YaHei" charset="-122"/>
                          <a:cs typeface="Microsoft YaHei" charset="-122"/>
                        </a:rPr>
                        <a:t>行业分类</a:t>
                      </a:r>
                    </a:p>
                  </a:txBody>
                  <a:tcPr marT="34290" marB="34290" anchor="ctr"/>
                </a:tc>
                <a:tc>
                  <a:txBody>
                    <a:bodyPr/>
                    <a:lstStyle/>
                    <a:p>
                      <a:pPr algn="ctr"/>
                      <a:r>
                        <a:rPr lang="zh-CN" altLang="en-US" sz="800">
                          <a:latin typeface="Microsoft YaHei" charset="-122"/>
                          <a:ea typeface="Microsoft YaHei" charset="-122"/>
                          <a:cs typeface="Microsoft YaHei" charset="-122"/>
                        </a:rPr>
                        <a:t>深度解析对象</a:t>
                      </a:r>
                    </a:p>
                  </a:txBody>
                  <a:tcPr marT="34290" marB="34290" anchor="ctr"/>
                </a:tc>
                <a:tc>
                  <a:txBody>
                    <a:bodyPr/>
                    <a:lstStyle/>
                    <a:p>
                      <a:pPr algn="ctr"/>
                      <a:r>
                        <a:rPr lang="zh-CN" altLang="en-US" sz="800">
                          <a:latin typeface="Microsoft YaHei" charset="-122"/>
                          <a:ea typeface="Microsoft YaHei" charset="-122"/>
                          <a:cs typeface="Microsoft YaHei" charset="-122"/>
                        </a:rPr>
                        <a:t>深度解析动作</a:t>
                      </a:r>
                    </a:p>
                  </a:txBody>
                  <a:tcPr marT="34290" marB="34290" anchor="ctr"/>
                </a:tc>
                <a:tc>
                  <a:txBody>
                    <a:bodyPr/>
                    <a:lstStyle/>
                    <a:p>
                      <a:pPr algn="ctr"/>
                      <a:r>
                        <a:rPr lang="zh-CN" altLang="en-US" sz="800">
                          <a:latin typeface="Microsoft YaHei" charset="-122"/>
                          <a:ea typeface="Microsoft YaHei" charset="-122"/>
                          <a:cs typeface="Microsoft YaHei" charset="-122"/>
                        </a:rPr>
                        <a:t>深度解析内容</a:t>
                      </a:r>
                    </a:p>
                  </a:txBody>
                  <a:tcPr marT="34290" marB="34290" anchor="ctr"/>
                </a:tc>
              </a:tr>
              <a:tr h="676123">
                <a:tc>
                  <a:txBody>
                    <a:bodyPr/>
                    <a:lstStyle/>
                    <a:p>
                      <a:pPr algn="ctr">
                        <a:lnSpc>
                          <a:spcPct val="120000"/>
                        </a:lnSpc>
                      </a:pPr>
                      <a:r>
                        <a:rPr lang="zh-CN" altLang="zh-CN" sz="800" b="1" kern="1200" dirty="0">
                          <a:solidFill>
                            <a:schemeClr val="dk1"/>
                          </a:solidFill>
                          <a:effectLst/>
                          <a:latin typeface="Microsoft YaHei" charset="-122"/>
                          <a:ea typeface="Microsoft YaHei" charset="-122"/>
                          <a:cs typeface="Microsoft YaHei" charset="-122"/>
                        </a:rPr>
                        <a:t>新闻资讯</a:t>
                      </a:r>
                      <a:r>
                        <a:rPr lang="zh-CN" altLang="zh-CN" sz="800" dirty="0">
                          <a:effectLst/>
                          <a:latin typeface="Microsoft YaHei" charset="-122"/>
                          <a:ea typeface="Microsoft YaHei" charset="-122"/>
                          <a:cs typeface="Microsoft YaHei" charset="-122"/>
                        </a:rPr>
                        <a:t> </a:t>
                      </a:r>
                      <a:endParaRPr lang="zh-CN" altLang="en-US" sz="800" dirty="0">
                        <a:latin typeface="Microsoft YaHei" charset="-122"/>
                        <a:ea typeface="Microsoft YaHei" charset="-122"/>
                        <a:cs typeface="Microsoft YaHei" charset="-122"/>
                      </a:endParaRPr>
                    </a:p>
                  </a:txBody>
                  <a:tcPr marT="34290" marB="34290" anchor="ctr"/>
                </a:tc>
                <a:tc>
                  <a:txBody>
                    <a:bodyPr/>
                    <a:lstStyle/>
                    <a:p>
                      <a:pPr>
                        <a:lnSpc>
                          <a:spcPct val="120000"/>
                        </a:lnSpc>
                      </a:pPr>
                      <a:r>
                        <a:rPr lang="zh-CN" altLang="en-US" sz="800" smtClean="0">
                          <a:latin typeface="Microsoft YaHei" charset="-122"/>
                          <a:ea typeface="Microsoft YaHei" charset="-122"/>
                          <a:cs typeface="Microsoft YaHei" charset="-122"/>
                        </a:rPr>
                        <a:t>新华网、央视新闻网、国际在线网、中国新闻网、环球网、参考消息网、中国网、人民网、凤凰网、新京报、澎湃新闻、新浪新闻、腾讯新闻、搜狐新闻、网易新闻、观察者网、界面、外交部官网、中国日报、中央人民广播电台、光明日报、</a:t>
                      </a:r>
                      <a:r>
                        <a:rPr lang="en-US" altLang="zh-CN" sz="800" smtClean="0">
                          <a:latin typeface="Microsoft YaHei" charset="-122"/>
                          <a:ea typeface="Microsoft YaHei" charset="-122"/>
                          <a:cs typeface="Microsoft YaHei" charset="-122"/>
                        </a:rPr>
                        <a:t>Zaker</a:t>
                      </a:r>
                      <a:r>
                        <a:rPr lang="zh-CN" altLang="en-US" sz="800" smtClean="0">
                          <a:latin typeface="Microsoft YaHei" charset="-122"/>
                          <a:ea typeface="Microsoft YaHei" charset="-122"/>
                          <a:cs typeface="Microsoft YaHei" charset="-122"/>
                        </a:rPr>
                        <a:t>、一点资讯等</a:t>
                      </a:r>
                      <a:r>
                        <a:rPr lang="en-US" altLang="zh-CN" sz="800" smtClean="0">
                          <a:latin typeface="Microsoft YaHei" charset="-122"/>
                          <a:ea typeface="Microsoft YaHei" charset="-122"/>
                          <a:cs typeface="Microsoft YaHei" charset="-122"/>
                        </a:rPr>
                        <a:t>36</a:t>
                      </a:r>
                      <a:r>
                        <a:rPr lang="zh-CN" altLang="en-US" sz="800" smtClean="0">
                          <a:latin typeface="Microsoft YaHei" charset="-122"/>
                          <a:ea typeface="Microsoft YaHei" charset="-122"/>
                          <a:cs typeface="Microsoft YaHei" charset="-122"/>
                        </a:rPr>
                        <a:t>个新闻资讯类网站</a:t>
                      </a:r>
                      <a:endParaRPr lang="zh-CN" altLang="zh-CN" sz="800">
                        <a:latin typeface="Microsoft YaHei" charset="-122"/>
                        <a:ea typeface="Microsoft YaHei" charset="-122"/>
                        <a:cs typeface="Microsoft YaHei" charset="-122"/>
                      </a:endParaRPr>
                    </a:p>
                  </a:txBody>
                  <a:tcPr marT="34290" marB="34290" anchor="ctr"/>
                </a:tc>
                <a:tc>
                  <a:txBody>
                    <a:bodyPr/>
                    <a:lstStyle/>
                    <a:p>
                      <a:pPr algn="l">
                        <a:lnSpc>
                          <a:spcPct val="120000"/>
                        </a:lnSpc>
                      </a:pPr>
                      <a:r>
                        <a:rPr lang="zh-CN" altLang="zh-CN" sz="800" kern="1200">
                          <a:solidFill>
                            <a:schemeClr val="dk1"/>
                          </a:solidFill>
                          <a:effectLst/>
                          <a:latin typeface="Microsoft YaHei" charset="-122"/>
                          <a:ea typeface="Microsoft YaHei" charset="-122"/>
                          <a:cs typeface="Microsoft YaHei" charset="-122"/>
                        </a:rPr>
                        <a:t>搜索、浏览、评论、查看评论、分享等</a:t>
                      </a:r>
                      <a:r>
                        <a:rPr lang="zh-CN" altLang="zh-CN" sz="800">
                          <a:effectLst/>
                          <a:latin typeface="Microsoft YaHei" charset="-122"/>
                          <a:ea typeface="Microsoft YaHei" charset="-122"/>
                          <a:cs typeface="Microsoft YaHei" charset="-122"/>
                        </a:rPr>
                        <a:t> </a:t>
                      </a:r>
                      <a:endParaRPr lang="zh-CN" altLang="en-US" sz="800">
                        <a:latin typeface="Microsoft YaHei" charset="-122"/>
                        <a:ea typeface="Microsoft YaHei" charset="-122"/>
                        <a:cs typeface="Microsoft YaHei" charset="-122"/>
                      </a:endParaRPr>
                    </a:p>
                  </a:txBody>
                  <a:tcPr marT="34290" marB="34290" anchor="ctr"/>
                </a:tc>
                <a:tc>
                  <a:txBody>
                    <a:bodyPr/>
                    <a:lstStyle/>
                    <a:p>
                      <a:pPr algn="l">
                        <a:lnSpc>
                          <a:spcPct val="120000"/>
                        </a:lnSpc>
                      </a:pPr>
                      <a:r>
                        <a:rPr lang="zh-CN" altLang="en-US" sz="800" kern="1200" smtClean="0">
                          <a:solidFill>
                            <a:schemeClr val="dk1"/>
                          </a:solidFill>
                          <a:effectLst/>
                          <a:latin typeface="Microsoft YaHei" charset="-122"/>
                          <a:ea typeface="Microsoft YaHei" charset="-122"/>
                          <a:cs typeface="Microsoft YaHei" charset="-122"/>
                        </a:rPr>
                        <a:t>标题、作者、时间、来源、编辑、文章内容、关键字、评论、评论数、评论参与人数、评论者</a:t>
                      </a:r>
                      <a:r>
                        <a:rPr lang="en-US" altLang="zh-CN" sz="800" kern="1200" smtClean="0">
                          <a:solidFill>
                            <a:schemeClr val="dk1"/>
                          </a:solidFill>
                          <a:effectLst/>
                          <a:latin typeface="Microsoft YaHei" charset="-122"/>
                          <a:ea typeface="Microsoft YaHei" charset="-122"/>
                          <a:cs typeface="Microsoft YaHei" charset="-122"/>
                        </a:rPr>
                        <a:t>id</a:t>
                      </a:r>
                      <a:r>
                        <a:rPr lang="zh-CN" altLang="en-US" sz="800" kern="1200" smtClean="0">
                          <a:solidFill>
                            <a:schemeClr val="dk1"/>
                          </a:solidFill>
                          <a:effectLst/>
                          <a:latin typeface="Microsoft YaHei" charset="-122"/>
                          <a:ea typeface="Microsoft YaHei" charset="-122"/>
                          <a:cs typeface="Microsoft YaHei" charset="-122"/>
                        </a:rPr>
                        <a:t>、评论内容、评论时间等</a:t>
                      </a:r>
                      <a:endParaRPr lang="zh-CN" altLang="en-US" sz="800">
                        <a:latin typeface="Microsoft YaHei" charset="-122"/>
                        <a:ea typeface="Microsoft YaHei" charset="-122"/>
                        <a:cs typeface="Microsoft YaHei" charset="-122"/>
                      </a:endParaRPr>
                    </a:p>
                  </a:txBody>
                  <a:tcPr marT="34290" marB="34290" anchor="ctr"/>
                </a:tc>
              </a:tr>
              <a:tr h="523038">
                <a:tc>
                  <a:txBody>
                    <a:bodyPr/>
                    <a:lstStyle/>
                    <a:p>
                      <a:pPr algn="ctr">
                        <a:lnSpc>
                          <a:spcPct val="120000"/>
                        </a:lnSpc>
                      </a:pPr>
                      <a:r>
                        <a:rPr lang="zh-CN" altLang="zh-CN" sz="800" b="1" kern="1200" dirty="0">
                          <a:solidFill>
                            <a:schemeClr val="dk1"/>
                          </a:solidFill>
                          <a:effectLst/>
                          <a:latin typeface="Microsoft YaHei" charset="-122"/>
                          <a:ea typeface="Microsoft YaHei" charset="-122"/>
                          <a:cs typeface="Microsoft YaHei" charset="-122"/>
                        </a:rPr>
                        <a:t>视频</a:t>
                      </a:r>
                      <a:r>
                        <a:rPr lang="zh-CN" altLang="zh-CN" sz="800" dirty="0">
                          <a:effectLst/>
                          <a:latin typeface="Microsoft YaHei" charset="-122"/>
                          <a:ea typeface="Microsoft YaHei" charset="-122"/>
                          <a:cs typeface="Microsoft YaHei" charset="-122"/>
                        </a:rPr>
                        <a:t> </a:t>
                      </a:r>
                      <a:endParaRPr lang="zh-CN" altLang="en-US" sz="800" dirty="0">
                        <a:latin typeface="Microsoft YaHei" charset="-122"/>
                        <a:ea typeface="Microsoft YaHei" charset="-122"/>
                        <a:cs typeface="Microsoft YaHei" charset="-122"/>
                      </a:endParaRPr>
                    </a:p>
                  </a:txBody>
                  <a:tcPr marT="34290" marB="34290" anchor="ctr"/>
                </a:tc>
                <a:tc>
                  <a:txBody>
                    <a:bodyPr/>
                    <a:lstStyle/>
                    <a:p>
                      <a:pPr>
                        <a:lnSpc>
                          <a:spcPct val="120000"/>
                        </a:lnSpc>
                      </a:pPr>
                      <a:r>
                        <a:rPr lang="zh-CN" altLang="zh-CN" sz="800" kern="1200">
                          <a:solidFill>
                            <a:schemeClr val="dk1"/>
                          </a:solidFill>
                          <a:effectLst/>
                          <a:latin typeface="Microsoft YaHei" charset="-122"/>
                          <a:ea typeface="Microsoft YaHei" charset="-122"/>
                          <a:cs typeface="Microsoft YaHei" charset="-122"/>
                        </a:rPr>
                        <a:t>乐视、腾</a:t>
                      </a:r>
                      <a:r>
                        <a:rPr lang="zh-CN" altLang="zh-CN" sz="800" kern="1200" smtClean="0">
                          <a:solidFill>
                            <a:schemeClr val="dk1"/>
                          </a:solidFill>
                          <a:effectLst/>
                          <a:latin typeface="Microsoft YaHei" charset="-122"/>
                          <a:ea typeface="Microsoft YaHei" charset="-122"/>
                          <a:cs typeface="Microsoft YaHei" charset="-122"/>
                        </a:rPr>
                        <a:t>讯</a:t>
                      </a:r>
                      <a:r>
                        <a:rPr lang="zh-CN" altLang="en-US" sz="800" kern="1200" smtClean="0">
                          <a:solidFill>
                            <a:schemeClr val="dk1"/>
                          </a:solidFill>
                          <a:effectLst/>
                          <a:latin typeface="Microsoft YaHei" charset="-122"/>
                          <a:ea typeface="Microsoft YaHei" charset="-122"/>
                          <a:cs typeface="Microsoft YaHei" charset="-122"/>
                        </a:rPr>
                        <a:t>视频</a:t>
                      </a:r>
                      <a:r>
                        <a:rPr lang="zh-CN" altLang="zh-CN" sz="800" kern="1200" smtClean="0">
                          <a:solidFill>
                            <a:schemeClr val="dk1"/>
                          </a:solidFill>
                          <a:effectLst/>
                          <a:latin typeface="Microsoft YaHei" charset="-122"/>
                          <a:ea typeface="Microsoft YaHei" charset="-122"/>
                          <a:cs typeface="Microsoft YaHei" charset="-122"/>
                        </a:rPr>
                        <a:t>、</a:t>
                      </a:r>
                      <a:r>
                        <a:rPr lang="zh-CN" altLang="zh-CN" sz="800" kern="1200">
                          <a:solidFill>
                            <a:schemeClr val="dk1"/>
                          </a:solidFill>
                          <a:effectLst/>
                          <a:latin typeface="Microsoft YaHei" charset="-122"/>
                          <a:ea typeface="Microsoft YaHei" charset="-122"/>
                          <a:cs typeface="Microsoft YaHei" charset="-122"/>
                        </a:rPr>
                        <a:t>爱奇艺、搜狐、芒果</a:t>
                      </a:r>
                      <a:r>
                        <a:rPr lang="en-US" altLang="zh-CN" sz="800" kern="1200">
                          <a:solidFill>
                            <a:schemeClr val="dk1"/>
                          </a:solidFill>
                          <a:effectLst/>
                          <a:latin typeface="Microsoft YaHei" charset="-122"/>
                          <a:ea typeface="Microsoft YaHei" charset="-122"/>
                          <a:cs typeface="Microsoft YaHei" charset="-122"/>
                        </a:rPr>
                        <a:t>TV</a:t>
                      </a:r>
                      <a:r>
                        <a:rPr lang="zh-CN" altLang="zh-CN" sz="800" kern="1200">
                          <a:solidFill>
                            <a:schemeClr val="dk1"/>
                          </a:solidFill>
                          <a:effectLst/>
                          <a:latin typeface="Microsoft YaHei" charset="-122"/>
                          <a:ea typeface="Microsoft YaHei" charset="-122"/>
                          <a:cs typeface="Microsoft YaHei" charset="-122"/>
                        </a:rPr>
                        <a:t>、</a:t>
                      </a:r>
                      <a:r>
                        <a:rPr lang="en-US" altLang="zh-CN" sz="800" kern="1200">
                          <a:solidFill>
                            <a:schemeClr val="dk1"/>
                          </a:solidFill>
                          <a:effectLst/>
                          <a:latin typeface="Microsoft YaHei" charset="-122"/>
                          <a:ea typeface="Microsoft YaHei" charset="-122"/>
                          <a:cs typeface="Microsoft YaHei" charset="-122"/>
                        </a:rPr>
                        <a:t>PPTV</a:t>
                      </a:r>
                      <a:r>
                        <a:rPr lang="zh-CN" altLang="zh-CN" sz="800" kern="1200" smtClean="0">
                          <a:solidFill>
                            <a:schemeClr val="dk1"/>
                          </a:solidFill>
                          <a:effectLst/>
                          <a:latin typeface="Microsoft YaHei" charset="-122"/>
                          <a:ea typeface="Microsoft YaHei" charset="-122"/>
                          <a:cs typeface="Microsoft YaHei" charset="-122"/>
                        </a:rPr>
                        <a:t>、</a:t>
                      </a:r>
                      <a:r>
                        <a:rPr lang="zh-CN" altLang="en-US" sz="800" kern="1200" smtClean="0">
                          <a:solidFill>
                            <a:schemeClr val="dk1"/>
                          </a:solidFill>
                          <a:effectLst/>
                          <a:latin typeface="Microsoft YaHei" charset="-122"/>
                          <a:ea typeface="Microsoft YaHei" charset="-122"/>
                          <a:cs typeface="Microsoft YaHei" charset="-122"/>
                        </a:rPr>
                        <a:t>土豆、</a:t>
                      </a:r>
                      <a:r>
                        <a:rPr lang="zh-CN" altLang="zh-CN" sz="800" kern="1200" smtClean="0">
                          <a:solidFill>
                            <a:schemeClr val="dk1"/>
                          </a:solidFill>
                          <a:effectLst/>
                          <a:latin typeface="Microsoft YaHei" charset="-122"/>
                          <a:ea typeface="Microsoft YaHei" charset="-122"/>
                          <a:cs typeface="Microsoft YaHei" charset="-122"/>
                        </a:rPr>
                        <a:t>优</a:t>
                      </a:r>
                      <a:r>
                        <a:rPr lang="zh-CN" altLang="zh-CN" sz="800" kern="1200">
                          <a:solidFill>
                            <a:schemeClr val="dk1"/>
                          </a:solidFill>
                          <a:effectLst/>
                          <a:latin typeface="Microsoft YaHei" charset="-122"/>
                          <a:ea typeface="Microsoft YaHei" charset="-122"/>
                          <a:cs typeface="Microsoft YaHei" charset="-122"/>
                        </a:rPr>
                        <a:t>酷、百</a:t>
                      </a:r>
                      <a:r>
                        <a:rPr lang="zh-CN" altLang="zh-CN" sz="800" kern="1200" smtClean="0">
                          <a:solidFill>
                            <a:schemeClr val="dk1"/>
                          </a:solidFill>
                          <a:effectLst/>
                          <a:latin typeface="Microsoft YaHei" charset="-122"/>
                          <a:ea typeface="Microsoft YaHei" charset="-122"/>
                          <a:cs typeface="Microsoft YaHei" charset="-122"/>
                        </a:rPr>
                        <a:t>度</a:t>
                      </a:r>
                      <a:r>
                        <a:rPr lang="zh-CN" altLang="en-US" sz="800" kern="1200" smtClean="0">
                          <a:solidFill>
                            <a:schemeClr val="dk1"/>
                          </a:solidFill>
                          <a:effectLst/>
                          <a:latin typeface="Microsoft YaHei" charset="-122"/>
                          <a:ea typeface="Microsoft YaHei" charset="-122"/>
                          <a:cs typeface="Microsoft YaHei" charset="-122"/>
                        </a:rPr>
                        <a:t>视频</a:t>
                      </a:r>
                      <a:r>
                        <a:rPr lang="zh-CN" altLang="zh-CN" sz="800" kern="1200" smtClean="0">
                          <a:solidFill>
                            <a:schemeClr val="dk1"/>
                          </a:solidFill>
                          <a:effectLst/>
                          <a:latin typeface="Microsoft YaHei" charset="-122"/>
                          <a:ea typeface="Microsoft YaHei" charset="-122"/>
                          <a:cs typeface="Microsoft YaHei" charset="-122"/>
                        </a:rPr>
                        <a:t>、</a:t>
                      </a:r>
                      <a:r>
                        <a:rPr lang="zh-CN" altLang="zh-CN" sz="800" kern="1200">
                          <a:solidFill>
                            <a:schemeClr val="dk1"/>
                          </a:solidFill>
                          <a:effectLst/>
                          <a:latin typeface="Microsoft YaHei" charset="-122"/>
                          <a:ea typeface="Microsoft YaHei" charset="-122"/>
                          <a:cs typeface="Microsoft YaHei" charset="-122"/>
                        </a:rPr>
                        <a:t>暴风影音、爱奇艺</a:t>
                      </a:r>
                      <a:r>
                        <a:rPr lang="en-US" altLang="zh-CN" sz="800" kern="1200">
                          <a:solidFill>
                            <a:schemeClr val="dk1"/>
                          </a:solidFill>
                          <a:effectLst/>
                          <a:latin typeface="Microsoft YaHei" charset="-122"/>
                          <a:ea typeface="Microsoft YaHei" charset="-122"/>
                          <a:cs typeface="Microsoft YaHei" charset="-122"/>
                        </a:rPr>
                        <a:t>PPS</a:t>
                      </a:r>
                      <a:r>
                        <a:rPr lang="zh-CN" altLang="zh-CN" sz="800" kern="1200">
                          <a:solidFill>
                            <a:schemeClr val="dk1"/>
                          </a:solidFill>
                          <a:effectLst/>
                          <a:latin typeface="Microsoft YaHei" charset="-122"/>
                          <a:ea typeface="Microsoft YaHei" charset="-122"/>
                          <a:cs typeface="Microsoft YaHei" charset="-122"/>
                        </a:rPr>
                        <a:t>影</a:t>
                      </a:r>
                      <a:r>
                        <a:rPr lang="zh-CN" altLang="zh-CN" sz="800" kern="1200" smtClean="0">
                          <a:solidFill>
                            <a:schemeClr val="dk1"/>
                          </a:solidFill>
                          <a:effectLst/>
                          <a:latin typeface="Microsoft YaHei" charset="-122"/>
                          <a:ea typeface="Microsoft YaHei" charset="-122"/>
                          <a:cs typeface="Microsoft YaHei" charset="-122"/>
                        </a:rPr>
                        <a:t>音</a:t>
                      </a:r>
                      <a:r>
                        <a:rPr lang="zh-CN" altLang="en-US" sz="800" kern="1200" smtClean="0">
                          <a:solidFill>
                            <a:schemeClr val="dk1"/>
                          </a:solidFill>
                          <a:effectLst/>
                          <a:latin typeface="Microsoft YaHei" charset="-122"/>
                          <a:ea typeface="Microsoft YaHei" charset="-122"/>
                          <a:cs typeface="Microsoft YaHei" charset="-122"/>
                        </a:rPr>
                        <a:t>、直播吧 </a:t>
                      </a:r>
                      <a:r>
                        <a:rPr lang="zh-CN" altLang="zh-CN" sz="800" kern="1200" smtClean="0">
                          <a:solidFill>
                            <a:schemeClr val="dk1"/>
                          </a:solidFill>
                          <a:effectLst/>
                          <a:latin typeface="Microsoft YaHei" charset="-122"/>
                          <a:ea typeface="Microsoft YaHei" charset="-122"/>
                          <a:cs typeface="Microsoft YaHei" charset="-122"/>
                        </a:rPr>
                        <a:t>等</a:t>
                      </a:r>
                      <a:r>
                        <a:rPr lang="en-US" altLang="zh-CN" sz="800" kern="1200" smtClean="0">
                          <a:solidFill>
                            <a:schemeClr val="dk1"/>
                          </a:solidFill>
                          <a:effectLst/>
                          <a:latin typeface="Microsoft YaHei" charset="-122"/>
                          <a:ea typeface="Microsoft YaHei" charset="-122"/>
                          <a:cs typeface="Microsoft YaHei" charset="-122"/>
                        </a:rPr>
                        <a:t>12</a:t>
                      </a:r>
                      <a:r>
                        <a:rPr lang="zh-CN" altLang="en-US" sz="800" kern="1200" smtClean="0">
                          <a:solidFill>
                            <a:schemeClr val="dk1"/>
                          </a:solidFill>
                          <a:effectLst/>
                          <a:latin typeface="Microsoft YaHei" charset="-122"/>
                          <a:ea typeface="Microsoft YaHei" charset="-122"/>
                          <a:cs typeface="Microsoft YaHei" charset="-122"/>
                        </a:rPr>
                        <a:t>个视频类网站</a:t>
                      </a:r>
                      <a:endParaRPr lang="zh-CN" altLang="zh-CN" sz="800">
                        <a:latin typeface="Microsoft YaHei" charset="-122"/>
                        <a:ea typeface="Microsoft YaHei" charset="-122"/>
                        <a:cs typeface="Microsoft YaHei" charset="-122"/>
                      </a:endParaRPr>
                    </a:p>
                  </a:txBody>
                  <a:tcPr marT="34290" marB="34290" anchor="ctr"/>
                </a:tc>
                <a:tc>
                  <a:txBody>
                    <a:bodyPr/>
                    <a:lstStyle/>
                    <a:p>
                      <a:pPr algn="l">
                        <a:lnSpc>
                          <a:spcPct val="120000"/>
                        </a:lnSpc>
                      </a:pPr>
                      <a:r>
                        <a:rPr lang="zh-CN" altLang="zh-CN" sz="800" kern="1200">
                          <a:solidFill>
                            <a:schemeClr val="dk1"/>
                          </a:solidFill>
                          <a:effectLst/>
                          <a:latin typeface="Microsoft YaHei" charset="-122"/>
                          <a:ea typeface="Microsoft YaHei" charset="-122"/>
                          <a:cs typeface="Microsoft YaHei" charset="-122"/>
                        </a:rPr>
                        <a:t>搜索、观看、缓存、下载、分享、查看</a:t>
                      </a:r>
                      <a:r>
                        <a:rPr lang="zh-CN" altLang="zh-CN" sz="800" kern="1200" smtClean="0">
                          <a:solidFill>
                            <a:schemeClr val="dk1"/>
                          </a:solidFill>
                          <a:effectLst/>
                          <a:latin typeface="Microsoft YaHei" charset="-122"/>
                          <a:ea typeface="Microsoft YaHei" charset="-122"/>
                          <a:cs typeface="Microsoft YaHei" charset="-122"/>
                        </a:rPr>
                        <a:t>评论</a:t>
                      </a:r>
                      <a:r>
                        <a:rPr lang="zh-CN" altLang="en-US" sz="800" kern="1200" smtClean="0">
                          <a:solidFill>
                            <a:schemeClr val="dk1"/>
                          </a:solidFill>
                          <a:effectLst/>
                          <a:latin typeface="Microsoft YaHei" charset="-122"/>
                          <a:ea typeface="Microsoft YaHei" charset="-122"/>
                          <a:cs typeface="Microsoft YaHei" charset="-122"/>
                        </a:rPr>
                        <a:t>、收藏、取消收藏、评论、支付</a:t>
                      </a:r>
                      <a:r>
                        <a:rPr lang="zh-CN" altLang="zh-CN" sz="800" kern="1200" smtClean="0">
                          <a:solidFill>
                            <a:schemeClr val="dk1"/>
                          </a:solidFill>
                          <a:effectLst/>
                          <a:latin typeface="Microsoft YaHei" charset="-122"/>
                          <a:ea typeface="Microsoft YaHei" charset="-122"/>
                          <a:cs typeface="Microsoft YaHei" charset="-122"/>
                        </a:rPr>
                        <a:t>等</a:t>
                      </a:r>
                      <a:r>
                        <a:rPr lang="zh-CN" altLang="zh-CN" sz="800" smtClean="0">
                          <a:effectLst/>
                          <a:latin typeface="Microsoft YaHei" charset="-122"/>
                          <a:ea typeface="Microsoft YaHei" charset="-122"/>
                          <a:cs typeface="Microsoft YaHei" charset="-122"/>
                        </a:rPr>
                        <a:t> </a:t>
                      </a:r>
                      <a:endParaRPr lang="zh-CN" altLang="en-US" sz="800">
                        <a:latin typeface="Microsoft YaHei" charset="-122"/>
                        <a:ea typeface="Microsoft YaHei" charset="-122"/>
                        <a:cs typeface="Microsoft YaHei" charset="-122"/>
                      </a:endParaRPr>
                    </a:p>
                  </a:txBody>
                  <a:tcPr marT="34290" marB="34290" anchor="ctr"/>
                </a:tc>
                <a:tc>
                  <a:txBody>
                    <a:bodyPr/>
                    <a:lstStyle/>
                    <a:p>
                      <a:pPr algn="l">
                        <a:lnSpc>
                          <a:spcPct val="120000"/>
                        </a:lnSpc>
                      </a:pPr>
                      <a:r>
                        <a:rPr lang="zh-CN" altLang="zh-CN" sz="800" kern="1200">
                          <a:solidFill>
                            <a:schemeClr val="dk1"/>
                          </a:solidFill>
                          <a:effectLst/>
                          <a:latin typeface="Microsoft YaHei" charset="-122"/>
                          <a:ea typeface="Microsoft YaHei" charset="-122"/>
                          <a:cs typeface="Microsoft YaHei" charset="-122"/>
                        </a:rPr>
                        <a:t>名称、分类、地区、年份、演员、导演等</a:t>
                      </a:r>
                      <a:r>
                        <a:rPr lang="zh-CN" altLang="zh-CN" sz="800">
                          <a:effectLst/>
                          <a:latin typeface="Microsoft YaHei" charset="-122"/>
                          <a:ea typeface="Microsoft YaHei" charset="-122"/>
                          <a:cs typeface="Microsoft YaHei" charset="-122"/>
                        </a:rPr>
                        <a:t> </a:t>
                      </a:r>
                      <a:endParaRPr lang="zh-CN" altLang="en-US" sz="800">
                        <a:latin typeface="Microsoft YaHei" charset="-122"/>
                        <a:ea typeface="Microsoft YaHei" charset="-122"/>
                        <a:cs typeface="Microsoft YaHei" charset="-122"/>
                      </a:endParaRPr>
                    </a:p>
                  </a:txBody>
                  <a:tcPr marT="34290" marB="34290" anchor="ctr"/>
                </a:tc>
              </a:tr>
              <a:tr h="523038">
                <a:tc>
                  <a:txBody>
                    <a:bodyPr/>
                    <a:lstStyle/>
                    <a:p>
                      <a:pPr algn="ctr">
                        <a:lnSpc>
                          <a:spcPct val="120000"/>
                        </a:lnSpc>
                      </a:pPr>
                      <a:r>
                        <a:rPr lang="zh-CN" altLang="zh-CN" sz="800" b="1" kern="1200" dirty="0">
                          <a:solidFill>
                            <a:schemeClr val="dk1"/>
                          </a:solidFill>
                          <a:effectLst/>
                          <a:latin typeface="Microsoft YaHei" charset="-122"/>
                          <a:ea typeface="Microsoft YaHei" charset="-122"/>
                          <a:cs typeface="Microsoft YaHei" charset="-122"/>
                        </a:rPr>
                        <a:t>音乐</a:t>
                      </a:r>
                      <a:r>
                        <a:rPr lang="zh-CN" altLang="zh-CN" sz="800" dirty="0">
                          <a:effectLst/>
                          <a:latin typeface="Microsoft YaHei" charset="-122"/>
                          <a:ea typeface="Microsoft YaHei" charset="-122"/>
                          <a:cs typeface="Microsoft YaHei" charset="-122"/>
                        </a:rPr>
                        <a:t> </a:t>
                      </a:r>
                      <a:endParaRPr lang="zh-CN" altLang="en-US" sz="800" dirty="0">
                        <a:latin typeface="Microsoft YaHei" charset="-122"/>
                        <a:ea typeface="Microsoft YaHei" charset="-122"/>
                        <a:cs typeface="Microsoft YaHei" charset="-122"/>
                      </a:endParaRPr>
                    </a:p>
                  </a:txBody>
                  <a:tcPr marT="34290" marB="34290" anchor="ctr"/>
                </a:tc>
                <a:tc>
                  <a:txBody>
                    <a:bodyPr/>
                    <a:lstStyle/>
                    <a:p>
                      <a:pPr algn="l">
                        <a:lnSpc>
                          <a:spcPct val="120000"/>
                        </a:lnSpc>
                      </a:pPr>
                      <a:r>
                        <a:rPr lang="zh-CN" altLang="zh-CN" sz="800" kern="1200" dirty="0">
                          <a:solidFill>
                            <a:schemeClr val="dk1"/>
                          </a:solidFill>
                          <a:effectLst/>
                          <a:latin typeface="Microsoft YaHei" charset="-122"/>
                          <a:ea typeface="Microsoft YaHei" charset="-122"/>
                          <a:cs typeface="Microsoft YaHei" charset="-122"/>
                        </a:rPr>
                        <a:t>酷狗音乐、多米音乐、虾米音乐网、中国原创音乐基地、搜搜音乐、音悦台、一听音乐、网易云音乐、酷我音乐、</a:t>
                      </a:r>
                      <a:r>
                        <a:rPr lang="en-US" altLang="zh-CN" sz="800" kern="1200" dirty="0">
                          <a:solidFill>
                            <a:schemeClr val="dk1"/>
                          </a:solidFill>
                          <a:effectLst/>
                          <a:latin typeface="Microsoft YaHei" charset="-122"/>
                          <a:ea typeface="Microsoft YaHei" charset="-122"/>
                          <a:cs typeface="Microsoft YaHei" charset="-122"/>
                        </a:rPr>
                        <a:t>9</a:t>
                      </a:r>
                      <a:r>
                        <a:rPr lang="zh-CN" altLang="zh-CN" sz="800" kern="1200" dirty="0">
                          <a:solidFill>
                            <a:schemeClr val="dk1"/>
                          </a:solidFill>
                          <a:effectLst/>
                          <a:latin typeface="Microsoft YaHei" charset="-122"/>
                          <a:ea typeface="Microsoft YaHei" charset="-122"/>
                          <a:cs typeface="Microsoft YaHei" charset="-122"/>
                        </a:rPr>
                        <a:t>酷、豆瓣音乐、</a:t>
                      </a:r>
                      <a:r>
                        <a:rPr lang="en-US" altLang="zh-CN" sz="800" kern="1200" dirty="0">
                          <a:solidFill>
                            <a:schemeClr val="dk1"/>
                          </a:solidFill>
                          <a:effectLst/>
                          <a:latin typeface="Microsoft YaHei" charset="-122"/>
                          <a:ea typeface="Microsoft YaHei" charset="-122"/>
                          <a:cs typeface="Microsoft YaHei" charset="-122"/>
                        </a:rPr>
                        <a:t>365</a:t>
                      </a:r>
                      <a:r>
                        <a:rPr lang="zh-CN" altLang="zh-CN" sz="800" kern="1200" dirty="0">
                          <a:solidFill>
                            <a:schemeClr val="dk1"/>
                          </a:solidFill>
                          <a:effectLst/>
                          <a:latin typeface="Microsoft YaHei" charset="-122"/>
                          <a:ea typeface="Microsoft YaHei" charset="-122"/>
                          <a:cs typeface="Microsoft YaHei" charset="-122"/>
                        </a:rPr>
                        <a:t>音乐网、百度音乐、</a:t>
                      </a:r>
                      <a:r>
                        <a:rPr lang="en-US" altLang="zh-CN" sz="800" kern="1200" dirty="0">
                          <a:solidFill>
                            <a:schemeClr val="dk1"/>
                          </a:solidFill>
                          <a:effectLst/>
                          <a:latin typeface="Microsoft YaHei" charset="-122"/>
                          <a:ea typeface="Microsoft YaHei" charset="-122"/>
                          <a:cs typeface="Microsoft YaHei" charset="-122"/>
                        </a:rPr>
                        <a:t>QQ</a:t>
                      </a:r>
                      <a:r>
                        <a:rPr lang="zh-CN" altLang="zh-CN" sz="800" kern="1200" dirty="0">
                          <a:solidFill>
                            <a:schemeClr val="dk1"/>
                          </a:solidFill>
                          <a:effectLst/>
                          <a:latin typeface="Microsoft YaHei" charset="-122"/>
                          <a:ea typeface="Microsoft YaHei" charset="-122"/>
                          <a:cs typeface="Microsoft YaHei" charset="-122"/>
                        </a:rPr>
                        <a:t>音乐等</a:t>
                      </a:r>
                      <a:r>
                        <a:rPr lang="zh-CN" altLang="zh-CN" sz="800" dirty="0">
                          <a:effectLst/>
                          <a:latin typeface="Microsoft YaHei" charset="-122"/>
                          <a:ea typeface="Microsoft YaHei" charset="-122"/>
                          <a:cs typeface="Microsoft YaHei" charset="-122"/>
                        </a:rPr>
                        <a:t> </a:t>
                      </a:r>
                      <a:endParaRPr lang="zh-CN" altLang="en-US" sz="800" dirty="0">
                        <a:latin typeface="Microsoft YaHei" charset="-122"/>
                        <a:ea typeface="Microsoft YaHei" charset="-122"/>
                        <a:cs typeface="Microsoft YaHei" charset="-122"/>
                      </a:endParaRPr>
                    </a:p>
                  </a:txBody>
                  <a:tcPr marT="34290" marB="34290" anchor="ctr"/>
                </a:tc>
                <a:tc>
                  <a:txBody>
                    <a:bodyPr/>
                    <a:lstStyle/>
                    <a:p>
                      <a:pPr algn="l">
                        <a:lnSpc>
                          <a:spcPct val="120000"/>
                        </a:lnSpc>
                      </a:pPr>
                      <a:r>
                        <a:rPr lang="zh-CN" altLang="zh-CN" sz="800" kern="1200">
                          <a:solidFill>
                            <a:schemeClr val="dk1"/>
                          </a:solidFill>
                          <a:effectLst/>
                          <a:latin typeface="Microsoft YaHei" charset="-122"/>
                          <a:ea typeface="Microsoft YaHei" charset="-122"/>
                          <a:cs typeface="Microsoft YaHei" charset="-122"/>
                        </a:rPr>
                        <a:t>搜索、试听、下载、登录、分享、电台、看直播、</a:t>
                      </a:r>
                      <a:r>
                        <a:rPr lang="en-US" altLang="zh-CN" sz="800" kern="1200">
                          <a:solidFill>
                            <a:schemeClr val="dk1"/>
                          </a:solidFill>
                          <a:effectLst/>
                          <a:latin typeface="Microsoft YaHei" charset="-122"/>
                          <a:ea typeface="Microsoft YaHei" charset="-122"/>
                          <a:cs typeface="Microsoft YaHei" charset="-122"/>
                        </a:rPr>
                        <a:t>MV</a:t>
                      </a:r>
                      <a:r>
                        <a:rPr lang="zh-CN" altLang="zh-CN" sz="800" kern="1200">
                          <a:solidFill>
                            <a:schemeClr val="dk1"/>
                          </a:solidFill>
                          <a:effectLst/>
                          <a:latin typeface="Microsoft YaHei" charset="-122"/>
                          <a:ea typeface="Microsoft YaHei" charset="-122"/>
                          <a:cs typeface="Microsoft YaHei" charset="-122"/>
                        </a:rPr>
                        <a:t>、</a:t>
                      </a:r>
                      <a:r>
                        <a:rPr lang="en-US" altLang="zh-CN" sz="800" kern="1200">
                          <a:solidFill>
                            <a:schemeClr val="dk1"/>
                          </a:solidFill>
                          <a:effectLst/>
                          <a:latin typeface="Microsoft YaHei" charset="-122"/>
                          <a:ea typeface="Microsoft YaHei" charset="-122"/>
                          <a:cs typeface="Microsoft YaHei" charset="-122"/>
                        </a:rPr>
                        <a:t>K</a:t>
                      </a:r>
                      <a:r>
                        <a:rPr lang="zh-CN" altLang="zh-CN" sz="800" kern="1200">
                          <a:solidFill>
                            <a:schemeClr val="dk1"/>
                          </a:solidFill>
                          <a:effectLst/>
                          <a:latin typeface="Microsoft YaHei" charset="-122"/>
                          <a:ea typeface="Microsoft YaHei" charset="-122"/>
                          <a:cs typeface="Microsoft YaHei" charset="-122"/>
                        </a:rPr>
                        <a:t>歌、听歌识曲等</a:t>
                      </a:r>
                      <a:r>
                        <a:rPr lang="zh-CN" altLang="zh-CN" sz="800">
                          <a:effectLst/>
                          <a:latin typeface="Microsoft YaHei" charset="-122"/>
                          <a:ea typeface="Microsoft YaHei" charset="-122"/>
                          <a:cs typeface="Microsoft YaHei" charset="-122"/>
                        </a:rPr>
                        <a:t> </a:t>
                      </a:r>
                      <a:endParaRPr lang="zh-CN" altLang="en-US" sz="800">
                        <a:latin typeface="Microsoft YaHei" charset="-122"/>
                        <a:ea typeface="Microsoft YaHei" charset="-122"/>
                        <a:cs typeface="Microsoft YaHei" charset="-122"/>
                      </a:endParaRPr>
                    </a:p>
                  </a:txBody>
                  <a:tcPr marT="34290" marB="34290" anchor="ctr"/>
                </a:tc>
                <a:tc>
                  <a:txBody>
                    <a:bodyPr/>
                    <a:lstStyle/>
                    <a:p>
                      <a:pPr algn="l">
                        <a:lnSpc>
                          <a:spcPct val="120000"/>
                        </a:lnSpc>
                      </a:pPr>
                      <a:r>
                        <a:rPr lang="zh-CN" altLang="zh-CN" sz="800" kern="1200">
                          <a:solidFill>
                            <a:schemeClr val="dk1"/>
                          </a:solidFill>
                          <a:effectLst/>
                          <a:latin typeface="Microsoft YaHei" charset="-122"/>
                          <a:ea typeface="Microsoft YaHei" charset="-122"/>
                          <a:cs typeface="Microsoft YaHei" charset="-122"/>
                        </a:rPr>
                        <a:t>名称、类型、作者、标签等</a:t>
                      </a:r>
                      <a:r>
                        <a:rPr lang="zh-CN" altLang="zh-CN" sz="800">
                          <a:effectLst/>
                          <a:latin typeface="Microsoft YaHei" charset="-122"/>
                          <a:ea typeface="Microsoft YaHei" charset="-122"/>
                          <a:cs typeface="Microsoft YaHei" charset="-122"/>
                        </a:rPr>
                        <a:t> </a:t>
                      </a:r>
                      <a:endParaRPr lang="zh-CN" altLang="en-US" sz="800">
                        <a:latin typeface="Microsoft YaHei" charset="-122"/>
                        <a:ea typeface="Microsoft YaHei" charset="-122"/>
                        <a:cs typeface="Microsoft YaHei" charset="-122"/>
                      </a:endParaRPr>
                    </a:p>
                  </a:txBody>
                  <a:tcPr marT="34290" marB="34290" anchor="ctr"/>
                </a:tc>
              </a:tr>
              <a:tr h="676123">
                <a:tc>
                  <a:txBody>
                    <a:bodyPr/>
                    <a:lstStyle/>
                    <a:p>
                      <a:pPr algn="ctr">
                        <a:lnSpc>
                          <a:spcPct val="120000"/>
                        </a:lnSpc>
                      </a:pPr>
                      <a:r>
                        <a:rPr lang="zh-CN" altLang="zh-CN" sz="800" b="1" kern="1200" dirty="0">
                          <a:solidFill>
                            <a:schemeClr val="dk1"/>
                          </a:solidFill>
                          <a:effectLst/>
                          <a:latin typeface="Microsoft YaHei" charset="-122"/>
                          <a:ea typeface="Microsoft YaHei" charset="-122"/>
                          <a:cs typeface="Microsoft YaHei" charset="-122"/>
                        </a:rPr>
                        <a:t>小说</a:t>
                      </a:r>
                      <a:r>
                        <a:rPr lang="zh-CN" altLang="zh-CN" sz="800" dirty="0">
                          <a:effectLst/>
                          <a:latin typeface="Microsoft YaHei" charset="-122"/>
                          <a:ea typeface="Microsoft YaHei" charset="-122"/>
                          <a:cs typeface="Microsoft YaHei" charset="-122"/>
                        </a:rPr>
                        <a:t> </a:t>
                      </a:r>
                      <a:endParaRPr lang="zh-CN" altLang="en-US" sz="800" dirty="0">
                        <a:latin typeface="Microsoft YaHei" charset="-122"/>
                        <a:ea typeface="Microsoft YaHei" charset="-122"/>
                        <a:cs typeface="Microsoft YaHei" charset="-122"/>
                      </a:endParaRPr>
                    </a:p>
                  </a:txBody>
                  <a:tcPr marT="34290" marB="34290" anchor="ctr"/>
                </a:tc>
                <a:tc>
                  <a:txBody>
                    <a:bodyPr/>
                    <a:lstStyle/>
                    <a:p>
                      <a:pPr algn="l">
                        <a:lnSpc>
                          <a:spcPct val="120000"/>
                        </a:lnSpc>
                      </a:pPr>
                      <a:r>
                        <a:rPr lang="en-US" altLang="zh-CN" sz="800" kern="1200" dirty="0">
                          <a:solidFill>
                            <a:schemeClr val="dk1"/>
                          </a:solidFill>
                          <a:effectLst/>
                          <a:latin typeface="Microsoft YaHei" charset="-122"/>
                          <a:ea typeface="Microsoft YaHei" charset="-122"/>
                          <a:cs typeface="Microsoft YaHei" charset="-122"/>
                        </a:rPr>
                        <a:t>17k</a:t>
                      </a:r>
                      <a:r>
                        <a:rPr lang="zh-CN" altLang="zh-CN" sz="800" kern="1200" dirty="0">
                          <a:solidFill>
                            <a:schemeClr val="dk1"/>
                          </a:solidFill>
                          <a:effectLst/>
                          <a:latin typeface="Microsoft YaHei" charset="-122"/>
                          <a:ea typeface="Microsoft YaHei" charset="-122"/>
                          <a:cs typeface="Microsoft YaHei" charset="-122"/>
                        </a:rPr>
                        <a:t>小说网、红袖添香、云中书城、掌阅</a:t>
                      </a:r>
                      <a:r>
                        <a:rPr lang="en-US" altLang="zh-CN" sz="800" kern="1200" dirty="0" err="1">
                          <a:solidFill>
                            <a:schemeClr val="dk1"/>
                          </a:solidFill>
                          <a:effectLst/>
                          <a:latin typeface="Microsoft YaHei" charset="-122"/>
                          <a:ea typeface="Microsoft YaHei" charset="-122"/>
                          <a:cs typeface="Microsoft YaHei" charset="-122"/>
                        </a:rPr>
                        <a:t>iReader</a:t>
                      </a:r>
                      <a:r>
                        <a:rPr lang="zh-CN" altLang="zh-CN" sz="800" kern="1200" dirty="0">
                          <a:solidFill>
                            <a:schemeClr val="dk1"/>
                          </a:solidFill>
                          <a:effectLst/>
                          <a:latin typeface="Microsoft YaHei" charset="-122"/>
                          <a:ea typeface="Microsoft YaHei" charset="-122"/>
                          <a:cs typeface="Microsoft YaHei" charset="-122"/>
                        </a:rPr>
                        <a:t>、</a:t>
                      </a:r>
                      <a:r>
                        <a:rPr lang="en-US" altLang="zh-CN" sz="800" kern="1200" dirty="0">
                          <a:solidFill>
                            <a:schemeClr val="dk1"/>
                          </a:solidFill>
                          <a:effectLst/>
                          <a:latin typeface="Microsoft YaHei" charset="-122"/>
                          <a:ea typeface="Microsoft YaHei" charset="-122"/>
                          <a:cs typeface="Microsoft YaHei" charset="-122"/>
                        </a:rPr>
                        <a:t>QQ</a:t>
                      </a:r>
                      <a:r>
                        <a:rPr lang="zh-CN" altLang="zh-CN" sz="800" kern="1200" dirty="0">
                          <a:solidFill>
                            <a:schemeClr val="dk1"/>
                          </a:solidFill>
                          <a:effectLst/>
                          <a:latin typeface="Microsoft YaHei" charset="-122"/>
                          <a:ea typeface="Microsoft YaHei" charset="-122"/>
                          <a:cs typeface="Microsoft YaHei" charset="-122"/>
                        </a:rPr>
                        <a:t>书城、晋江文学城、书包网、搜狗小说、塔读小说、网易云阅读、中国联通沃阅读、潇湘书院、百度、起点中文网、书旗网、言情小说吧、宜搜小说网、中国移动手机阅读网、纵横中文网、小说阅读网等</a:t>
                      </a:r>
                      <a:endParaRPr lang="zh-CN" altLang="en-US" sz="800" dirty="0">
                        <a:latin typeface="Microsoft YaHei" charset="-122"/>
                        <a:ea typeface="Microsoft YaHei" charset="-122"/>
                        <a:cs typeface="Microsoft YaHei" charset="-122"/>
                      </a:endParaRPr>
                    </a:p>
                  </a:txBody>
                  <a:tcPr marT="34290" marB="34290" anchor="ctr"/>
                </a:tc>
                <a:tc>
                  <a:txBody>
                    <a:bodyPr/>
                    <a:lstStyle/>
                    <a:p>
                      <a:pPr algn="l">
                        <a:lnSpc>
                          <a:spcPct val="120000"/>
                        </a:lnSpc>
                      </a:pPr>
                      <a:r>
                        <a:rPr lang="zh-CN" altLang="zh-CN" sz="800" kern="1200">
                          <a:solidFill>
                            <a:schemeClr val="dk1"/>
                          </a:solidFill>
                          <a:effectLst/>
                          <a:latin typeface="Microsoft YaHei" charset="-122"/>
                          <a:ea typeface="Microsoft YaHei" charset="-122"/>
                          <a:cs typeface="Microsoft YaHei" charset="-122"/>
                        </a:rPr>
                        <a:t>搜索、阅读、下载、作品详情、加入书单、查看书单、圈子等</a:t>
                      </a:r>
                      <a:r>
                        <a:rPr lang="zh-CN" altLang="zh-CN" sz="800">
                          <a:effectLst/>
                          <a:latin typeface="Microsoft YaHei" charset="-122"/>
                          <a:ea typeface="Microsoft YaHei" charset="-122"/>
                          <a:cs typeface="Microsoft YaHei" charset="-122"/>
                        </a:rPr>
                        <a:t> </a:t>
                      </a:r>
                      <a:endParaRPr lang="zh-CN" altLang="en-US" sz="800">
                        <a:latin typeface="Microsoft YaHei" charset="-122"/>
                        <a:ea typeface="Microsoft YaHei" charset="-122"/>
                        <a:cs typeface="Microsoft YaHei" charset="-122"/>
                      </a:endParaRPr>
                    </a:p>
                  </a:txBody>
                  <a:tcPr marT="34290" marB="34290" anchor="ctr"/>
                </a:tc>
                <a:tc>
                  <a:txBody>
                    <a:bodyPr/>
                    <a:lstStyle/>
                    <a:p>
                      <a:pPr algn="l">
                        <a:lnSpc>
                          <a:spcPct val="120000"/>
                        </a:lnSpc>
                      </a:pPr>
                      <a:r>
                        <a:rPr lang="zh-CN" altLang="zh-CN" sz="800" kern="1200">
                          <a:solidFill>
                            <a:schemeClr val="dk1"/>
                          </a:solidFill>
                          <a:effectLst/>
                          <a:latin typeface="Microsoft YaHei" charset="-122"/>
                          <a:ea typeface="Microsoft YaHei" charset="-122"/>
                          <a:cs typeface="Microsoft YaHei" charset="-122"/>
                        </a:rPr>
                        <a:t>书名、作者、类型等</a:t>
                      </a:r>
                      <a:r>
                        <a:rPr lang="zh-CN" altLang="zh-CN" sz="800">
                          <a:effectLst/>
                          <a:latin typeface="Microsoft YaHei" charset="-122"/>
                          <a:ea typeface="Microsoft YaHei" charset="-122"/>
                          <a:cs typeface="Microsoft YaHei" charset="-122"/>
                        </a:rPr>
                        <a:t> </a:t>
                      </a:r>
                      <a:endParaRPr lang="zh-CN" altLang="en-US" sz="800">
                        <a:latin typeface="Microsoft YaHei" charset="-122"/>
                        <a:ea typeface="Microsoft YaHei" charset="-122"/>
                        <a:cs typeface="Microsoft YaHei" charset="-122"/>
                      </a:endParaRPr>
                    </a:p>
                  </a:txBody>
                  <a:tcPr marT="34290" marB="34290" anchor="ctr"/>
                </a:tc>
              </a:tr>
              <a:tr h="676123">
                <a:tc>
                  <a:txBody>
                    <a:bodyPr/>
                    <a:lstStyle/>
                    <a:p>
                      <a:pPr algn="ctr">
                        <a:lnSpc>
                          <a:spcPct val="120000"/>
                        </a:lnSpc>
                      </a:pPr>
                      <a:r>
                        <a:rPr lang="zh-CN" altLang="en-US" sz="800" b="1" smtClean="0">
                          <a:latin typeface="Microsoft YaHei" charset="-122"/>
                          <a:ea typeface="Microsoft YaHei" charset="-122"/>
                          <a:cs typeface="Microsoft YaHei" charset="-122"/>
                        </a:rPr>
                        <a:t>房产</a:t>
                      </a:r>
                      <a:endParaRPr lang="zh-CN" altLang="en-US" sz="800" b="1">
                        <a:latin typeface="Microsoft YaHei" charset="-122"/>
                        <a:ea typeface="Microsoft YaHei" charset="-122"/>
                        <a:cs typeface="Microsoft YaHei" charset="-122"/>
                      </a:endParaRPr>
                    </a:p>
                  </a:txBody>
                  <a:tcPr marT="34290" marB="34290" anchor="ctr"/>
                </a:tc>
                <a:tc>
                  <a:txBody>
                    <a:bodyPr/>
                    <a:lstStyle/>
                    <a:p>
                      <a:pPr algn="l">
                        <a:lnSpc>
                          <a:spcPct val="120000"/>
                        </a:lnSpc>
                      </a:pPr>
                      <a:r>
                        <a:rPr lang="zh-CN" altLang="en-US" sz="800" dirty="0" smtClean="0">
                          <a:latin typeface="Microsoft YaHei" charset="-122"/>
                          <a:ea typeface="Microsoft YaHei" charset="-122"/>
                          <a:cs typeface="Microsoft YaHei" charset="-122"/>
                        </a:rPr>
                        <a:t>搜房网、安居客、链家、平安好房、腾讯房产、</a:t>
                      </a:r>
                      <a:r>
                        <a:rPr lang="en-US" altLang="zh-CN" sz="800" dirty="0" smtClean="0">
                          <a:latin typeface="Microsoft YaHei" charset="-122"/>
                          <a:ea typeface="Microsoft YaHei" charset="-122"/>
                          <a:cs typeface="Microsoft YaHei" charset="-122"/>
                        </a:rPr>
                        <a:t>58</a:t>
                      </a:r>
                      <a:r>
                        <a:rPr lang="zh-CN" altLang="en-US" sz="800" dirty="0" smtClean="0">
                          <a:latin typeface="Microsoft YaHei" charset="-122"/>
                          <a:ea typeface="Microsoft YaHei" charset="-122"/>
                          <a:cs typeface="Microsoft YaHei" charset="-122"/>
                        </a:rPr>
                        <a:t>同城二手房、乐居买房、搜狐房产、赶集二手房、房多多、</a:t>
                      </a:r>
                      <a:r>
                        <a:rPr lang="en-US" altLang="zh-CN" sz="800" dirty="0" smtClean="0">
                          <a:latin typeface="Microsoft YaHei" charset="-122"/>
                          <a:ea typeface="Microsoft YaHei" charset="-122"/>
                          <a:cs typeface="Microsoft YaHei" charset="-122"/>
                        </a:rPr>
                        <a:t>365</a:t>
                      </a:r>
                      <a:r>
                        <a:rPr lang="zh-CN" altLang="en-US" sz="800" dirty="0" smtClean="0">
                          <a:latin typeface="Microsoft YaHei" charset="-122"/>
                          <a:ea typeface="Microsoft YaHei" charset="-122"/>
                          <a:cs typeface="Microsoft YaHei" charset="-122"/>
                        </a:rPr>
                        <a:t>淘房 共</a:t>
                      </a:r>
                      <a:r>
                        <a:rPr lang="en-US" altLang="zh-CN" sz="800" dirty="0" smtClean="0">
                          <a:latin typeface="Microsoft YaHei" charset="-122"/>
                          <a:ea typeface="Microsoft YaHei" charset="-122"/>
                          <a:cs typeface="Microsoft YaHei" charset="-122"/>
                        </a:rPr>
                        <a:t>9</a:t>
                      </a:r>
                      <a:r>
                        <a:rPr lang="zh-CN" altLang="en-US" sz="800" dirty="0" smtClean="0">
                          <a:latin typeface="Microsoft YaHei" charset="-122"/>
                          <a:ea typeface="Microsoft YaHei" charset="-122"/>
                          <a:cs typeface="Microsoft YaHei" charset="-122"/>
                        </a:rPr>
                        <a:t>大房产类网站</a:t>
                      </a:r>
                      <a:endParaRPr lang="zh-CN" altLang="en-US" sz="800" dirty="0">
                        <a:latin typeface="Microsoft YaHei" charset="-122"/>
                        <a:ea typeface="Microsoft YaHei" charset="-122"/>
                        <a:cs typeface="Microsoft YaHei" charset="-122"/>
                      </a:endParaRPr>
                    </a:p>
                  </a:txBody>
                  <a:tcPr marT="34290" marB="34290" anchor="ctr"/>
                </a:tc>
                <a:tc>
                  <a:txBody>
                    <a:bodyPr/>
                    <a:lstStyle/>
                    <a:p>
                      <a:pPr algn="l">
                        <a:lnSpc>
                          <a:spcPct val="120000"/>
                        </a:lnSpc>
                      </a:pPr>
                      <a:r>
                        <a:rPr lang="zh-CN" altLang="en-US" sz="800" smtClean="0">
                          <a:latin typeface="Microsoft YaHei" charset="-122"/>
                          <a:ea typeface="Microsoft YaHei" charset="-122"/>
                          <a:cs typeface="Microsoft YaHei" charset="-122"/>
                        </a:rPr>
                        <a:t>搜索、微聊、推荐、电话预约、看房团、看房团报名、分享微信好友、问答、收藏等</a:t>
                      </a:r>
                      <a:endParaRPr lang="zh-CN" altLang="en-US" sz="800">
                        <a:latin typeface="Microsoft YaHei" charset="-122"/>
                        <a:ea typeface="Microsoft YaHei" charset="-122"/>
                        <a:cs typeface="Microsoft YaHei" charset="-122"/>
                      </a:endParaRPr>
                    </a:p>
                  </a:txBody>
                  <a:tcPr marT="34290" marB="34290" anchor="ctr"/>
                </a:tc>
                <a:tc>
                  <a:txBody>
                    <a:bodyPr/>
                    <a:lstStyle/>
                    <a:p>
                      <a:pPr algn="l">
                        <a:lnSpc>
                          <a:spcPct val="120000"/>
                        </a:lnSpc>
                      </a:pPr>
                      <a:r>
                        <a:rPr lang="zh-CN" altLang="en-US" sz="800" kern="1200" smtClean="0">
                          <a:solidFill>
                            <a:schemeClr val="dk1"/>
                          </a:solidFill>
                          <a:latin typeface="Microsoft YaHei" charset="-122"/>
                          <a:ea typeface="Microsoft YaHei" charset="-122"/>
                          <a:cs typeface="Microsoft YaHei" charset="-122"/>
                        </a:rPr>
                        <a:t>房屋类别、城市、区域、区县、学校、地铁、离地铁站距离、面积、售价、房型（几室）、房龄、类型、朝向、楼层、特色、租房类型（整租</a:t>
                      </a:r>
                      <a:r>
                        <a:rPr lang="en-US" altLang="zh-CN" sz="800" kern="1200" smtClean="0">
                          <a:solidFill>
                            <a:schemeClr val="dk1"/>
                          </a:solidFill>
                          <a:latin typeface="Microsoft YaHei" charset="-122"/>
                          <a:ea typeface="Microsoft YaHei" charset="-122"/>
                          <a:cs typeface="Microsoft YaHei" charset="-122"/>
                        </a:rPr>
                        <a:t>|</a:t>
                      </a:r>
                      <a:r>
                        <a:rPr lang="zh-CN" altLang="en-US" sz="800" kern="1200" smtClean="0">
                          <a:solidFill>
                            <a:schemeClr val="dk1"/>
                          </a:solidFill>
                          <a:latin typeface="Microsoft YaHei" charset="-122"/>
                          <a:ea typeface="Microsoft YaHei" charset="-122"/>
                          <a:cs typeface="Microsoft YaHei" charset="-122"/>
                        </a:rPr>
                        <a:t>合租）、供暖方式、售卖状态等</a:t>
                      </a:r>
                      <a:endParaRPr lang="zh-CN" altLang="en-US" sz="800" kern="1200">
                        <a:solidFill>
                          <a:schemeClr val="dk1"/>
                        </a:solidFill>
                        <a:latin typeface="Microsoft YaHei" charset="-122"/>
                        <a:ea typeface="Microsoft YaHei" charset="-122"/>
                        <a:cs typeface="Microsoft YaHei" charset="-122"/>
                      </a:endParaRPr>
                    </a:p>
                  </a:txBody>
                  <a:tcPr marT="34290" marB="34290" anchor="ctr"/>
                </a:tc>
              </a:tr>
              <a:tr h="369954">
                <a:tc>
                  <a:txBody>
                    <a:bodyPr/>
                    <a:lstStyle/>
                    <a:p>
                      <a:pPr algn="ctr">
                        <a:lnSpc>
                          <a:spcPct val="120000"/>
                        </a:lnSpc>
                      </a:pPr>
                      <a:r>
                        <a:rPr lang="zh-CN" altLang="zh-CN" sz="800" b="1" kern="1200">
                          <a:solidFill>
                            <a:schemeClr val="dk1"/>
                          </a:solidFill>
                          <a:effectLst/>
                          <a:latin typeface="Microsoft YaHei" charset="-122"/>
                          <a:ea typeface="Microsoft YaHei" charset="-122"/>
                          <a:cs typeface="Microsoft YaHei" charset="-122"/>
                        </a:rPr>
                        <a:t>应用商店</a:t>
                      </a:r>
                      <a:r>
                        <a:rPr lang="zh-CN" altLang="zh-CN" sz="800">
                          <a:effectLst/>
                          <a:latin typeface="Microsoft YaHei" charset="-122"/>
                          <a:ea typeface="Microsoft YaHei" charset="-122"/>
                          <a:cs typeface="Microsoft YaHei" charset="-122"/>
                        </a:rPr>
                        <a:t> </a:t>
                      </a:r>
                      <a:endParaRPr lang="zh-CN" altLang="en-US" sz="800">
                        <a:latin typeface="Microsoft YaHei" charset="-122"/>
                        <a:ea typeface="Microsoft YaHei" charset="-122"/>
                        <a:cs typeface="Microsoft YaHei" charset="-122"/>
                      </a:endParaRPr>
                    </a:p>
                  </a:txBody>
                  <a:tcPr marT="34290" marB="34290" anchor="ctr"/>
                </a:tc>
                <a:tc>
                  <a:txBody>
                    <a:bodyPr/>
                    <a:lstStyle/>
                    <a:p>
                      <a:pPr algn="l">
                        <a:lnSpc>
                          <a:spcPct val="120000"/>
                        </a:lnSpc>
                      </a:pPr>
                      <a:r>
                        <a:rPr lang="en-US" altLang="zh-CN" sz="800" kern="1200" dirty="0">
                          <a:solidFill>
                            <a:schemeClr val="dk1"/>
                          </a:solidFill>
                          <a:effectLst/>
                          <a:latin typeface="Microsoft YaHei" charset="-122"/>
                          <a:ea typeface="Microsoft YaHei" charset="-122"/>
                          <a:cs typeface="Microsoft YaHei" charset="-122"/>
                        </a:rPr>
                        <a:t>91</a:t>
                      </a:r>
                      <a:r>
                        <a:rPr lang="zh-CN" altLang="zh-CN" sz="800" kern="1200" dirty="0">
                          <a:solidFill>
                            <a:schemeClr val="dk1"/>
                          </a:solidFill>
                          <a:effectLst/>
                          <a:latin typeface="Microsoft YaHei" charset="-122"/>
                          <a:ea typeface="Microsoft YaHei" charset="-122"/>
                          <a:cs typeface="Microsoft YaHei" charset="-122"/>
                        </a:rPr>
                        <a:t>手机助手、安智市场、百度手机助手、机锋市场、豌豆荚、应用宝、应用汇、</a:t>
                      </a:r>
                      <a:r>
                        <a:rPr lang="en-US" altLang="zh-CN" sz="800" kern="1200" dirty="0">
                          <a:solidFill>
                            <a:schemeClr val="dk1"/>
                          </a:solidFill>
                          <a:effectLst/>
                          <a:latin typeface="Microsoft YaHei" charset="-122"/>
                          <a:ea typeface="Microsoft YaHei" charset="-122"/>
                          <a:cs typeface="Microsoft YaHei" charset="-122"/>
                        </a:rPr>
                        <a:t>360</a:t>
                      </a:r>
                      <a:r>
                        <a:rPr lang="zh-CN" altLang="zh-CN" sz="800" kern="1200" dirty="0">
                          <a:solidFill>
                            <a:schemeClr val="dk1"/>
                          </a:solidFill>
                          <a:effectLst/>
                          <a:latin typeface="Microsoft YaHei" charset="-122"/>
                          <a:ea typeface="Microsoft YaHei" charset="-122"/>
                          <a:cs typeface="Microsoft YaHei" charset="-122"/>
                        </a:rPr>
                        <a:t>手机助手、安卓市场、搜狗市场、搜狗手机助手、沃商店等</a:t>
                      </a:r>
                      <a:r>
                        <a:rPr lang="zh-CN" altLang="zh-CN" sz="800" dirty="0">
                          <a:effectLst/>
                          <a:latin typeface="Microsoft YaHei" charset="-122"/>
                          <a:ea typeface="Microsoft YaHei" charset="-122"/>
                          <a:cs typeface="Microsoft YaHei" charset="-122"/>
                        </a:rPr>
                        <a:t> </a:t>
                      </a:r>
                      <a:endParaRPr lang="zh-CN" altLang="en-US" sz="800" dirty="0">
                        <a:latin typeface="Microsoft YaHei" charset="-122"/>
                        <a:ea typeface="Microsoft YaHei" charset="-122"/>
                        <a:cs typeface="Microsoft YaHei" charset="-122"/>
                      </a:endParaRPr>
                    </a:p>
                  </a:txBody>
                  <a:tcPr marT="34290" marB="34290" anchor="ctr"/>
                </a:tc>
                <a:tc>
                  <a:txBody>
                    <a:bodyPr/>
                    <a:lstStyle/>
                    <a:p>
                      <a:pPr algn="l">
                        <a:lnSpc>
                          <a:spcPct val="120000"/>
                        </a:lnSpc>
                      </a:pPr>
                      <a:r>
                        <a:rPr lang="zh-CN" altLang="zh-CN" sz="800" kern="1200">
                          <a:solidFill>
                            <a:schemeClr val="dk1"/>
                          </a:solidFill>
                          <a:effectLst/>
                          <a:latin typeface="Microsoft YaHei" charset="-122"/>
                          <a:ea typeface="Microsoft YaHei" charset="-122"/>
                          <a:cs typeface="Microsoft YaHei" charset="-122"/>
                        </a:rPr>
                        <a:t>搜索、下载、评论</a:t>
                      </a:r>
                      <a:r>
                        <a:rPr lang="zh-CN" altLang="zh-CN" sz="800">
                          <a:effectLst/>
                          <a:latin typeface="Microsoft YaHei" charset="-122"/>
                          <a:ea typeface="Microsoft YaHei" charset="-122"/>
                          <a:cs typeface="Microsoft YaHei" charset="-122"/>
                        </a:rPr>
                        <a:t> </a:t>
                      </a:r>
                      <a:endParaRPr lang="zh-CN" altLang="en-US" sz="800">
                        <a:latin typeface="Microsoft YaHei" charset="-122"/>
                        <a:ea typeface="Microsoft YaHei" charset="-122"/>
                        <a:cs typeface="Microsoft YaHei" charset="-122"/>
                      </a:endParaRPr>
                    </a:p>
                  </a:txBody>
                  <a:tcPr marT="34290" marB="34290" anchor="ctr"/>
                </a:tc>
                <a:tc>
                  <a:txBody>
                    <a:bodyPr/>
                    <a:lstStyle/>
                    <a:p>
                      <a:pPr algn="l">
                        <a:lnSpc>
                          <a:spcPct val="120000"/>
                        </a:lnSpc>
                      </a:pPr>
                      <a:r>
                        <a:rPr lang="en-US" altLang="zh-CN" sz="800" kern="1200" dirty="0">
                          <a:solidFill>
                            <a:schemeClr val="dk1"/>
                          </a:solidFill>
                          <a:effectLst/>
                          <a:latin typeface="Microsoft YaHei" charset="-122"/>
                          <a:ea typeface="Microsoft YaHei" charset="-122"/>
                          <a:cs typeface="Microsoft YaHei" charset="-122"/>
                        </a:rPr>
                        <a:t>APP</a:t>
                      </a:r>
                      <a:r>
                        <a:rPr lang="zh-CN" altLang="zh-CN" sz="800" kern="1200" dirty="0">
                          <a:solidFill>
                            <a:schemeClr val="dk1"/>
                          </a:solidFill>
                          <a:effectLst/>
                          <a:latin typeface="Microsoft YaHei" charset="-122"/>
                          <a:ea typeface="Microsoft YaHei" charset="-122"/>
                          <a:cs typeface="Microsoft YaHei" charset="-122"/>
                        </a:rPr>
                        <a:t>名称、版本、</a:t>
                      </a:r>
                      <a:r>
                        <a:rPr lang="zh-CN" altLang="zh-CN" sz="800" kern="1200" dirty="0" smtClean="0">
                          <a:solidFill>
                            <a:schemeClr val="dk1"/>
                          </a:solidFill>
                          <a:effectLst/>
                          <a:latin typeface="Microsoft YaHei" charset="-122"/>
                          <a:ea typeface="Microsoft YaHei" charset="-122"/>
                          <a:cs typeface="Microsoft YaHei" charset="-122"/>
                        </a:rPr>
                        <a:t>分类</a:t>
                      </a:r>
                      <a:r>
                        <a:rPr lang="zh-CN" altLang="en-US" sz="800" kern="1200" dirty="0" smtClean="0">
                          <a:solidFill>
                            <a:schemeClr val="dk1"/>
                          </a:solidFill>
                          <a:effectLst/>
                          <a:latin typeface="Microsoft YaHei" charset="-122"/>
                          <a:ea typeface="Microsoft YaHei" charset="-122"/>
                          <a:cs typeface="Microsoft YaHei" charset="-122"/>
                        </a:rPr>
                        <a:t>、下载次数</a:t>
                      </a:r>
                      <a:r>
                        <a:rPr lang="zh-CN" altLang="zh-CN" sz="800" kern="1200" dirty="0" smtClean="0">
                          <a:solidFill>
                            <a:schemeClr val="dk1"/>
                          </a:solidFill>
                          <a:effectLst/>
                          <a:latin typeface="Microsoft YaHei" charset="-122"/>
                          <a:ea typeface="Microsoft YaHei" charset="-122"/>
                          <a:cs typeface="Microsoft YaHei" charset="-122"/>
                        </a:rPr>
                        <a:t>等</a:t>
                      </a:r>
                      <a:r>
                        <a:rPr lang="zh-CN" altLang="zh-CN" sz="800" dirty="0" smtClean="0">
                          <a:effectLst/>
                          <a:latin typeface="Microsoft YaHei" charset="-122"/>
                          <a:ea typeface="Microsoft YaHei" charset="-122"/>
                          <a:cs typeface="Microsoft YaHei" charset="-122"/>
                        </a:rPr>
                        <a:t> </a:t>
                      </a:r>
                      <a:endParaRPr lang="zh-CN" altLang="en-US" sz="800" dirty="0">
                        <a:latin typeface="Microsoft YaHei" charset="-122"/>
                        <a:ea typeface="Microsoft YaHei" charset="-122"/>
                        <a:cs typeface="Microsoft YaHei" charset="-122"/>
                      </a:endParaRPr>
                    </a:p>
                  </a:txBody>
                  <a:tcPr marT="34290" marB="34290" anchor="ctr"/>
                </a:tc>
              </a:tr>
              <a:tr h="369954">
                <a:tc>
                  <a:txBody>
                    <a:bodyPr/>
                    <a:lstStyle/>
                    <a:p>
                      <a:pPr marL="0" algn="ctr" defTabSz="914400" rtl="0" eaLnBrk="1" latinLnBrk="0" hangingPunct="1">
                        <a:lnSpc>
                          <a:spcPct val="120000"/>
                        </a:lnSpc>
                      </a:pPr>
                      <a:r>
                        <a:rPr lang="zh-CN" altLang="zh-CN" sz="800" b="1" kern="1200">
                          <a:solidFill>
                            <a:schemeClr val="dk1"/>
                          </a:solidFill>
                          <a:effectLst/>
                          <a:latin typeface="Microsoft YaHei" charset="-122"/>
                          <a:ea typeface="Microsoft YaHei" charset="-122"/>
                          <a:cs typeface="Microsoft YaHei" charset="-122"/>
                        </a:rPr>
                        <a:t>互联网账号 </a:t>
                      </a:r>
                      <a:endParaRPr lang="zh-CN" altLang="en-US" sz="800" b="1" kern="1200">
                        <a:solidFill>
                          <a:schemeClr val="dk1"/>
                        </a:solidFill>
                        <a:effectLst/>
                        <a:latin typeface="Microsoft YaHei" charset="-122"/>
                        <a:ea typeface="Microsoft YaHei" charset="-122"/>
                        <a:cs typeface="Microsoft YaHei" charset="-122"/>
                      </a:endParaRPr>
                    </a:p>
                  </a:txBody>
                  <a:tcPr marT="34290" marB="34290" anchor="ctr"/>
                </a:tc>
                <a:tc gridSpan="3">
                  <a:txBody>
                    <a:bodyPr/>
                    <a:lstStyle/>
                    <a:p>
                      <a:pPr marL="0" algn="l" defTabSz="914400" rtl="0" eaLnBrk="1" latinLnBrk="0" hangingPunct="1">
                        <a:lnSpc>
                          <a:spcPct val="120000"/>
                        </a:lnSpc>
                      </a:pPr>
                      <a:r>
                        <a:rPr lang="zh-CN" altLang="zh-CN" sz="800" kern="1200" dirty="0">
                          <a:solidFill>
                            <a:schemeClr val="dk1"/>
                          </a:solidFill>
                          <a:effectLst/>
                          <a:latin typeface="Microsoft YaHei" charset="-122"/>
                          <a:ea typeface="Microsoft YaHei" charset="-122"/>
                          <a:cs typeface="Microsoft YaHei" charset="-122"/>
                        </a:rPr>
                        <a:t>淘宝</a:t>
                      </a:r>
                      <a:r>
                        <a:rPr lang="zh-CN" altLang="zh-CN" sz="800" kern="1200" dirty="0" smtClean="0">
                          <a:solidFill>
                            <a:schemeClr val="dk1"/>
                          </a:solidFill>
                          <a:effectLst/>
                          <a:latin typeface="Microsoft YaHei" charset="-122"/>
                          <a:ea typeface="Microsoft YaHei" charset="-122"/>
                          <a:cs typeface="Microsoft YaHei" charset="-122"/>
                        </a:rPr>
                        <a:t>账号</a:t>
                      </a:r>
                      <a:r>
                        <a:rPr lang="zh-CN" altLang="en-US" sz="800" kern="1200" dirty="0" smtClean="0">
                          <a:solidFill>
                            <a:schemeClr val="dk1"/>
                          </a:solidFill>
                          <a:effectLst/>
                          <a:latin typeface="Microsoft YaHei" charset="-122"/>
                          <a:ea typeface="Microsoft YaHei" charset="-122"/>
                          <a:cs typeface="Microsoft YaHei" charset="-122"/>
                        </a:rPr>
                        <a:t>（</a:t>
                      </a:r>
                      <a:r>
                        <a:rPr lang="en-US" altLang="zh-CN" sz="800" kern="1200" dirty="0" smtClean="0">
                          <a:solidFill>
                            <a:schemeClr val="dk1"/>
                          </a:solidFill>
                          <a:effectLst/>
                          <a:latin typeface="Microsoft YaHei" charset="-122"/>
                          <a:ea typeface="Microsoft YaHei" charset="-122"/>
                          <a:cs typeface="Microsoft YaHei" charset="-122"/>
                        </a:rPr>
                        <a:t>9033</a:t>
                      </a:r>
                      <a:r>
                        <a:rPr lang="zh-CN" altLang="en-US" sz="800" kern="1200" dirty="0" smtClean="0">
                          <a:solidFill>
                            <a:schemeClr val="dk1"/>
                          </a:solidFill>
                          <a:effectLst/>
                          <a:latin typeface="Microsoft YaHei" charset="-122"/>
                          <a:ea typeface="Microsoft YaHei" charset="-122"/>
                          <a:cs typeface="Microsoft YaHei" charset="-122"/>
                        </a:rPr>
                        <a:t>万）</a:t>
                      </a:r>
                      <a:r>
                        <a:rPr lang="zh-CN" altLang="zh-CN" sz="800" kern="1200" dirty="0" smtClean="0">
                          <a:solidFill>
                            <a:schemeClr val="dk1"/>
                          </a:solidFill>
                          <a:effectLst/>
                          <a:latin typeface="Microsoft YaHei" charset="-122"/>
                          <a:ea typeface="Microsoft YaHei" charset="-122"/>
                          <a:cs typeface="Microsoft YaHei" charset="-122"/>
                        </a:rPr>
                        <a:t>、</a:t>
                      </a:r>
                      <a:r>
                        <a:rPr lang="zh-CN" altLang="zh-CN" sz="800" kern="1200" dirty="0">
                          <a:solidFill>
                            <a:schemeClr val="dk1"/>
                          </a:solidFill>
                          <a:effectLst/>
                          <a:latin typeface="Microsoft YaHei" charset="-122"/>
                          <a:ea typeface="Microsoft YaHei" charset="-122"/>
                          <a:cs typeface="Microsoft YaHei" charset="-122"/>
                        </a:rPr>
                        <a:t>当当</a:t>
                      </a:r>
                      <a:r>
                        <a:rPr lang="zh-CN" altLang="zh-CN" sz="800" kern="1200" dirty="0" smtClean="0">
                          <a:solidFill>
                            <a:schemeClr val="dk1"/>
                          </a:solidFill>
                          <a:effectLst/>
                          <a:latin typeface="Microsoft YaHei" charset="-122"/>
                          <a:ea typeface="Microsoft YaHei" charset="-122"/>
                          <a:cs typeface="Microsoft YaHei" charset="-122"/>
                        </a:rPr>
                        <a:t>账号</a:t>
                      </a:r>
                      <a:r>
                        <a:rPr lang="zh-CN" altLang="en-US" sz="800" kern="1200" dirty="0" smtClean="0">
                          <a:solidFill>
                            <a:schemeClr val="dk1"/>
                          </a:solidFill>
                          <a:effectLst/>
                          <a:latin typeface="Microsoft YaHei" charset="-122"/>
                          <a:ea typeface="Microsoft YaHei" charset="-122"/>
                          <a:cs typeface="Microsoft YaHei" charset="-122"/>
                        </a:rPr>
                        <a:t>（</a:t>
                      </a:r>
                      <a:r>
                        <a:rPr lang="en-US" altLang="zh-CN" sz="800" kern="1200" dirty="0" smtClean="0">
                          <a:solidFill>
                            <a:schemeClr val="dk1"/>
                          </a:solidFill>
                          <a:effectLst/>
                          <a:latin typeface="Microsoft YaHei" charset="-122"/>
                          <a:ea typeface="Microsoft YaHei" charset="-122"/>
                          <a:cs typeface="Microsoft YaHei" charset="-122"/>
                        </a:rPr>
                        <a:t>9.76</a:t>
                      </a:r>
                      <a:r>
                        <a:rPr lang="zh-CN" altLang="en-US" sz="800" kern="1200" dirty="0" smtClean="0">
                          <a:solidFill>
                            <a:schemeClr val="dk1"/>
                          </a:solidFill>
                          <a:effectLst/>
                          <a:latin typeface="Microsoft YaHei" charset="-122"/>
                          <a:ea typeface="Microsoft YaHei" charset="-122"/>
                          <a:cs typeface="Microsoft YaHei" charset="-122"/>
                        </a:rPr>
                        <a:t>万）</a:t>
                      </a:r>
                      <a:r>
                        <a:rPr lang="zh-CN" altLang="zh-CN" sz="800" kern="1200" dirty="0" smtClean="0">
                          <a:solidFill>
                            <a:schemeClr val="dk1"/>
                          </a:solidFill>
                          <a:effectLst/>
                          <a:latin typeface="Microsoft YaHei" charset="-122"/>
                          <a:ea typeface="Microsoft YaHei" charset="-122"/>
                          <a:cs typeface="Microsoft YaHei" charset="-122"/>
                        </a:rPr>
                        <a:t>、</a:t>
                      </a:r>
                      <a:r>
                        <a:rPr lang="zh-CN" altLang="zh-CN" sz="800" kern="1200" dirty="0">
                          <a:solidFill>
                            <a:schemeClr val="dk1"/>
                          </a:solidFill>
                          <a:effectLst/>
                          <a:latin typeface="Microsoft YaHei" charset="-122"/>
                          <a:ea typeface="Microsoft YaHei" charset="-122"/>
                          <a:cs typeface="Microsoft YaHei" charset="-122"/>
                        </a:rPr>
                        <a:t>唯品会</a:t>
                      </a:r>
                      <a:r>
                        <a:rPr lang="zh-CN" altLang="zh-CN" sz="800" kern="1200" dirty="0" smtClean="0">
                          <a:solidFill>
                            <a:schemeClr val="dk1"/>
                          </a:solidFill>
                          <a:effectLst/>
                          <a:latin typeface="Microsoft YaHei" charset="-122"/>
                          <a:ea typeface="Microsoft YaHei" charset="-122"/>
                          <a:cs typeface="Microsoft YaHei" charset="-122"/>
                        </a:rPr>
                        <a:t>账号</a:t>
                      </a:r>
                      <a:r>
                        <a:rPr lang="zh-CN" altLang="en-US" sz="800" kern="1200" dirty="0" smtClean="0">
                          <a:solidFill>
                            <a:schemeClr val="dk1"/>
                          </a:solidFill>
                          <a:effectLst/>
                          <a:latin typeface="Microsoft YaHei" charset="-122"/>
                          <a:ea typeface="Microsoft YaHei" charset="-122"/>
                          <a:cs typeface="Microsoft YaHei" charset="-122"/>
                        </a:rPr>
                        <a:t>（</a:t>
                      </a:r>
                      <a:r>
                        <a:rPr lang="en-US" altLang="zh-CN" sz="800" kern="1200" dirty="0" smtClean="0">
                          <a:solidFill>
                            <a:schemeClr val="dk1"/>
                          </a:solidFill>
                          <a:effectLst/>
                          <a:latin typeface="Microsoft YaHei" charset="-122"/>
                          <a:ea typeface="Microsoft YaHei" charset="-122"/>
                          <a:cs typeface="Microsoft YaHei" charset="-122"/>
                        </a:rPr>
                        <a:t>788</a:t>
                      </a:r>
                      <a:r>
                        <a:rPr lang="zh-CN" altLang="en-US" sz="800" kern="1200" dirty="0" smtClean="0">
                          <a:solidFill>
                            <a:schemeClr val="dk1"/>
                          </a:solidFill>
                          <a:effectLst/>
                          <a:latin typeface="Microsoft YaHei" charset="-122"/>
                          <a:ea typeface="Microsoft YaHei" charset="-122"/>
                          <a:cs typeface="Microsoft YaHei" charset="-122"/>
                        </a:rPr>
                        <a:t>万）</a:t>
                      </a:r>
                      <a:r>
                        <a:rPr lang="zh-CN" altLang="zh-CN" sz="800" kern="1200" dirty="0" smtClean="0">
                          <a:solidFill>
                            <a:schemeClr val="dk1"/>
                          </a:solidFill>
                          <a:effectLst/>
                          <a:latin typeface="Microsoft YaHei" charset="-122"/>
                          <a:ea typeface="Microsoft YaHei" charset="-122"/>
                          <a:cs typeface="Microsoft YaHei" charset="-122"/>
                        </a:rPr>
                        <a:t>、新</a:t>
                      </a:r>
                      <a:r>
                        <a:rPr lang="zh-CN" altLang="zh-CN" sz="800" kern="1200" dirty="0">
                          <a:solidFill>
                            <a:schemeClr val="dk1"/>
                          </a:solidFill>
                          <a:effectLst/>
                          <a:latin typeface="Microsoft YaHei" charset="-122"/>
                          <a:ea typeface="Microsoft YaHei" charset="-122"/>
                          <a:cs typeface="Microsoft YaHei" charset="-122"/>
                        </a:rPr>
                        <a:t>浪微博</a:t>
                      </a:r>
                      <a:r>
                        <a:rPr lang="en-US" altLang="zh-CN" sz="800" kern="1200" dirty="0" smtClean="0">
                          <a:solidFill>
                            <a:schemeClr val="dk1"/>
                          </a:solidFill>
                          <a:effectLst/>
                          <a:latin typeface="Microsoft YaHei" charset="-122"/>
                          <a:ea typeface="Microsoft YaHei" charset="-122"/>
                          <a:cs typeface="Microsoft YaHei" charset="-122"/>
                        </a:rPr>
                        <a:t>ID</a:t>
                      </a:r>
                      <a:r>
                        <a:rPr lang="zh-CN" altLang="en-US" sz="800" kern="1200" dirty="0" smtClean="0">
                          <a:solidFill>
                            <a:schemeClr val="dk1"/>
                          </a:solidFill>
                          <a:effectLst/>
                          <a:latin typeface="Microsoft YaHei" charset="-122"/>
                          <a:ea typeface="Microsoft YaHei" charset="-122"/>
                          <a:cs typeface="Microsoft YaHei" charset="-122"/>
                        </a:rPr>
                        <a:t>（</a:t>
                      </a:r>
                      <a:r>
                        <a:rPr lang="en-US" altLang="zh-CN" sz="800" kern="1200" dirty="0" smtClean="0">
                          <a:solidFill>
                            <a:schemeClr val="dk1"/>
                          </a:solidFill>
                          <a:effectLst/>
                          <a:latin typeface="Microsoft YaHei" charset="-122"/>
                          <a:ea typeface="Microsoft YaHei" charset="-122"/>
                          <a:cs typeface="Microsoft YaHei" charset="-122"/>
                        </a:rPr>
                        <a:t>10867</a:t>
                      </a:r>
                      <a:r>
                        <a:rPr lang="zh-CN" altLang="en-US" sz="800" kern="1200" dirty="0" smtClean="0">
                          <a:solidFill>
                            <a:schemeClr val="dk1"/>
                          </a:solidFill>
                          <a:effectLst/>
                          <a:latin typeface="Microsoft YaHei" charset="-122"/>
                          <a:ea typeface="Microsoft YaHei" charset="-122"/>
                          <a:cs typeface="Microsoft YaHei" charset="-122"/>
                        </a:rPr>
                        <a:t>万）</a:t>
                      </a:r>
                      <a:r>
                        <a:rPr lang="zh-CN" altLang="zh-CN" sz="800" kern="1200" dirty="0" smtClean="0">
                          <a:solidFill>
                            <a:schemeClr val="dk1"/>
                          </a:solidFill>
                          <a:effectLst/>
                          <a:latin typeface="Microsoft YaHei" charset="-122"/>
                          <a:ea typeface="Microsoft YaHei" charset="-122"/>
                          <a:cs typeface="Microsoft YaHei" charset="-122"/>
                        </a:rPr>
                        <a:t>、电信</a:t>
                      </a:r>
                      <a:r>
                        <a:rPr lang="zh-CN" altLang="zh-CN" sz="800" kern="1200" dirty="0">
                          <a:solidFill>
                            <a:schemeClr val="dk1"/>
                          </a:solidFill>
                          <a:effectLst/>
                          <a:latin typeface="Microsoft YaHei" charset="-122"/>
                          <a:ea typeface="Microsoft YaHei" charset="-122"/>
                          <a:cs typeface="Microsoft YaHei" charset="-122"/>
                        </a:rPr>
                        <a:t>手机</a:t>
                      </a:r>
                      <a:r>
                        <a:rPr lang="zh-CN" altLang="zh-CN" sz="800" kern="1200" dirty="0" smtClean="0">
                          <a:solidFill>
                            <a:schemeClr val="dk1"/>
                          </a:solidFill>
                          <a:effectLst/>
                          <a:latin typeface="Microsoft YaHei" charset="-122"/>
                          <a:ea typeface="Microsoft YaHei" charset="-122"/>
                          <a:cs typeface="Microsoft YaHei" charset="-122"/>
                        </a:rPr>
                        <a:t>号</a:t>
                      </a:r>
                      <a:r>
                        <a:rPr lang="zh-CN" altLang="en-US" sz="800" kern="1200" dirty="0" smtClean="0">
                          <a:solidFill>
                            <a:schemeClr val="dk1"/>
                          </a:solidFill>
                          <a:effectLst/>
                          <a:latin typeface="Microsoft YaHei" charset="-122"/>
                          <a:ea typeface="Microsoft YaHei" charset="-122"/>
                          <a:cs typeface="Microsoft YaHei" charset="-122"/>
                        </a:rPr>
                        <a:t>（</a:t>
                      </a:r>
                      <a:r>
                        <a:rPr lang="en-US" altLang="zh-CN" sz="800" kern="1200" dirty="0" smtClean="0">
                          <a:solidFill>
                            <a:schemeClr val="dk1"/>
                          </a:solidFill>
                          <a:effectLst/>
                          <a:latin typeface="Microsoft YaHei" charset="-122"/>
                          <a:ea typeface="Microsoft YaHei" charset="-122"/>
                          <a:cs typeface="Microsoft YaHei" charset="-122"/>
                        </a:rPr>
                        <a:t>159</a:t>
                      </a:r>
                      <a:r>
                        <a:rPr lang="zh-CN" altLang="en-US" sz="800" kern="1200" dirty="0" smtClean="0">
                          <a:solidFill>
                            <a:schemeClr val="dk1"/>
                          </a:solidFill>
                          <a:effectLst/>
                          <a:latin typeface="Microsoft YaHei" charset="-122"/>
                          <a:ea typeface="Microsoft YaHei" charset="-122"/>
                          <a:cs typeface="Microsoft YaHei" charset="-122"/>
                        </a:rPr>
                        <a:t>万）</a:t>
                      </a:r>
                      <a:r>
                        <a:rPr lang="zh-CN" altLang="zh-CN" sz="800" kern="1200" dirty="0" smtClean="0">
                          <a:solidFill>
                            <a:schemeClr val="dk1"/>
                          </a:solidFill>
                          <a:effectLst/>
                          <a:latin typeface="Microsoft YaHei" charset="-122"/>
                          <a:ea typeface="Microsoft YaHei" charset="-122"/>
                          <a:cs typeface="Microsoft YaHei" charset="-122"/>
                        </a:rPr>
                        <a:t>、</a:t>
                      </a:r>
                      <a:r>
                        <a:rPr lang="en-US" altLang="zh-CN" sz="800" kern="1200" dirty="0">
                          <a:solidFill>
                            <a:schemeClr val="dk1"/>
                          </a:solidFill>
                          <a:effectLst/>
                          <a:latin typeface="Microsoft YaHei" charset="-122"/>
                          <a:ea typeface="Microsoft YaHei" charset="-122"/>
                          <a:cs typeface="Microsoft YaHei" charset="-122"/>
                        </a:rPr>
                        <a:t>QQ</a:t>
                      </a:r>
                      <a:r>
                        <a:rPr lang="zh-CN" altLang="zh-CN" sz="800" kern="1200" dirty="0" smtClean="0">
                          <a:solidFill>
                            <a:schemeClr val="dk1"/>
                          </a:solidFill>
                          <a:effectLst/>
                          <a:latin typeface="Microsoft YaHei" charset="-122"/>
                          <a:ea typeface="Microsoft YaHei" charset="-122"/>
                          <a:cs typeface="Microsoft YaHei" charset="-122"/>
                        </a:rPr>
                        <a:t>号</a:t>
                      </a:r>
                      <a:r>
                        <a:rPr lang="zh-CN" altLang="en-US" sz="800" kern="1200" dirty="0" smtClean="0">
                          <a:solidFill>
                            <a:schemeClr val="dk1"/>
                          </a:solidFill>
                          <a:effectLst/>
                          <a:latin typeface="Microsoft YaHei" charset="-122"/>
                          <a:ea typeface="Microsoft YaHei" charset="-122"/>
                          <a:cs typeface="Microsoft YaHei" charset="-122"/>
                        </a:rPr>
                        <a:t>（</a:t>
                      </a:r>
                      <a:r>
                        <a:rPr lang="en-US" altLang="zh-CN" sz="800" kern="1200" dirty="0" smtClean="0">
                          <a:solidFill>
                            <a:schemeClr val="dk1"/>
                          </a:solidFill>
                          <a:effectLst/>
                          <a:latin typeface="Microsoft YaHei" charset="-122"/>
                          <a:ea typeface="Microsoft YaHei" charset="-122"/>
                          <a:cs typeface="Microsoft YaHei" charset="-122"/>
                        </a:rPr>
                        <a:t>2.53</a:t>
                      </a:r>
                      <a:r>
                        <a:rPr lang="zh-CN" altLang="en-US" sz="800" kern="1200" dirty="0" smtClean="0">
                          <a:solidFill>
                            <a:schemeClr val="dk1"/>
                          </a:solidFill>
                          <a:effectLst/>
                          <a:latin typeface="Microsoft YaHei" charset="-122"/>
                          <a:ea typeface="Microsoft YaHei" charset="-122"/>
                          <a:cs typeface="Microsoft YaHei" charset="-122"/>
                        </a:rPr>
                        <a:t>亿）</a:t>
                      </a:r>
                      <a:r>
                        <a:rPr lang="zh-CN" altLang="zh-CN" sz="800" kern="1200" dirty="0" smtClean="0">
                          <a:solidFill>
                            <a:schemeClr val="dk1"/>
                          </a:solidFill>
                          <a:effectLst/>
                          <a:latin typeface="Microsoft YaHei" charset="-122"/>
                          <a:ea typeface="Microsoft YaHei" charset="-122"/>
                          <a:cs typeface="Microsoft YaHei" charset="-122"/>
                        </a:rPr>
                        <a:t>、</a:t>
                      </a:r>
                      <a:r>
                        <a:rPr lang="zh-CN" altLang="zh-CN" sz="800" kern="1200" dirty="0">
                          <a:solidFill>
                            <a:schemeClr val="dk1"/>
                          </a:solidFill>
                          <a:effectLst/>
                          <a:latin typeface="Microsoft YaHei" charset="-122"/>
                          <a:ea typeface="Microsoft YaHei" charset="-122"/>
                          <a:cs typeface="Microsoft YaHei" charset="-122"/>
                        </a:rPr>
                        <a:t>移动手机</a:t>
                      </a:r>
                      <a:r>
                        <a:rPr lang="zh-CN" altLang="zh-CN" sz="800" kern="1200" dirty="0" smtClean="0">
                          <a:solidFill>
                            <a:schemeClr val="dk1"/>
                          </a:solidFill>
                          <a:effectLst/>
                          <a:latin typeface="Microsoft YaHei" charset="-122"/>
                          <a:ea typeface="Microsoft YaHei" charset="-122"/>
                          <a:cs typeface="Microsoft YaHei" charset="-122"/>
                        </a:rPr>
                        <a:t>号</a:t>
                      </a:r>
                      <a:r>
                        <a:rPr lang="zh-CN" altLang="en-US" sz="800" kern="1200" dirty="0" smtClean="0">
                          <a:solidFill>
                            <a:schemeClr val="dk1"/>
                          </a:solidFill>
                          <a:effectLst/>
                          <a:latin typeface="Microsoft YaHei" charset="-122"/>
                          <a:ea typeface="Microsoft YaHei" charset="-122"/>
                          <a:cs typeface="Microsoft YaHei" charset="-122"/>
                        </a:rPr>
                        <a:t>（</a:t>
                      </a:r>
                      <a:r>
                        <a:rPr lang="en-US" altLang="zh-CN" sz="800" kern="1200" dirty="0" smtClean="0">
                          <a:solidFill>
                            <a:schemeClr val="dk1"/>
                          </a:solidFill>
                          <a:effectLst/>
                          <a:latin typeface="Microsoft YaHei" charset="-122"/>
                          <a:ea typeface="Microsoft YaHei" charset="-122"/>
                          <a:cs typeface="Microsoft YaHei" charset="-122"/>
                        </a:rPr>
                        <a:t>157</a:t>
                      </a:r>
                      <a:r>
                        <a:rPr lang="zh-CN" altLang="en-US" sz="800" kern="1200" dirty="0" smtClean="0">
                          <a:solidFill>
                            <a:schemeClr val="dk1"/>
                          </a:solidFill>
                          <a:effectLst/>
                          <a:latin typeface="Microsoft YaHei" charset="-122"/>
                          <a:ea typeface="Microsoft YaHei" charset="-122"/>
                          <a:cs typeface="Microsoft YaHei" charset="-122"/>
                        </a:rPr>
                        <a:t>万）</a:t>
                      </a:r>
                      <a:r>
                        <a:rPr lang="zh-CN" altLang="zh-CN" sz="800" kern="1200" dirty="0" smtClean="0">
                          <a:solidFill>
                            <a:schemeClr val="dk1"/>
                          </a:solidFill>
                          <a:effectLst/>
                          <a:latin typeface="Microsoft YaHei" charset="-122"/>
                          <a:ea typeface="Microsoft YaHei" charset="-122"/>
                          <a:cs typeface="Microsoft YaHei" charset="-122"/>
                        </a:rPr>
                        <a:t>、</a:t>
                      </a:r>
                      <a:r>
                        <a:rPr lang="zh-CN" altLang="zh-CN" sz="800" kern="1200" dirty="0">
                          <a:solidFill>
                            <a:schemeClr val="dk1"/>
                          </a:solidFill>
                          <a:effectLst/>
                          <a:latin typeface="Microsoft YaHei" charset="-122"/>
                          <a:ea typeface="Microsoft YaHei" charset="-122"/>
                          <a:cs typeface="Microsoft YaHei" charset="-122"/>
                        </a:rPr>
                        <a:t>微信公众</a:t>
                      </a:r>
                      <a:r>
                        <a:rPr lang="zh-CN" altLang="zh-CN" sz="800" kern="1200" dirty="0" smtClean="0">
                          <a:solidFill>
                            <a:schemeClr val="dk1"/>
                          </a:solidFill>
                          <a:effectLst/>
                          <a:latin typeface="Microsoft YaHei" charset="-122"/>
                          <a:ea typeface="Microsoft YaHei" charset="-122"/>
                          <a:cs typeface="Microsoft YaHei" charset="-122"/>
                        </a:rPr>
                        <a:t>号</a:t>
                      </a:r>
                      <a:r>
                        <a:rPr lang="zh-CN" altLang="en-US" sz="800" kern="1200" dirty="0" smtClean="0">
                          <a:solidFill>
                            <a:schemeClr val="dk1"/>
                          </a:solidFill>
                          <a:effectLst/>
                          <a:latin typeface="Microsoft YaHei" charset="-122"/>
                          <a:ea typeface="Microsoft YaHei" charset="-122"/>
                          <a:cs typeface="Microsoft YaHei" charset="-122"/>
                        </a:rPr>
                        <a:t>（</a:t>
                      </a:r>
                      <a:r>
                        <a:rPr lang="en-US" altLang="zh-CN" sz="800" kern="1200" dirty="0" smtClean="0">
                          <a:solidFill>
                            <a:schemeClr val="dk1"/>
                          </a:solidFill>
                          <a:effectLst/>
                          <a:latin typeface="Microsoft YaHei" charset="-122"/>
                          <a:ea typeface="Microsoft YaHei" charset="-122"/>
                          <a:cs typeface="Microsoft YaHei" charset="-122"/>
                        </a:rPr>
                        <a:t>106</a:t>
                      </a:r>
                      <a:r>
                        <a:rPr lang="zh-CN" altLang="en-US" sz="800" kern="1200" dirty="0" smtClean="0">
                          <a:solidFill>
                            <a:schemeClr val="dk1"/>
                          </a:solidFill>
                          <a:effectLst/>
                          <a:latin typeface="Microsoft YaHei" charset="-122"/>
                          <a:ea typeface="Microsoft YaHei" charset="-122"/>
                          <a:cs typeface="Microsoft YaHei" charset="-122"/>
                        </a:rPr>
                        <a:t>万）</a:t>
                      </a:r>
                      <a:r>
                        <a:rPr lang="zh-CN" altLang="zh-CN" sz="800" kern="1200" dirty="0" smtClean="0">
                          <a:solidFill>
                            <a:schemeClr val="dk1"/>
                          </a:solidFill>
                          <a:effectLst/>
                          <a:latin typeface="Microsoft YaHei" charset="-122"/>
                          <a:ea typeface="Microsoft YaHei" charset="-122"/>
                          <a:cs typeface="Microsoft YaHei" charset="-122"/>
                        </a:rPr>
                        <a:t>、</a:t>
                      </a:r>
                      <a:r>
                        <a:rPr lang="zh-CN" altLang="zh-CN" sz="800" kern="1200" dirty="0">
                          <a:solidFill>
                            <a:schemeClr val="dk1"/>
                          </a:solidFill>
                          <a:effectLst/>
                          <a:latin typeface="Microsoft YaHei" charset="-122"/>
                          <a:ea typeface="Microsoft YaHei" charset="-122"/>
                          <a:cs typeface="Microsoft YaHei" charset="-122"/>
                        </a:rPr>
                        <a:t>微信</a:t>
                      </a:r>
                      <a:r>
                        <a:rPr lang="zh-CN" altLang="zh-CN" sz="800" kern="1200" dirty="0" smtClean="0">
                          <a:solidFill>
                            <a:schemeClr val="dk1"/>
                          </a:solidFill>
                          <a:effectLst/>
                          <a:latin typeface="Microsoft YaHei" charset="-122"/>
                          <a:ea typeface="Microsoft YaHei" charset="-122"/>
                          <a:cs typeface="Microsoft YaHei" charset="-122"/>
                        </a:rPr>
                        <a:t>账号</a:t>
                      </a:r>
                      <a:r>
                        <a:rPr lang="zh-CN" altLang="en-US" sz="800" kern="1200" dirty="0" smtClean="0">
                          <a:solidFill>
                            <a:schemeClr val="dk1"/>
                          </a:solidFill>
                          <a:effectLst/>
                          <a:latin typeface="Microsoft YaHei" charset="-122"/>
                          <a:ea typeface="Microsoft YaHei" charset="-122"/>
                          <a:cs typeface="Microsoft YaHei" charset="-122"/>
                        </a:rPr>
                        <a:t>（</a:t>
                      </a:r>
                      <a:r>
                        <a:rPr lang="en-US" altLang="zh-CN" sz="800" kern="1200" dirty="0" smtClean="0">
                          <a:solidFill>
                            <a:schemeClr val="dk1"/>
                          </a:solidFill>
                          <a:effectLst/>
                          <a:latin typeface="Microsoft YaHei" charset="-122"/>
                          <a:ea typeface="Microsoft YaHei" charset="-122"/>
                          <a:cs typeface="Microsoft YaHei" charset="-122"/>
                        </a:rPr>
                        <a:t>1.7</a:t>
                      </a:r>
                      <a:r>
                        <a:rPr lang="zh-CN" altLang="en-US" sz="800" kern="1200" dirty="0" smtClean="0">
                          <a:solidFill>
                            <a:schemeClr val="dk1"/>
                          </a:solidFill>
                          <a:effectLst/>
                          <a:latin typeface="Microsoft YaHei" charset="-122"/>
                          <a:ea typeface="Microsoft YaHei" charset="-122"/>
                          <a:cs typeface="Microsoft YaHei" charset="-122"/>
                        </a:rPr>
                        <a:t>亿）、邮箱账号（</a:t>
                      </a:r>
                      <a:r>
                        <a:rPr lang="en-US" altLang="zh-CN" sz="800" kern="1200" dirty="0" smtClean="0">
                          <a:solidFill>
                            <a:schemeClr val="dk1"/>
                          </a:solidFill>
                          <a:effectLst/>
                          <a:latin typeface="Microsoft YaHei" charset="-122"/>
                          <a:ea typeface="Microsoft YaHei" charset="-122"/>
                          <a:cs typeface="Microsoft YaHei" charset="-122"/>
                        </a:rPr>
                        <a:t>5741</a:t>
                      </a:r>
                      <a:r>
                        <a:rPr lang="zh-CN" altLang="en-US" sz="800" kern="1200" dirty="0" smtClean="0">
                          <a:solidFill>
                            <a:schemeClr val="dk1"/>
                          </a:solidFill>
                          <a:effectLst/>
                          <a:latin typeface="Microsoft YaHei" charset="-122"/>
                          <a:ea typeface="Microsoft YaHei" charset="-122"/>
                          <a:cs typeface="Microsoft YaHei" charset="-122"/>
                        </a:rPr>
                        <a:t>万）、</a:t>
                      </a:r>
                      <a:r>
                        <a:rPr lang="en-US" altLang="zh-CN" sz="800" kern="1200" dirty="0" smtClean="0">
                          <a:solidFill>
                            <a:schemeClr val="dk1"/>
                          </a:solidFill>
                          <a:effectLst/>
                          <a:latin typeface="Microsoft YaHei" charset="-122"/>
                          <a:ea typeface="Microsoft YaHei" charset="-122"/>
                          <a:cs typeface="Microsoft YaHei" charset="-122"/>
                        </a:rPr>
                        <a:t>IDFA</a:t>
                      </a:r>
                      <a:r>
                        <a:rPr lang="zh-CN" altLang="en-US" sz="800" kern="1200" dirty="0" smtClean="0">
                          <a:solidFill>
                            <a:schemeClr val="dk1"/>
                          </a:solidFill>
                          <a:effectLst/>
                          <a:latin typeface="Microsoft YaHei" charset="-122"/>
                          <a:ea typeface="Microsoft YaHei" charset="-122"/>
                          <a:cs typeface="Microsoft YaHei" charset="-122"/>
                        </a:rPr>
                        <a:t>（</a:t>
                      </a:r>
                      <a:r>
                        <a:rPr lang="en-US" altLang="zh-CN" sz="800" kern="1200" dirty="0" smtClean="0">
                          <a:solidFill>
                            <a:schemeClr val="dk1"/>
                          </a:solidFill>
                          <a:effectLst/>
                          <a:latin typeface="Microsoft YaHei" charset="-122"/>
                          <a:ea typeface="Microsoft YaHei" charset="-122"/>
                          <a:cs typeface="Microsoft YaHei" charset="-122"/>
                        </a:rPr>
                        <a:t>1.24</a:t>
                      </a:r>
                      <a:r>
                        <a:rPr lang="zh-CN" altLang="en-US" sz="800" kern="1200" dirty="0" smtClean="0">
                          <a:solidFill>
                            <a:schemeClr val="dk1"/>
                          </a:solidFill>
                          <a:effectLst/>
                          <a:latin typeface="Microsoft YaHei" charset="-122"/>
                          <a:ea typeface="Microsoft YaHei" charset="-122"/>
                          <a:cs typeface="Microsoft YaHei" charset="-122"/>
                        </a:rPr>
                        <a:t>亿）、</a:t>
                      </a:r>
                      <a:r>
                        <a:rPr lang="en-US" altLang="zh-CN" sz="800" kern="1200" dirty="0" smtClean="0">
                          <a:solidFill>
                            <a:schemeClr val="dk1"/>
                          </a:solidFill>
                          <a:effectLst/>
                          <a:latin typeface="Microsoft YaHei" charset="-122"/>
                          <a:ea typeface="Microsoft YaHei" charset="-122"/>
                          <a:cs typeface="Microsoft YaHei" charset="-122"/>
                        </a:rPr>
                        <a:t>MAC</a:t>
                      </a:r>
                      <a:r>
                        <a:rPr lang="zh-CN" altLang="en-US" sz="800" kern="1200" dirty="0" smtClean="0">
                          <a:solidFill>
                            <a:schemeClr val="dk1"/>
                          </a:solidFill>
                          <a:effectLst/>
                          <a:latin typeface="Microsoft YaHei" charset="-122"/>
                          <a:ea typeface="Microsoft YaHei" charset="-122"/>
                          <a:cs typeface="Microsoft YaHei" charset="-122"/>
                        </a:rPr>
                        <a:t>（</a:t>
                      </a:r>
                      <a:r>
                        <a:rPr lang="en-US" altLang="zh-CN" sz="800" kern="1200" dirty="0" smtClean="0">
                          <a:solidFill>
                            <a:schemeClr val="dk1"/>
                          </a:solidFill>
                          <a:effectLst/>
                          <a:latin typeface="Microsoft YaHei" charset="-122"/>
                          <a:ea typeface="Microsoft YaHei" charset="-122"/>
                          <a:cs typeface="Microsoft YaHei" charset="-122"/>
                        </a:rPr>
                        <a:t>2.61</a:t>
                      </a:r>
                      <a:r>
                        <a:rPr lang="zh-CN" altLang="en-US" sz="800" kern="1200" dirty="0" smtClean="0">
                          <a:solidFill>
                            <a:schemeClr val="dk1"/>
                          </a:solidFill>
                          <a:effectLst/>
                          <a:latin typeface="Microsoft YaHei" charset="-122"/>
                          <a:ea typeface="Microsoft YaHei" charset="-122"/>
                          <a:cs typeface="Microsoft YaHei" charset="-122"/>
                        </a:rPr>
                        <a:t>亿）</a:t>
                      </a:r>
                      <a:r>
                        <a:rPr lang="zh-CN" altLang="zh-CN" sz="800" kern="1200" dirty="0" smtClean="0">
                          <a:solidFill>
                            <a:schemeClr val="dk1"/>
                          </a:solidFill>
                          <a:effectLst/>
                          <a:latin typeface="Microsoft YaHei" charset="-122"/>
                          <a:ea typeface="Microsoft YaHei" charset="-122"/>
                          <a:cs typeface="Microsoft YaHei" charset="-122"/>
                        </a:rPr>
                        <a:t>等 </a:t>
                      </a:r>
                      <a:endParaRPr lang="zh-CN" altLang="en-US" sz="800" kern="1200" dirty="0">
                        <a:solidFill>
                          <a:schemeClr val="dk1"/>
                        </a:solidFill>
                        <a:effectLst/>
                        <a:latin typeface="Microsoft YaHei" charset="-122"/>
                        <a:ea typeface="Microsoft YaHei" charset="-122"/>
                        <a:cs typeface="Microsoft YaHei" charset="-122"/>
                      </a:endParaRPr>
                    </a:p>
                  </a:txBody>
                  <a:tcPr marT="34290" marB="34290" anchor="ctr"/>
                </a:tc>
                <a:tc hMerge="1">
                  <a:txBody>
                    <a:bodyPr/>
                    <a:lstStyle/>
                    <a:p>
                      <a:pPr algn="l">
                        <a:lnSpc>
                          <a:spcPct val="120000"/>
                        </a:lnSpc>
                      </a:pPr>
                      <a:endParaRPr lang="zh-CN" altLang="en-US" sz="1050">
                        <a:latin typeface="Microsoft YaHei" charset="-122"/>
                        <a:ea typeface="Microsoft YaHei" charset="-122"/>
                        <a:cs typeface="Microsoft YaHei" charset="-122"/>
                      </a:endParaRPr>
                    </a:p>
                  </a:txBody>
                  <a:tcPr anchor="ctr"/>
                </a:tc>
                <a:tc hMerge="1">
                  <a:txBody>
                    <a:bodyPr/>
                    <a:lstStyle/>
                    <a:p>
                      <a:pPr algn="l">
                        <a:lnSpc>
                          <a:spcPct val="120000"/>
                        </a:lnSpc>
                      </a:pPr>
                      <a:endParaRPr lang="zh-CN" altLang="en-US" sz="1050">
                        <a:latin typeface="Microsoft YaHei" charset="-122"/>
                        <a:ea typeface="Microsoft YaHei" charset="-122"/>
                        <a:cs typeface="Microsoft YaHei" charset="-122"/>
                      </a:endParaRPr>
                    </a:p>
                  </a:txBody>
                  <a:tcPr anchor="ctr"/>
                </a:tc>
              </a:tr>
            </a:tbl>
          </a:graphicData>
        </a:graphic>
      </p:graphicFrame>
    </p:spTree>
    <p:extLst>
      <p:ext uri="{BB962C8B-B14F-4D97-AF65-F5344CB8AC3E}">
        <p14:creationId xmlns="" xmlns:p14="http://schemas.microsoft.com/office/powerpoint/2010/main" val="2808910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kern="0" dirty="0">
                <a:solidFill>
                  <a:schemeClr val="tx1">
                    <a:lumMod val="95000"/>
                    <a:lumOff val="5000"/>
                  </a:schemeClr>
                </a:solidFill>
              </a:rPr>
              <a:t>3</a:t>
            </a:r>
            <a:r>
              <a:rPr kumimoji="1" lang="zh-CN" altLang="en-US" kern="0" dirty="0" smtClean="0">
                <a:solidFill>
                  <a:schemeClr val="tx1">
                    <a:lumMod val="95000"/>
                    <a:lumOff val="5000"/>
                  </a:schemeClr>
                </a:solidFill>
              </a:rPr>
              <a:t>、</a:t>
            </a:r>
            <a:r>
              <a:rPr kumimoji="1" lang="zh-CN" altLang="en-US" kern="0" dirty="0">
                <a:solidFill>
                  <a:schemeClr val="tx1">
                    <a:lumMod val="95000"/>
                    <a:lumOff val="5000"/>
                  </a:schemeClr>
                </a:solidFill>
              </a:rPr>
              <a:t>位置数据</a:t>
            </a:r>
            <a:r>
              <a:rPr kumimoji="1" lang="zh-CN" altLang="en-US" kern="0" dirty="0" smtClean="0">
                <a:solidFill>
                  <a:schemeClr val="tx1">
                    <a:lumMod val="95000"/>
                    <a:lumOff val="5000"/>
                  </a:schemeClr>
                </a:solidFill>
              </a:rPr>
              <a:t>能力</a:t>
            </a:r>
            <a:r>
              <a:rPr kumimoji="1" lang="en-US" altLang="zh-CN" kern="0" dirty="0" smtClean="0">
                <a:solidFill>
                  <a:schemeClr val="tx1">
                    <a:lumMod val="95000"/>
                    <a:lumOff val="5000"/>
                  </a:schemeClr>
                </a:solidFill>
              </a:rPr>
              <a:t>-</a:t>
            </a:r>
            <a:r>
              <a:rPr kumimoji="1" lang="zh-CN" altLang="en-US" kern="0" dirty="0" smtClean="0">
                <a:solidFill>
                  <a:schemeClr val="tx1">
                    <a:lumMod val="95000"/>
                    <a:lumOff val="5000"/>
                  </a:schemeClr>
                </a:solidFill>
              </a:rPr>
              <a:t>信令数据</a:t>
            </a:r>
            <a:endParaRPr kumimoji="1" lang="zh-CN" altLang="en-US" dirty="0">
              <a:solidFill>
                <a:schemeClr val="tx1">
                  <a:lumMod val="95000"/>
                  <a:lumOff val="5000"/>
                </a:schemeClr>
              </a:solidFill>
            </a:endParaRPr>
          </a:p>
        </p:txBody>
      </p:sp>
      <p:graphicFrame>
        <p:nvGraphicFramePr>
          <p:cNvPr id="5" name="表格 4"/>
          <p:cNvGraphicFramePr>
            <a:graphicFrameLocks noGrp="1"/>
          </p:cNvGraphicFramePr>
          <p:nvPr>
            <p:extLst>
              <p:ext uri="{D42A27DB-BD31-4B8C-83A1-F6EECF244321}">
                <p14:modId xmlns="" xmlns:p14="http://schemas.microsoft.com/office/powerpoint/2010/main" val="929327473"/>
              </p:ext>
            </p:extLst>
          </p:nvPr>
        </p:nvGraphicFramePr>
        <p:xfrm>
          <a:off x="1307690" y="1535820"/>
          <a:ext cx="3514705" cy="3350287"/>
        </p:xfrm>
        <a:graphic>
          <a:graphicData uri="http://schemas.openxmlformats.org/drawingml/2006/table">
            <a:tbl>
              <a:tblPr firstRow="1" bandRow="1">
                <a:tableStyleId>{7DF18680-E054-41AD-8BC1-D1AEF772440D}</a:tableStyleId>
              </a:tblPr>
              <a:tblGrid>
                <a:gridCol w="808497"/>
                <a:gridCol w="668466"/>
                <a:gridCol w="2037742"/>
              </a:tblGrid>
              <a:tr h="277903">
                <a:tc>
                  <a:txBody>
                    <a:bodyPr/>
                    <a:lstStyle>
                      <a:lvl1pPr>
                        <a:spcBef>
                          <a:spcPct val="20000"/>
                        </a:spcBef>
                        <a:buFont typeface="Arial" charset="0"/>
                        <a:defRPr sz="2800">
                          <a:solidFill>
                            <a:schemeClr val="tx1"/>
                          </a:solidFill>
                          <a:latin typeface="Calibri" charset="0"/>
                          <a:ea typeface="宋体" charset="-122"/>
                        </a:defRPr>
                      </a:lvl1pPr>
                      <a:lvl2pPr marL="742950" indent="-285750">
                        <a:spcBef>
                          <a:spcPct val="20000"/>
                        </a:spcBef>
                        <a:buFont typeface="Arial" charset="0"/>
                        <a:defRPr sz="2400">
                          <a:solidFill>
                            <a:schemeClr val="tx1"/>
                          </a:solidFill>
                          <a:latin typeface="Calibri" charset="0"/>
                          <a:ea typeface="宋体" charset="-122"/>
                        </a:defRPr>
                      </a:lvl2pPr>
                      <a:lvl3pPr marL="1143000" indent="-228600">
                        <a:spcBef>
                          <a:spcPct val="20000"/>
                        </a:spcBef>
                        <a:buFont typeface="Arial" charset="0"/>
                        <a:defRPr sz="2000">
                          <a:solidFill>
                            <a:schemeClr val="tx1"/>
                          </a:solidFill>
                          <a:latin typeface="Calibri" charset="0"/>
                          <a:ea typeface="宋体" charset="-122"/>
                        </a:defRPr>
                      </a:lvl3pPr>
                      <a:lvl4pPr marL="1600200" indent="-228600">
                        <a:spcBef>
                          <a:spcPct val="20000"/>
                        </a:spcBef>
                        <a:buFont typeface="Arial" charset="0"/>
                        <a:defRPr>
                          <a:solidFill>
                            <a:schemeClr val="tx1"/>
                          </a:solidFill>
                          <a:latin typeface="Calibri" charset="0"/>
                          <a:ea typeface="宋体" charset="-122"/>
                        </a:defRPr>
                      </a:lvl4pPr>
                      <a:lvl5pPr marL="2057400" indent="-228600">
                        <a:spcBef>
                          <a:spcPct val="20000"/>
                        </a:spcBef>
                        <a:buFont typeface="Arial" charset="0"/>
                        <a:defRPr>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900" u="none" strike="noStrike" cap="none" normalizeH="0" baseline="0" dirty="0">
                          <a:ln>
                            <a:noFill/>
                          </a:ln>
                          <a:solidFill>
                            <a:schemeClr val="bg1"/>
                          </a:solidFill>
                          <a:effectLst/>
                          <a:latin typeface="+mn-ea"/>
                          <a:ea typeface="+mn-ea"/>
                        </a:rPr>
                        <a:t>字段</a:t>
                      </a:r>
                      <a:endParaRPr kumimoji="0" lang="zh-CN" altLang="zh-CN" sz="900" b="1" i="0" u="none" strike="noStrike" cap="none" normalizeH="0" baseline="0" dirty="0">
                        <a:ln>
                          <a:noFill/>
                        </a:ln>
                        <a:solidFill>
                          <a:schemeClr val="bg1"/>
                        </a:solidFill>
                        <a:effectLst/>
                        <a:latin typeface="+mn-ea"/>
                        <a:ea typeface="+mn-ea"/>
                        <a:cs typeface="Times New Roman" charset="0"/>
                      </a:endParaRPr>
                    </a:p>
                  </a:txBody>
                  <a:tcPr marL="26098" marR="26098" marT="0" marB="0" anchor="ctr" horzOverflow="overflow"/>
                </a:tc>
                <a:tc>
                  <a:txBody>
                    <a:bodyPr/>
                    <a:lstStyle>
                      <a:lvl1pPr>
                        <a:spcBef>
                          <a:spcPct val="20000"/>
                        </a:spcBef>
                        <a:buFont typeface="Arial" charset="0"/>
                        <a:defRPr sz="2800">
                          <a:solidFill>
                            <a:schemeClr val="tx1"/>
                          </a:solidFill>
                          <a:latin typeface="Calibri" charset="0"/>
                          <a:ea typeface="宋体" charset="-122"/>
                        </a:defRPr>
                      </a:lvl1pPr>
                      <a:lvl2pPr marL="742950" indent="-285750">
                        <a:spcBef>
                          <a:spcPct val="20000"/>
                        </a:spcBef>
                        <a:buFont typeface="Arial" charset="0"/>
                        <a:defRPr sz="2400">
                          <a:solidFill>
                            <a:schemeClr val="tx1"/>
                          </a:solidFill>
                          <a:latin typeface="Calibri" charset="0"/>
                          <a:ea typeface="宋体" charset="-122"/>
                        </a:defRPr>
                      </a:lvl2pPr>
                      <a:lvl3pPr marL="1143000" indent="-228600">
                        <a:spcBef>
                          <a:spcPct val="20000"/>
                        </a:spcBef>
                        <a:buFont typeface="Arial" charset="0"/>
                        <a:defRPr sz="2000">
                          <a:solidFill>
                            <a:schemeClr val="tx1"/>
                          </a:solidFill>
                          <a:latin typeface="Calibri" charset="0"/>
                          <a:ea typeface="宋体" charset="-122"/>
                        </a:defRPr>
                      </a:lvl3pPr>
                      <a:lvl4pPr marL="1600200" indent="-228600">
                        <a:spcBef>
                          <a:spcPct val="20000"/>
                        </a:spcBef>
                        <a:buFont typeface="Arial" charset="0"/>
                        <a:defRPr>
                          <a:solidFill>
                            <a:schemeClr val="tx1"/>
                          </a:solidFill>
                          <a:latin typeface="Calibri" charset="0"/>
                          <a:ea typeface="宋体" charset="-122"/>
                        </a:defRPr>
                      </a:lvl4pPr>
                      <a:lvl5pPr marL="2057400" indent="-228600">
                        <a:spcBef>
                          <a:spcPct val="20000"/>
                        </a:spcBef>
                        <a:buFont typeface="Arial" charset="0"/>
                        <a:defRPr>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900" u="none" strike="noStrike" cap="none" normalizeH="0" baseline="0" dirty="0">
                          <a:ln>
                            <a:noFill/>
                          </a:ln>
                          <a:solidFill>
                            <a:schemeClr val="bg1"/>
                          </a:solidFill>
                          <a:effectLst/>
                          <a:latin typeface="+mn-ea"/>
                          <a:ea typeface="+mn-ea"/>
                        </a:rPr>
                        <a:t>数据类型</a:t>
                      </a:r>
                      <a:endParaRPr kumimoji="0" lang="zh-CN" altLang="zh-CN" sz="900" b="1" i="0" u="none" strike="noStrike" cap="none" normalizeH="0" baseline="0" dirty="0">
                        <a:ln>
                          <a:noFill/>
                        </a:ln>
                        <a:solidFill>
                          <a:schemeClr val="bg1"/>
                        </a:solidFill>
                        <a:effectLst/>
                        <a:latin typeface="+mn-ea"/>
                        <a:ea typeface="+mn-ea"/>
                        <a:cs typeface="Times New Roman" charset="0"/>
                      </a:endParaRPr>
                    </a:p>
                  </a:txBody>
                  <a:tcPr marL="26098" marR="26098" marT="0" marB="0" anchor="ctr" horzOverflow="overflow"/>
                </a:tc>
                <a:tc>
                  <a:txBody>
                    <a:bodyPr/>
                    <a:lstStyle>
                      <a:lvl1pPr>
                        <a:spcBef>
                          <a:spcPct val="20000"/>
                        </a:spcBef>
                        <a:buFont typeface="Arial" charset="0"/>
                        <a:defRPr sz="2800">
                          <a:solidFill>
                            <a:schemeClr val="tx1"/>
                          </a:solidFill>
                          <a:latin typeface="Calibri" charset="0"/>
                          <a:ea typeface="宋体" charset="-122"/>
                        </a:defRPr>
                      </a:lvl1pPr>
                      <a:lvl2pPr marL="742950" indent="-285750">
                        <a:spcBef>
                          <a:spcPct val="20000"/>
                        </a:spcBef>
                        <a:buFont typeface="Arial" charset="0"/>
                        <a:defRPr sz="2400">
                          <a:solidFill>
                            <a:schemeClr val="tx1"/>
                          </a:solidFill>
                          <a:latin typeface="Calibri" charset="0"/>
                          <a:ea typeface="宋体" charset="-122"/>
                        </a:defRPr>
                      </a:lvl2pPr>
                      <a:lvl3pPr marL="1143000" indent="-228600">
                        <a:spcBef>
                          <a:spcPct val="20000"/>
                        </a:spcBef>
                        <a:buFont typeface="Arial" charset="0"/>
                        <a:defRPr sz="2000">
                          <a:solidFill>
                            <a:schemeClr val="tx1"/>
                          </a:solidFill>
                          <a:latin typeface="Calibri" charset="0"/>
                          <a:ea typeface="宋体" charset="-122"/>
                        </a:defRPr>
                      </a:lvl3pPr>
                      <a:lvl4pPr marL="1600200" indent="-228600">
                        <a:spcBef>
                          <a:spcPct val="20000"/>
                        </a:spcBef>
                        <a:buFont typeface="Arial" charset="0"/>
                        <a:defRPr>
                          <a:solidFill>
                            <a:schemeClr val="tx1"/>
                          </a:solidFill>
                          <a:latin typeface="Calibri" charset="0"/>
                          <a:ea typeface="宋体" charset="-122"/>
                        </a:defRPr>
                      </a:lvl4pPr>
                      <a:lvl5pPr marL="2057400" indent="-228600">
                        <a:spcBef>
                          <a:spcPct val="20000"/>
                        </a:spcBef>
                        <a:buFont typeface="Arial" charset="0"/>
                        <a:defRPr>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900" u="none" strike="noStrike" cap="none" normalizeH="0" baseline="0" dirty="0">
                          <a:ln>
                            <a:noFill/>
                          </a:ln>
                          <a:solidFill>
                            <a:schemeClr val="bg1"/>
                          </a:solidFill>
                          <a:effectLst/>
                          <a:latin typeface="+mn-ea"/>
                          <a:ea typeface="+mn-ea"/>
                        </a:rPr>
                        <a:t>字段描述</a:t>
                      </a:r>
                      <a:endParaRPr kumimoji="0" lang="zh-CN" altLang="zh-CN" sz="900" b="1" i="0" u="none" strike="noStrike" cap="none" normalizeH="0" baseline="0" dirty="0">
                        <a:ln>
                          <a:noFill/>
                        </a:ln>
                        <a:solidFill>
                          <a:schemeClr val="bg1"/>
                        </a:solidFill>
                        <a:effectLst/>
                        <a:latin typeface="+mn-ea"/>
                        <a:ea typeface="+mn-ea"/>
                        <a:cs typeface="Times New Roman" charset="0"/>
                      </a:endParaRPr>
                    </a:p>
                  </a:txBody>
                  <a:tcPr marL="26098" marR="26098" marT="0" marB="0" anchor="ctr" horzOverflow="overflow"/>
                </a:tc>
              </a:tr>
              <a:tr h="101231">
                <a:tc>
                  <a:txBody>
                    <a:bodyPr/>
                    <a:lstStyle>
                      <a:lvl1pPr>
                        <a:spcBef>
                          <a:spcPct val="20000"/>
                        </a:spcBef>
                        <a:buFont typeface="Arial" charset="0"/>
                        <a:defRPr sz="2800">
                          <a:solidFill>
                            <a:schemeClr val="tx1"/>
                          </a:solidFill>
                          <a:latin typeface="Calibri" charset="0"/>
                          <a:ea typeface="宋体" charset="-122"/>
                        </a:defRPr>
                      </a:lvl1pPr>
                      <a:lvl2pPr marL="742950" indent="-285750">
                        <a:spcBef>
                          <a:spcPct val="20000"/>
                        </a:spcBef>
                        <a:buFont typeface="Arial" charset="0"/>
                        <a:defRPr sz="2400">
                          <a:solidFill>
                            <a:schemeClr val="tx1"/>
                          </a:solidFill>
                          <a:latin typeface="Calibri" charset="0"/>
                          <a:ea typeface="宋体" charset="-122"/>
                        </a:defRPr>
                      </a:lvl2pPr>
                      <a:lvl3pPr marL="1143000" indent="-228600">
                        <a:spcBef>
                          <a:spcPct val="20000"/>
                        </a:spcBef>
                        <a:buFont typeface="Arial" charset="0"/>
                        <a:defRPr sz="2000">
                          <a:solidFill>
                            <a:schemeClr val="tx1"/>
                          </a:solidFill>
                          <a:latin typeface="Calibri" charset="0"/>
                          <a:ea typeface="宋体" charset="-122"/>
                        </a:defRPr>
                      </a:lvl3pPr>
                      <a:lvl4pPr marL="1600200" indent="-228600">
                        <a:spcBef>
                          <a:spcPct val="20000"/>
                        </a:spcBef>
                        <a:buFont typeface="Arial" charset="0"/>
                        <a:defRPr>
                          <a:solidFill>
                            <a:schemeClr val="tx1"/>
                          </a:solidFill>
                          <a:latin typeface="Calibri" charset="0"/>
                          <a:ea typeface="宋体" charset="-122"/>
                        </a:defRPr>
                      </a:lvl4pPr>
                      <a:lvl5pPr marL="2057400" indent="-228600">
                        <a:spcBef>
                          <a:spcPct val="20000"/>
                        </a:spcBef>
                        <a:buFont typeface="Arial" charset="0"/>
                        <a:defRPr>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宋体"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lang="en-US" altLang="zh-CN" sz="800" kern="1200" dirty="0" err="1">
                          <a:effectLst/>
                          <a:latin typeface="+mn-ea"/>
                          <a:ea typeface="+mn-ea"/>
                        </a:rPr>
                        <a:t>msisdn</a:t>
                      </a:r>
                      <a:endParaRPr lang="zh-CN" altLang="zh-CN" sz="800" kern="1200" dirty="0">
                        <a:solidFill>
                          <a:schemeClr val="dk1"/>
                        </a:solidFill>
                        <a:effectLst/>
                        <a:latin typeface="+mn-ea"/>
                        <a:ea typeface="+mn-ea"/>
                        <a:cs typeface="Microsoft YaHei" charset="-122"/>
                      </a:endParaRPr>
                    </a:p>
                  </a:txBody>
                  <a:tcPr marL="26098" marR="26098" marT="0" marB="0" anchor="ctr" horzOverflow="overflow"/>
                </a:tc>
                <a:tc>
                  <a:txBody>
                    <a:bodyPr/>
                    <a:lstStyle>
                      <a:lvl1pPr>
                        <a:spcBef>
                          <a:spcPct val="20000"/>
                        </a:spcBef>
                        <a:buFont typeface="Arial" charset="0"/>
                        <a:defRPr sz="2800">
                          <a:solidFill>
                            <a:schemeClr val="tx1"/>
                          </a:solidFill>
                          <a:latin typeface="Calibri" charset="0"/>
                          <a:ea typeface="宋体" charset="-122"/>
                        </a:defRPr>
                      </a:lvl1pPr>
                      <a:lvl2pPr marL="742950" indent="-285750">
                        <a:spcBef>
                          <a:spcPct val="20000"/>
                        </a:spcBef>
                        <a:buFont typeface="Arial" charset="0"/>
                        <a:defRPr sz="2400">
                          <a:solidFill>
                            <a:schemeClr val="tx1"/>
                          </a:solidFill>
                          <a:latin typeface="Calibri" charset="0"/>
                          <a:ea typeface="宋体" charset="-122"/>
                        </a:defRPr>
                      </a:lvl2pPr>
                      <a:lvl3pPr marL="1143000" indent="-228600">
                        <a:spcBef>
                          <a:spcPct val="20000"/>
                        </a:spcBef>
                        <a:buFont typeface="Arial" charset="0"/>
                        <a:defRPr sz="2000">
                          <a:solidFill>
                            <a:schemeClr val="tx1"/>
                          </a:solidFill>
                          <a:latin typeface="Calibri" charset="0"/>
                          <a:ea typeface="宋体" charset="-122"/>
                        </a:defRPr>
                      </a:lvl3pPr>
                      <a:lvl4pPr marL="1600200" indent="-228600">
                        <a:spcBef>
                          <a:spcPct val="20000"/>
                        </a:spcBef>
                        <a:buFont typeface="Arial" charset="0"/>
                        <a:defRPr>
                          <a:solidFill>
                            <a:schemeClr val="tx1"/>
                          </a:solidFill>
                          <a:latin typeface="Calibri" charset="0"/>
                          <a:ea typeface="宋体" charset="-122"/>
                        </a:defRPr>
                      </a:lvl4pPr>
                      <a:lvl5pPr marL="2057400" indent="-228600">
                        <a:spcBef>
                          <a:spcPct val="20000"/>
                        </a:spcBef>
                        <a:buFont typeface="Arial" charset="0"/>
                        <a:defRPr>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宋体"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lang="en-US" altLang="zh-CN" sz="800" kern="1200" dirty="0">
                          <a:effectLst/>
                          <a:latin typeface="+mn-ea"/>
                          <a:ea typeface="+mn-ea"/>
                        </a:rPr>
                        <a:t>string</a:t>
                      </a:r>
                      <a:endParaRPr lang="zh-CN" altLang="zh-CN" sz="800" kern="1200" dirty="0">
                        <a:solidFill>
                          <a:schemeClr val="dk1"/>
                        </a:solidFill>
                        <a:effectLst/>
                        <a:latin typeface="+mn-ea"/>
                        <a:ea typeface="+mn-ea"/>
                        <a:cs typeface="Microsoft YaHei" charset="-122"/>
                      </a:endParaRPr>
                    </a:p>
                  </a:txBody>
                  <a:tcPr marL="26098" marR="26098" marT="0" marB="0" anchor="ctr" horzOverflow="overflow"/>
                </a:tc>
                <a:tc>
                  <a:txBody>
                    <a:bodyPr/>
                    <a:lstStyle>
                      <a:lvl1pPr>
                        <a:spcBef>
                          <a:spcPct val="20000"/>
                        </a:spcBef>
                        <a:buFont typeface="Arial" charset="0"/>
                        <a:defRPr sz="2800">
                          <a:solidFill>
                            <a:schemeClr val="tx1"/>
                          </a:solidFill>
                          <a:latin typeface="Calibri" charset="0"/>
                          <a:ea typeface="宋体" charset="-122"/>
                        </a:defRPr>
                      </a:lvl1pPr>
                      <a:lvl2pPr marL="742950" indent="-285750">
                        <a:spcBef>
                          <a:spcPct val="20000"/>
                        </a:spcBef>
                        <a:buFont typeface="Arial" charset="0"/>
                        <a:defRPr sz="2400">
                          <a:solidFill>
                            <a:schemeClr val="tx1"/>
                          </a:solidFill>
                          <a:latin typeface="Calibri" charset="0"/>
                          <a:ea typeface="宋体" charset="-122"/>
                        </a:defRPr>
                      </a:lvl2pPr>
                      <a:lvl3pPr marL="1143000" indent="-228600">
                        <a:spcBef>
                          <a:spcPct val="20000"/>
                        </a:spcBef>
                        <a:buFont typeface="Arial" charset="0"/>
                        <a:defRPr sz="2000">
                          <a:solidFill>
                            <a:schemeClr val="tx1"/>
                          </a:solidFill>
                          <a:latin typeface="Calibri" charset="0"/>
                          <a:ea typeface="宋体" charset="-122"/>
                        </a:defRPr>
                      </a:lvl3pPr>
                      <a:lvl4pPr marL="1600200" indent="-228600">
                        <a:spcBef>
                          <a:spcPct val="20000"/>
                        </a:spcBef>
                        <a:buFont typeface="Arial" charset="0"/>
                        <a:defRPr>
                          <a:solidFill>
                            <a:schemeClr val="tx1"/>
                          </a:solidFill>
                          <a:latin typeface="Calibri" charset="0"/>
                          <a:ea typeface="宋体" charset="-122"/>
                        </a:defRPr>
                      </a:lvl4pPr>
                      <a:lvl5pPr marL="2057400" indent="-228600">
                        <a:spcBef>
                          <a:spcPct val="20000"/>
                        </a:spcBef>
                        <a:buFont typeface="Arial" charset="0"/>
                        <a:defRPr>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宋体"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lang="zh-CN" altLang="zh-CN" sz="800" kern="1200" dirty="0">
                          <a:effectLst/>
                          <a:latin typeface="+mn-ea"/>
                          <a:ea typeface="+mn-ea"/>
                        </a:rPr>
                        <a:t>手机号</a:t>
                      </a:r>
                      <a:endParaRPr lang="zh-CN" altLang="zh-CN" sz="800" kern="1200" dirty="0">
                        <a:solidFill>
                          <a:schemeClr val="dk1"/>
                        </a:solidFill>
                        <a:effectLst/>
                        <a:latin typeface="+mn-ea"/>
                        <a:ea typeface="+mn-ea"/>
                        <a:cs typeface="Microsoft YaHei" charset="-122"/>
                      </a:endParaRPr>
                    </a:p>
                  </a:txBody>
                  <a:tcPr marL="26098" marR="26098" marT="0" marB="0" anchor="ctr" horzOverflow="overflow"/>
                </a:tc>
              </a:tr>
              <a:tr h="101231">
                <a:tc>
                  <a:txBody>
                    <a:bodyPr/>
                    <a:lstStyle>
                      <a:lvl1pPr>
                        <a:spcBef>
                          <a:spcPct val="20000"/>
                        </a:spcBef>
                        <a:buFont typeface="Arial" charset="0"/>
                        <a:defRPr sz="2800">
                          <a:solidFill>
                            <a:schemeClr val="tx1"/>
                          </a:solidFill>
                          <a:latin typeface="Calibri" charset="0"/>
                          <a:ea typeface="宋体" charset="-122"/>
                        </a:defRPr>
                      </a:lvl1pPr>
                      <a:lvl2pPr marL="742950" indent="-285750">
                        <a:spcBef>
                          <a:spcPct val="20000"/>
                        </a:spcBef>
                        <a:buFont typeface="Arial" charset="0"/>
                        <a:defRPr sz="2400">
                          <a:solidFill>
                            <a:schemeClr val="tx1"/>
                          </a:solidFill>
                          <a:latin typeface="Calibri" charset="0"/>
                          <a:ea typeface="宋体" charset="-122"/>
                        </a:defRPr>
                      </a:lvl2pPr>
                      <a:lvl3pPr marL="1143000" indent="-228600">
                        <a:spcBef>
                          <a:spcPct val="20000"/>
                        </a:spcBef>
                        <a:buFont typeface="Arial" charset="0"/>
                        <a:defRPr sz="2000">
                          <a:solidFill>
                            <a:schemeClr val="tx1"/>
                          </a:solidFill>
                          <a:latin typeface="Calibri" charset="0"/>
                          <a:ea typeface="宋体" charset="-122"/>
                        </a:defRPr>
                      </a:lvl3pPr>
                      <a:lvl4pPr marL="1600200" indent="-228600">
                        <a:spcBef>
                          <a:spcPct val="20000"/>
                        </a:spcBef>
                        <a:buFont typeface="Arial" charset="0"/>
                        <a:defRPr>
                          <a:solidFill>
                            <a:schemeClr val="tx1"/>
                          </a:solidFill>
                          <a:latin typeface="Calibri" charset="0"/>
                          <a:ea typeface="宋体" charset="-122"/>
                        </a:defRPr>
                      </a:lvl4pPr>
                      <a:lvl5pPr marL="2057400" indent="-228600">
                        <a:spcBef>
                          <a:spcPct val="20000"/>
                        </a:spcBef>
                        <a:buFont typeface="Arial" charset="0"/>
                        <a:defRPr>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宋体"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lang="en-US" altLang="zh-CN" sz="800" kern="1200">
                          <a:effectLst/>
                          <a:latin typeface="+mn-ea"/>
                          <a:ea typeface="+mn-ea"/>
                        </a:rPr>
                        <a:t>imsi</a:t>
                      </a:r>
                      <a:endParaRPr lang="zh-CN" altLang="zh-CN" sz="800" kern="1200">
                        <a:solidFill>
                          <a:schemeClr val="dk1"/>
                        </a:solidFill>
                        <a:effectLst/>
                        <a:latin typeface="+mn-ea"/>
                        <a:ea typeface="+mn-ea"/>
                        <a:cs typeface="Microsoft YaHei" charset="-122"/>
                      </a:endParaRPr>
                    </a:p>
                  </a:txBody>
                  <a:tcPr marL="26098" marR="26098" marT="0" marB="0" anchor="ctr" horzOverflow="overflow"/>
                </a:tc>
                <a:tc>
                  <a:txBody>
                    <a:bodyPr/>
                    <a:lstStyle>
                      <a:lvl1pPr>
                        <a:spcBef>
                          <a:spcPct val="20000"/>
                        </a:spcBef>
                        <a:buFont typeface="Arial" charset="0"/>
                        <a:defRPr sz="2800">
                          <a:solidFill>
                            <a:schemeClr val="tx1"/>
                          </a:solidFill>
                          <a:latin typeface="Calibri" charset="0"/>
                          <a:ea typeface="宋体" charset="-122"/>
                        </a:defRPr>
                      </a:lvl1pPr>
                      <a:lvl2pPr marL="742950" indent="-285750">
                        <a:spcBef>
                          <a:spcPct val="20000"/>
                        </a:spcBef>
                        <a:buFont typeface="Arial" charset="0"/>
                        <a:defRPr sz="2400">
                          <a:solidFill>
                            <a:schemeClr val="tx1"/>
                          </a:solidFill>
                          <a:latin typeface="Calibri" charset="0"/>
                          <a:ea typeface="宋体" charset="-122"/>
                        </a:defRPr>
                      </a:lvl2pPr>
                      <a:lvl3pPr marL="1143000" indent="-228600">
                        <a:spcBef>
                          <a:spcPct val="20000"/>
                        </a:spcBef>
                        <a:buFont typeface="Arial" charset="0"/>
                        <a:defRPr sz="2000">
                          <a:solidFill>
                            <a:schemeClr val="tx1"/>
                          </a:solidFill>
                          <a:latin typeface="Calibri" charset="0"/>
                          <a:ea typeface="宋体" charset="-122"/>
                        </a:defRPr>
                      </a:lvl3pPr>
                      <a:lvl4pPr marL="1600200" indent="-228600">
                        <a:spcBef>
                          <a:spcPct val="20000"/>
                        </a:spcBef>
                        <a:buFont typeface="Arial" charset="0"/>
                        <a:defRPr>
                          <a:solidFill>
                            <a:schemeClr val="tx1"/>
                          </a:solidFill>
                          <a:latin typeface="Calibri" charset="0"/>
                          <a:ea typeface="宋体" charset="-122"/>
                        </a:defRPr>
                      </a:lvl4pPr>
                      <a:lvl5pPr marL="2057400" indent="-228600">
                        <a:spcBef>
                          <a:spcPct val="20000"/>
                        </a:spcBef>
                        <a:buFont typeface="Arial" charset="0"/>
                        <a:defRPr>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宋体"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lang="en-US" altLang="zh-CN" sz="800" kern="1200">
                          <a:effectLst/>
                          <a:latin typeface="+mn-ea"/>
                          <a:ea typeface="+mn-ea"/>
                        </a:rPr>
                        <a:t>string</a:t>
                      </a:r>
                      <a:endParaRPr lang="zh-CN" altLang="zh-CN" sz="800" kern="1200">
                        <a:solidFill>
                          <a:schemeClr val="dk1"/>
                        </a:solidFill>
                        <a:effectLst/>
                        <a:latin typeface="+mn-ea"/>
                        <a:ea typeface="+mn-ea"/>
                        <a:cs typeface="Microsoft YaHei" charset="-122"/>
                      </a:endParaRPr>
                    </a:p>
                  </a:txBody>
                  <a:tcPr marL="26098" marR="26098" marT="0" marB="0" anchor="ctr" horzOverflow="overflow"/>
                </a:tc>
                <a:tc>
                  <a:txBody>
                    <a:bodyPr/>
                    <a:lstStyle>
                      <a:lvl1pPr>
                        <a:spcBef>
                          <a:spcPct val="20000"/>
                        </a:spcBef>
                        <a:buFont typeface="Arial" charset="0"/>
                        <a:defRPr sz="2800">
                          <a:solidFill>
                            <a:schemeClr val="tx1"/>
                          </a:solidFill>
                          <a:latin typeface="Calibri" charset="0"/>
                          <a:ea typeface="宋体" charset="-122"/>
                        </a:defRPr>
                      </a:lvl1pPr>
                      <a:lvl2pPr marL="742950" indent="-285750">
                        <a:spcBef>
                          <a:spcPct val="20000"/>
                        </a:spcBef>
                        <a:buFont typeface="Arial" charset="0"/>
                        <a:defRPr sz="2400">
                          <a:solidFill>
                            <a:schemeClr val="tx1"/>
                          </a:solidFill>
                          <a:latin typeface="Calibri" charset="0"/>
                          <a:ea typeface="宋体" charset="-122"/>
                        </a:defRPr>
                      </a:lvl2pPr>
                      <a:lvl3pPr marL="1143000" indent="-228600">
                        <a:spcBef>
                          <a:spcPct val="20000"/>
                        </a:spcBef>
                        <a:buFont typeface="Arial" charset="0"/>
                        <a:defRPr sz="2000">
                          <a:solidFill>
                            <a:schemeClr val="tx1"/>
                          </a:solidFill>
                          <a:latin typeface="Calibri" charset="0"/>
                          <a:ea typeface="宋体" charset="-122"/>
                        </a:defRPr>
                      </a:lvl3pPr>
                      <a:lvl4pPr marL="1600200" indent="-228600">
                        <a:spcBef>
                          <a:spcPct val="20000"/>
                        </a:spcBef>
                        <a:buFont typeface="Arial" charset="0"/>
                        <a:defRPr>
                          <a:solidFill>
                            <a:schemeClr val="tx1"/>
                          </a:solidFill>
                          <a:latin typeface="Calibri" charset="0"/>
                          <a:ea typeface="宋体" charset="-122"/>
                        </a:defRPr>
                      </a:lvl4pPr>
                      <a:lvl5pPr marL="2057400" indent="-228600">
                        <a:spcBef>
                          <a:spcPct val="20000"/>
                        </a:spcBef>
                        <a:buFont typeface="Arial" charset="0"/>
                        <a:defRPr>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宋体"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lang="en-US" altLang="zh-CN" sz="800" kern="1200" dirty="0">
                          <a:effectLst/>
                          <a:latin typeface="+mn-ea"/>
                          <a:ea typeface="+mn-ea"/>
                        </a:rPr>
                        <a:t>IMSI</a:t>
                      </a:r>
                      <a:endParaRPr lang="zh-CN" altLang="zh-CN" sz="800" kern="1200" dirty="0">
                        <a:solidFill>
                          <a:schemeClr val="dk1"/>
                        </a:solidFill>
                        <a:effectLst/>
                        <a:latin typeface="+mn-ea"/>
                        <a:ea typeface="+mn-ea"/>
                        <a:cs typeface="Microsoft YaHei" charset="-122"/>
                      </a:endParaRPr>
                    </a:p>
                  </a:txBody>
                  <a:tcPr marL="26098" marR="26098" marT="0" marB="0" anchor="ctr" horzOverflow="overflow"/>
                </a:tc>
              </a:tr>
              <a:tr h="101231">
                <a:tc>
                  <a:txBody>
                    <a:bodyPr/>
                    <a:lstStyle>
                      <a:lvl1pPr>
                        <a:spcBef>
                          <a:spcPct val="20000"/>
                        </a:spcBef>
                        <a:buFont typeface="Arial" charset="0"/>
                        <a:defRPr sz="2800">
                          <a:solidFill>
                            <a:schemeClr val="tx1"/>
                          </a:solidFill>
                          <a:latin typeface="Calibri" charset="0"/>
                          <a:ea typeface="宋体" charset="-122"/>
                        </a:defRPr>
                      </a:lvl1pPr>
                      <a:lvl2pPr marL="742950" indent="-285750">
                        <a:spcBef>
                          <a:spcPct val="20000"/>
                        </a:spcBef>
                        <a:buFont typeface="Arial" charset="0"/>
                        <a:defRPr sz="2400">
                          <a:solidFill>
                            <a:schemeClr val="tx1"/>
                          </a:solidFill>
                          <a:latin typeface="Calibri" charset="0"/>
                          <a:ea typeface="宋体" charset="-122"/>
                        </a:defRPr>
                      </a:lvl2pPr>
                      <a:lvl3pPr marL="1143000" indent="-228600">
                        <a:spcBef>
                          <a:spcPct val="20000"/>
                        </a:spcBef>
                        <a:buFont typeface="Arial" charset="0"/>
                        <a:defRPr sz="2000">
                          <a:solidFill>
                            <a:schemeClr val="tx1"/>
                          </a:solidFill>
                          <a:latin typeface="Calibri" charset="0"/>
                          <a:ea typeface="宋体" charset="-122"/>
                        </a:defRPr>
                      </a:lvl3pPr>
                      <a:lvl4pPr marL="1600200" indent="-228600">
                        <a:spcBef>
                          <a:spcPct val="20000"/>
                        </a:spcBef>
                        <a:buFont typeface="Arial" charset="0"/>
                        <a:defRPr>
                          <a:solidFill>
                            <a:schemeClr val="tx1"/>
                          </a:solidFill>
                          <a:latin typeface="Calibri" charset="0"/>
                          <a:ea typeface="宋体" charset="-122"/>
                        </a:defRPr>
                      </a:lvl4pPr>
                      <a:lvl5pPr marL="2057400" indent="-228600">
                        <a:spcBef>
                          <a:spcPct val="20000"/>
                        </a:spcBef>
                        <a:buFont typeface="Arial" charset="0"/>
                        <a:defRPr>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宋体"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lang="en-US" altLang="zh-CN" sz="800" kern="1200" dirty="0" err="1">
                          <a:effectLst/>
                          <a:latin typeface="+mn-ea"/>
                          <a:ea typeface="+mn-ea"/>
                        </a:rPr>
                        <a:t>start_time</a:t>
                      </a:r>
                      <a:endParaRPr lang="zh-CN" altLang="zh-CN" sz="800" kern="1200" dirty="0">
                        <a:solidFill>
                          <a:schemeClr val="dk1"/>
                        </a:solidFill>
                        <a:effectLst/>
                        <a:latin typeface="+mn-ea"/>
                        <a:ea typeface="+mn-ea"/>
                        <a:cs typeface="Microsoft YaHei" charset="-122"/>
                      </a:endParaRPr>
                    </a:p>
                  </a:txBody>
                  <a:tcPr marL="26098" marR="26098" marT="0" marB="0" anchor="ctr" horzOverflow="overflow"/>
                </a:tc>
                <a:tc>
                  <a:txBody>
                    <a:bodyPr/>
                    <a:lstStyle>
                      <a:lvl1pPr>
                        <a:spcBef>
                          <a:spcPct val="20000"/>
                        </a:spcBef>
                        <a:buFont typeface="Arial" charset="0"/>
                        <a:defRPr sz="2800">
                          <a:solidFill>
                            <a:schemeClr val="tx1"/>
                          </a:solidFill>
                          <a:latin typeface="Calibri" charset="0"/>
                          <a:ea typeface="宋体" charset="-122"/>
                        </a:defRPr>
                      </a:lvl1pPr>
                      <a:lvl2pPr marL="742950" indent="-285750">
                        <a:spcBef>
                          <a:spcPct val="20000"/>
                        </a:spcBef>
                        <a:buFont typeface="Arial" charset="0"/>
                        <a:defRPr sz="2400">
                          <a:solidFill>
                            <a:schemeClr val="tx1"/>
                          </a:solidFill>
                          <a:latin typeface="Calibri" charset="0"/>
                          <a:ea typeface="宋体" charset="-122"/>
                        </a:defRPr>
                      </a:lvl2pPr>
                      <a:lvl3pPr marL="1143000" indent="-228600">
                        <a:spcBef>
                          <a:spcPct val="20000"/>
                        </a:spcBef>
                        <a:buFont typeface="Arial" charset="0"/>
                        <a:defRPr sz="2000">
                          <a:solidFill>
                            <a:schemeClr val="tx1"/>
                          </a:solidFill>
                          <a:latin typeface="Calibri" charset="0"/>
                          <a:ea typeface="宋体" charset="-122"/>
                        </a:defRPr>
                      </a:lvl3pPr>
                      <a:lvl4pPr marL="1600200" indent="-228600">
                        <a:spcBef>
                          <a:spcPct val="20000"/>
                        </a:spcBef>
                        <a:buFont typeface="Arial" charset="0"/>
                        <a:defRPr>
                          <a:solidFill>
                            <a:schemeClr val="tx1"/>
                          </a:solidFill>
                          <a:latin typeface="Calibri" charset="0"/>
                          <a:ea typeface="宋体" charset="-122"/>
                        </a:defRPr>
                      </a:lvl4pPr>
                      <a:lvl5pPr marL="2057400" indent="-228600">
                        <a:spcBef>
                          <a:spcPct val="20000"/>
                        </a:spcBef>
                        <a:buFont typeface="Arial" charset="0"/>
                        <a:defRPr>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宋体"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lang="en-US" altLang="zh-CN" sz="800" kern="1200">
                          <a:effectLst/>
                          <a:latin typeface="+mn-ea"/>
                          <a:ea typeface="+mn-ea"/>
                        </a:rPr>
                        <a:t>string</a:t>
                      </a:r>
                      <a:endParaRPr lang="zh-CN" altLang="zh-CN" sz="800" kern="1200">
                        <a:solidFill>
                          <a:schemeClr val="dk1"/>
                        </a:solidFill>
                        <a:effectLst/>
                        <a:latin typeface="+mn-ea"/>
                        <a:ea typeface="+mn-ea"/>
                        <a:cs typeface="Microsoft YaHei" charset="-122"/>
                      </a:endParaRPr>
                    </a:p>
                  </a:txBody>
                  <a:tcPr marL="26098" marR="26098" marT="0" marB="0" anchor="ctr" horzOverflow="overflow"/>
                </a:tc>
                <a:tc>
                  <a:txBody>
                    <a:bodyPr/>
                    <a:lstStyle>
                      <a:lvl1pPr>
                        <a:spcBef>
                          <a:spcPct val="20000"/>
                        </a:spcBef>
                        <a:buFont typeface="Arial" charset="0"/>
                        <a:defRPr sz="2800">
                          <a:solidFill>
                            <a:schemeClr val="tx1"/>
                          </a:solidFill>
                          <a:latin typeface="Calibri" charset="0"/>
                          <a:ea typeface="宋体" charset="-122"/>
                        </a:defRPr>
                      </a:lvl1pPr>
                      <a:lvl2pPr marL="742950" indent="-285750">
                        <a:spcBef>
                          <a:spcPct val="20000"/>
                        </a:spcBef>
                        <a:buFont typeface="Arial" charset="0"/>
                        <a:defRPr sz="2400">
                          <a:solidFill>
                            <a:schemeClr val="tx1"/>
                          </a:solidFill>
                          <a:latin typeface="Calibri" charset="0"/>
                          <a:ea typeface="宋体" charset="-122"/>
                        </a:defRPr>
                      </a:lvl2pPr>
                      <a:lvl3pPr marL="1143000" indent="-228600">
                        <a:spcBef>
                          <a:spcPct val="20000"/>
                        </a:spcBef>
                        <a:buFont typeface="Arial" charset="0"/>
                        <a:defRPr sz="2000">
                          <a:solidFill>
                            <a:schemeClr val="tx1"/>
                          </a:solidFill>
                          <a:latin typeface="Calibri" charset="0"/>
                          <a:ea typeface="宋体" charset="-122"/>
                        </a:defRPr>
                      </a:lvl3pPr>
                      <a:lvl4pPr marL="1600200" indent="-228600">
                        <a:spcBef>
                          <a:spcPct val="20000"/>
                        </a:spcBef>
                        <a:buFont typeface="Arial" charset="0"/>
                        <a:defRPr>
                          <a:solidFill>
                            <a:schemeClr val="tx1"/>
                          </a:solidFill>
                          <a:latin typeface="Calibri" charset="0"/>
                          <a:ea typeface="宋体" charset="-122"/>
                        </a:defRPr>
                      </a:lvl4pPr>
                      <a:lvl5pPr marL="2057400" indent="-228600">
                        <a:spcBef>
                          <a:spcPct val="20000"/>
                        </a:spcBef>
                        <a:buFont typeface="Arial" charset="0"/>
                        <a:defRPr>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宋体"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lang="zh-CN" altLang="zh-CN" sz="800" kern="1200" dirty="0">
                          <a:effectLst/>
                          <a:latin typeface="+mn-ea"/>
                          <a:ea typeface="+mn-ea"/>
                        </a:rPr>
                        <a:t>信令开始时间</a:t>
                      </a:r>
                      <a:endParaRPr lang="zh-CN" altLang="zh-CN" sz="800" kern="1200" dirty="0">
                        <a:solidFill>
                          <a:schemeClr val="dk1"/>
                        </a:solidFill>
                        <a:effectLst/>
                        <a:latin typeface="+mn-ea"/>
                        <a:ea typeface="+mn-ea"/>
                        <a:cs typeface="Microsoft YaHei" charset="-122"/>
                      </a:endParaRPr>
                    </a:p>
                  </a:txBody>
                  <a:tcPr marL="26098" marR="26098" marT="0" marB="0" anchor="ctr" horzOverflow="overflow"/>
                </a:tc>
              </a:tr>
              <a:tr h="101231">
                <a:tc>
                  <a:txBody>
                    <a:bodyPr/>
                    <a:lstStyle>
                      <a:lvl1pPr>
                        <a:spcBef>
                          <a:spcPct val="20000"/>
                        </a:spcBef>
                        <a:buFont typeface="Arial" charset="0"/>
                        <a:defRPr sz="2800">
                          <a:solidFill>
                            <a:schemeClr val="tx1"/>
                          </a:solidFill>
                          <a:latin typeface="Calibri" charset="0"/>
                          <a:ea typeface="宋体" charset="-122"/>
                        </a:defRPr>
                      </a:lvl1pPr>
                      <a:lvl2pPr marL="742950" indent="-285750">
                        <a:spcBef>
                          <a:spcPct val="20000"/>
                        </a:spcBef>
                        <a:buFont typeface="Arial" charset="0"/>
                        <a:defRPr sz="2400">
                          <a:solidFill>
                            <a:schemeClr val="tx1"/>
                          </a:solidFill>
                          <a:latin typeface="Calibri" charset="0"/>
                          <a:ea typeface="宋体" charset="-122"/>
                        </a:defRPr>
                      </a:lvl2pPr>
                      <a:lvl3pPr marL="1143000" indent="-228600">
                        <a:spcBef>
                          <a:spcPct val="20000"/>
                        </a:spcBef>
                        <a:buFont typeface="Arial" charset="0"/>
                        <a:defRPr sz="2000">
                          <a:solidFill>
                            <a:schemeClr val="tx1"/>
                          </a:solidFill>
                          <a:latin typeface="Calibri" charset="0"/>
                          <a:ea typeface="宋体" charset="-122"/>
                        </a:defRPr>
                      </a:lvl3pPr>
                      <a:lvl4pPr marL="1600200" indent="-228600">
                        <a:spcBef>
                          <a:spcPct val="20000"/>
                        </a:spcBef>
                        <a:buFont typeface="Arial" charset="0"/>
                        <a:defRPr>
                          <a:solidFill>
                            <a:schemeClr val="tx1"/>
                          </a:solidFill>
                          <a:latin typeface="Calibri" charset="0"/>
                          <a:ea typeface="宋体" charset="-122"/>
                        </a:defRPr>
                      </a:lvl4pPr>
                      <a:lvl5pPr marL="2057400" indent="-228600">
                        <a:spcBef>
                          <a:spcPct val="20000"/>
                        </a:spcBef>
                        <a:buFont typeface="Arial" charset="0"/>
                        <a:defRPr>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宋体"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lang="en-US" altLang="zh-CN" sz="800" kern="1200">
                          <a:effectLst/>
                          <a:latin typeface="+mn-ea"/>
                          <a:ea typeface="+mn-ea"/>
                        </a:rPr>
                        <a:t>end_time</a:t>
                      </a:r>
                      <a:endParaRPr lang="zh-CN" altLang="zh-CN" sz="800" kern="1200">
                        <a:solidFill>
                          <a:schemeClr val="dk1"/>
                        </a:solidFill>
                        <a:effectLst/>
                        <a:latin typeface="+mn-ea"/>
                        <a:ea typeface="+mn-ea"/>
                        <a:cs typeface="Microsoft YaHei" charset="-122"/>
                      </a:endParaRPr>
                    </a:p>
                  </a:txBody>
                  <a:tcPr marL="26098" marR="26098" marT="0" marB="0" anchor="ctr" horzOverflow="overflow"/>
                </a:tc>
                <a:tc>
                  <a:txBody>
                    <a:bodyPr/>
                    <a:lstStyle>
                      <a:lvl1pPr>
                        <a:spcBef>
                          <a:spcPct val="20000"/>
                        </a:spcBef>
                        <a:buFont typeface="Arial" charset="0"/>
                        <a:defRPr sz="2800">
                          <a:solidFill>
                            <a:schemeClr val="tx1"/>
                          </a:solidFill>
                          <a:latin typeface="Calibri" charset="0"/>
                          <a:ea typeface="宋体" charset="-122"/>
                        </a:defRPr>
                      </a:lvl1pPr>
                      <a:lvl2pPr marL="742950" indent="-285750">
                        <a:spcBef>
                          <a:spcPct val="20000"/>
                        </a:spcBef>
                        <a:buFont typeface="Arial" charset="0"/>
                        <a:defRPr sz="2400">
                          <a:solidFill>
                            <a:schemeClr val="tx1"/>
                          </a:solidFill>
                          <a:latin typeface="Calibri" charset="0"/>
                          <a:ea typeface="宋体" charset="-122"/>
                        </a:defRPr>
                      </a:lvl2pPr>
                      <a:lvl3pPr marL="1143000" indent="-228600">
                        <a:spcBef>
                          <a:spcPct val="20000"/>
                        </a:spcBef>
                        <a:buFont typeface="Arial" charset="0"/>
                        <a:defRPr sz="2000">
                          <a:solidFill>
                            <a:schemeClr val="tx1"/>
                          </a:solidFill>
                          <a:latin typeface="Calibri" charset="0"/>
                          <a:ea typeface="宋体" charset="-122"/>
                        </a:defRPr>
                      </a:lvl3pPr>
                      <a:lvl4pPr marL="1600200" indent="-228600">
                        <a:spcBef>
                          <a:spcPct val="20000"/>
                        </a:spcBef>
                        <a:buFont typeface="Arial" charset="0"/>
                        <a:defRPr>
                          <a:solidFill>
                            <a:schemeClr val="tx1"/>
                          </a:solidFill>
                          <a:latin typeface="Calibri" charset="0"/>
                          <a:ea typeface="宋体" charset="-122"/>
                        </a:defRPr>
                      </a:lvl4pPr>
                      <a:lvl5pPr marL="2057400" indent="-228600">
                        <a:spcBef>
                          <a:spcPct val="20000"/>
                        </a:spcBef>
                        <a:buFont typeface="Arial" charset="0"/>
                        <a:defRPr>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宋体"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lang="en-US" altLang="zh-CN" sz="800" kern="1200">
                          <a:effectLst/>
                          <a:latin typeface="+mn-ea"/>
                          <a:ea typeface="+mn-ea"/>
                        </a:rPr>
                        <a:t>string</a:t>
                      </a:r>
                      <a:endParaRPr lang="zh-CN" altLang="zh-CN" sz="800" kern="1200">
                        <a:solidFill>
                          <a:schemeClr val="dk1"/>
                        </a:solidFill>
                        <a:effectLst/>
                        <a:latin typeface="+mn-ea"/>
                        <a:ea typeface="+mn-ea"/>
                        <a:cs typeface="Microsoft YaHei" charset="-122"/>
                      </a:endParaRPr>
                    </a:p>
                  </a:txBody>
                  <a:tcPr marL="26098" marR="26098" marT="0" marB="0" anchor="ctr" horzOverflow="overflow"/>
                </a:tc>
                <a:tc>
                  <a:txBody>
                    <a:bodyPr/>
                    <a:lstStyle>
                      <a:lvl1pPr>
                        <a:spcBef>
                          <a:spcPct val="20000"/>
                        </a:spcBef>
                        <a:buFont typeface="Arial" charset="0"/>
                        <a:defRPr sz="2800">
                          <a:solidFill>
                            <a:schemeClr val="tx1"/>
                          </a:solidFill>
                          <a:latin typeface="Calibri" charset="0"/>
                          <a:ea typeface="宋体" charset="-122"/>
                        </a:defRPr>
                      </a:lvl1pPr>
                      <a:lvl2pPr marL="742950" indent="-285750">
                        <a:spcBef>
                          <a:spcPct val="20000"/>
                        </a:spcBef>
                        <a:buFont typeface="Arial" charset="0"/>
                        <a:defRPr sz="2400">
                          <a:solidFill>
                            <a:schemeClr val="tx1"/>
                          </a:solidFill>
                          <a:latin typeface="Calibri" charset="0"/>
                          <a:ea typeface="宋体" charset="-122"/>
                        </a:defRPr>
                      </a:lvl2pPr>
                      <a:lvl3pPr marL="1143000" indent="-228600">
                        <a:spcBef>
                          <a:spcPct val="20000"/>
                        </a:spcBef>
                        <a:buFont typeface="Arial" charset="0"/>
                        <a:defRPr sz="2000">
                          <a:solidFill>
                            <a:schemeClr val="tx1"/>
                          </a:solidFill>
                          <a:latin typeface="Calibri" charset="0"/>
                          <a:ea typeface="宋体" charset="-122"/>
                        </a:defRPr>
                      </a:lvl3pPr>
                      <a:lvl4pPr marL="1600200" indent="-228600">
                        <a:spcBef>
                          <a:spcPct val="20000"/>
                        </a:spcBef>
                        <a:buFont typeface="Arial" charset="0"/>
                        <a:defRPr>
                          <a:solidFill>
                            <a:schemeClr val="tx1"/>
                          </a:solidFill>
                          <a:latin typeface="Calibri" charset="0"/>
                          <a:ea typeface="宋体" charset="-122"/>
                        </a:defRPr>
                      </a:lvl4pPr>
                      <a:lvl5pPr marL="2057400" indent="-228600">
                        <a:spcBef>
                          <a:spcPct val="20000"/>
                        </a:spcBef>
                        <a:buFont typeface="Arial" charset="0"/>
                        <a:defRPr>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宋体"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lang="zh-CN" altLang="zh-CN" sz="800" kern="1200">
                          <a:effectLst/>
                          <a:latin typeface="+mn-ea"/>
                          <a:ea typeface="+mn-ea"/>
                        </a:rPr>
                        <a:t>信令结束时间</a:t>
                      </a:r>
                      <a:endParaRPr lang="zh-CN" altLang="zh-CN" sz="800" kern="1200">
                        <a:solidFill>
                          <a:schemeClr val="dk1"/>
                        </a:solidFill>
                        <a:effectLst/>
                        <a:latin typeface="+mn-ea"/>
                        <a:ea typeface="+mn-ea"/>
                        <a:cs typeface="Microsoft YaHei" charset="-122"/>
                      </a:endParaRPr>
                    </a:p>
                  </a:txBody>
                  <a:tcPr marL="26098" marR="26098" marT="0" marB="0" anchor="ctr" horzOverflow="overflow"/>
                </a:tc>
              </a:tr>
              <a:tr h="101231">
                <a:tc>
                  <a:txBody>
                    <a:bodyPr/>
                    <a:lstStyle>
                      <a:lvl1pPr>
                        <a:spcBef>
                          <a:spcPct val="20000"/>
                        </a:spcBef>
                        <a:buFont typeface="Arial" charset="0"/>
                        <a:defRPr sz="2800">
                          <a:solidFill>
                            <a:schemeClr val="tx1"/>
                          </a:solidFill>
                          <a:latin typeface="Calibri" charset="0"/>
                          <a:ea typeface="宋体" charset="-122"/>
                        </a:defRPr>
                      </a:lvl1pPr>
                      <a:lvl2pPr marL="742950" indent="-285750">
                        <a:spcBef>
                          <a:spcPct val="20000"/>
                        </a:spcBef>
                        <a:buFont typeface="Arial" charset="0"/>
                        <a:defRPr sz="2400">
                          <a:solidFill>
                            <a:schemeClr val="tx1"/>
                          </a:solidFill>
                          <a:latin typeface="Calibri" charset="0"/>
                          <a:ea typeface="宋体" charset="-122"/>
                        </a:defRPr>
                      </a:lvl2pPr>
                      <a:lvl3pPr marL="1143000" indent="-228600">
                        <a:spcBef>
                          <a:spcPct val="20000"/>
                        </a:spcBef>
                        <a:buFont typeface="Arial" charset="0"/>
                        <a:defRPr sz="2000">
                          <a:solidFill>
                            <a:schemeClr val="tx1"/>
                          </a:solidFill>
                          <a:latin typeface="Calibri" charset="0"/>
                          <a:ea typeface="宋体" charset="-122"/>
                        </a:defRPr>
                      </a:lvl3pPr>
                      <a:lvl4pPr marL="1600200" indent="-228600">
                        <a:spcBef>
                          <a:spcPct val="20000"/>
                        </a:spcBef>
                        <a:buFont typeface="Arial" charset="0"/>
                        <a:defRPr>
                          <a:solidFill>
                            <a:schemeClr val="tx1"/>
                          </a:solidFill>
                          <a:latin typeface="Calibri" charset="0"/>
                          <a:ea typeface="宋体" charset="-122"/>
                        </a:defRPr>
                      </a:lvl4pPr>
                      <a:lvl5pPr marL="2057400" indent="-228600">
                        <a:spcBef>
                          <a:spcPct val="20000"/>
                        </a:spcBef>
                        <a:buFont typeface="Arial" charset="0"/>
                        <a:defRPr>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宋体"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lang="en-US" altLang="zh-CN" sz="800" kern="1200">
                          <a:effectLst/>
                          <a:latin typeface="+mn-ea"/>
                          <a:ea typeface="+mn-ea"/>
                        </a:rPr>
                        <a:t>imei</a:t>
                      </a:r>
                      <a:endParaRPr lang="zh-CN" altLang="zh-CN" sz="800" kern="1200">
                        <a:solidFill>
                          <a:schemeClr val="dk1"/>
                        </a:solidFill>
                        <a:effectLst/>
                        <a:latin typeface="+mn-ea"/>
                        <a:ea typeface="+mn-ea"/>
                        <a:cs typeface="Microsoft YaHei" charset="-122"/>
                      </a:endParaRPr>
                    </a:p>
                  </a:txBody>
                  <a:tcPr marL="26098" marR="26098" marT="0" marB="0" anchor="ctr" horzOverflow="overflow"/>
                </a:tc>
                <a:tc>
                  <a:txBody>
                    <a:bodyPr/>
                    <a:lstStyle>
                      <a:lvl1pPr>
                        <a:spcBef>
                          <a:spcPct val="20000"/>
                        </a:spcBef>
                        <a:buFont typeface="Arial" charset="0"/>
                        <a:defRPr sz="2800">
                          <a:solidFill>
                            <a:schemeClr val="tx1"/>
                          </a:solidFill>
                          <a:latin typeface="Calibri" charset="0"/>
                          <a:ea typeface="宋体" charset="-122"/>
                        </a:defRPr>
                      </a:lvl1pPr>
                      <a:lvl2pPr marL="742950" indent="-285750">
                        <a:spcBef>
                          <a:spcPct val="20000"/>
                        </a:spcBef>
                        <a:buFont typeface="Arial" charset="0"/>
                        <a:defRPr sz="2400">
                          <a:solidFill>
                            <a:schemeClr val="tx1"/>
                          </a:solidFill>
                          <a:latin typeface="Calibri" charset="0"/>
                          <a:ea typeface="宋体" charset="-122"/>
                        </a:defRPr>
                      </a:lvl2pPr>
                      <a:lvl3pPr marL="1143000" indent="-228600">
                        <a:spcBef>
                          <a:spcPct val="20000"/>
                        </a:spcBef>
                        <a:buFont typeface="Arial" charset="0"/>
                        <a:defRPr sz="2000">
                          <a:solidFill>
                            <a:schemeClr val="tx1"/>
                          </a:solidFill>
                          <a:latin typeface="Calibri" charset="0"/>
                          <a:ea typeface="宋体" charset="-122"/>
                        </a:defRPr>
                      </a:lvl3pPr>
                      <a:lvl4pPr marL="1600200" indent="-228600">
                        <a:spcBef>
                          <a:spcPct val="20000"/>
                        </a:spcBef>
                        <a:buFont typeface="Arial" charset="0"/>
                        <a:defRPr>
                          <a:solidFill>
                            <a:schemeClr val="tx1"/>
                          </a:solidFill>
                          <a:latin typeface="Calibri" charset="0"/>
                          <a:ea typeface="宋体" charset="-122"/>
                        </a:defRPr>
                      </a:lvl4pPr>
                      <a:lvl5pPr marL="2057400" indent="-228600">
                        <a:spcBef>
                          <a:spcPct val="20000"/>
                        </a:spcBef>
                        <a:buFont typeface="Arial" charset="0"/>
                        <a:defRPr>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宋体"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lang="en-US" altLang="zh-CN" sz="800" kern="1200" dirty="0">
                          <a:effectLst/>
                          <a:latin typeface="+mn-ea"/>
                          <a:ea typeface="+mn-ea"/>
                        </a:rPr>
                        <a:t>string</a:t>
                      </a:r>
                      <a:endParaRPr lang="zh-CN" altLang="zh-CN" sz="800" kern="1200" dirty="0">
                        <a:solidFill>
                          <a:schemeClr val="dk1"/>
                        </a:solidFill>
                        <a:effectLst/>
                        <a:latin typeface="+mn-ea"/>
                        <a:ea typeface="+mn-ea"/>
                        <a:cs typeface="Microsoft YaHei" charset="-122"/>
                      </a:endParaRPr>
                    </a:p>
                  </a:txBody>
                  <a:tcPr marL="26098" marR="26098" marT="0" marB="0" anchor="ctr" horzOverflow="overflow"/>
                </a:tc>
                <a:tc>
                  <a:txBody>
                    <a:bodyPr/>
                    <a:lstStyle>
                      <a:lvl1pPr>
                        <a:spcBef>
                          <a:spcPct val="20000"/>
                        </a:spcBef>
                        <a:buFont typeface="Arial" charset="0"/>
                        <a:defRPr sz="2800">
                          <a:solidFill>
                            <a:schemeClr val="tx1"/>
                          </a:solidFill>
                          <a:latin typeface="Calibri" charset="0"/>
                          <a:ea typeface="宋体" charset="-122"/>
                        </a:defRPr>
                      </a:lvl1pPr>
                      <a:lvl2pPr marL="742950" indent="-285750">
                        <a:spcBef>
                          <a:spcPct val="20000"/>
                        </a:spcBef>
                        <a:buFont typeface="Arial" charset="0"/>
                        <a:defRPr sz="2400">
                          <a:solidFill>
                            <a:schemeClr val="tx1"/>
                          </a:solidFill>
                          <a:latin typeface="Calibri" charset="0"/>
                          <a:ea typeface="宋体" charset="-122"/>
                        </a:defRPr>
                      </a:lvl2pPr>
                      <a:lvl3pPr marL="1143000" indent="-228600">
                        <a:spcBef>
                          <a:spcPct val="20000"/>
                        </a:spcBef>
                        <a:buFont typeface="Arial" charset="0"/>
                        <a:defRPr sz="2000">
                          <a:solidFill>
                            <a:schemeClr val="tx1"/>
                          </a:solidFill>
                          <a:latin typeface="Calibri" charset="0"/>
                          <a:ea typeface="宋体" charset="-122"/>
                        </a:defRPr>
                      </a:lvl3pPr>
                      <a:lvl4pPr marL="1600200" indent="-228600">
                        <a:spcBef>
                          <a:spcPct val="20000"/>
                        </a:spcBef>
                        <a:buFont typeface="Arial" charset="0"/>
                        <a:defRPr>
                          <a:solidFill>
                            <a:schemeClr val="tx1"/>
                          </a:solidFill>
                          <a:latin typeface="Calibri" charset="0"/>
                          <a:ea typeface="宋体" charset="-122"/>
                        </a:defRPr>
                      </a:lvl4pPr>
                      <a:lvl5pPr marL="2057400" indent="-228600">
                        <a:spcBef>
                          <a:spcPct val="20000"/>
                        </a:spcBef>
                        <a:buFont typeface="Arial" charset="0"/>
                        <a:defRPr>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宋体"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lang="en-US" altLang="zh-CN" sz="800" kern="1200" dirty="0">
                          <a:effectLst/>
                          <a:latin typeface="+mn-ea"/>
                          <a:ea typeface="+mn-ea"/>
                        </a:rPr>
                        <a:t>IMEI</a:t>
                      </a:r>
                      <a:endParaRPr lang="zh-CN" altLang="zh-CN" sz="800" kern="1200" dirty="0">
                        <a:solidFill>
                          <a:schemeClr val="dk1"/>
                        </a:solidFill>
                        <a:effectLst/>
                        <a:latin typeface="+mn-ea"/>
                        <a:ea typeface="+mn-ea"/>
                        <a:cs typeface="Microsoft YaHei" charset="-122"/>
                      </a:endParaRPr>
                    </a:p>
                  </a:txBody>
                  <a:tcPr marL="26098" marR="26098" marT="0" marB="0" anchor="ctr" horzOverflow="overflow"/>
                </a:tc>
              </a:tr>
              <a:tr h="101231">
                <a:tc>
                  <a:txBody>
                    <a:bodyPr/>
                    <a:lstStyle>
                      <a:lvl1pPr>
                        <a:spcBef>
                          <a:spcPct val="20000"/>
                        </a:spcBef>
                        <a:buFont typeface="Arial" charset="0"/>
                        <a:defRPr sz="2800">
                          <a:solidFill>
                            <a:schemeClr val="tx1"/>
                          </a:solidFill>
                          <a:latin typeface="Calibri" charset="0"/>
                          <a:ea typeface="宋体" charset="-122"/>
                        </a:defRPr>
                      </a:lvl1pPr>
                      <a:lvl2pPr marL="742950" indent="-285750">
                        <a:spcBef>
                          <a:spcPct val="20000"/>
                        </a:spcBef>
                        <a:buFont typeface="Arial" charset="0"/>
                        <a:defRPr sz="2400">
                          <a:solidFill>
                            <a:schemeClr val="tx1"/>
                          </a:solidFill>
                          <a:latin typeface="Calibri" charset="0"/>
                          <a:ea typeface="宋体" charset="-122"/>
                        </a:defRPr>
                      </a:lvl2pPr>
                      <a:lvl3pPr marL="1143000" indent="-228600">
                        <a:spcBef>
                          <a:spcPct val="20000"/>
                        </a:spcBef>
                        <a:buFont typeface="Arial" charset="0"/>
                        <a:defRPr sz="2000">
                          <a:solidFill>
                            <a:schemeClr val="tx1"/>
                          </a:solidFill>
                          <a:latin typeface="Calibri" charset="0"/>
                          <a:ea typeface="宋体" charset="-122"/>
                        </a:defRPr>
                      </a:lvl3pPr>
                      <a:lvl4pPr marL="1600200" indent="-228600">
                        <a:spcBef>
                          <a:spcPct val="20000"/>
                        </a:spcBef>
                        <a:buFont typeface="Arial" charset="0"/>
                        <a:defRPr>
                          <a:solidFill>
                            <a:schemeClr val="tx1"/>
                          </a:solidFill>
                          <a:latin typeface="Calibri" charset="0"/>
                          <a:ea typeface="宋体" charset="-122"/>
                        </a:defRPr>
                      </a:lvl4pPr>
                      <a:lvl5pPr marL="2057400" indent="-228600">
                        <a:spcBef>
                          <a:spcPct val="20000"/>
                        </a:spcBef>
                        <a:buFont typeface="Arial" charset="0"/>
                        <a:defRPr>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宋体"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lang="en-US" altLang="zh-CN" sz="800" kern="1200">
                          <a:effectLst/>
                          <a:latin typeface="+mn-ea"/>
                          <a:ea typeface="+mn-ea"/>
                        </a:rPr>
                        <a:t>mcc</a:t>
                      </a:r>
                      <a:endParaRPr lang="zh-CN" altLang="zh-CN" sz="800" kern="1200">
                        <a:solidFill>
                          <a:schemeClr val="dk1"/>
                        </a:solidFill>
                        <a:effectLst/>
                        <a:latin typeface="+mn-ea"/>
                        <a:ea typeface="+mn-ea"/>
                        <a:cs typeface="Microsoft YaHei" charset="-122"/>
                      </a:endParaRPr>
                    </a:p>
                  </a:txBody>
                  <a:tcPr marL="26098" marR="26098" marT="0" marB="0" anchor="ctr" horzOverflow="overflow"/>
                </a:tc>
                <a:tc>
                  <a:txBody>
                    <a:bodyPr/>
                    <a:lstStyle>
                      <a:lvl1pPr>
                        <a:spcBef>
                          <a:spcPct val="20000"/>
                        </a:spcBef>
                        <a:buFont typeface="Arial" charset="0"/>
                        <a:defRPr sz="2800">
                          <a:solidFill>
                            <a:schemeClr val="tx1"/>
                          </a:solidFill>
                          <a:latin typeface="Calibri" charset="0"/>
                          <a:ea typeface="宋体" charset="-122"/>
                        </a:defRPr>
                      </a:lvl1pPr>
                      <a:lvl2pPr marL="742950" indent="-285750">
                        <a:spcBef>
                          <a:spcPct val="20000"/>
                        </a:spcBef>
                        <a:buFont typeface="Arial" charset="0"/>
                        <a:defRPr sz="2400">
                          <a:solidFill>
                            <a:schemeClr val="tx1"/>
                          </a:solidFill>
                          <a:latin typeface="Calibri" charset="0"/>
                          <a:ea typeface="宋体" charset="-122"/>
                        </a:defRPr>
                      </a:lvl2pPr>
                      <a:lvl3pPr marL="1143000" indent="-228600">
                        <a:spcBef>
                          <a:spcPct val="20000"/>
                        </a:spcBef>
                        <a:buFont typeface="Arial" charset="0"/>
                        <a:defRPr sz="2000">
                          <a:solidFill>
                            <a:schemeClr val="tx1"/>
                          </a:solidFill>
                          <a:latin typeface="Calibri" charset="0"/>
                          <a:ea typeface="宋体" charset="-122"/>
                        </a:defRPr>
                      </a:lvl3pPr>
                      <a:lvl4pPr marL="1600200" indent="-228600">
                        <a:spcBef>
                          <a:spcPct val="20000"/>
                        </a:spcBef>
                        <a:buFont typeface="Arial" charset="0"/>
                        <a:defRPr>
                          <a:solidFill>
                            <a:schemeClr val="tx1"/>
                          </a:solidFill>
                          <a:latin typeface="Calibri" charset="0"/>
                          <a:ea typeface="宋体" charset="-122"/>
                        </a:defRPr>
                      </a:lvl4pPr>
                      <a:lvl5pPr marL="2057400" indent="-228600">
                        <a:spcBef>
                          <a:spcPct val="20000"/>
                        </a:spcBef>
                        <a:buFont typeface="Arial" charset="0"/>
                        <a:defRPr>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宋体"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lang="en-US" altLang="zh-CN" sz="800" kern="1200" dirty="0">
                          <a:effectLst/>
                          <a:latin typeface="+mn-ea"/>
                          <a:ea typeface="+mn-ea"/>
                        </a:rPr>
                        <a:t>string</a:t>
                      </a:r>
                      <a:endParaRPr lang="zh-CN" altLang="zh-CN" sz="800" kern="1200" dirty="0">
                        <a:solidFill>
                          <a:schemeClr val="dk1"/>
                        </a:solidFill>
                        <a:effectLst/>
                        <a:latin typeface="+mn-ea"/>
                        <a:ea typeface="+mn-ea"/>
                        <a:cs typeface="Microsoft YaHei" charset="-122"/>
                      </a:endParaRPr>
                    </a:p>
                  </a:txBody>
                  <a:tcPr marL="26098" marR="26098" marT="0" marB="0" anchor="ctr" horzOverflow="overflow"/>
                </a:tc>
                <a:tc>
                  <a:txBody>
                    <a:bodyPr/>
                    <a:lstStyle>
                      <a:lvl1pPr>
                        <a:spcBef>
                          <a:spcPct val="20000"/>
                        </a:spcBef>
                        <a:buFont typeface="Arial" charset="0"/>
                        <a:defRPr sz="2800">
                          <a:solidFill>
                            <a:schemeClr val="tx1"/>
                          </a:solidFill>
                          <a:latin typeface="Calibri" charset="0"/>
                          <a:ea typeface="宋体" charset="-122"/>
                        </a:defRPr>
                      </a:lvl1pPr>
                      <a:lvl2pPr marL="742950" indent="-285750">
                        <a:spcBef>
                          <a:spcPct val="20000"/>
                        </a:spcBef>
                        <a:buFont typeface="Arial" charset="0"/>
                        <a:defRPr sz="2400">
                          <a:solidFill>
                            <a:schemeClr val="tx1"/>
                          </a:solidFill>
                          <a:latin typeface="Calibri" charset="0"/>
                          <a:ea typeface="宋体" charset="-122"/>
                        </a:defRPr>
                      </a:lvl2pPr>
                      <a:lvl3pPr marL="1143000" indent="-228600">
                        <a:spcBef>
                          <a:spcPct val="20000"/>
                        </a:spcBef>
                        <a:buFont typeface="Arial" charset="0"/>
                        <a:defRPr sz="2000">
                          <a:solidFill>
                            <a:schemeClr val="tx1"/>
                          </a:solidFill>
                          <a:latin typeface="Calibri" charset="0"/>
                          <a:ea typeface="宋体" charset="-122"/>
                        </a:defRPr>
                      </a:lvl3pPr>
                      <a:lvl4pPr marL="1600200" indent="-228600">
                        <a:spcBef>
                          <a:spcPct val="20000"/>
                        </a:spcBef>
                        <a:buFont typeface="Arial" charset="0"/>
                        <a:defRPr>
                          <a:solidFill>
                            <a:schemeClr val="tx1"/>
                          </a:solidFill>
                          <a:latin typeface="Calibri" charset="0"/>
                          <a:ea typeface="宋体" charset="-122"/>
                        </a:defRPr>
                      </a:lvl4pPr>
                      <a:lvl5pPr marL="2057400" indent="-228600">
                        <a:spcBef>
                          <a:spcPct val="20000"/>
                        </a:spcBef>
                        <a:buFont typeface="Arial" charset="0"/>
                        <a:defRPr>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宋体"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lang="zh-CN" altLang="zh-CN" sz="800" kern="1200" dirty="0">
                          <a:effectLst/>
                          <a:latin typeface="+mn-ea"/>
                          <a:ea typeface="+mn-ea"/>
                        </a:rPr>
                        <a:t>国家码</a:t>
                      </a:r>
                      <a:r>
                        <a:rPr lang="en-US" altLang="zh-CN" sz="800" kern="1200" dirty="0">
                          <a:effectLst/>
                          <a:latin typeface="+mn-ea"/>
                          <a:ea typeface="+mn-ea"/>
                        </a:rPr>
                        <a:t>,460</a:t>
                      </a:r>
                      <a:endParaRPr lang="zh-CN" altLang="zh-CN" sz="800" kern="1200" dirty="0">
                        <a:solidFill>
                          <a:schemeClr val="dk1"/>
                        </a:solidFill>
                        <a:effectLst/>
                        <a:latin typeface="+mn-ea"/>
                        <a:ea typeface="+mn-ea"/>
                        <a:cs typeface="Microsoft YaHei" charset="-122"/>
                      </a:endParaRPr>
                    </a:p>
                  </a:txBody>
                  <a:tcPr marL="26098" marR="26098" marT="0" marB="0" anchor="ctr" horzOverflow="overflow"/>
                </a:tc>
              </a:tr>
              <a:tr h="101231">
                <a:tc>
                  <a:txBody>
                    <a:bodyPr/>
                    <a:lstStyle>
                      <a:lvl1pPr>
                        <a:spcBef>
                          <a:spcPct val="20000"/>
                        </a:spcBef>
                        <a:buFont typeface="Arial" charset="0"/>
                        <a:defRPr sz="2800">
                          <a:solidFill>
                            <a:schemeClr val="tx1"/>
                          </a:solidFill>
                          <a:latin typeface="Calibri" charset="0"/>
                          <a:ea typeface="宋体" charset="-122"/>
                        </a:defRPr>
                      </a:lvl1pPr>
                      <a:lvl2pPr marL="742950" indent="-285750">
                        <a:spcBef>
                          <a:spcPct val="20000"/>
                        </a:spcBef>
                        <a:buFont typeface="Arial" charset="0"/>
                        <a:defRPr sz="2400">
                          <a:solidFill>
                            <a:schemeClr val="tx1"/>
                          </a:solidFill>
                          <a:latin typeface="Calibri" charset="0"/>
                          <a:ea typeface="宋体" charset="-122"/>
                        </a:defRPr>
                      </a:lvl2pPr>
                      <a:lvl3pPr marL="1143000" indent="-228600">
                        <a:spcBef>
                          <a:spcPct val="20000"/>
                        </a:spcBef>
                        <a:buFont typeface="Arial" charset="0"/>
                        <a:defRPr sz="2000">
                          <a:solidFill>
                            <a:schemeClr val="tx1"/>
                          </a:solidFill>
                          <a:latin typeface="Calibri" charset="0"/>
                          <a:ea typeface="宋体" charset="-122"/>
                        </a:defRPr>
                      </a:lvl3pPr>
                      <a:lvl4pPr marL="1600200" indent="-228600">
                        <a:spcBef>
                          <a:spcPct val="20000"/>
                        </a:spcBef>
                        <a:buFont typeface="Arial" charset="0"/>
                        <a:defRPr>
                          <a:solidFill>
                            <a:schemeClr val="tx1"/>
                          </a:solidFill>
                          <a:latin typeface="Calibri" charset="0"/>
                          <a:ea typeface="宋体" charset="-122"/>
                        </a:defRPr>
                      </a:lvl4pPr>
                      <a:lvl5pPr marL="2057400" indent="-228600">
                        <a:spcBef>
                          <a:spcPct val="20000"/>
                        </a:spcBef>
                        <a:buFont typeface="Arial" charset="0"/>
                        <a:defRPr>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宋体"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lang="en-US" altLang="zh-CN" sz="800" kern="1200">
                          <a:effectLst/>
                          <a:latin typeface="+mn-ea"/>
                          <a:ea typeface="+mn-ea"/>
                        </a:rPr>
                        <a:t>mnc</a:t>
                      </a:r>
                      <a:endParaRPr lang="zh-CN" altLang="zh-CN" sz="800" kern="1200">
                        <a:solidFill>
                          <a:schemeClr val="dk1"/>
                        </a:solidFill>
                        <a:effectLst/>
                        <a:latin typeface="+mn-ea"/>
                        <a:ea typeface="+mn-ea"/>
                        <a:cs typeface="Microsoft YaHei" charset="-122"/>
                      </a:endParaRPr>
                    </a:p>
                  </a:txBody>
                  <a:tcPr marL="26098" marR="26098" marT="0" marB="0" anchor="ctr" horzOverflow="overflow"/>
                </a:tc>
                <a:tc>
                  <a:txBody>
                    <a:bodyPr/>
                    <a:lstStyle>
                      <a:lvl1pPr>
                        <a:spcBef>
                          <a:spcPct val="20000"/>
                        </a:spcBef>
                        <a:buFont typeface="Arial" charset="0"/>
                        <a:defRPr sz="2800">
                          <a:solidFill>
                            <a:schemeClr val="tx1"/>
                          </a:solidFill>
                          <a:latin typeface="Calibri" charset="0"/>
                          <a:ea typeface="宋体" charset="-122"/>
                        </a:defRPr>
                      </a:lvl1pPr>
                      <a:lvl2pPr marL="742950" indent="-285750">
                        <a:spcBef>
                          <a:spcPct val="20000"/>
                        </a:spcBef>
                        <a:buFont typeface="Arial" charset="0"/>
                        <a:defRPr sz="2400">
                          <a:solidFill>
                            <a:schemeClr val="tx1"/>
                          </a:solidFill>
                          <a:latin typeface="Calibri" charset="0"/>
                          <a:ea typeface="宋体" charset="-122"/>
                        </a:defRPr>
                      </a:lvl2pPr>
                      <a:lvl3pPr marL="1143000" indent="-228600">
                        <a:spcBef>
                          <a:spcPct val="20000"/>
                        </a:spcBef>
                        <a:buFont typeface="Arial" charset="0"/>
                        <a:defRPr sz="2000">
                          <a:solidFill>
                            <a:schemeClr val="tx1"/>
                          </a:solidFill>
                          <a:latin typeface="Calibri" charset="0"/>
                          <a:ea typeface="宋体" charset="-122"/>
                        </a:defRPr>
                      </a:lvl3pPr>
                      <a:lvl4pPr marL="1600200" indent="-228600">
                        <a:spcBef>
                          <a:spcPct val="20000"/>
                        </a:spcBef>
                        <a:buFont typeface="Arial" charset="0"/>
                        <a:defRPr>
                          <a:solidFill>
                            <a:schemeClr val="tx1"/>
                          </a:solidFill>
                          <a:latin typeface="Calibri" charset="0"/>
                          <a:ea typeface="宋体" charset="-122"/>
                        </a:defRPr>
                      </a:lvl4pPr>
                      <a:lvl5pPr marL="2057400" indent="-228600">
                        <a:spcBef>
                          <a:spcPct val="20000"/>
                        </a:spcBef>
                        <a:buFont typeface="Arial" charset="0"/>
                        <a:defRPr>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宋体"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lang="en-US" altLang="zh-CN" sz="800" kern="1200">
                          <a:effectLst/>
                          <a:latin typeface="+mn-ea"/>
                          <a:ea typeface="+mn-ea"/>
                        </a:rPr>
                        <a:t>string</a:t>
                      </a:r>
                      <a:endParaRPr lang="zh-CN" altLang="zh-CN" sz="800" kern="1200">
                        <a:solidFill>
                          <a:schemeClr val="dk1"/>
                        </a:solidFill>
                        <a:effectLst/>
                        <a:latin typeface="+mn-ea"/>
                        <a:ea typeface="+mn-ea"/>
                        <a:cs typeface="Microsoft YaHei" charset="-122"/>
                      </a:endParaRPr>
                    </a:p>
                  </a:txBody>
                  <a:tcPr marL="26098" marR="26098" marT="0" marB="0" anchor="ctr" horzOverflow="overflow"/>
                </a:tc>
                <a:tc>
                  <a:txBody>
                    <a:bodyPr/>
                    <a:lstStyle>
                      <a:lvl1pPr>
                        <a:spcBef>
                          <a:spcPct val="20000"/>
                        </a:spcBef>
                        <a:buFont typeface="Arial" charset="0"/>
                        <a:defRPr sz="2800">
                          <a:solidFill>
                            <a:schemeClr val="tx1"/>
                          </a:solidFill>
                          <a:latin typeface="Calibri" charset="0"/>
                          <a:ea typeface="宋体" charset="-122"/>
                        </a:defRPr>
                      </a:lvl1pPr>
                      <a:lvl2pPr marL="742950" indent="-285750">
                        <a:spcBef>
                          <a:spcPct val="20000"/>
                        </a:spcBef>
                        <a:buFont typeface="Arial" charset="0"/>
                        <a:defRPr sz="2400">
                          <a:solidFill>
                            <a:schemeClr val="tx1"/>
                          </a:solidFill>
                          <a:latin typeface="Calibri" charset="0"/>
                          <a:ea typeface="宋体" charset="-122"/>
                        </a:defRPr>
                      </a:lvl2pPr>
                      <a:lvl3pPr marL="1143000" indent="-228600">
                        <a:spcBef>
                          <a:spcPct val="20000"/>
                        </a:spcBef>
                        <a:buFont typeface="Arial" charset="0"/>
                        <a:defRPr sz="2000">
                          <a:solidFill>
                            <a:schemeClr val="tx1"/>
                          </a:solidFill>
                          <a:latin typeface="Calibri" charset="0"/>
                          <a:ea typeface="宋体" charset="-122"/>
                        </a:defRPr>
                      </a:lvl3pPr>
                      <a:lvl4pPr marL="1600200" indent="-228600">
                        <a:spcBef>
                          <a:spcPct val="20000"/>
                        </a:spcBef>
                        <a:buFont typeface="Arial" charset="0"/>
                        <a:defRPr>
                          <a:solidFill>
                            <a:schemeClr val="tx1"/>
                          </a:solidFill>
                          <a:latin typeface="Calibri" charset="0"/>
                          <a:ea typeface="宋体" charset="-122"/>
                        </a:defRPr>
                      </a:lvl4pPr>
                      <a:lvl5pPr marL="2057400" indent="-228600">
                        <a:spcBef>
                          <a:spcPct val="20000"/>
                        </a:spcBef>
                        <a:buFont typeface="Arial" charset="0"/>
                        <a:defRPr>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宋体"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lang="zh-CN" altLang="zh-CN" sz="800" kern="1200" dirty="0">
                          <a:effectLst/>
                          <a:latin typeface="+mn-ea"/>
                          <a:ea typeface="+mn-ea"/>
                        </a:rPr>
                        <a:t>运营商代码</a:t>
                      </a:r>
                      <a:r>
                        <a:rPr lang="en-US" altLang="zh-CN" sz="800" kern="1200" dirty="0">
                          <a:effectLst/>
                          <a:latin typeface="+mn-ea"/>
                          <a:ea typeface="+mn-ea"/>
                        </a:rPr>
                        <a:t>,01</a:t>
                      </a:r>
                      <a:endParaRPr lang="zh-CN" altLang="zh-CN" sz="800" kern="1200" dirty="0">
                        <a:solidFill>
                          <a:schemeClr val="dk1"/>
                        </a:solidFill>
                        <a:effectLst/>
                        <a:latin typeface="+mn-ea"/>
                        <a:ea typeface="+mn-ea"/>
                        <a:cs typeface="Microsoft YaHei" charset="-122"/>
                      </a:endParaRPr>
                    </a:p>
                  </a:txBody>
                  <a:tcPr marL="26098" marR="26098" marT="0" marB="0" anchor="ctr" horzOverflow="overflow"/>
                </a:tc>
              </a:tr>
              <a:tr h="101231">
                <a:tc>
                  <a:txBody>
                    <a:bodyPr/>
                    <a:lstStyle>
                      <a:lvl1pPr>
                        <a:spcBef>
                          <a:spcPct val="20000"/>
                        </a:spcBef>
                        <a:buFont typeface="Arial" charset="0"/>
                        <a:defRPr sz="2800">
                          <a:solidFill>
                            <a:schemeClr val="tx1"/>
                          </a:solidFill>
                          <a:latin typeface="Calibri" charset="0"/>
                          <a:ea typeface="宋体" charset="-122"/>
                        </a:defRPr>
                      </a:lvl1pPr>
                      <a:lvl2pPr marL="742950" indent="-285750">
                        <a:spcBef>
                          <a:spcPct val="20000"/>
                        </a:spcBef>
                        <a:buFont typeface="Arial" charset="0"/>
                        <a:defRPr sz="2400">
                          <a:solidFill>
                            <a:schemeClr val="tx1"/>
                          </a:solidFill>
                          <a:latin typeface="Calibri" charset="0"/>
                          <a:ea typeface="宋体" charset="-122"/>
                        </a:defRPr>
                      </a:lvl2pPr>
                      <a:lvl3pPr marL="1143000" indent="-228600">
                        <a:spcBef>
                          <a:spcPct val="20000"/>
                        </a:spcBef>
                        <a:buFont typeface="Arial" charset="0"/>
                        <a:defRPr sz="2000">
                          <a:solidFill>
                            <a:schemeClr val="tx1"/>
                          </a:solidFill>
                          <a:latin typeface="Calibri" charset="0"/>
                          <a:ea typeface="宋体" charset="-122"/>
                        </a:defRPr>
                      </a:lvl3pPr>
                      <a:lvl4pPr marL="1600200" indent="-228600">
                        <a:spcBef>
                          <a:spcPct val="20000"/>
                        </a:spcBef>
                        <a:buFont typeface="Arial" charset="0"/>
                        <a:defRPr>
                          <a:solidFill>
                            <a:schemeClr val="tx1"/>
                          </a:solidFill>
                          <a:latin typeface="Calibri" charset="0"/>
                          <a:ea typeface="宋体" charset="-122"/>
                        </a:defRPr>
                      </a:lvl4pPr>
                      <a:lvl5pPr marL="2057400" indent="-228600">
                        <a:spcBef>
                          <a:spcPct val="20000"/>
                        </a:spcBef>
                        <a:buFont typeface="Arial" charset="0"/>
                        <a:defRPr>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宋体"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lang="en-US" altLang="zh-CN" sz="800" kern="1200">
                          <a:effectLst/>
                          <a:latin typeface="+mn-ea"/>
                          <a:ea typeface="+mn-ea"/>
                        </a:rPr>
                        <a:t>current_lac</a:t>
                      </a:r>
                      <a:endParaRPr lang="zh-CN" altLang="zh-CN" sz="800" kern="1200">
                        <a:solidFill>
                          <a:schemeClr val="dk1"/>
                        </a:solidFill>
                        <a:effectLst/>
                        <a:latin typeface="+mn-ea"/>
                        <a:ea typeface="+mn-ea"/>
                        <a:cs typeface="Microsoft YaHei" charset="-122"/>
                      </a:endParaRPr>
                    </a:p>
                  </a:txBody>
                  <a:tcPr marL="26098" marR="26098" marT="0" marB="0" anchor="ctr" horzOverflow="overflow"/>
                </a:tc>
                <a:tc>
                  <a:txBody>
                    <a:bodyPr/>
                    <a:lstStyle>
                      <a:lvl1pPr>
                        <a:spcBef>
                          <a:spcPct val="20000"/>
                        </a:spcBef>
                        <a:buFont typeface="Arial" charset="0"/>
                        <a:defRPr sz="2800">
                          <a:solidFill>
                            <a:schemeClr val="tx1"/>
                          </a:solidFill>
                          <a:latin typeface="Calibri" charset="0"/>
                          <a:ea typeface="宋体" charset="-122"/>
                        </a:defRPr>
                      </a:lvl1pPr>
                      <a:lvl2pPr marL="742950" indent="-285750">
                        <a:spcBef>
                          <a:spcPct val="20000"/>
                        </a:spcBef>
                        <a:buFont typeface="Arial" charset="0"/>
                        <a:defRPr sz="2400">
                          <a:solidFill>
                            <a:schemeClr val="tx1"/>
                          </a:solidFill>
                          <a:latin typeface="Calibri" charset="0"/>
                          <a:ea typeface="宋体" charset="-122"/>
                        </a:defRPr>
                      </a:lvl2pPr>
                      <a:lvl3pPr marL="1143000" indent="-228600">
                        <a:spcBef>
                          <a:spcPct val="20000"/>
                        </a:spcBef>
                        <a:buFont typeface="Arial" charset="0"/>
                        <a:defRPr sz="2000">
                          <a:solidFill>
                            <a:schemeClr val="tx1"/>
                          </a:solidFill>
                          <a:latin typeface="Calibri" charset="0"/>
                          <a:ea typeface="宋体" charset="-122"/>
                        </a:defRPr>
                      </a:lvl3pPr>
                      <a:lvl4pPr marL="1600200" indent="-228600">
                        <a:spcBef>
                          <a:spcPct val="20000"/>
                        </a:spcBef>
                        <a:buFont typeface="Arial" charset="0"/>
                        <a:defRPr>
                          <a:solidFill>
                            <a:schemeClr val="tx1"/>
                          </a:solidFill>
                          <a:latin typeface="Calibri" charset="0"/>
                          <a:ea typeface="宋体" charset="-122"/>
                        </a:defRPr>
                      </a:lvl4pPr>
                      <a:lvl5pPr marL="2057400" indent="-228600">
                        <a:spcBef>
                          <a:spcPct val="20000"/>
                        </a:spcBef>
                        <a:buFont typeface="Arial" charset="0"/>
                        <a:defRPr>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宋体"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lang="en-US" altLang="zh-CN" sz="800" kern="1200" dirty="0">
                          <a:effectLst/>
                          <a:latin typeface="+mn-ea"/>
                          <a:ea typeface="+mn-ea"/>
                        </a:rPr>
                        <a:t>string</a:t>
                      </a:r>
                      <a:endParaRPr lang="zh-CN" altLang="zh-CN" sz="800" kern="1200" dirty="0">
                        <a:solidFill>
                          <a:schemeClr val="dk1"/>
                        </a:solidFill>
                        <a:effectLst/>
                        <a:latin typeface="+mn-ea"/>
                        <a:ea typeface="+mn-ea"/>
                        <a:cs typeface="Microsoft YaHei" charset="-122"/>
                      </a:endParaRPr>
                    </a:p>
                  </a:txBody>
                  <a:tcPr marL="26098" marR="26098" marT="0" marB="0" anchor="ctr" horzOverflow="overflow"/>
                </a:tc>
                <a:tc>
                  <a:txBody>
                    <a:bodyPr/>
                    <a:lstStyle>
                      <a:lvl1pPr>
                        <a:spcBef>
                          <a:spcPct val="20000"/>
                        </a:spcBef>
                        <a:buFont typeface="Arial" charset="0"/>
                        <a:defRPr sz="2800">
                          <a:solidFill>
                            <a:schemeClr val="tx1"/>
                          </a:solidFill>
                          <a:latin typeface="Calibri" charset="0"/>
                          <a:ea typeface="宋体" charset="-122"/>
                        </a:defRPr>
                      </a:lvl1pPr>
                      <a:lvl2pPr marL="742950" indent="-285750">
                        <a:spcBef>
                          <a:spcPct val="20000"/>
                        </a:spcBef>
                        <a:buFont typeface="Arial" charset="0"/>
                        <a:defRPr sz="2400">
                          <a:solidFill>
                            <a:schemeClr val="tx1"/>
                          </a:solidFill>
                          <a:latin typeface="Calibri" charset="0"/>
                          <a:ea typeface="宋体" charset="-122"/>
                        </a:defRPr>
                      </a:lvl2pPr>
                      <a:lvl3pPr marL="1143000" indent="-228600">
                        <a:spcBef>
                          <a:spcPct val="20000"/>
                        </a:spcBef>
                        <a:buFont typeface="Arial" charset="0"/>
                        <a:defRPr sz="2000">
                          <a:solidFill>
                            <a:schemeClr val="tx1"/>
                          </a:solidFill>
                          <a:latin typeface="Calibri" charset="0"/>
                          <a:ea typeface="宋体" charset="-122"/>
                        </a:defRPr>
                      </a:lvl3pPr>
                      <a:lvl4pPr marL="1600200" indent="-228600">
                        <a:spcBef>
                          <a:spcPct val="20000"/>
                        </a:spcBef>
                        <a:buFont typeface="Arial" charset="0"/>
                        <a:defRPr>
                          <a:solidFill>
                            <a:schemeClr val="tx1"/>
                          </a:solidFill>
                          <a:latin typeface="Calibri" charset="0"/>
                          <a:ea typeface="宋体" charset="-122"/>
                        </a:defRPr>
                      </a:lvl4pPr>
                      <a:lvl5pPr marL="2057400" indent="-228600">
                        <a:spcBef>
                          <a:spcPct val="20000"/>
                        </a:spcBef>
                        <a:buFont typeface="Arial" charset="0"/>
                        <a:defRPr>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宋体"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lang="zh-CN" altLang="zh-CN" sz="800" kern="1200">
                          <a:effectLst/>
                          <a:latin typeface="+mn-ea"/>
                          <a:ea typeface="+mn-ea"/>
                        </a:rPr>
                        <a:t>当前</a:t>
                      </a:r>
                      <a:r>
                        <a:rPr lang="en-US" altLang="zh-CN" sz="800" kern="1200">
                          <a:effectLst/>
                          <a:latin typeface="+mn-ea"/>
                          <a:ea typeface="+mn-ea"/>
                        </a:rPr>
                        <a:t>lac/tac</a:t>
                      </a:r>
                      <a:endParaRPr lang="zh-CN" altLang="zh-CN" sz="800" kern="1200">
                        <a:solidFill>
                          <a:schemeClr val="dk1"/>
                        </a:solidFill>
                        <a:effectLst/>
                        <a:latin typeface="+mn-ea"/>
                        <a:ea typeface="+mn-ea"/>
                        <a:cs typeface="Microsoft YaHei" charset="-122"/>
                      </a:endParaRPr>
                    </a:p>
                  </a:txBody>
                  <a:tcPr marL="26098" marR="26098" marT="0" marB="0" anchor="ctr" horzOverflow="overflow"/>
                </a:tc>
              </a:tr>
              <a:tr h="101231">
                <a:tc>
                  <a:txBody>
                    <a:bodyPr/>
                    <a:lstStyle>
                      <a:lvl1pPr>
                        <a:spcBef>
                          <a:spcPct val="20000"/>
                        </a:spcBef>
                        <a:buFont typeface="Arial" charset="0"/>
                        <a:defRPr sz="2800">
                          <a:solidFill>
                            <a:schemeClr val="tx1"/>
                          </a:solidFill>
                          <a:latin typeface="Calibri" charset="0"/>
                          <a:ea typeface="宋体" charset="-122"/>
                        </a:defRPr>
                      </a:lvl1pPr>
                      <a:lvl2pPr marL="742950" indent="-285750">
                        <a:spcBef>
                          <a:spcPct val="20000"/>
                        </a:spcBef>
                        <a:buFont typeface="Arial" charset="0"/>
                        <a:defRPr sz="2400">
                          <a:solidFill>
                            <a:schemeClr val="tx1"/>
                          </a:solidFill>
                          <a:latin typeface="Calibri" charset="0"/>
                          <a:ea typeface="宋体" charset="-122"/>
                        </a:defRPr>
                      </a:lvl2pPr>
                      <a:lvl3pPr marL="1143000" indent="-228600">
                        <a:spcBef>
                          <a:spcPct val="20000"/>
                        </a:spcBef>
                        <a:buFont typeface="Arial" charset="0"/>
                        <a:defRPr sz="2000">
                          <a:solidFill>
                            <a:schemeClr val="tx1"/>
                          </a:solidFill>
                          <a:latin typeface="Calibri" charset="0"/>
                          <a:ea typeface="宋体" charset="-122"/>
                        </a:defRPr>
                      </a:lvl3pPr>
                      <a:lvl4pPr marL="1600200" indent="-228600">
                        <a:spcBef>
                          <a:spcPct val="20000"/>
                        </a:spcBef>
                        <a:buFont typeface="Arial" charset="0"/>
                        <a:defRPr>
                          <a:solidFill>
                            <a:schemeClr val="tx1"/>
                          </a:solidFill>
                          <a:latin typeface="Calibri" charset="0"/>
                          <a:ea typeface="宋体" charset="-122"/>
                        </a:defRPr>
                      </a:lvl4pPr>
                      <a:lvl5pPr marL="2057400" indent="-228600">
                        <a:spcBef>
                          <a:spcPct val="20000"/>
                        </a:spcBef>
                        <a:buFont typeface="Arial" charset="0"/>
                        <a:defRPr>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宋体"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lang="en-US" altLang="zh-CN" sz="800" kern="1200">
                          <a:effectLst/>
                          <a:latin typeface="+mn-ea"/>
                          <a:ea typeface="+mn-ea"/>
                        </a:rPr>
                        <a:t>current_ci</a:t>
                      </a:r>
                      <a:endParaRPr lang="zh-CN" altLang="zh-CN" sz="800" kern="1200">
                        <a:solidFill>
                          <a:schemeClr val="dk1"/>
                        </a:solidFill>
                        <a:effectLst/>
                        <a:latin typeface="+mn-ea"/>
                        <a:ea typeface="+mn-ea"/>
                        <a:cs typeface="Microsoft YaHei" charset="-122"/>
                      </a:endParaRPr>
                    </a:p>
                  </a:txBody>
                  <a:tcPr marL="26098" marR="26098" marT="0" marB="0" anchor="ctr" horzOverflow="overflow"/>
                </a:tc>
                <a:tc>
                  <a:txBody>
                    <a:bodyPr/>
                    <a:lstStyle>
                      <a:lvl1pPr>
                        <a:spcBef>
                          <a:spcPct val="20000"/>
                        </a:spcBef>
                        <a:buFont typeface="Arial" charset="0"/>
                        <a:defRPr sz="2800">
                          <a:solidFill>
                            <a:schemeClr val="tx1"/>
                          </a:solidFill>
                          <a:latin typeface="Calibri" charset="0"/>
                          <a:ea typeface="宋体" charset="-122"/>
                        </a:defRPr>
                      </a:lvl1pPr>
                      <a:lvl2pPr marL="742950" indent="-285750">
                        <a:spcBef>
                          <a:spcPct val="20000"/>
                        </a:spcBef>
                        <a:buFont typeface="Arial" charset="0"/>
                        <a:defRPr sz="2400">
                          <a:solidFill>
                            <a:schemeClr val="tx1"/>
                          </a:solidFill>
                          <a:latin typeface="Calibri" charset="0"/>
                          <a:ea typeface="宋体" charset="-122"/>
                        </a:defRPr>
                      </a:lvl2pPr>
                      <a:lvl3pPr marL="1143000" indent="-228600">
                        <a:spcBef>
                          <a:spcPct val="20000"/>
                        </a:spcBef>
                        <a:buFont typeface="Arial" charset="0"/>
                        <a:defRPr sz="2000">
                          <a:solidFill>
                            <a:schemeClr val="tx1"/>
                          </a:solidFill>
                          <a:latin typeface="Calibri" charset="0"/>
                          <a:ea typeface="宋体" charset="-122"/>
                        </a:defRPr>
                      </a:lvl3pPr>
                      <a:lvl4pPr marL="1600200" indent="-228600">
                        <a:spcBef>
                          <a:spcPct val="20000"/>
                        </a:spcBef>
                        <a:buFont typeface="Arial" charset="0"/>
                        <a:defRPr>
                          <a:solidFill>
                            <a:schemeClr val="tx1"/>
                          </a:solidFill>
                          <a:latin typeface="Calibri" charset="0"/>
                          <a:ea typeface="宋体" charset="-122"/>
                        </a:defRPr>
                      </a:lvl4pPr>
                      <a:lvl5pPr marL="2057400" indent="-228600">
                        <a:spcBef>
                          <a:spcPct val="20000"/>
                        </a:spcBef>
                        <a:buFont typeface="Arial" charset="0"/>
                        <a:defRPr>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宋体"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lang="en-US" altLang="zh-CN" sz="800" kern="1200">
                          <a:effectLst/>
                          <a:latin typeface="+mn-ea"/>
                          <a:ea typeface="+mn-ea"/>
                        </a:rPr>
                        <a:t>string</a:t>
                      </a:r>
                      <a:endParaRPr lang="zh-CN" altLang="zh-CN" sz="800" kern="1200">
                        <a:solidFill>
                          <a:schemeClr val="dk1"/>
                        </a:solidFill>
                        <a:effectLst/>
                        <a:latin typeface="+mn-ea"/>
                        <a:ea typeface="+mn-ea"/>
                        <a:cs typeface="Microsoft YaHei" charset="-122"/>
                      </a:endParaRPr>
                    </a:p>
                  </a:txBody>
                  <a:tcPr marL="26098" marR="26098" marT="0" marB="0" anchor="ctr" horzOverflow="overflow"/>
                </a:tc>
                <a:tc>
                  <a:txBody>
                    <a:bodyPr/>
                    <a:lstStyle>
                      <a:lvl1pPr>
                        <a:spcBef>
                          <a:spcPct val="20000"/>
                        </a:spcBef>
                        <a:buFont typeface="Arial" charset="0"/>
                        <a:defRPr sz="2800">
                          <a:solidFill>
                            <a:schemeClr val="tx1"/>
                          </a:solidFill>
                          <a:latin typeface="Calibri" charset="0"/>
                          <a:ea typeface="宋体" charset="-122"/>
                        </a:defRPr>
                      </a:lvl1pPr>
                      <a:lvl2pPr marL="742950" indent="-285750">
                        <a:spcBef>
                          <a:spcPct val="20000"/>
                        </a:spcBef>
                        <a:buFont typeface="Arial" charset="0"/>
                        <a:defRPr sz="2400">
                          <a:solidFill>
                            <a:schemeClr val="tx1"/>
                          </a:solidFill>
                          <a:latin typeface="Calibri" charset="0"/>
                          <a:ea typeface="宋体" charset="-122"/>
                        </a:defRPr>
                      </a:lvl2pPr>
                      <a:lvl3pPr marL="1143000" indent="-228600">
                        <a:spcBef>
                          <a:spcPct val="20000"/>
                        </a:spcBef>
                        <a:buFont typeface="Arial" charset="0"/>
                        <a:defRPr sz="2000">
                          <a:solidFill>
                            <a:schemeClr val="tx1"/>
                          </a:solidFill>
                          <a:latin typeface="Calibri" charset="0"/>
                          <a:ea typeface="宋体" charset="-122"/>
                        </a:defRPr>
                      </a:lvl3pPr>
                      <a:lvl4pPr marL="1600200" indent="-228600">
                        <a:spcBef>
                          <a:spcPct val="20000"/>
                        </a:spcBef>
                        <a:buFont typeface="Arial" charset="0"/>
                        <a:defRPr>
                          <a:solidFill>
                            <a:schemeClr val="tx1"/>
                          </a:solidFill>
                          <a:latin typeface="Calibri" charset="0"/>
                          <a:ea typeface="宋体" charset="-122"/>
                        </a:defRPr>
                      </a:lvl4pPr>
                      <a:lvl5pPr marL="2057400" indent="-228600">
                        <a:spcBef>
                          <a:spcPct val="20000"/>
                        </a:spcBef>
                        <a:buFont typeface="Arial" charset="0"/>
                        <a:defRPr>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宋体"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lang="zh-CN" altLang="zh-CN" sz="800" kern="1200" dirty="0">
                          <a:effectLst/>
                          <a:latin typeface="+mn-ea"/>
                          <a:ea typeface="+mn-ea"/>
                        </a:rPr>
                        <a:t>当前</a:t>
                      </a:r>
                      <a:r>
                        <a:rPr lang="en-US" altLang="zh-CN" sz="800" kern="1200" dirty="0">
                          <a:effectLst/>
                          <a:latin typeface="+mn-ea"/>
                          <a:ea typeface="+mn-ea"/>
                        </a:rPr>
                        <a:t>ci/</a:t>
                      </a:r>
                      <a:r>
                        <a:rPr lang="en-US" altLang="zh-CN" sz="800" kern="1200" dirty="0" err="1">
                          <a:effectLst/>
                          <a:latin typeface="+mn-ea"/>
                          <a:ea typeface="+mn-ea"/>
                        </a:rPr>
                        <a:t>eci</a:t>
                      </a:r>
                      <a:endParaRPr lang="zh-CN" altLang="zh-CN" sz="800" kern="1200" dirty="0">
                        <a:solidFill>
                          <a:schemeClr val="dk1"/>
                        </a:solidFill>
                        <a:effectLst/>
                        <a:latin typeface="+mn-ea"/>
                        <a:ea typeface="+mn-ea"/>
                        <a:cs typeface="Microsoft YaHei" charset="-122"/>
                      </a:endParaRPr>
                    </a:p>
                  </a:txBody>
                  <a:tcPr marL="26098" marR="26098" marT="0" marB="0" anchor="ctr" horzOverflow="overflow"/>
                </a:tc>
              </a:tr>
              <a:tr h="101231">
                <a:tc>
                  <a:txBody>
                    <a:bodyPr/>
                    <a:lstStyle>
                      <a:lvl1pPr>
                        <a:spcBef>
                          <a:spcPct val="20000"/>
                        </a:spcBef>
                        <a:buFont typeface="Arial" charset="0"/>
                        <a:defRPr sz="2800">
                          <a:solidFill>
                            <a:schemeClr val="tx1"/>
                          </a:solidFill>
                          <a:latin typeface="Calibri" charset="0"/>
                          <a:ea typeface="宋体" charset="-122"/>
                        </a:defRPr>
                      </a:lvl1pPr>
                      <a:lvl2pPr marL="742950" indent="-285750">
                        <a:spcBef>
                          <a:spcPct val="20000"/>
                        </a:spcBef>
                        <a:buFont typeface="Arial" charset="0"/>
                        <a:defRPr sz="2400">
                          <a:solidFill>
                            <a:schemeClr val="tx1"/>
                          </a:solidFill>
                          <a:latin typeface="Calibri" charset="0"/>
                          <a:ea typeface="宋体" charset="-122"/>
                        </a:defRPr>
                      </a:lvl2pPr>
                      <a:lvl3pPr marL="1143000" indent="-228600">
                        <a:spcBef>
                          <a:spcPct val="20000"/>
                        </a:spcBef>
                        <a:buFont typeface="Arial" charset="0"/>
                        <a:defRPr sz="2000">
                          <a:solidFill>
                            <a:schemeClr val="tx1"/>
                          </a:solidFill>
                          <a:latin typeface="Calibri" charset="0"/>
                          <a:ea typeface="宋体" charset="-122"/>
                        </a:defRPr>
                      </a:lvl3pPr>
                      <a:lvl4pPr marL="1600200" indent="-228600">
                        <a:spcBef>
                          <a:spcPct val="20000"/>
                        </a:spcBef>
                        <a:buFont typeface="Arial" charset="0"/>
                        <a:defRPr>
                          <a:solidFill>
                            <a:schemeClr val="tx1"/>
                          </a:solidFill>
                          <a:latin typeface="Calibri" charset="0"/>
                          <a:ea typeface="宋体" charset="-122"/>
                        </a:defRPr>
                      </a:lvl4pPr>
                      <a:lvl5pPr marL="2057400" indent="-228600">
                        <a:spcBef>
                          <a:spcPct val="20000"/>
                        </a:spcBef>
                        <a:buFont typeface="Arial" charset="0"/>
                        <a:defRPr>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宋体"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lang="en-US" altLang="zh-CN" sz="800" kern="1200">
                          <a:effectLst/>
                          <a:latin typeface="+mn-ea"/>
                          <a:ea typeface="+mn-ea"/>
                        </a:rPr>
                        <a:t>roamtype</a:t>
                      </a:r>
                      <a:endParaRPr lang="zh-CN" altLang="zh-CN" sz="800" kern="1200">
                        <a:solidFill>
                          <a:schemeClr val="dk1"/>
                        </a:solidFill>
                        <a:effectLst/>
                        <a:latin typeface="+mn-ea"/>
                        <a:ea typeface="+mn-ea"/>
                        <a:cs typeface="Microsoft YaHei" charset="-122"/>
                      </a:endParaRPr>
                    </a:p>
                  </a:txBody>
                  <a:tcPr marL="26098" marR="26098" marT="0" marB="0" anchor="ctr" horzOverflow="overflow"/>
                </a:tc>
                <a:tc>
                  <a:txBody>
                    <a:bodyPr/>
                    <a:lstStyle>
                      <a:lvl1pPr>
                        <a:spcBef>
                          <a:spcPct val="20000"/>
                        </a:spcBef>
                        <a:buFont typeface="Arial" charset="0"/>
                        <a:defRPr sz="2800">
                          <a:solidFill>
                            <a:schemeClr val="tx1"/>
                          </a:solidFill>
                          <a:latin typeface="Calibri" charset="0"/>
                          <a:ea typeface="宋体" charset="-122"/>
                        </a:defRPr>
                      </a:lvl1pPr>
                      <a:lvl2pPr marL="742950" indent="-285750">
                        <a:spcBef>
                          <a:spcPct val="20000"/>
                        </a:spcBef>
                        <a:buFont typeface="Arial" charset="0"/>
                        <a:defRPr sz="2400">
                          <a:solidFill>
                            <a:schemeClr val="tx1"/>
                          </a:solidFill>
                          <a:latin typeface="Calibri" charset="0"/>
                          <a:ea typeface="宋体" charset="-122"/>
                        </a:defRPr>
                      </a:lvl2pPr>
                      <a:lvl3pPr marL="1143000" indent="-228600">
                        <a:spcBef>
                          <a:spcPct val="20000"/>
                        </a:spcBef>
                        <a:buFont typeface="Arial" charset="0"/>
                        <a:defRPr sz="2000">
                          <a:solidFill>
                            <a:schemeClr val="tx1"/>
                          </a:solidFill>
                          <a:latin typeface="Calibri" charset="0"/>
                          <a:ea typeface="宋体" charset="-122"/>
                        </a:defRPr>
                      </a:lvl3pPr>
                      <a:lvl4pPr marL="1600200" indent="-228600">
                        <a:spcBef>
                          <a:spcPct val="20000"/>
                        </a:spcBef>
                        <a:buFont typeface="Arial" charset="0"/>
                        <a:defRPr>
                          <a:solidFill>
                            <a:schemeClr val="tx1"/>
                          </a:solidFill>
                          <a:latin typeface="Calibri" charset="0"/>
                          <a:ea typeface="宋体" charset="-122"/>
                        </a:defRPr>
                      </a:lvl4pPr>
                      <a:lvl5pPr marL="2057400" indent="-228600">
                        <a:spcBef>
                          <a:spcPct val="20000"/>
                        </a:spcBef>
                        <a:buFont typeface="Arial" charset="0"/>
                        <a:defRPr>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宋体"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lang="en-US" altLang="zh-CN" sz="800" kern="1200">
                          <a:effectLst/>
                          <a:latin typeface="+mn-ea"/>
                          <a:ea typeface="+mn-ea"/>
                        </a:rPr>
                        <a:t>string</a:t>
                      </a:r>
                      <a:endParaRPr lang="zh-CN" altLang="zh-CN" sz="800" kern="1200">
                        <a:solidFill>
                          <a:schemeClr val="dk1"/>
                        </a:solidFill>
                        <a:effectLst/>
                        <a:latin typeface="+mn-ea"/>
                        <a:ea typeface="+mn-ea"/>
                        <a:cs typeface="Microsoft YaHei" charset="-122"/>
                      </a:endParaRPr>
                    </a:p>
                  </a:txBody>
                  <a:tcPr marL="26098" marR="26098" marT="0" marB="0" anchor="ctr" horzOverflow="overflow"/>
                </a:tc>
                <a:tc>
                  <a:txBody>
                    <a:bodyPr/>
                    <a:lstStyle>
                      <a:lvl1pPr>
                        <a:spcBef>
                          <a:spcPct val="20000"/>
                        </a:spcBef>
                        <a:buFont typeface="Arial" charset="0"/>
                        <a:defRPr sz="2800">
                          <a:solidFill>
                            <a:schemeClr val="tx1"/>
                          </a:solidFill>
                          <a:latin typeface="Calibri" charset="0"/>
                          <a:ea typeface="宋体" charset="-122"/>
                        </a:defRPr>
                      </a:lvl1pPr>
                      <a:lvl2pPr marL="742950" indent="-285750">
                        <a:spcBef>
                          <a:spcPct val="20000"/>
                        </a:spcBef>
                        <a:buFont typeface="Arial" charset="0"/>
                        <a:defRPr sz="2400">
                          <a:solidFill>
                            <a:schemeClr val="tx1"/>
                          </a:solidFill>
                          <a:latin typeface="Calibri" charset="0"/>
                          <a:ea typeface="宋体" charset="-122"/>
                        </a:defRPr>
                      </a:lvl2pPr>
                      <a:lvl3pPr marL="1143000" indent="-228600">
                        <a:spcBef>
                          <a:spcPct val="20000"/>
                        </a:spcBef>
                        <a:buFont typeface="Arial" charset="0"/>
                        <a:defRPr sz="2000">
                          <a:solidFill>
                            <a:schemeClr val="tx1"/>
                          </a:solidFill>
                          <a:latin typeface="Calibri" charset="0"/>
                          <a:ea typeface="宋体" charset="-122"/>
                        </a:defRPr>
                      </a:lvl3pPr>
                      <a:lvl4pPr marL="1600200" indent="-228600">
                        <a:spcBef>
                          <a:spcPct val="20000"/>
                        </a:spcBef>
                        <a:buFont typeface="Arial" charset="0"/>
                        <a:defRPr>
                          <a:solidFill>
                            <a:schemeClr val="tx1"/>
                          </a:solidFill>
                          <a:latin typeface="Calibri" charset="0"/>
                          <a:ea typeface="宋体" charset="-122"/>
                        </a:defRPr>
                      </a:lvl4pPr>
                      <a:lvl5pPr marL="2057400" indent="-228600">
                        <a:spcBef>
                          <a:spcPct val="20000"/>
                        </a:spcBef>
                        <a:buFont typeface="Arial" charset="0"/>
                        <a:defRPr>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宋体"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lang="zh-CN" altLang="zh-CN" sz="800" kern="1200" dirty="0">
                          <a:effectLst/>
                          <a:latin typeface="+mn-ea"/>
                          <a:ea typeface="+mn-ea"/>
                        </a:rPr>
                        <a:t>漫游类型</a:t>
                      </a:r>
                      <a:r>
                        <a:rPr lang="en-US" altLang="zh-CN" sz="800" kern="1200" dirty="0">
                          <a:effectLst/>
                          <a:latin typeface="+mn-ea"/>
                          <a:ea typeface="+mn-ea"/>
                        </a:rPr>
                        <a:t>,01AA:</a:t>
                      </a:r>
                      <a:r>
                        <a:rPr lang="zh-CN" altLang="zh-CN" sz="800" kern="1200" dirty="0">
                          <a:effectLst/>
                          <a:latin typeface="+mn-ea"/>
                          <a:ea typeface="+mn-ea"/>
                        </a:rPr>
                        <a:t>非漫游</a:t>
                      </a:r>
                      <a:r>
                        <a:rPr lang="en-US" altLang="zh-CN" sz="800" kern="1200" dirty="0">
                          <a:effectLst/>
                          <a:latin typeface="+mn-ea"/>
                          <a:ea typeface="+mn-ea"/>
                        </a:rPr>
                        <a:t>,0201:</a:t>
                      </a:r>
                      <a:r>
                        <a:rPr lang="zh-CN" altLang="zh-CN" sz="800" kern="1200" dirty="0">
                          <a:effectLst/>
                          <a:latin typeface="+mn-ea"/>
                          <a:ea typeface="+mn-ea"/>
                        </a:rPr>
                        <a:t>省内漫游</a:t>
                      </a:r>
                      <a:r>
                        <a:rPr lang="en-US" altLang="zh-CN" sz="800" kern="1200" dirty="0">
                          <a:effectLst/>
                          <a:latin typeface="+mn-ea"/>
                          <a:ea typeface="+mn-ea"/>
                        </a:rPr>
                        <a:t>,0202:</a:t>
                      </a:r>
                      <a:r>
                        <a:rPr lang="zh-CN" altLang="zh-CN" sz="800" kern="1200" dirty="0">
                          <a:effectLst/>
                          <a:latin typeface="+mn-ea"/>
                          <a:ea typeface="+mn-ea"/>
                        </a:rPr>
                        <a:t>省际漫游</a:t>
                      </a:r>
                      <a:r>
                        <a:rPr lang="en-US" altLang="zh-CN" sz="800" kern="1200" dirty="0">
                          <a:effectLst/>
                          <a:latin typeface="+mn-ea"/>
                          <a:ea typeface="+mn-ea"/>
                        </a:rPr>
                        <a:t>,0203:</a:t>
                      </a:r>
                      <a:r>
                        <a:rPr lang="zh-CN" altLang="zh-CN" sz="800" kern="1200" dirty="0">
                          <a:effectLst/>
                          <a:latin typeface="+mn-ea"/>
                          <a:ea typeface="+mn-ea"/>
                        </a:rPr>
                        <a:t>国际漫游</a:t>
                      </a:r>
                      <a:r>
                        <a:rPr lang="en-US" altLang="zh-CN" sz="800" kern="1200" dirty="0">
                          <a:effectLst/>
                          <a:latin typeface="+mn-ea"/>
                          <a:ea typeface="+mn-ea"/>
                        </a:rPr>
                        <a:t>,0204:</a:t>
                      </a:r>
                      <a:r>
                        <a:rPr lang="zh-CN" altLang="zh-CN" sz="800" kern="1200" dirty="0">
                          <a:effectLst/>
                          <a:latin typeface="+mn-ea"/>
                          <a:ea typeface="+mn-ea"/>
                        </a:rPr>
                        <a:t>港澳台漫游</a:t>
                      </a:r>
                      <a:endParaRPr lang="zh-CN" altLang="zh-CN" sz="800" kern="1200" dirty="0">
                        <a:solidFill>
                          <a:schemeClr val="dk1"/>
                        </a:solidFill>
                        <a:effectLst/>
                        <a:latin typeface="+mn-ea"/>
                        <a:ea typeface="+mn-ea"/>
                        <a:cs typeface="Microsoft YaHei" charset="-122"/>
                      </a:endParaRPr>
                    </a:p>
                  </a:txBody>
                  <a:tcPr marL="26098" marR="26098" marT="0" marB="0" anchor="ctr" horzOverflow="overflow"/>
                </a:tc>
              </a:tr>
              <a:tr h="101231">
                <a:tc>
                  <a:txBody>
                    <a:bodyPr/>
                    <a:lstStyle>
                      <a:lvl1pPr>
                        <a:spcBef>
                          <a:spcPct val="20000"/>
                        </a:spcBef>
                        <a:buFont typeface="Arial" charset="0"/>
                        <a:defRPr sz="2800">
                          <a:solidFill>
                            <a:schemeClr val="tx1"/>
                          </a:solidFill>
                          <a:latin typeface="Calibri" charset="0"/>
                          <a:ea typeface="宋体" charset="-122"/>
                        </a:defRPr>
                      </a:lvl1pPr>
                      <a:lvl2pPr marL="742950" indent="-285750">
                        <a:spcBef>
                          <a:spcPct val="20000"/>
                        </a:spcBef>
                        <a:buFont typeface="Arial" charset="0"/>
                        <a:defRPr sz="2400">
                          <a:solidFill>
                            <a:schemeClr val="tx1"/>
                          </a:solidFill>
                          <a:latin typeface="Calibri" charset="0"/>
                          <a:ea typeface="宋体" charset="-122"/>
                        </a:defRPr>
                      </a:lvl2pPr>
                      <a:lvl3pPr marL="1143000" indent="-228600">
                        <a:spcBef>
                          <a:spcPct val="20000"/>
                        </a:spcBef>
                        <a:buFont typeface="Arial" charset="0"/>
                        <a:defRPr sz="2000">
                          <a:solidFill>
                            <a:schemeClr val="tx1"/>
                          </a:solidFill>
                          <a:latin typeface="Calibri" charset="0"/>
                          <a:ea typeface="宋体" charset="-122"/>
                        </a:defRPr>
                      </a:lvl3pPr>
                      <a:lvl4pPr marL="1600200" indent="-228600">
                        <a:spcBef>
                          <a:spcPct val="20000"/>
                        </a:spcBef>
                        <a:buFont typeface="Arial" charset="0"/>
                        <a:defRPr>
                          <a:solidFill>
                            <a:schemeClr val="tx1"/>
                          </a:solidFill>
                          <a:latin typeface="Calibri" charset="0"/>
                          <a:ea typeface="宋体" charset="-122"/>
                        </a:defRPr>
                      </a:lvl4pPr>
                      <a:lvl5pPr marL="2057400" indent="-228600">
                        <a:spcBef>
                          <a:spcPct val="20000"/>
                        </a:spcBef>
                        <a:buFont typeface="Arial" charset="0"/>
                        <a:defRPr>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宋体"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lang="en-US" altLang="zh-CN" sz="800" kern="1200">
                          <a:effectLst/>
                          <a:latin typeface="+mn-ea"/>
                          <a:ea typeface="+mn-ea"/>
                        </a:rPr>
                        <a:t>eventtype</a:t>
                      </a:r>
                      <a:endParaRPr lang="zh-CN" altLang="zh-CN" sz="800" kern="1200">
                        <a:solidFill>
                          <a:schemeClr val="dk1"/>
                        </a:solidFill>
                        <a:effectLst/>
                        <a:latin typeface="+mn-ea"/>
                        <a:ea typeface="+mn-ea"/>
                        <a:cs typeface="Microsoft YaHei" charset="-122"/>
                      </a:endParaRPr>
                    </a:p>
                  </a:txBody>
                  <a:tcPr marL="26098" marR="26098" marT="0" marB="0" anchor="ctr" horzOverflow="overflow"/>
                </a:tc>
                <a:tc>
                  <a:txBody>
                    <a:bodyPr/>
                    <a:lstStyle>
                      <a:lvl1pPr>
                        <a:spcBef>
                          <a:spcPct val="20000"/>
                        </a:spcBef>
                        <a:buFont typeface="Arial" charset="0"/>
                        <a:defRPr sz="2800">
                          <a:solidFill>
                            <a:schemeClr val="tx1"/>
                          </a:solidFill>
                          <a:latin typeface="Calibri" charset="0"/>
                          <a:ea typeface="宋体" charset="-122"/>
                        </a:defRPr>
                      </a:lvl1pPr>
                      <a:lvl2pPr marL="742950" indent="-285750">
                        <a:spcBef>
                          <a:spcPct val="20000"/>
                        </a:spcBef>
                        <a:buFont typeface="Arial" charset="0"/>
                        <a:defRPr sz="2400">
                          <a:solidFill>
                            <a:schemeClr val="tx1"/>
                          </a:solidFill>
                          <a:latin typeface="Calibri" charset="0"/>
                          <a:ea typeface="宋体" charset="-122"/>
                        </a:defRPr>
                      </a:lvl2pPr>
                      <a:lvl3pPr marL="1143000" indent="-228600">
                        <a:spcBef>
                          <a:spcPct val="20000"/>
                        </a:spcBef>
                        <a:buFont typeface="Arial" charset="0"/>
                        <a:defRPr sz="2000">
                          <a:solidFill>
                            <a:schemeClr val="tx1"/>
                          </a:solidFill>
                          <a:latin typeface="Calibri" charset="0"/>
                          <a:ea typeface="宋体" charset="-122"/>
                        </a:defRPr>
                      </a:lvl3pPr>
                      <a:lvl4pPr marL="1600200" indent="-228600">
                        <a:spcBef>
                          <a:spcPct val="20000"/>
                        </a:spcBef>
                        <a:buFont typeface="Arial" charset="0"/>
                        <a:defRPr>
                          <a:solidFill>
                            <a:schemeClr val="tx1"/>
                          </a:solidFill>
                          <a:latin typeface="Calibri" charset="0"/>
                          <a:ea typeface="宋体" charset="-122"/>
                        </a:defRPr>
                      </a:lvl4pPr>
                      <a:lvl5pPr marL="2057400" indent="-228600">
                        <a:spcBef>
                          <a:spcPct val="20000"/>
                        </a:spcBef>
                        <a:buFont typeface="Arial" charset="0"/>
                        <a:defRPr>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宋体"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lang="en-US" altLang="zh-CN" sz="800" kern="1200">
                          <a:effectLst/>
                          <a:latin typeface="+mn-ea"/>
                          <a:ea typeface="+mn-ea"/>
                        </a:rPr>
                        <a:t>string</a:t>
                      </a:r>
                      <a:endParaRPr lang="zh-CN" altLang="zh-CN" sz="800" kern="1200">
                        <a:solidFill>
                          <a:schemeClr val="dk1"/>
                        </a:solidFill>
                        <a:effectLst/>
                        <a:latin typeface="+mn-ea"/>
                        <a:ea typeface="+mn-ea"/>
                        <a:cs typeface="Microsoft YaHei" charset="-122"/>
                      </a:endParaRPr>
                    </a:p>
                  </a:txBody>
                  <a:tcPr marL="26098" marR="26098" marT="0" marB="0" anchor="ctr" horzOverflow="overflow"/>
                </a:tc>
                <a:tc>
                  <a:txBody>
                    <a:bodyPr/>
                    <a:lstStyle>
                      <a:lvl1pPr>
                        <a:spcBef>
                          <a:spcPct val="20000"/>
                        </a:spcBef>
                        <a:buFont typeface="Arial" charset="0"/>
                        <a:defRPr sz="2800">
                          <a:solidFill>
                            <a:schemeClr val="tx1"/>
                          </a:solidFill>
                          <a:latin typeface="Calibri" charset="0"/>
                          <a:ea typeface="宋体" charset="-122"/>
                        </a:defRPr>
                      </a:lvl1pPr>
                      <a:lvl2pPr marL="742950" indent="-285750">
                        <a:spcBef>
                          <a:spcPct val="20000"/>
                        </a:spcBef>
                        <a:buFont typeface="Arial" charset="0"/>
                        <a:defRPr sz="2400">
                          <a:solidFill>
                            <a:schemeClr val="tx1"/>
                          </a:solidFill>
                          <a:latin typeface="Calibri" charset="0"/>
                          <a:ea typeface="宋体" charset="-122"/>
                        </a:defRPr>
                      </a:lvl2pPr>
                      <a:lvl3pPr marL="1143000" indent="-228600">
                        <a:spcBef>
                          <a:spcPct val="20000"/>
                        </a:spcBef>
                        <a:buFont typeface="Arial" charset="0"/>
                        <a:defRPr sz="2000">
                          <a:solidFill>
                            <a:schemeClr val="tx1"/>
                          </a:solidFill>
                          <a:latin typeface="Calibri" charset="0"/>
                          <a:ea typeface="宋体" charset="-122"/>
                        </a:defRPr>
                      </a:lvl3pPr>
                      <a:lvl4pPr marL="1600200" indent="-228600">
                        <a:spcBef>
                          <a:spcPct val="20000"/>
                        </a:spcBef>
                        <a:buFont typeface="Arial" charset="0"/>
                        <a:defRPr>
                          <a:solidFill>
                            <a:schemeClr val="tx1"/>
                          </a:solidFill>
                          <a:latin typeface="Calibri" charset="0"/>
                          <a:ea typeface="宋体" charset="-122"/>
                        </a:defRPr>
                      </a:lvl4pPr>
                      <a:lvl5pPr marL="2057400" indent="-228600">
                        <a:spcBef>
                          <a:spcPct val="20000"/>
                        </a:spcBef>
                        <a:buFont typeface="Arial" charset="0"/>
                        <a:defRPr>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宋体"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lang="zh-CN" altLang="zh-CN" sz="800" kern="1200" dirty="0">
                          <a:effectLst/>
                          <a:latin typeface="+mn-ea"/>
                          <a:ea typeface="+mn-ea"/>
                        </a:rPr>
                        <a:t>事件类型</a:t>
                      </a:r>
                      <a:endParaRPr lang="zh-CN" altLang="zh-CN" sz="800" kern="1200" dirty="0">
                        <a:solidFill>
                          <a:schemeClr val="dk1"/>
                        </a:solidFill>
                        <a:effectLst/>
                        <a:latin typeface="+mn-ea"/>
                        <a:ea typeface="+mn-ea"/>
                        <a:cs typeface="Microsoft YaHei" charset="-122"/>
                      </a:endParaRPr>
                    </a:p>
                  </a:txBody>
                  <a:tcPr marL="26098" marR="26098" marT="0" marB="0" anchor="ctr" horzOverflow="overflow"/>
                </a:tc>
              </a:tr>
              <a:tr h="101231">
                <a:tc>
                  <a:txBody>
                    <a:bodyPr/>
                    <a:lstStyle>
                      <a:lvl1pPr>
                        <a:spcBef>
                          <a:spcPct val="20000"/>
                        </a:spcBef>
                        <a:buFont typeface="Arial" charset="0"/>
                        <a:defRPr sz="2800">
                          <a:solidFill>
                            <a:schemeClr val="tx1"/>
                          </a:solidFill>
                          <a:latin typeface="Calibri" charset="0"/>
                          <a:ea typeface="宋体" charset="-122"/>
                        </a:defRPr>
                      </a:lvl1pPr>
                      <a:lvl2pPr marL="742950" indent="-285750">
                        <a:spcBef>
                          <a:spcPct val="20000"/>
                        </a:spcBef>
                        <a:buFont typeface="Arial" charset="0"/>
                        <a:defRPr sz="2400">
                          <a:solidFill>
                            <a:schemeClr val="tx1"/>
                          </a:solidFill>
                          <a:latin typeface="Calibri" charset="0"/>
                          <a:ea typeface="宋体" charset="-122"/>
                        </a:defRPr>
                      </a:lvl2pPr>
                      <a:lvl3pPr marL="1143000" indent="-228600">
                        <a:spcBef>
                          <a:spcPct val="20000"/>
                        </a:spcBef>
                        <a:buFont typeface="Arial" charset="0"/>
                        <a:defRPr sz="2000">
                          <a:solidFill>
                            <a:schemeClr val="tx1"/>
                          </a:solidFill>
                          <a:latin typeface="Calibri" charset="0"/>
                          <a:ea typeface="宋体" charset="-122"/>
                        </a:defRPr>
                      </a:lvl3pPr>
                      <a:lvl4pPr marL="1600200" indent="-228600">
                        <a:spcBef>
                          <a:spcPct val="20000"/>
                        </a:spcBef>
                        <a:buFont typeface="Arial" charset="0"/>
                        <a:defRPr>
                          <a:solidFill>
                            <a:schemeClr val="tx1"/>
                          </a:solidFill>
                          <a:latin typeface="Calibri" charset="0"/>
                          <a:ea typeface="宋体" charset="-122"/>
                        </a:defRPr>
                      </a:lvl4pPr>
                      <a:lvl5pPr marL="2057400" indent="-228600">
                        <a:spcBef>
                          <a:spcPct val="20000"/>
                        </a:spcBef>
                        <a:buFont typeface="Arial" charset="0"/>
                        <a:defRPr>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宋体"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lang="en-US" altLang="zh-CN" sz="800" kern="1200">
                          <a:effectLst/>
                          <a:latin typeface="+mn-ea"/>
                          <a:ea typeface="+mn-ea"/>
                        </a:rPr>
                        <a:t>rantype</a:t>
                      </a:r>
                      <a:endParaRPr lang="zh-CN" altLang="zh-CN" sz="800" kern="1200">
                        <a:solidFill>
                          <a:schemeClr val="dk1"/>
                        </a:solidFill>
                        <a:effectLst/>
                        <a:latin typeface="+mn-ea"/>
                        <a:ea typeface="+mn-ea"/>
                        <a:cs typeface="Microsoft YaHei" charset="-122"/>
                      </a:endParaRPr>
                    </a:p>
                  </a:txBody>
                  <a:tcPr marL="26098" marR="26098" marT="0" marB="0" anchor="ctr" horzOverflow="overflow"/>
                </a:tc>
                <a:tc>
                  <a:txBody>
                    <a:bodyPr/>
                    <a:lstStyle>
                      <a:lvl1pPr>
                        <a:spcBef>
                          <a:spcPct val="20000"/>
                        </a:spcBef>
                        <a:buFont typeface="Arial" charset="0"/>
                        <a:defRPr sz="2800">
                          <a:solidFill>
                            <a:schemeClr val="tx1"/>
                          </a:solidFill>
                          <a:latin typeface="Calibri" charset="0"/>
                          <a:ea typeface="宋体" charset="-122"/>
                        </a:defRPr>
                      </a:lvl1pPr>
                      <a:lvl2pPr marL="742950" indent="-285750">
                        <a:spcBef>
                          <a:spcPct val="20000"/>
                        </a:spcBef>
                        <a:buFont typeface="Arial" charset="0"/>
                        <a:defRPr sz="2400">
                          <a:solidFill>
                            <a:schemeClr val="tx1"/>
                          </a:solidFill>
                          <a:latin typeface="Calibri" charset="0"/>
                          <a:ea typeface="宋体" charset="-122"/>
                        </a:defRPr>
                      </a:lvl2pPr>
                      <a:lvl3pPr marL="1143000" indent="-228600">
                        <a:spcBef>
                          <a:spcPct val="20000"/>
                        </a:spcBef>
                        <a:buFont typeface="Arial" charset="0"/>
                        <a:defRPr sz="2000">
                          <a:solidFill>
                            <a:schemeClr val="tx1"/>
                          </a:solidFill>
                          <a:latin typeface="Calibri" charset="0"/>
                          <a:ea typeface="宋体" charset="-122"/>
                        </a:defRPr>
                      </a:lvl3pPr>
                      <a:lvl4pPr marL="1600200" indent="-228600">
                        <a:spcBef>
                          <a:spcPct val="20000"/>
                        </a:spcBef>
                        <a:buFont typeface="Arial" charset="0"/>
                        <a:defRPr>
                          <a:solidFill>
                            <a:schemeClr val="tx1"/>
                          </a:solidFill>
                          <a:latin typeface="Calibri" charset="0"/>
                          <a:ea typeface="宋体" charset="-122"/>
                        </a:defRPr>
                      </a:lvl4pPr>
                      <a:lvl5pPr marL="2057400" indent="-228600">
                        <a:spcBef>
                          <a:spcPct val="20000"/>
                        </a:spcBef>
                        <a:buFont typeface="Arial" charset="0"/>
                        <a:defRPr>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宋体"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lang="en-US" altLang="zh-CN" sz="800" kern="1200">
                          <a:effectLst/>
                          <a:latin typeface="+mn-ea"/>
                          <a:ea typeface="+mn-ea"/>
                        </a:rPr>
                        <a:t>string</a:t>
                      </a:r>
                      <a:endParaRPr lang="zh-CN" altLang="zh-CN" sz="800" kern="1200">
                        <a:solidFill>
                          <a:schemeClr val="dk1"/>
                        </a:solidFill>
                        <a:effectLst/>
                        <a:latin typeface="+mn-ea"/>
                        <a:ea typeface="+mn-ea"/>
                        <a:cs typeface="Microsoft YaHei" charset="-122"/>
                      </a:endParaRPr>
                    </a:p>
                  </a:txBody>
                  <a:tcPr marL="26098" marR="26098" marT="0" marB="0" anchor="ctr" horzOverflow="overflow"/>
                </a:tc>
                <a:tc>
                  <a:txBody>
                    <a:bodyPr/>
                    <a:lstStyle>
                      <a:lvl1pPr>
                        <a:spcBef>
                          <a:spcPct val="20000"/>
                        </a:spcBef>
                        <a:buFont typeface="Arial" charset="0"/>
                        <a:defRPr sz="2800">
                          <a:solidFill>
                            <a:schemeClr val="tx1"/>
                          </a:solidFill>
                          <a:latin typeface="Calibri" charset="0"/>
                          <a:ea typeface="宋体" charset="-122"/>
                        </a:defRPr>
                      </a:lvl1pPr>
                      <a:lvl2pPr marL="742950" indent="-285750">
                        <a:spcBef>
                          <a:spcPct val="20000"/>
                        </a:spcBef>
                        <a:buFont typeface="Arial" charset="0"/>
                        <a:defRPr sz="2400">
                          <a:solidFill>
                            <a:schemeClr val="tx1"/>
                          </a:solidFill>
                          <a:latin typeface="Calibri" charset="0"/>
                          <a:ea typeface="宋体" charset="-122"/>
                        </a:defRPr>
                      </a:lvl2pPr>
                      <a:lvl3pPr marL="1143000" indent="-228600">
                        <a:spcBef>
                          <a:spcPct val="20000"/>
                        </a:spcBef>
                        <a:buFont typeface="Arial" charset="0"/>
                        <a:defRPr sz="2000">
                          <a:solidFill>
                            <a:schemeClr val="tx1"/>
                          </a:solidFill>
                          <a:latin typeface="Calibri" charset="0"/>
                          <a:ea typeface="宋体" charset="-122"/>
                        </a:defRPr>
                      </a:lvl3pPr>
                      <a:lvl4pPr marL="1600200" indent="-228600">
                        <a:spcBef>
                          <a:spcPct val="20000"/>
                        </a:spcBef>
                        <a:buFont typeface="Arial" charset="0"/>
                        <a:defRPr>
                          <a:solidFill>
                            <a:schemeClr val="tx1"/>
                          </a:solidFill>
                          <a:latin typeface="Calibri" charset="0"/>
                          <a:ea typeface="宋体" charset="-122"/>
                        </a:defRPr>
                      </a:lvl4pPr>
                      <a:lvl5pPr marL="2057400" indent="-228600">
                        <a:spcBef>
                          <a:spcPct val="20000"/>
                        </a:spcBef>
                        <a:buFont typeface="Arial" charset="0"/>
                        <a:defRPr>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宋体"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lang="zh-CN" altLang="zh-CN" sz="800" kern="1200" dirty="0">
                          <a:effectLst/>
                          <a:latin typeface="+mn-ea"/>
                          <a:ea typeface="+mn-ea"/>
                        </a:rPr>
                        <a:t>接入网类型</a:t>
                      </a:r>
                      <a:r>
                        <a:rPr lang="en-US" altLang="zh-CN" sz="800" kern="1200" dirty="0">
                          <a:effectLst/>
                          <a:latin typeface="+mn-ea"/>
                          <a:ea typeface="+mn-ea"/>
                        </a:rPr>
                        <a:t>,1:3G,2:2G,6:4G</a:t>
                      </a:r>
                      <a:endParaRPr lang="zh-CN" altLang="zh-CN" sz="800" kern="1200" dirty="0">
                        <a:solidFill>
                          <a:schemeClr val="dk1"/>
                        </a:solidFill>
                        <a:effectLst/>
                        <a:latin typeface="+mn-ea"/>
                        <a:ea typeface="+mn-ea"/>
                        <a:cs typeface="Microsoft YaHei" charset="-122"/>
                      </a:endParaRPr>
                    </a:p>
                  </a:txBody>
                  <a:tcPr marL="26098" marR="26098" marT="0" marB="0" anchor="ctr" horzOverflow="overflow"/>
                </a:tc>
              </a:tr>
              <a:tr h="101231">
                <a:tc>
                  <a:txBody>
                    <a:bodyPr/>
                    <a:lstStyle>
                      <a:lvl1pPr>
                        <a:spcBef>
                          <a:spcPct val="20000"/>
                        </a:spcBef>
                        <a:buFont typeface="Arial" charset="0"/>
                        <a:defRPr sz="2800">
                          <a:solidFill>
                            <a:schemeClr val="tx1"/>
                          </a:solidFill>
                          <a:latin typeface="Calibri" charset="0"/>
                          <a:ea typeface="宋体" charset="-122"/>
                        </a:defRPr>
                      </a:lvl1pPr>
                      <a:lvl2pPr marL="742950" indent="-285750">
                        <a:spcBef>
                          <a:spcPct val="20000"/>
                        </a:spcBef>
                        <a:buFont typeface="Arial" charset="0"/>
                        <a:defRPr sz="2400">
                          <a:solidFill>
                            <a:schemeClr val="tx1"/>
                          </a:solidFill>
                          <a:latin typeface="Calibri" charset="0"/>
                          <a:ea typeface="宋体" charset="-122"/>
                        </a:defRPr>
                      </a:lvl2pPr>
                      <a:lvl3pPr marL="1143000" indent="-228600">
                        <a:spcBef>
                          <a:spcPct val="20000"/>
                        </a:spcBef>
                        <a:buFont typeface="Arial" charset="0"/>
                        <a:defRPr sz="2000">
                          <a:solidFill>
                            <a:schemeClr val="tx1"/>
                          </a:solidFill>
                          <a:latin typeface="Calibri" charset="0"/>
                          <a:ea typeface="宋体" charset="-122"/>
                        </a:defRPr>
                      </a:lvl3pPr>
                      <a:lvl4pPr marL="1600200" indent="-228600">
                        <a:spcBef>
                          <a:spcPct val="20000"/>
                        </a:spcBef>
                        <a:buFont typeface="Arial" charset="0"/>
                        <a:defRPr>
                          <a:solidFill>
                            <a:schemeClr val="tx1"/>
                          </a:solidFill>
                          <a:latin typeface="Calibri" charset="0"/>
                          <a:ea typeface="宋体" charset="-122"/>
                        </a:defRPr>
                      </a:lvl4pPr>
                      <a:lvl5pPr marL="2057400" indent="-228600">
                        <a:spcBef>
                          <a:spcPct val="20000"/>
                        </a:spcBef>
                        <a:buFont typeface="Arial" charset="0"/>
                        <a:defRPr>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宋体"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lang="en-US" altLang="zh-CN" sz="800" kern="1200">
                          <a:effectLst/>
                          <a:latin typeface="+mn-ea"/>
                          <a:ea typeface="+mn-ea"/>
                        </a:rPr>
                        <a:t>province</a:t>
                      </a:r>
                      <a:endParaRPr lang="zh-CN" altLang="zh-CN" sz="800" kern="1200">
                        <a:solidFill>
                          <a:schemeClr val="dk1"/>
                        </a:solidFill>
                        <a:effectLst/>
                        <a:latin typeface="+mn-ea"/>
                        <a:ea typeface="+mn-ea"/>
                        <a:cs typeface="Microsoft YaHei" charset="-122"/>
                      </a:endParaRPr>
                    </a:p>
                  </a:txBody>
                  <a:tcPr marL="26098" marR="26098" marT="0" marB="0" anchor="ctr" horzOverflow="overflow"/>
                </a:tc>
                <a:tc>
                  <a:txBody>
                    <a:bodyPr/>
                    <a:lstStyle>
                      <a:lvl1pPr>
                        <a:spcBef>
                          <a:spcPct val="20000"/>
                        </a:spcBef>
                        <a:buFont typeface="Arial" charset="0"/>
                        <a:defRPr sz="2800">
                          <a:solidFill>
                            <a:schemeClr val="tx1"/>
                          </a:solidFill>
                          <a:latin typeface="Calibri" charset="0"/>
                          <a:ea typeface="宋体" charset="-122"/>
                        </a:defRPr>
                      </a:lvl1pPr>
                      <a:lvl2pPr marL="742950" indent="-285750">
                        <a:spcBef>
                          <a:spcPct val="20000"/>
                        </a:spcBef>
                        <a:buFont typeface="Arial" charset="0"/>
                        <a:defRPr sz="2400">
                          <a:solidFill>
                            <a:schemeClr val="tx1"/>
                          </a:solidFill>
                          <a:latin typeface="Calibri" charset="0"/>
                          <a:ea typeface="宋体" charset="-122"/>
                        </a:defRPr>
                      </a:lvl2pPr>
                      <a:lvl3pPr marL="1143000" indent="-228600">
                        <a:spcBef>
                          <a:spcPct val="20000"/>
                        </a:spcBef>
                        <a:buFont typeface="Arial" charset="0"/>
                        <a:defRPr sz="2000">
                          <a:solidFill>
                            <a:schemeClr val="tx1"/>
                          </a:solidFill>
                          <a:latin typeface="Calibri" charset="0"/>
                          <a:ea typeface="宋体" charset="-122"/>
                        </a:defRPr>
                      </a:lvl3pPr>
                      <a:lvl4pPr marL="1600200" indent="-228600">
                        <a:spcBef>
                          <a:spcPct val="20000"/>
                        </a:spcBef>
                        <a:buFont typeface="Arial" charset="0"/>
                        <a:defRPr>
                          <a:solidFill>
                            <a:schemeClr val="tx1"/>
                          </a:solidFill>
                          <a:latin typeface="Calibri" charset="0"/>
                          <a:ea typeface="宋体" charset="-122"/>
                        </a:defRPr>
                      </a:lvl4pPr>
                      <a:lvl5pPr marL="2057400" indent="-228600">
                        <a:spcBef>
                          <a:spcPct val="20000"/>
                        </a:spcBef>
                        <a:buFont typeface="Arial" charset="0"/>
                        <a:defRPr>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宋体"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lang="en-US" altLang="zh-CN" sz="800" kern="1200">
                          <a:effectLst/>
                          <a:latin typeface="+mn-ea"/>
                          <a:ea typeface="+mn-ea"/>
                        </a:rPr>
                        <a:t>string</a:t>
                      </a:r>
                      <a:endParaRPr lang="zh-CN" altLang="zh-CN" sz="800" kern="1200">
                        <a:solidFill>
                          <a:schemeClr val="dk1"/>
                        </a:solidFill>
                        <a:effectLst/>
                        <a:latin typeface="+mn-ea"/>
                        <a:ea typeface="+mn-ea"/>
                        <a:cs typeface="Microsoft YaHei" charset="-122"/>
                      </a:endParaRPr>
                    </a:p>
                  </a:txBody>
                  <a:tcPr marL="26098" marR="26098" marT="0" marB="0" anchor="ctr" horzOverflow="overflow"/>
                </a:tc>
                <a:tc>
                  <a:txBody>
                    <a:bodyPr/>
                    <a:lstStyle>
                      <a:lvl1pPr>
                        <a:spcBef>
                          <a:spcPct val="20000"/>
                        </a:spcBef>
                        <a:buFont typeface="Arial" charset="0"/>
                        <a:defRPr sz="2800">
                          <a:solidFill>
                            <a:schemeClr val="tx1"/>
                          </a:solidFill>
                          <a:latin typeface="Calibri" charset="0"/>
                          <a:ea typeface="宋体" charset="-122"/>
                        </a:defRPr>
                      </a:lvl1pPr>
                      <a:lvl2pPr marL="742950" indent="-285750">
                        <a:spcBef>
                          <a:spcPct val="20000"/>
                        </a:spcBef>
                        <a:buFont typeface="Arial" charset="0"/>
                        <a:defRPr sz="2400">
                          <a:solidFill>
                            <a:schemeClr val="tx1"/>
                          </a:solidFill>
                          <a:latin typeface="Calibri" charset="0"/>
                          <a:ea typeface="宋体" charset="-122"/>
                        </a:defRPr>
                      </a:lvl2pPr>
                      <a:lvl3pPr marL="1143000" indent="-228600">
                        <a:spcBef>
                          <a:spcPct val="20000"/>
                        </a:spcBef>
                        <a:buFont typeface="Arial" charset="0"/>
                        <a:defRPr sz="2000">
                          <a:solidFill>
                            <a:schemeClr val="tx1"/>
                          </a:solidFill>
                          <a:latin typeface="Calibri" charset="0"/>
                          <a:ea typeface="宋体" charset="-122"/>
                        </a:defRPr>
                      </a:lvl3pPr>
                      <a:lvl4pPr marL="1600200" indent="-228600">
                        <a:spcBef>
                          <a:spcPct val="20000"/>
                        </a:spcBef>
                        <a:buFont typeface="Arial" charset="0"/>
                        <a:defRPr>
                          <a:solidFill>
                            <a:schemeClr val="tx1"/>
                          </a:solidFill>
                          <a:latin typeface="Calibri" charset="0"/>
                          <a:ea typeface="宋体" charset="-122"/>
                        </a:defRPr>
                      </a:lvl4pPr>
                      <a:lvl5pPr marL="2057400" indent="-228600">
                        <a:spcBef>
                          <a:spcPct val="20000"/>
                        </a:spcBef>
                        <a:buFont typeface="Arial" charset="0"/>
                        <a:defRPr>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宋体"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lang="zh-CN" altLang="zh-CN" sz="800" kern="1200" dirty="0">
                          <a:effectLst/>
                          <a:latin typeface="+mn-ea"/>
                          <a:ea typeface="+mn-ea"/>
                        </a:rPr>
                        <a:t>发生省份编码</a:t>
                      </a:r>
                      <a:endParaRPr lang="zh-CN" altLang="zh-CN" sz="800" kern="1200" dirty="0">
                        <a:solidFill>
                          <a:schemeClr val="dk1"/>
                        </a:solidFill>
                        <a:effectLst/>
                        <a:latin typeface="+mn-ea"/>
                        <a:ea typeface="+mn-ea"/>
                        <a:cs typeface="Microsoft YaHei" charset="-122"/>
                      </a:endParaRPr>
                    </a:p>
                  </a:txBody>
                  <a:tcPr marL="26098" marR="26098" marT="0" marB="0" anchor="ctr" horzOverflow="overflow"/>
                </a:tc>
              </a:tr>
              <a:tr h="101231">
                <a:tc>
                  <a:txBody>
                    <a:bodyPr/>
                    <a:lstStyle>
                      <a:lvl1pPr>
                        <a:spcBef>
                          <a:spcPct val="20000"/>
                        </a:spcBef>
                        <a:buFont typeface="Arial" charset="0"/>
                        <a:defRPr sz="2800">
                          <a:solidFill>
                            <a:schemeClr val="tx1"/>
                          </a:solidFill>
                          <a:latin typeface="Calibri" charset="0"/>
                          <a:ea typeface="宋体" charset="-122"/>
                        </a:defRPr>
                      </a:lvl1pPr>
                      <a:lvl2pPr marL="742950" indent="-285750">
                        <a:spcBef>
                          <a:spcPct val="20000"/>
                        </a:spcBef>
                        <a:buFont typeface="Arial" charset="0"/>
                        <a:defRPr sz="2400">
                          <a:solidFill>
                            <a:schemeClr val="tx1"/>
                          </a:solidFill>
                          <a:latin typeface="Calibri" charset="0"/>
                          <a:ea typeface="宋体" charset="-122"/>
                        </a:defRPr>
                      </a:lvl2pPr>
                      <a:lvl3pPr marL="1143000" indent="-228600">
                        <a:spcBef>
                          <a:spcPct val="20000"/>
                        </a:spcBef>
                        <a:buFont typeface="Arial" charset="0"/>
                        <a:defRPr sz="2000">
                          <a:solidFill>
                            <a:schemeClr val="tx1"/>
                          </a:solidFill>
                          <a:latin typeface="Calibri" charset="0"/>
                          <a:ea typeface="宋体" charset="-122"/>
                        </a:defRPr>
                      </a:lvl3pPr>
                      <a:lvl4pPr marL="1600200" indent="-228600">
                        <a:spcBef>
                          <a:spcPct val="20000"/>
                        </a:spcBef>
                        <a:buFont typeface="Arial" charset="0"/>
                        <a:defRPr>
                          <a:solidFill>
                            <a:schemeClr val="tx1"/>
                          </a:solidFill>
                          <a:latin typeface="Calibri" charset="0"/>
                          <a:ea typeface="宋体" charset="-122"/>
                        </a:defRPr>
                      </a:lvl4pPr>
                      <a:lvl5pPr marL="2057400" indent="-228600">
                        <a:spcBef>
                          <a:spcPct val="20000"/>
                        </a:spcBef>
                        <a:buFont typeface="Arial" charset="0"/>
                        <a:defRPr>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宋体"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lang="en-US" altLang="zh-CN" sz="800" kern="1200">
                          <a:effectLst/>
                          <a:latin typeface="+mn-ea"/>
                          <a:ea typeface="+mn-ea"/>
                        </a:rPr>
                        <a:t>first_lac</a:t>
                      </a:r>
                      <a:endParaRPr lang="zh-CN" altLang="zh-CN" sz="800" kern="1200">
                        <a:solidFill>
                          <a:schemeClr val="dk1"/>
                        </a:solidFill>
                        <a:effectLst/>
                        <a:latin typeface="+mn-ea"/>
                        <a:ea typeface="+mn-ea"/>
                        <a:cs typeface="Microsoft YaHei" charset="-122"/>
                      </a:endParaRPr>
                    </a:p>
                  </a:txBody>
                  <a:tcPr marL="26098" marR="26098" marT="0" marB="0" anchor="ctr" horzOverflow="overflow"/>
                </a:tc>
                <a:tc>
                  <a:txBody>
                    <a:bodyPr/>
                    <a:lstStyle>
                      <a:lvl1pPr>
                        <a:spcBef>
                          <a:spcPct val="20000"/>
                        </a:spcBef>
                        <a:buFont typeface="Arial" charset="0"/>
                        <a:defRPr sz="2800">
                          <a:solidFill>
                            <a:schemeClr val="tx1"/>
                          </a:solidFill>
                          <a:latin typeface="Calibri" charset="0"/>
                          <a:ea typeface="宋体" charset="-122"/>
                        </a:defRPr>
                      </a:lvl1pPr>
                      <a:lvl2pPr marL="742950" indent="-285750">
                        <a:spcBef>
                          <a:spcPct val="20000"/>
                        </a:spcBef>
                        <a:buFont typeface="Arial" charset="0"/>
                        <a:defRPr sz="2400">
                          <a:solidFill>
                            <a:schemeClr val="tx1"/>
                          </a:solidFill>
                          <a:latin typeface="Calibri" charset="0"/>
                          <a:ea typeface="宋体" charset="-122"/>
                        </a:defRPr>
                      </a:lvl2pPr>
                      <a:lvl3pPr marL="1143000" indent="-228600">
                        <a:spcBef>
                          <a:spcPct val="20000"/>
                        </a:spcBef>
                        <a:buFont typeface="Arial" charset="0"/>
                        <a:defRPr sz="2000">
                          <a:solidFill>
                            <a:schemeClr val="tx1"/>
                          </a:solidFill>
                          <a:latin typeface="Calibri" charset="0"/>
                          <a:ea typeface="宋体" charset="-122"/>
                        </a:defRPr>
                      </a:lvl3pPr>
                      <a:lvl4pPr marL="1600200" indent="-228600">
                        <a:spcBef>
                          <a:spcPct val="20000"/>
                        </a:spcBef>
                        <a:buFont typeface="Arial" charset="0"/>
                        <a:defRPr>
                          <a:solidFill>
                            <a:schemeClr val="tx1"/>
                          </a:solidFill>
                          <a:latin typeface="Calibri" charset="0"/>
                          <a:ea typeface="宋体" charset="-122"/>
                        </a:defRPr>
                      </a:lvl4pPr>
                      <a:lvl5pPr marL="2057400" indent="-228600">
                        <a:spcBef>
                          <a:spcPct val="20000"/>
                        </a:spcBef>
                        <a:buFont typeface="Arial" charset="0"/>
                        <a:defRPr>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宋体"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lang="en-US" altLang="zh-CN" sz="800" kern="1200">
                          <a:effectLst/>
                          <a:latin typeface="+mn-ea"/>
                          <a:ea typeface="+mn-ea"/>
                        </a:rPr>
                        <a:t>string</a:t>
                      </a:r>
                      <a:endParaRPr lang="zh-CN" altLang="zh-CN" sz="800" kern="1200">
                        <a:solidFill>
                          <a:schemeClr val="dk1"/>
                        </a:solidFill>
                        <a:effectLst/>
                        <a:latin typeface="+mn-ea"/>
                        <a:ea typeface="+mn-ea"/>
                        <a:cs typeface="Microsoft YaHei" charset="-122"/>
                      </a:endParaRPr>
                    </a:p>
                  </a:txBody>
                  <a:tcPr marL="26098" marR="26098" marT="0" marB="0" anchor="ctr" horzOverflow="overflow"/>
                </a:tc>
                <a:tc>
                  <a:txBody>
                    <a:bodyPr/>
                    <a:lstStyle>
                      <a:lvl1pPr>
                        <a:spcBef>
                          <a:spcPct val="20000"/>
                        </a:spcBef>
                        <a:buFont typeface="Arial" charset="0"/>
                        <a:defRPr sz="2800">
                          <a:solidFill>
                            <a:schemeClr val="tx1"/>
                          </a:solidFill>
                          <a:latin typeface="Calibri" charset="0"/>
                          <a:ea typeface="宋体" charset="-122"/>
                        </a:defRPr>
                      </a:lvl1pPr>
                      <a:lvl2pPr marL="742950" indent="-285750">
                        <a:spcBef>
                          <a:spcPct val="20000"/>
                        </a:spcBef>
                        <a:buFont typeface="Arial" charset="0"/>
                        <a:defRPr sz="2400">
                          <a:solidFill>
                            <a:schemeClr val="tx1"/>
                          </a:solidFill>
                          <a:latin typeface="Calibri" charset="0"/>
                          <a:ea typeface="宋体" charset="-122"/>
                        </a:defRPr>
                      </a:lvl2pPr>
                      <a:lvl3pPr marL="1143000" indent="-228600">
                        <a:spcBef>
                          <a:spcPct val="20000"/>
                        </a:spcBef>
                        <a:buFont typeface="Arial" charset="0"/>
                        <a:defRPr sz="2000">
                          <a:solidFill>
                            <a:schemeClr val="tx1"/>
                          </a:solidFill>
                          <a:latin typeface="Calibri" charset="0"/>
                          <a:ea typeface="宋体" charset="-122"/>
                        </a:defRPr>
                      </a:lvl3pPr>
                      <a:lvl4pPr marL="1600200" indent="-228600">
                        <a:spcBef>
                          <a:spcPct val="20000"/>
                        </a:spcBef>
                        <a:buFont typeface="Arial" charset="0"/>
                        <a:defRPr>
                          <a:solidFill>
                            <a:schemeClr val="tx1"/>
                          </a:solidFill>
                          <a:latin typeface="Calibri" charset="0"/>
                          <a:ea typeface="宋体" charset="-122"/>
                        </a:defRPr>
                      </a:lvl4pPr>
                      <a:lvl5pPr marL="2057400" indent="-228600">
                        <a:spcBef>
                          <a:spcPct val="20000"/>
                        </a:spcBef>
                        <a:buFont typeface="Arial" charset="0"/>
                        <a:defRPr>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宋体"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lang="zh-CN" altLang="zh-CN" sz="800" kern="1200" dirty="0">
                          <a:effectLst/>
                          <a:latin typeface="+mn-ea"/>
                          <a:ea typeface="+mn-ea"/>
                        </a:rPr>
                        <a:t>上一个</a:t>
                      </a:r>
                      <a:r>
                        <a:rPr lang="en-US" altLang="zh-CN" sz="800" kern="1200" dirty="0">
                          <a:effectLst/>
                          <a:latin typeface="+mn-ea"/>
                          <a:ea typeface="+mn-ea"/>
                        </a:rPr>
                        <a:t>lac/tac</a:t>
                      </a:r>
                      <a:endParaRPr lang="zh-CN" altLang="zh-CN" sz="800" kern="1200" dirty="0">
                        <a:solidFill>
                          <a:schemeClr val="dk1"/>
                        </a:solidFill>
                        <a:effectLst/>
                        <a:latin typeface="+mn-ea"/>
                        <a:ea typeface="+mn-ea"/>
                        <a:cs typeface="Microsoft YaHei" charset="-122"/>
                      </a:endParaRPr>
                    </a:p>
                  </a:txBody>
                  <a:tcPr marL="26098" marR="26098" marT="0" marB="0" anchor="ctr" horzOverflow="overflow"/>
                </a:tc>
              </a:tr>
              <a:tr h="101231">
                <a:tc>
                  <a:txBody>
                    <a:bodyPr/>
                    <a:lstStyle>
                      <a:lvl1pPr>
                        <a:spcBef>
                          <a:spcPct val="20000"/>
                        </a:spcBef>
                        <a:buFont typeface="Arial" charset="0"/>
                        <a:defRPr sz="2800">
                          <a:solidFill>
                            <a:schemeClr val="tx1"/>
                          </a:solidFill>
                          <a:latin typeface="Calibri" charset="0"/>
                          <a:ea typeface="宋体" charset="-122"/>
                        </a:defRPr>
                      </a:lvl1pPr>
                      <a:lvl2pPr marL="742950" indent="-285750">
                        <a:spcBef>
                          <a:spcPct val="20000"/>
                        </a:spcBef>
                        <a:buFont typeface="Arial" charset="0"/>
                        <a:defRPr sz="2400">
                          <a:solidFill>
                            <a:schemeClr val="tx1"/>
                          </a:solidFill>
                          <a:latin typeface="Calibri" charset="0"/>
                          <a:ea typeface="宋体" charset="-122"/>
                        </a:defRPr>
                      </a:lvl2pPr>
                      <a:lvl3pPr marL="1143000" indent="-228600">
                        <a:spcBef>
                          <a:spcPct val="20000"/>
                        </a:spcBef>
                        <a:buFont typeface="Arial" charset="0"/>
                        <a:defRPr sz="2000">
                          <a:solidFill>
                            <a:schemeClr val="tx1"/>
                          </a:solidFill>
                          <a:latin typeface="Calibri" charset="0"/>
                          <a:ea typeface="宋体" charset="-122"/>
                        </a:defRPr>
                      </a:lvl3pPr>
                      <a:lvl4pPr marL="1600200" indent="-228600">
                        <a:spcBef>
                          <a:spcPct val="20000"/>
                        </a:spcBef>
                        <a:buFont typeface="Arial" charset="0"/>
                        <a:defRPr>
                          <a:solidFill>
                            <a:schemeClr val="tx1"/>
                          </a:solidFill>
                          <a:latin typeface="Calibri" charset="0"/>
                          <a:ea typeface="宋体" charset="-122"/>
                        </a:defRPr>
                      </a:lvl4pPr>
                      <a:lvl5pPr marL="2057400" indent="-228600">
                        <a:spcBef>
                          <a:spcPct val="20000"/>
                        </a:spcBef>
                        <a:buFont typeface="Arial" charset="0"/>
                        <a:defRPr>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宋体"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lang="en-US" altLang="zh-CN" sz="800" kern="1200">
                          <a:effectLst/>
                          <a:latin typeface="+mn-ea"/>
                          <a:ea typeface="+mn-ea"/>
                        </a:rPr>
                        <a:t>first_ci</a:t>
                      </a:r>
                      <a:endParaRPr lang="zh-CN" altLang="zh-CN" sz="800" kern="1200">
                        <a:solidFill>
                          <a:schemeClr val="dk1"/>
                        </a:solidFill>
                        <a:effectLst/>
                        <a:latin typeface="+mn-ea"/>
                        <a:ea typeface="+mn-ea"/>
                        <a:cs typeface="Microsoft YaHei" charset="-122"/>
                      </a:endParaRPr>
                    </a:p>
                  </a:txBody>
                  <a:tcPr marL="26098" marR="26098" marT="0" marB="0" anchor="ctr" horzOverflow="overflow"/>
                </a:tc>
                <a:tc>
                  <a:txBody>
                    <a:bodyPr/>
                    <a:lstStyle>
                      <a:lvl1pPr>
                        <a:spcBef>
                          <a:spcPct val="20000"/>
                        </a:spcBef>
                        <a:buFont typeface="Arial" charset="0"/>
                        <a:defRPr sz="2800">
                          <a:solidFill>
                            <a:schemeClr val="tx1"/>
                          </a:solidFill>
                          <a:latin typeface="Calibri" charset="0"/>
                          <a:ea typeface="宋体" charset="-122"/>
                        </a:defRPr>
                      </a:lvl1pPr>
                      <a:lvl2pPr marL="742950" indent="-285750">
                        <a:spcBef>
                          <a:spcPct val="20000"/>
                        </a:spcBef>
                        <a:buFont typeface="Arial" charset="0"/>
                        <a:defRPr sz="2400">
                          <a:solidFill>
                            <a:schemeClr val="tx1"/>
                          </a:solidFill>
                          <a:latin typeface="Calibri" charset="0"/>
                          <a:ea typeface="宋体" charset="-122"/>
                        </a:defRPr>
                      </a:lvl2pPr>
                      <a:lvl3pPr marL="1143000" indent="-228600">
                        <a:spcBef>
                          <a:spcPct val="20000"/>
                        </a:spcBef>
                        <a:buFont typeface="Arial" charset="0"/>
                        <a:defRPr sz="2000">
                          <a:solidFill>
                            <a:schemeClr val="tx1"/>
                          </a:solidFill>
                          <a:latin typeface="Calibri" charset="0"/>
                          <a:ea typeface="宋体" charset="-122"/>
                        </a:defRPr>
                      </a:lvl3pPr>
                      <a:lvl4pPr marL="1600200" indent="-228600">
                        <a:spcBef>
                          <a:spcPct val="20000"/>
                        </a:spcBef>
                        <a:buFont typeface="Arial" charset="0"/>
                        <a:defRPr>
                          <a:solidFill>
                            <a:schemeClr val="tx1"/>
                          </a:solidFill>
                          <a:latin typeface="Calibri" charset="0"/>
                          <a:ea typeface="宋体" charset="-122"/>
                        </a:defRPr>
                      </a:lvl4pPr>
                      <a:lvl5pPr marL="2057400" indent="-228600">
                        <a:spcBef>
                          <a:spcPct val="20000"/>
                        </a:spcBef>
                        <a:buFont typeface="Arial" charset="0"/>
                        <a:defRPr>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宋体"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lang="en-US" altLang="zh-CN" sz="800" kern="1200">
                          <a:effectLst/>
                          <a:latin typeface="+mn-ea"/>
                          <a:ea typeface="+mn-ea"/>
                        </a:rPr>
                        <a:t>string</a:t>
                      </a:r>
                      <a:endParaRPr lang="zh-CN" altLang="zh-CN" sz="800" kern="1200">
                        <a:solidFill>
                          <a:schemeClr val="dk1"/>
                        </a:solidFill>
                        <a:effectLst/>
                        <a:latin typeface="+mn-ea"/>
                        <a:ea typeface="+mn-ea"/>
                        <a:cs typeface="Microsoft YaHei" charset="-122"/>
                      </a:endParaRPr>
                    </a:p>
                  </a:txBody>
                  <a:tcPr marL="26098" marR="26098" marT="0" marB="0" anchor="ctr" horzOverflow="overflow"/>
                </a:tc>
                <a:tc>
                  <a:txBody>
                    <a:bodyPr/>
                    <a:lstStyle>
                      <a:lvl1pPr>
                        <a:spcBef>
                          <a:spcPct val="20000"/>
                        </a:spcBef>
                        <a:buFont typeface="Arial" charset="0"/>
                        <a:defRPr sz="2800">
                          <a:solidFill>
                            <a:schemeClr val="tx1"/>
                          </a:solidFill>
                          <a:latin typeface="Calibri" charset="0"/>
                          <a:ea typeface="宋体" charset="-122"/>
                        </a:defRPr>
                      </a:lvl1pPr>
                      <a:lvl2pPr marL="742950" indent="-285750">
                        <a:spcBef>
                          <a:spcPct val="20000"/>
                        </a:spcBef>
                        <a:buFont typeface="Arial" charset="0"/>
                        <a:defRPr sz="2400">
                          <a:solidFill>
                            <a:schemeClr val="tx1"/>
                          </a:solidFill>
                          <a:latin typeface="Calibri" charset="0"/>
                          <a:ea typeface="宋体" charset="-122"/>
                        </a:defRPr>
                      </a:lvl2pPr>
                      <a:lvl3pPr marL="1143000" indent="-228600">
                        <a:spcBef>
                          <a:spcPct val="20000"/>
                        </a:spcBef>
                        <a:buFont typeface="Arial" charset="0"/>
                        <a:defRPr sz="2000">
                          <a:solidFill>
                            <a:schemeClr val="tx1"/>
                          </a:solidFill>
                          <a:latin typeface="Calibri" charset="0"/>
                          <a:ea typeface="宋体" charset="-122"/>
                        </a:defRPr>
                      </a:lvl3pPr>
                      <a:lvl4pPr marL="1600200" indent="-228600">
                        <a:spcBef>
                          <a:spcPct val="20000"/>
                        </a:spcBef>
                        <a:buFont typeface="Arial" charset="0"/>
                        <a:defRPr>
                          <a:solidFill>
                            <a:schemeClr val="tx1"/>
                          </a:solidFill>
                          <a:latin typeface="Calibri" charset="0"/>
                          <a:ea typeface="宋体" charset="-122"/>
                        </a:defRPr>
                      </a:lvl4pPr>
                      <a:lvl5pPr marL="2057400" indent="-228600">
                        <a:spcBef>
                          <a:spcPct val="20000"/>
                        </a:spcBef>
                        <a:buFont typeface="Arial" charset="0"/>
                        <a:defRPr>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宋体"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lang="zh-CN" altLang="zh-CN" sz="800" kern="1200" dirty="0">
                          <a:effectLst/>
                          <a:latin typeface="+mn-ea"/>
                          <a:ea typeface="+mn-ea"/>
                        </a:rPr>
                        <a:t>上一个</a:t>
                      </a:r>
                      <a:r>
                        <a:rPr lang="en-US" altLang="zh-CN" sz="800" kern="1200" dirty="0">
                          <a:effectLst/>
                          <a:latin typeface="+mn-ea"/>
                          <a:ea typeface="+mn-ea"/>
                        </a:rPr>
                        <a:t>ci/</a:t>
                      </a:r>
                      <a:r>
                        <a:rPr lang="en-US" altLang="zh-CN" sz="800" kern="1200" dirty="0" err="1">
                          <a:effectLst/>
                          <a:latin typeface="+mn-ea"/>
                          <a:ea typeface="+mn-ea"/>
                        </a:rPr>
                        <a:t>eci</a:t>
                      </a:r>
                      <a:endParaRPr lang="zh-CN" altLang="zh-CN" sz="800" kern="1200" dirty="0">
                        <a:solidFill>
                          <a:schemeClr val="dk1"/>
                        </a:solidFill>
                        <a:effectLst/>
                        <a:latin typeface="+mn-ea"/>
                        <a:ea typeface="+mn-ea"/>
                        <a:cs typeface="Microsoft YaHei" charset="-122"/>
                      </a:endParaRPr>
                    </a:p>
                  </a:txBody>
                  <a:tcPr marL="26098" marR="26098" marT="0" marB="0" anchor="ctr" horzOverflow="overflow"/>
                </a:tc>
              </a:tr>
              <a:tr h="101231">
                <a:tc>
                  <a:txBody>
                    <a:bodyPr/>
                    <a:lstStyle>
                      <a:lvl1pPr>
                        <a:spcBef>
                          <a:spcPct val="20000"/>
                        </a:spcBef>
                        <a:buFont typeface="Arial" charset="0"/>
                        <a:defRPr sz="2800">
                          <a:solidFill>
                            <a:schemeClr val="tx1"/>
                          </a:solidFill>
                          <a:latin typeface="Calibri" charset="0"/>
                          <a:ea typeface="宋体" charset="-122"/>
                        </a:defRPr>
                      </a:lvl1pPr>
                      <a:lvl2pPr marL="742950" indent="-285750">
                        <a:spcBef>
                          <a:spcPct val="20000"/>
                        </a:spcBef>
                        <a:buFont typeface="Arial" charset="0"/>
                        <a:defRPr sz="2400">
                          <a:solidFill>
                            <a:schemeClr val="tx1"/>
                          </a:solidFill>
                          <a:latin typeface="Calibri" charset="0"/>
                          <a:ea typeface="宋体" charset="-122"/>
                        </a:defRPr>
                      </a:lvl2pPr>
                      <a:lvl3pPr marL="1143000" indent="-228600">
                        <a:spcBef>
                          <a:spcPct val="20000"/>
                        </a:spcBef>
                        <a:buFont typeface="Arial" charset="0"/>
                        <a:defRPr sz="2000">
                          <a:solidFill>
                            <a:schemeClr val="tx1"/>
                          </a:solidFill>
                          <a:latin typeface="Calibri" charset="0"/>
                          <a:ea typeface="宋体" charset="-122"/>
                        </a:defRPr>
                      </a:lvl3pPr>
                      <a:lvl4pPr marL="1600200" indent="-228600">
                        <a:spcBef>
                          <a:spcPct val="20000"/>
                        </a:spcBef>
                        <a:buFont typeface="Arial" charset="0"/>
                        <a:defRPr>
                          <a:solidFill>
                            <a:schemeClr val="tx1"/>
                          </a:solidFill>
                          <a:latin typeface="Calibri" charset="0"/>
                          <a:ea typeface="宋体" charset="-122"/>
                        </a:defRPr>
                      </a:lvl4pPr>
                      <a:lvl5pPr marL="2057400" indent="-228600">
                        <a:spcBef>
                          <a:spcPct val="20000"/>
                        </a:spcBef>
                        <a:buFont typeface="Arial" charset="0"/>
                        <a:defRPr>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宋体"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lang="en-US" altLang="zh-CN" sz="800" kern="1200">
                          <a:effectLst/>
                          <a:latin typeface="+mn-ea"/>
                          <a:ea typeface="+mn-ea"/>
                        </a:rPr>
                        <a:t>latitude</a:t>
                      </a:r>
                      <a:endParaRPr lang="zh-CN" altLang="zh-CN" sz="800" kern="1200">
                        <a:solidFill>
                          <a:schemeClr val="dk1"/>
                        </a:solidFill>
                        <a:effectLst/>
                        <a:latin typeface="+mn-ea"/>
                        <a:ea typeface="+mn-ea"/>
                        <a:cs typeface="Microsoft YaHei" charset="-122"/>
                      </a:endParaRPr>
                    </a:p>
                  </a:txBody>
                  <a:tcPr marL="26098" marR="26098" marT="0" marB="0" anchor="ctr" horzOverflow="overflow"/>
                </a:tc>
                <a:tc>
                  <a:txBody>
                    <a:bodyPr/>
                    <a:lstStyle>
                      <a:lvl1pPr>
                        <a:spcBef>
                          <a:spcPct val="20000"/>
                        </a:spcBef>
                        <a:buFont typeface="Arial" charset="0"/>
                        <a:defRPr sz="2800">
                          <a:solidFill>
                            <a:schemeClr val="tx1"/>
                          </a:solidFill>
                          <a:latin typeface="Calibri" charset="0"/>
                          <a:ea typeface="宋体" charset="-122"/>
                        </a:defRPr>
                      </a:lvl1pPr>
                      <a:lvl2pPr marL="742950" indent="-285750">
                        <a:spcBef>
                          <a:spcPct val="20000"/>
                        </a:spcBef>
                        <a:buFont typeface="Arial" charset="0"/>
                        <a:defRPr sz="2400">
                          <a:solidFill>
                            <a:schemeClr val="tx1"/>
                          </a:solidFill>
                          <a:latin typeface="Calibri" charset="0"/>
                          <a:ea typeface="宋体" charset="-122"/>
                        </a:defRPr>
                      </a:lvl2pPr>
                      <a:lvl3pPr marL="1143000" indent="-228600">
                        <a:spcBef>
                          <a:spcPct val="20000"/>
                        </a:spcBef>
                        <a:buFont typeface="Arial" charset="0"/>
                        <a:defRPr sz="2000">
                          <a:solidFill>
                            <a:schemeClr val="tx1"/>
                          </a:solidFill>
                          <a:latin typeface="Calibri" charset="0"/>
                          <a:ea typeface="宋体" charset="-122"/>
                        </a:defRPr>
                      </a:lvl3pPr>
                      <a:lvl4pPr marL="1600200" indent="-228600">
                        <a:spcBef>
                          <a:spcPct val="20000"/>
                        </a:spcBef>
                        <a:buFont typeface="Arial" charset="0"/>
                        <a:defRPr>
                          <a:solidFill>
                            <a:schemeClr val="tx1"/>
                          </a:solidFill>
                          <a:latin typeface="Calibri" charset="0"/>
                          <a:ea typeface="宋体" charset="-122"/>
                        </a:defRPr>
                      </a:lvl4pPr>
                      <a:lvl5pPr marL="2057400" indent="-228600">
                        <a:spcBef>
                          <a:spcPct val="20000"/>
                        </a:spcBef>
                        <a:buFont typeface="Arial" charset="0"/>
                        <a:defRPr>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宋体"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lang="en-US" altLang="zh-CN" sz="800" kern="1200">
                          <a:effectLst/>
                          <a:latin typeface="+mn-ea"/>
                          <a:ea typeface="+mn-ea"/>
                        </a:rPr>
                        <a:t>string</a:t>
                      </a:r>
                      <a:endParaRPr lang="zh-CN" altLang="zh-CN" sz="800" kern="1200">
                        <a:solidFill>
                          <a:schemeClr val="dk1"/>
                        </a:solidFill>
                        <a:effectLst/>
                        <a:latin typeface="+mn-ea"/>
                        <a:ea typeface="+mn-ea"/>
                        <a:cs typeface="Microsoft YaHei" charset="-122"/>
                      </a:endParaRPr>
                    </a:p>
                  </a:txBody>
                  <a:tcPr marL="26098" marR="26098" marT="0" marB="0" anchor="ctr" horzOverflow="overflow"/>
                </a:tc>
                <a:tc>
                  <a:txBody>
                    <a:bodyPr/>
                    <a:lstStyle>
                      <a:lvl1pPr>
                        <a:spcBef>
                          <a:spcPct val="20000"/>
                        </a:spcBef>
                        <a:buFont typeface="Arial" charset="0"/>
                        <a:defRPr sz="2800">
                          <a:solidFill>
                            <a:schemeClr val="tx1"/>
                          </a:solidFill>
                          <a:latin typeface="Calibri" charset="0"/>
                          <a:ea typeface="宋体" charset="-122"/>
                        </a:defRPr>
                      </a:lvl1pPr>
                      <a:lvl2pPr marL="742950" indent="-285750">
                        <a:spcBef>
                          <a:spcPct val="20000"/>
                        </a:spcBef>
                        <a:buFont typeface="Arial" charset="0"/>
                        <a:defRPr sz="2400">
                          <a:solidFill>
                            <a:schemeClr val="tx1"/>
                          </a:solidFill>
                          <a:latin typeface="Calibri" charset="0"/>
                          <a:ea typeface="宋体" charset="-122"/>
                        </a:defRPr>
                      </a:lvl2pPr>
                      <a:lvl3pPr marL="1143000" indent="-228600">
                        <a:spcBef>
                          <a:spcPct val="20000"/>
                        </a:spcBef>
                        <a:buFont typeface="Arial" charset="0"/>
                        <a:defRPr sz="2000">
                          <a:solidFill>
                            <a:schemeClr val="tx1"/>
                          </a:solidFill>
                          <a:latin typeface="Calibri" charset="0"/>
                          <a:ea typeface="宋体" charset="-122"/>
                        </a:defRPr>
                      </a:lvl3pPr>
                      <a:lvl4pPr marL="1600200" indent="-228600">
                        <a:spcBef>
                          <a:spcPct val="20000"/>
                        </a:spcBef>
                        <a:buFont typeface="Arial" charset="0"/>
                        <a:defRPr>
                          <a:solidFill>
                            <a:schemeClr val="tx1"/>
                          </a:solidFill>
                          <a:latin typeface="Calibri" charset="0"/>
                          <a:ea typeface="宋体" charset="-122"/>
                        </a:defRPr>
                      </a:lvl4pPr>
                      <a:lvl5pPr marL="2057400" indent="-228600">
                        <a:spcBef>
                          <a:spcPct val="20000"/>
                        </a:spcBef>
                        <a:buFont typeface="Arial" charset="0"/>
                        <a:defRPr>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宋体"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lang="zh-CN" altLang="zh-CN" sz="800" kern="1200" dirty="0">
                          <a:effectLst/>
                          <a:latin typeface="+mn-ea"/>
                          <a:ea typeface="+mn-ea"/>
                        </a:rPr>
                        <a:t>纬度</a:t>
                      </a:r>
                      <a:endParaRPr lang="zh-CN" altLang="zh-CN" sz="800" kern="1200" dirty="0">
                        <a:solidFill>
                          <a:schemeClr val="dk1"/>
                        </a:solidFill>
                        <a:effectLst/>
                        <a:latin typeface="+mn-ea"/>
                        <a:ea typeface="+mn-ea"/>
                        <a:cs typeface="Microsoft YaHei" charset="-122"/>
                      </a:endParaRPr>
                    </a:p>
                  </a:txBody>
                  <a:tcPr marL="26098" marR="26098" marT="0" marB="0" anchor="ctr" horzOverflow="overflow"/>
                </a:tc>
              </a:tr>
              <a:tr h="101231">
                <a:tc>
                  <a:txBody>
                    <a:bodyPr/>
                    <a:lstStyle>
                      <a:lvl1pPr>
                        <a:spcBef>
                          <a:spcPct val="20000"/>
                        </a:spcBef>
                        <a:buFont typeface="Arial" charset="0"/>
                        <a:defRPr sz="2800">
                          <a:solidFill>
                            <a:schemeClr val="tx1"/>
                          </a:solidFill>
                          <a:latin typeface="Calibri" charset="0"/>
                          <a:ea typeface="宋体" charset="-122"/>
                        </a:defRPr>
                      </a:lvl1pPr>
                      <a:lvl2pPr marL="742950" indent="-285750">
                        <a:spcBef>
                          <a:spcPct val="20000"/>
                        </a:spcBef>
                        <a:buFont typeface="Arial" charset="0"/>
                        <a:defRPr sz="2400">
                          <a:solidFill>
                            <a:schemeClr val="tx1"/>
                          </a:solidFill>
                          <a:latin typeface="Calibri" charset="0"/>
                          <a:ea typeface="宋体" charset="-122"/>
                        </a:defRPr>
                      </a:lvl2pPr>
                      <a:lvl3pPr marL="1143000" indent="-228600">
                        <a:spcBef>
                          <a:spcPct val="20000"/>
                        </a:spcBef>
                        <a:buFont typeface="Arial" charset="0"/>
                        <a:defRPr sz="2000">
                          <a:solidFill>
                            <a:schemeClr val="tx1"/>
                          </a:solidFill>
                          <a:latin typeface="Calibri" charset="0"/>
                          <a:ea typeface="宋体" charset="-122"/>
                        </a:defRPr>
                      </a:lvl3pPr>
                      <a:lvl4pPr marL="1600200" indent="-228600">
                        <a:spcBef>
                          <a:spcPct val="20000"/>
                        </a:spcBef>
                        <a:buFont typeface="Arial" charset="0"/>
                        <a:defRPr>
                          <a:solidFill>
                            <a:schemeClr val="tx1"/>
                          </a:solidFill>
                          <a:latin typeface="Calibri" charset="0"/>
                          <a:ea typeface="宋体" charset="-122"/>
                        </a:defRPr>
                      </a:lvl4pPr>
                      <a:lvl5pPr marL="2057400" indent="-228600">
                        <a:spcBef>
                          <a:spcPct val="20000"/>
                        </a:spcBef>
                        <a:buFont typeface="Arial" charset="0"/>
                        <a:defRPr>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宋体"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lang="en-US" altLang="zh-CN" sz="800" kern="1200">
                          <a:effectLst/>
                          <a:latin typeface="+mn-ea"/>
                          <a:ea typeface="+mn-ea"/>
                        </a:rPr>
                        <a:t>longitude</a:t>
                      </a:r>
                      <a:endParaRPr lang="zh-CN" altLang="zh-CN" sz="800" kern="1200">
                        <a:solidFill>
                          <a:schemeClr val="dk1"/>
                        </a:solidFill>
                        <a:effectLst/>
                        <a:latin typeface="+mn-ea"/>
                        <a:ea typeface="+mn-ea"/>
                        <a:cs typeface="Microsoft YaHei" charset="-122"/>
                      </a:endParaRPr>
                    </a:p>
                  </a:txBody>
                  <a:tcPr marL="26098" marR="26098" marT="0" marB="0" anchor="ctr" horzOverflow="overflow"/>
                </a:tc>
                <a:tc>
                  <a:txBody>
                    <a:bodyPr/>
                    <a:lstStyle>
                      <a:lvl1pPr>
                        <a:spcBef>
                          <a:spcPct val="20000"/>
                        </a:spcBef>
                        <a:buFont typeface="Arial" charset="0"/>
                        <a:defRPr sz="2800">
                          <a:solidFill>
                            <a:schemeClr val="tx1"/>
                          </a:solidFill>
                          <a:latin typeface="Calibri" charset="0"/>
                          <a:ea typeface="宋体" charset="-122"/>
                        </a:defRPr>
                      </a:lvl1pPr>
                      <a:lvl2pPr marL="742950" indent="-285750">
                        <a:spcBef>
                          <a:spcPct val="20000"/>
                        </a:spcBef>
                        <a:buFont typeface="Arial" charset="0"/>
                        <a:defRPr sz="2400">
                          <a:solidFill>
                            <a:schemeClr val="tx1"/>
                          </a:solidFill>
                          <a:latin typeface="Calibri" charset="0"/>
                          <a:ea typeface="宋体" charset="-122"/>
                        </a:defRPr>
                      </a:lvl2pPr>
                      <a:lvl3pPr marL="1143000" indent="-228600">
                        <a:spcBef>
                          <a:spcPct val="20000"/>
                        </a:spcBef>
                        <a:buFont typeface="Arial" charset="0"/>
                        <a:defRPr sz="2000">
                          <a:solidFill>
                            <a:schemeClr val="tx1"/>
                          </a:solidFill>
                          <a:latin typeface="Calibri" charset="0"/>
                          <a:ea typeface="宋体" charset="-122"/>
                        </a:defRPr>
                      </a:lvl3pPr>
                      <a:lvl4pPr marL="1600200" indent="-228600">
                        <a:spcBef>
                          <a:spcPct val="20000"/>
                        </a:spcBef>
                        <a:buFont typeface="Arial" charset="0"/>
                        <a:defRPr>
                          <a:solidFill>
                            <a:schemeClr val="tx1"/>
                          </a:solidFill>
                          <a:latin typeface="Calibri" charset="0"/>
                          <a:ea typeface="宋体" charset="-122"/>
                        </a:defRPr>
                      </a:lvl4pPr>
                      <a:lvl5pPr marL="2057400" indent="-228600">
                        <a:spcBef>
                          <a:spcPct val="20000"/>
                        </a:spcBef>
                        <a:buFont typeface="Arial" charset="0"/>
                        <a:defRPr>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宋体"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lang="en-US" altLang="zh-CN" sz="800" kern="1200">
                          <a:effectLst/>
                          <a:latin typeface="+mn-ea"/>
                          <a:ea typeface="+mn-ea"/>
                        </a:rPr>
                        <a:t>string</a:t>
                      </a:r>
                      <a:endParaRPr lang="zh-CN" altLang="zh-CN" sz="800" kern="1200">
                        <a:solidFill>
                          <a:schemeClr val="dk1"/>
                        </a:solidFill>
                        <a:effectLst/>
                        <a:latin typeface="+mn-ea"/>
                        <a:ea typeface="+mn-ea"/>
                        <a:cs typeface="Microsoft YaHei" charset="-122"/>
                      </a:endParaRPr>
                    </a:p>
                  </a:txBody>
                  <a:tcPr marL="26098" marR="26098" marT="0" marB="0" anchor="ctr" horzOverflow="overflow"/>
                </a:tc>
                <a:tc>
                  <a:txBody>
                    <a:bodyPr/>
                    <a:lstStyle>
                      <a:lvl1pPr>
                        <a:spcBef>
                          <a:spcPct val="20000"/>
                        </a:spcBef>
                        <a:buFont typeface="Arial" charset="0"/>
                        <a:defRPr sz="2800">
                          <a:solidFill>
                            <a:schemeClr val="tx1"/>
                          </a:solidFill>
                          <a:latin typeface="Calibri" charset="0"/>
                          <a:ea typeface="宋体" charset="-122"/>
                        </a:defRPr>
                      </a:lvl1pPr>
                      <a:lvl2pPr marL="742950" indent="-285750">
                        <a:spcBef>
                          <a:spcPct val="20000"/>
                        </a:spcBef>
                        <a:buFont typeface="Arial" charset="0"/>
                        <a:defRPr sz="2400">
                          <a:solidFill>
                            <a:schemeClr val="tx1"/>
                          </a:solidFill>
                          <a:latin typeface="Calibri" charset="0"/>
                          <a:ea typeface="宋体" charset="-122"/>
                        </a:defRPr>
                      </a:lvl2pPr>
                      <a:lvl3pPr marL="1143000" indent="-228600">
                        <a:spcBef>
                          <a:spcPct val="20000"/>
                        </a:spcBef>
                        <a:buFont typeface="Arial" charset="0"/>
                        <a:defRPr sz="2000">
                          <a:solidFill>
                            <a:schemeClr val="tx1"/>
                          </a:solidFill>
                          <a:latin typeface="Calibri" charset="0"/>
                          <a:ea typeface="宋体" charset="-122"/>
                        </a:defRPr>
                      </a:lvl3pPr>
                      <a:lvl4pPr marL="1600200" indent="-228600">
                        <a:spcBef>
                          <a:spcPct val="20000"/>
                        </a:spcBef>
                        <a:buFont typeface="Arial" charset="0"/>
                        <a:defRPr>
                          <a:solidFill>
                            <a:schemeClr val="tx1"/>
                          </a:solidFill>
                          <a:latin typeface="Calibri" charset="0"/>
                          <a:ea typeface="宋体" charset="-122"/>
                        </a:defRPr>
                      </a:lvl4pPr>
                      <a:lvl5pPr marL="2057400" indent="-228600">
                        <a:spcBef>
                          <a:spcPct val="20000"/>
                        </a:spcBef>
                        <a:buFont typeface="Arial" charset="0"/>
                        <a:defRPr>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宋体"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lang="zh-CN" altLang="zh-CN" sz="800" kern="1200" dirty="0">
                          <a:effectLst/>
                          <a:latin typeface="+mn-ea"/>
                          <a:ea typeface="+mn-ea"/>
                        </a:rPr>
                        <a:t>经度</a:t>
                      </a:r>
                      <a:endParaRPr lang="zh-CN" altLang="zh-CN" sz="800" kern="1200" dirty="0">
                        <a:solidFill>
                          <a:schemeClr val="dk1"/>
                        </a:solidFill>
                        <a:effectLst/>
                        <a:latin typeface="+mn-ea"/>
                        <a:ea typeface="+mn-ea"/>
                        <a:cs typeface="Microsoft YaHei" charset="-122"/>
                      </a:endParaRPr>
                    </a:p>
                  </a:txBody>
                  <a:tcPr marL="26098" marR="26098" marT="0" marB="0" anchor="ctr" horzOverflow="overflow"/>
                </a:tc>
              </a:tr>
              <a:tr h="101231">
                <a:tc>
                  <a:txBody>
                    <a:bodyPr/>
                    <a:lstStyle>
                      <a:lvl1pPr>
                        <a:spcBef>
                          <a:spcPct val="20000"/>
                        </a:spcBef>
                        <a:buFont typeface="Arial" charset="0"/>
                        <a:defRPr sz="2800">
                          <a:solidFill>
                            <a:schemeClr val="tx1"/>
                          </a:solidFill>
                          <a:latin typeface="Calibri" charset="0"/>
                          <a:ea typeface="宋体" charset="-122"/>
                        </a:defRPr>
                      </a:lvl1pPr>
                      <a:lvl2pPr marL="742950" indent="-285750">
                        <a:spcBef>
                          <a:spcPct val="20000"/>
                        </a:spcBef>
                        <a:buFont typeface="Arial" charset="0"/>
                        <a:defRPr sz="2400">
                          <a:solidFill>
                            <a:schemeClr val="tx1"/>
                          </a:solidFill>
                          <a:latin typeface="Calibri" charset="0"/>
                          <a:ea typeface="宋体" charset="-122"/>
                        </a:defRPr>
                      </a:lvl2pPr>
                      <a:lvl3pPr marL="1143000" indent="-228600">
                        <a:spcBef>
                          <a:spcPct val="20000"/>
                        </a:spcBef>
                        <a:buFont typeface="Arial" charset="0"/>
                        <a:defRPr sz="2000">
                          <a:solidFill>
                            <a:schemeClr val="tx1"/>
                          </a:solidFill>
                          <a:latin typeface="Calibri" charset="0"/>
                          <a:ea typeface="宋体" charset="-122"/>
                        </a:defRPr>
                      </a:lvl3pPr>
                      <a:lvl4pPr marL="1600200" indent="-228600">
                        <a:spcBef>
                          <a:spcPct val="20000"/>
                        </a:spcBef>
                        <a:buFont typeface="Arial" charset="0"/>
                        <a:defRPr>
                          <a:solidFill>
                            <a:schemeClr val="tx1"/>
                          </a:solidFill>
                          <a:latin typeface="Calibri" charset="0"/>
                          <a:ea typeface="宋体" charset="-122"/>
                        </a:defRPr>
                      </a:lvl4pPr>
                      <a:lvl5pPr marL="2057400" indent="-228600">
                        <a:spcBef>
                          <a:spcPct val="20000"/>
                        </a:spcBef>
                        <a:buFont typeface="Arial" charset="0"/>
                        <a:defRPr>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宋体"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lang="en-US" altLang="zh-CN" sz="800" kern="1200">
                          <a:effectLst/>
                          <a:latin typeface="+mn-ea"/>
                          <a:ea typeface="+mn-ea"/>
                        </a:rPr>
                        <a:t>area</a:t>
                      </a:r>
                      <a:endParaRPr lang="zh-CN" altLang="zh-CN" sz="800" kern="1200">
                        <a:solidFill>
                          <a:schemeClr val="dk1"/>
                        </a:solidFill>
                        <a:effectLst/>
                        <a:latin typeface="+mn-ea"/>
                        <a:ea typeface="+mn-ea"/>
                        <a:cs typeface="Microsoft YaHei" charset="-122"/>
                      </a:endParaRPr>
                    </a:p>
                  </a:txBody>
                  <a:tcPr marL="26098" marR="26098" marT="0" marB="0" anchor="ctr" horzOverflow="overflow"/>
                </a:tc>
                <a:tc>
                  <a:txBody>
                    <a:bodyPr/>
                    <a:lstStyle>
                      <a:lvl1pPr>
                        <a:spcBef>
                          <a:spcPct val="20000"/>
                        </a:spcBef>
                        <a:buFont typeface="Arial" charset="0"/>
                        <a:defRPr sz="2800">
                          <a:solidFill>
                            <a:schemeClr val="tx1"/>
                          </a:solidFill>
                          <a:latin typeface="Calibri" charset="0"/>
                          <a:ea typeface="宋体" charset="-122"/>
                        </a:defRPr>
                      </a:lvl1pPr>
                      <a:lvl2pPr marL="742950" indent="-285750">
                        <a:spcBef>
                          <a:spcPct val="20000"/>
                        </a:spcBef>
                        <a:buFont typeface="Arial" charset="0"/>
                        <a:defRPr sz="2400">
                          <a:solidFill>
                            <a:schemeClr val="tx1"/>
                          </a:solidFill>
                          <a:latin typeface="Calibri" charset="0"/>
                          <a:ea typeface="宋体" charset="-122"/>
                        </a:defRPr>
                      </a:lvl2pPr>
                      <a:lvl3pPr marL="1143000" indent="-228600">
                        <a:spcBef>
                          <a:spcPct val="20000"/>
                        </a:spcBef>
                        <a:buFont typeface="Arial" charset="0"/>
                        <a:defRPr sz="2000">
                          <a:solidFill>
                            <a:schemeClr val="tx1"/>
                          </a:solidFill>
                          <a:latin typeface="Calibri" charset="0"/>
                          <a:ea typeface="宋体" charset="-122"/>
                        </a:defRPr>
                      </a:lvl3pPr>
                      <a:lvl4pPr marL="1600200" indent="-228600">
                        <a:spcBef>
                          <a:spcPct val="20000"/>
                        </a:spcBef>
                        <a:buFont typeface="Arial" charset="0"/>
                        <a:defRPr>
                          <a:solidFill>
                            <a:schemeClr val="tx1"/>
                          </a:solidFill>
                          <a:latin typeface="Calibri" charset="0"/>
                          <a:ea typeface="宋体" charset="-122"/>
                        </a:defRPr>
                      </a:lvl4pPr>
                      <a:lvl5pPr marL="2057400" indent="-228600">
                        <a:spcBef>
                          <a:spcPct val="20000"/>
                        </a:spcBef>
                        <a:buFont typeface="Arial" charset="0"/>
                        <a:defRPr>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宋体"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lang="en-US" altLang="zh-CN" sz="800" kern="1200">
                          <a:effectLst/>
                          <a:latin typeface="+mn-ea"/>
                          <a:ea typeface="+mn-ea"/>
                        </a:rPr>
                        <a:t>string</a:t>
                      </a:r>
                      <a:endParaRPr lang="zh-CN" altLang="zh-CN" sz="800" kern="1200">
                        <a:solidFill>
                          <a:schemeClr val="dk1"/>
                        </a:solidFill>
                        <a:effectLst/>
                        <a:latin typeface="+mn-ea"/>
                        <a:ea typeface="+mn-ea"/>
                        <a:cs typeface="Microsoft YaHei" charset="-122"/>
                      </a:endParaRPr>
                    </a:p>
                  </a:txBody>
                  <a:tcPr marL="26098" marR="26098" marT="0" marB="0" anchor="ctr" horzOverflow="overflow"/>
                </a:tc>
                <a:tc>
                  <a:txBody>
                    <a:bodyPr/>
                    <a:lstStyle>
                      <a:lvl1pPr>
                        <a:spcBef>
                          <a:spcPct val="20000"/>
                        </a:spcBef>
                        <a:buFont typeface="Arial" charset="0"/>
                        <a:defRPr sz="2800">
                          <a:solidFill>
                            <a:schemeClr val="tx1"/>
                          </a:solidFill>
                          <a:latin typeface="Calibri" charset="0"/>
                          <a:ea typeface="宋体" charset="-122"/>
                        </a:defRPr>
                      </a:lvl1pPr>
                      <a:lvl2pPr marL="742950" indent="-285750">
                        <a:spcBef>
                          <a:spcPct val="20000"/>
                        </a:spcBef>
                        <a:buFont typeface="Arial" charset="0"/>
                        <a:defRPr sz="2400">
                          <a:solidFill>
                            <a:schemeClr val="tx1"/>
                          </a:solidFill>
                          <a:latin typeface="Calibri" charset="0"/>
                          <a:ea typeface="宋体" charset="-122"/>
                        </a:defRPr>
                      </a:lvl2pPr>
                      <a:lvl3pPr marL="1143000" indent="-228600">
                        <a:spcBef>
                          <a:spcPct val="20000"/>
                        </a:spcBef>
                        <a:buFont typeface="Arial" charset="0"/>
                        <a:defRPr sz="2000">
                          <a:solidFill>
                            <a:schemeClr val="tx1"/>
                          </a:solidFill>
                          <a:latin typeface="Calibri" charset="0"/>
                          <a:ea typeface="宋体" charset="-122"/>
                        </a:defRPr>
                      </a:lvl3pPr>
                      <a:lvl4pPr marL="1600200" indent="-228600">
                        <a:spcBef>
                          <a:spcPct val="20000"/>
                        </a:spcBef>
                        <a:buFont typeface="Arial" charset="0"/>
                        <a:defRPr>
                          <a:solidFill>
                            <a:schemeClr val="tx1"/>
                          </a:solidFill>
                          <a:latin typeface="Calibri" charset="0"/>
                          <a:ea typeface="宋体" charset="-122"/>
                        </a:defRPr>
                      </a:lvl4pPr>
                      <a:lvl5pPr marL="2057400" indent="-228600">
                        <a:spcBef>
                          <a:spcPct val="20000"/>
                        </a:spcBef>
                        <a:buFont typeface="Arial" charset="0"/>
                        <a:defRPr>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宋体"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lang="zh-CN" altLang="zh-CN" sz="800" kern="1200" dirty="0">
                          <a:effectLst/>
                          <a:latin typeface="+mn-ea"/>
                          <a:ea typeface="+mn-ea"/>
                        </a:rPr>
                        <a:t>发生地市编码</a:t>
                      </a:r>
                      <a:endParaRPr lang="zh-CN" altLang="zh-CN" sz="800" kern="1200" dirty="0">
                        <a:solidFill>
                          <a:schemeClr val="dk1"/>
                        </a:solidFill>
                        <a:effectLst/>
                        <a:latin typeface="+mn-ea"/>
                        <a:ea typeface="+mn-ea"/>
                        <a:cs typeface="Microsoft YaHei" charset="-122"/>
                      </a:endParaRPr>
                    </a:p>
                  </a:txBody>
                  <a:tcPr marL="26098" marR="26098" marT="0" marB="0" anchor="ctr" horzOverflow="overflow"/>
                </a:tc>
              </a:tr>
              <a:tr h="101231">
                <a:tc>
                  <a:txBody>
                    <a:bodyPr/>
                    <a:lstStyle>
                      <a:lvl1pPr>
                        <a:spcBef>
                          <a:spcPct val="20000"/>
                        </a:spcBef>
                        <a:buFont typeface="Arial" charset="0"/>
                        <a:defRPr sz="2800">
                          <a:solidFill>
                            <a:schemeClr val="tx1"/>
                          </a:solidFill>
                          <a:latin typeface="Calibri" charset="0"/>
                          <a:ea typeface="宋体" charset="-122"/>
                        </a:defRPr>
                      </a:lvl1pPr>
                      <a:lvl2pPr marL="742950" indent="-285750">
                        <a:spcBef>
                          <a:spcPct val="20000"/>
                        </a:spcBef>
                        <a:buFont typeface="Arial" charset="0"/>
                        <a:defRPr sz="2400">
                          <a:solidFill>
                            <a:schemeClr val="tx1"/>
                          </a:solidFill>
                          <a:latin typeface="Calibri" charset="0"/>
                          <a:ea typeface="宋体" charset="-122"/>
                        </a:defRPr>
                      </a:lvl2pPr>
                      <a:lvl3pPr marL="1143000" indent="-228600">
                        <a:spcBef>
                          <a:spcPct val="20000"/>
                        </a:spcBef>
                        <a:buFont typeface="Arial" charset="0"/>
                        <a:defRPr sz="2000">
                          <a:solidFill>
                            <a:schemeClr val="tx1"/>
                          </a:solidFill>
                          <a:latin typeface="Calibri" charset="0"/>
                          <a:ea typeface="宋体" charset="-122"/>
                        </a:defRPr>
                      </a:lvl3pPr>
                      <a:lvl4pPr marL="1600200" indent="-228600">
                        <a:spcBef>
                          <a:spcPct val="20000"/>
                        </a:spcBef>
                        <a:buFont typeface="Arial" charset="0"/>
                        <a:defRPr>
                          <a:solidFill>
                            <a:schemeClr val="tx1"/>
                          </a:solidFill>
                          <a:latin typeface="Calibri" charset="0"/>
                          <a:ea typeface="宋体" charset="-122"/>
                        </a:defRPr>
                      </a:lvl4pPr>
                      <a:lvl5pPr marL="2057400" indent="-228600">
                        <a:spcBef>
                          <a:spcPct val="20000"/>
                        </a:spcBef>
                        <a:buFont typeface="Arial" charset="0"/>
                        <a:defRPr>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宋体"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lang="en-US" altLang="zh-CN" sz="800" kern="1200">
                          <a:effectLst/>
                          <a:latin typeface="+mn-ea"/>
                          <a:ea typeface="+mn-ea"/>
                        </a:rPr>
                        <a:t>hrov_id</a:t>
                      </a:r>
                      <a:endParaRPr lang="zh-CN" altLang="zh-CN" sz="800" kern="1200">
                        <a:solidFill>
                          <a:schemeClr val="dk1"/>
                        </a:solidFill>
                        <a:effectLst/>
                        <a:latin typeface="+mn-ea"/>
                        <a:ea typeface="+mn-ea"/>
                        <a:cs typeface="Microsoft YaHei" charset="-122"/>
                      </a:endParaRPr>
                    </a:p>
                  </a:txBody>
                  <a:tcPr marL="26098" marR="26098" marT="0" marB="0" anchor="ctr" horzOverflow="overflow"/>
                </a:tc>
                <a:tc>
                  <a:txBody>
                    <a:bodyPr/>
                    <a:lstStyle>
                      <a:lvl1pPr>
                        <a:spcBef>
                          <a:spcPct val="20000"/>
                        </a:spcBef>
                        <a:buFont typeface="Arial" charset="0"/>
                        <a:defRPr sz="2800">
                          <a:solidFill>
                            <a:schemeClr val="tx1"/>
                          </a:solidFill>
                          <a:latin typeface="Calibri" charset="0"/>
                          <a:ea typeface="宋体" charset="-122"/>
                        </a:defRPr>
                      </a:lvl1pPr>
                      <a:lvl2pPr marL="742950" indent="-285750">
                        <a:spcBef>
                          <a:spcPct val="20000"/>
                        </a:spcBef>
                        <a:buFont typeface="Arial" charset="0"/>
                        <a:defRPr sz="2400">
                          <a:solidFill>
                            <a:schemeClr val="tx1"/>
                          </a:solidFill>
                          <a:latin typeface="Calibri" charset="0"/>
                          <a:ea typeface="宋体" charset="-122"/>
                        </a:defRPr>
                      </a:lvl2pPr>
                      <a:lvl3pPr marL="1143000" indent="-228600">
                        <a:spcBef>
                          <a:spcPct val="20000"/>
                        </a:spcBef>
                        <a:buFont typeface="Arial" charset="0"/>
                        <a:defRPr sz="2000">
                          <a:solidFill>
                            <a:schemeClr val="tx1"/>
                          </a:solidFill>
                          <a:latin typeface="Calibri" charset="0"/>
                          <a:ea typeface="宋体" charset="-122"/>
                        </a:defRPr>
                      </a:lvl3pPr>
                      <a:lvl4pPr marL="1600200" indent="-228600">
                        <a:spcBef>
                          <a:spcPct val="20000"/>
                        </a:spcBef>
                        <a:buFont typeface="Arial" charset="0"/>
                        <a:defRPr>
                          <a:solidFill>
                            <a:schemeClr val="tx1"/>
                          </a:solidFill>
                          <a:latin typeface="Calibri" charset="0"/>
                          <a:ea typeface="宋体" charset="-122"/>
                        </a:defRPr>
                      </a:lvl4pPr>
                      <a:lvl5pPr marL="2057400" indent="-228600">
                        <a:spcBef>
                          <a:spcPct val="20000"/>
                        </a:spcBef>
                        <a:buFont typeface="Arial" charset="0"/>
                        <a:defRPr>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宋体"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lang="en-US" altLang="zh-CN" sz="800" kern="1200">
                          <a:effectLst/>
                          <a:latin typeface="+mn-ea"/>
                          <a:ea typeface="+mn-ea"/>
                        </a:rPr>
                        <a:t>string</a:t>
                      </a:r>
                      <a:endParaRPr lang="zh-CN" altLang="zh-CN" sz="800" kern="1200">
                        <a:solidFill>
                          <a:schemeClr val="dk1"/>
                        </a:solidFill>
                        <a:effectLst/>
                        <a:latin typeface="+mn-ea"/>
                        <a:ea typeface="+mn-ea"/>
                        <a:cs typeface="Microsoft YaHei" charset="-122"/>
                      </a:endParaRPr>
                    </a:p>
                  </a:txBody>
                  <a:tcPr marL="26098" marR="26098" marT="0" marB="0" anchor="ctr" horzOverflow="overflow"/>
                </a:tc>
                <a:tc>
                  <a:txBody>
                    <a:bodyPr/>
                    <a:lstStyle>
                      <a:lvl1pPr>
                        <a:spcBef>
                          <a:spcPct val="20000"/>
                        </a:spcBef>
                        <a:buFont typeface="Arial" charset="0"/>
                        <a:defRPr sz="2800">
                          <a:solidFill>
                            <a:schemeClr val="tx1"/>
                          </a:solidFill>
                          <a:latin typeface="Calibri" charset="0"/>
                          <a:ea typeface="宋体" charset="-122"/>
                        </a:defRPr>
                      </a:lvl1pPr>
                      <a:lvl2pPr marL="742950" indent="-285750">
                        <a:spcBef>
                          <a:spcPct val="20000"/>
                        </a:spcBef>
                        <a:buFont typeface="Arial" charset="0"/>
                        <a:defRPr sz="2400">
                          <a:solidFill>
                            <a:schemeClr val="tx1"/>
                          </a:solidFill>
                          <a:latin typeface="Calibri" charset="0"/>
                          <a:ea typeface="宋体" charset="-122"/>
                        </a:defRPr>
                      </a:lvl2pPr>
                      <a:lvl3pPr marL="1143000" indent="-228600">
                        <a:spcBef>
                          <a:spcPct val="20000"/>
                        </a:spcBef>
                        <a:buFont typeface="Arial" charset="0"/>
                        <a:defRPr sz="2000">
                          <a:solidFill>
                            <a:schemeClr val="tx1"/>
                          </a:solidFill>
                          <a:latin typeface="Calibri" charset="0"/>
                          <a:ea typeface="宋体" charset="-122"/>
                        </a:defRPr>
                      </a:lvl3pPr>
                      <a:lvl4pPr marL="1600200" indent="-228600">
                        <a:spcBef>
                          <a:spcPct val="20000"/>
                        </a:spcBef>
                        <a:buFont typeface="Arial" charset="0"/>
                        <a:defRPr>
                          <a:solidFill>
                            <a:schemeClr val="tx1"/>
                          </a:solidFill>
                          <a:latin typeface="Calibri" charset="0"/>
                          <a:ea typeface="宋体" charset="-122"/>
                        </a:defRPr>
                      </a:lvl4pPr>
                      <a:lvl5pPr marL="2057400" indent="-228600">
                        <a:spcBef>
                          <a:spcPct val="20000"/>
                        </a:spcBef>
                        <a:buFont typeface="Arial" charset="0"/>
                        <a:defRPr>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宋体"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lang="zh-CN" altLang="zh-CN" sz="800" kern="1200" dirty="0">
                          <a:effectLst/>
                          <a:latin typeface="+mn-ea"/>
                          <a:ea typeface="+mn-ea"/>
                        </a:rPr>
                        <a:t>归属省份编码</a:t>
                      </a:r>
                      <a:endParaRPr lang="zh-CN" altLang="zh-CN" sz="800" kern="1200" dirty="0">
                        <a:solidFill>
                          <a:schemeClr val="dk1"/>
                        </a:solidFill>
                        <a:effectLst/>
                        <a:latin typeface="+mn-ea"/>
                        <a:ea typeface="+mn-ea"/>
                        <a:cs typeface="Microsoft YaHei" charset="-122"/>
                      </a:endParaRPr>
                    </a:p>
                  </a:txBody>
                  <a:tcPr marL="26098" marR="26098" marT="0" marB="0" anchor="ctr" horzOverflow="overflow"/>
                </a:tc>
              </a:tr>
              <a:tr h="101231">
                <a:tc>
                  <a:txBody>
                    <a:bodyPr/>
                    <a:lstStyle>
                      <a:lvl1pPr>
                        <a:spcBef>
                          <a:spcPct val="20000"/>
                        </a:spcBef>
                        <a:buFont typeface="Arial" charset="0"/>
                        <a:defRPr sz="2800">
                          <a:solidFill>
                            <a:schemeClr val="tx1"/>
                          </a:solidFill>
                          <a:latin typeface="Calibri" charset="0"/>
                          <a:ea typeface="宋体" charset="-122"/>
                        </a:defRPr>
                      </a:lvl1pPr>
                      <a:lvl2pPr marL="742950" indent="-285750">
                        <a:spcBef>
                          <a:spcPct val="20000"/>
                        </a:spcBef>
                        <a:buFont typeface="Arial" charset="0"/>
                        <a:defRPr sz="2400">
                          <a:solidFill>
                            <a:schemeClr val="tx1"/>
                          </a:solidFill>
                          <a:latin typeface="Calibri" charset="0"/>
                          <a:ea typeface="宋体" charset="-122"/>
                        </a:defRPr>
                      </a:lvl2pPr>
                      <a:lvl3pPr marL="1143000" indent="-228600">
                        <a:spcBef>
                          <a:spcPct val="20000"/>
                        </a:spcBef>
                        <a:buFont typeface="Arial" charset="0"/>
                        <a:defRPr sz="2000">
                          <a:solidFill>
                            <a:schemeClr val="tx1"/>
                          </a:solidFill>
                          <a:latin typeface="Calibri" charset="0"/>
                          <a:ea typeface="宋体" charset="-122"/>
                        </a:defRPr>
                      </a:lvl3pPr>
                      <a:lvl4pPr marL="1600200" indent="-228600">
                        <a:spcBef>
                          <a:spcPct val="20000"/>
                        </a:spcBef>
                        <a:buFont typeface="Arial" charset="0"/>
                        <a:defRPr>
                          <a:solidFill>
                            <a:schemeClr val="tx1"/>
                          </a:solidFill>
                          <a:latin typeface="Calibri" charset="0"/>
                          <a:ea typeface="宋体" charset="-122"/>
                        </a:defRPr>
                      </a:lvl4pPr>
                      <a:lvl5pPr marL="2057400" indent="-228600">
                        <a:spcBef>
                          <a:spcPct val="20000"/>
                        </a:spcBef>
                        <a:buFont typeface="Arial" charset="0"/>
                        <a:defRPr>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宋体"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lang="en-US" altLang="zh-CN" sz="800" kern="1200" dirty="0" err="1">
                          <a:effectLst/>
                          <a:latin typeface="+mn-ea"/>
                          <a:ea typeface="+mn-ea"/>
                        </a:rPr>
                        <a:t>harea_id</a:t>
                      </a:r>
                      <a:endParaRPr lang="zh-CN" altLang="zh-CN" sz="800" kern="1200" dirty="0">
                        <a:solidFill>
                          <a:schemeClr val="dk1"/>
                        </a:solidFill>
                        <a:effectLst/>
                        <a:latin typeface="+mn-ea"/>
                        <a:ea typeface="+mn-ea"/>
                        <a:cs typeface="Microsoft YaHei" charset="-122"/>
                      </a:endParaRPr>
                    </a:p>
                  </a:txBody>
                  <a:tcPr marL="26098" marR="26098" marT="0" marB="0" anchor="ctr" horzOverflow="overflow"/>
                </a:tc>
                <a:tc>
                  <a:txBody>
                    <a:bodyPr/>
                    <a:lstStyle>
                      <a:lvl1pPr>
                        <a:spcBef>
                          <a:spcPct val="20000"/>
                        </a:spcBef>
                        <a:buFont typeface="Arial" charset="0"/>
                        <a:defRPr sz="2800">
                          <a:solidFill>
                            <a:schemeClr val="tx1"/>
                          </a:solidFill>
                          <a:latin typeface="Calibri" charset="0"/>
                          <a:ea typeface="宋体" charset="-122"/>
                        </a:defRPr>
                      </a:lvl1pPr>
                      <a:lvl2pPr marL="742950" indent="-285750">
                        <a:spcBef>
                          <a:spcPct val="20000"/>
                        </a:spcBef>
                        <a:buFont typeface="Arial" charset="0"/>
                        <a:defRPr sz="2400">
                          <a:solidFill>
                            <a:schemeClr val="tx1"/>
                          </a:solidFill>
                          <a:latin typeface="Calibri" charset="0"/>
                          <a:ea typeface="宋体" charset="-122"/>
                        </a:defRPr>
                      </a:lvl2pPr>
                      <a:lvl3pPr marL="1143000" indent="-228600">
                        <a:spcBef>
                          <a:spcPct val="20000"/>
                        </a:spcBef>
                        <a:buFont typeface="Arial" charset="0"/>
                        <a:defRPr sz="2000">
                          <a:solidFill>
                            <a:schemeClr val="tx1"/>
                          </a:solidFill>
                          <a:latin typeface="Calibri" charset="0"/>
                          <a:ea typeface="宋体" charset="-122"/>
                        </a:defRPr>
                      </a:lvl3pPr>
                      <a:lvl4pPr marL="1600200" indent="-228600">
                        <a:spcBef>
                          <a:spcPct val="20000"/>
                        </a:spcBef>
                        <a:buFont typeface="Arial" charset="0"/>
                        <a:defRPr>
                          <a:solidFill>
                            <a:schemeClr val="tx1"/>
                          </a:solidFill>
                          <a:latin typeface="Calibri" charset="0"/>
                          <a:ea typeface="宋体" charset="-122"/>
                        </a:defRPr>
                      </a:lvl4pPr>
                      <a:lvl5pPr marL="2057400" indent="-228600">
                        <a:spcBef>
                          <a:spcPct val="20000"/>
                        </a:spcBef>
                        <a:buFont typeface="Arial" charset="0"/>
                        <a:defRPr>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宋体"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lang="en-US" altLang="zh-CN" sz="800" kern="1200" dirty="0">
                          <a:effectLst/>
                          <a:latin typeface="+mn-ea"/>
                          <a:ea typeface="+mn-ea"/>
                        </a:rPr>
                        <a:t>string</a:t>
                      </a:r>
                      <a:endParaRPr lang="zh-CN" altLang="zh-CN" sz="800" kern="1200" dirty="0">
                        <a:solidFill>
                          <a:schemeClr val="dk1"/>
                        </a:solidFill>
                        <a:effectLst/>
                        <a:latin typeface="+mn-ea"/>
                        <a:ea typeface="+mn-ea"/>
                        <a:cs typeface="Microsoft YaHei" charset="-122"/>
                      </a:endParaRPr>
                    </a:p>
                  </a:txBody>
                  <a:tcPr marL="26098" marR="26098" marT="0" marB="0" anchor="ctr" horzOverflow="overflow"/>
                </a:tc>
                <a:tc>
                  <a:txBody>
                    <a:bodyPr/>
                    <a:lstStyle>
                      <a:lvl1pPr>
                        <a:spcBef>
                          <a:spcPct val="20000"/>
                        </a:spcBef>
                        <a:buFont typeface="Arial" charset="0"/>
                        <a:defRPr sz="2800">
                          <a:solidFill>
                            <a:schemeClr val="tx1"/>
                          </a:solidFill>
                          <a:latin typeface="Calibri" charset="0"/>
                          <a:ea typeface="宋体" charset="-122"/>
                        </a:defRPr>
                      </a:lvl1pPr>
                      <a:lvl2pPr marL="742950" indent="-285750">
                        <a:spcBef>
                          <a:spcPct val="20000"/>
                        </a:spcBef>
                        <a:buFont typeface="Arial" charset="0"/>
                        <a:defRPr sz="2400">
                          <a:solidFill>
                            <a:schemeClr val="tx1"/>
                          </a:solidFill>
                          <a:latin typeface="Calibri" charset="0"/>
                          <a:ea typeface="宋体" charset="-122"/>
                        </a:defRPr>
                      </a:lvl2pPr>
                      <a:lvl3pPr marL="1143000" indent="-228600">
                        <a:spcBef>
                          <a:spcPct val="20000"/>
                        </a:spcBef>
                        <a:buFont typeface="Arial" charset="0"/>
                        <a:defRPr sz="2000">
                          <a:solidFill>
                            <a:schemeClr val="tx1"/>
                          </a:solidFill>
                          <a:latin typeface="Calibri" charset="0"/>
                          <a:ea typeface="宋体" charset="-122"/>
                        </a:defRPr>
                      </a:lvl3pPr>
                      <a:lvl4pPr marL="1600200" indent="-228600">
                        <a:spcBef>
                          <a:spcPct val="20000"/>
                        </a:spcBef>
                        <a:buFont typeface="Arial" charset="0"/>
                        <a:defRPr>
                          <a:solidFill>
                            <a:schemeClr val="tx1"/>
                          </a:solidFill>
                          <a:latin typeface="Calibri" charset="0"/>
                          <a:ea typeface="宋体" charset="-122"/>
                        </a:defRPr>
                      </a:lvl4pPr>
                      <a:lvl5pPr marL="2057400" indent="-228600">
                        <a:spcBef>
                          <a:spcPct val="20000"/>
                        </a:spcBef>
                        <a:buFont typeface="Arial" charset="0"/>
                        <a:defRPr>
                          <a:solidFill>
                            <a:schemeClr val="tx1"/>
                          </a:solidFill>
                          <a:latin typeface="Calibri" charset="0"/>
                          <a:ea typeface="宋体" charset="-122"/>
                        </a:defRPr>
                      </a:lvl5pPr>
                      <a:lvl6pPr marL="2514600" indent="-228600" eaLnBrk="0" fontAlgn="base" hangingPunct="0">
                        <a:spcBef>
                          <a:spcPct val="20000"/>
                        </a:spcBef>
                        <a:spcAft>
                          <a:spcPct val="0"/>
                        </a:spcAft>
                        <a:buFont typeface="Arial" charset="0"/>
                        <a:defRPr>
                          <a:solidFill>
                            <a:schemeClr val="tx1"/>
                          </a:solidFill>
                          <a:latin typeface="Calibri" charset="0"/>
                          <a:ea typeface="宋体" charset="-122"/>
                        </a:defRPr>
                      </a:lvl6pPr>
                      <a:lvl7pPr marL="2971800" indent="-228600" eaLnBrk="0" fontAlgn="base" hangingPunct="0">
                        <a:spcBef>
                          <a:spcPct val="20000"/>
                        </a:spcBef>
                        <a:spcAft>
                          <a:spcPct val="0"/>
                        </a:spcAft>
                        <a:buFont typeface="Arial" charset="0"/>
                        <a:defRPr>
                          <a:solidFill>
                            <a:schemeClr val="tx1"/>
                          </a:solidFill>
                          <a:latin typeface="Calibri" charset="0"/>
                          <a:ea typeface="宋体" charset="-122"/>
                        </a:defRPr>
                      </a:lvl7pPr>
                      <a:lvl8pPr marL="3429000" indent="-228600" eaLnBrk="0" fontAlgn="base" hangingPunct="0">
                        <a:spcBef>
                          <a:spcPct val="20000"/>
                        </a:spcBef>
                        <a:spcAft>
                          <a:spcPct val="0"/>
                        </a:spcAft>
                        <a:buFont typeface="Arial" charset="0"/>
                        <a:defRPr>
                          <a:solidFill>
                            <a:schemeClr val="tx1"/>
                          </a:solidFill>
                          <a:latin typeface="Calibri" charset="0"/>
                          <a:ea typeface="宋体" charset="-122"/>
                        </a:defRPr>
                      </a:lvl8pPr>
                      <a:lvl9pPr marL="3886200" indent="-228600" eaLnBrk="0" fontAlgn="base" hangingPunct="0">
                        <a:spcBef>
                          <a:spcPct val="20000"/>
                        </a:spcBef>
                        <a:spcAft>
                          <a:spcPct val="0"/>
                        </a:spcAft>
                        <a:buFont typeface="Arial" charset="0"/>
                        <a:defRPr>
                          <a:solidFill>
                            <a:schemeClr val="tx1"/>
                          </a:solidFill>
                          <a:latin typeface="Calibri" charset="0"/>
                          <a:ea typeface="宋体"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lang="zh-CN" altLang="zh-CN" sz="800" kern="1200" dirty="0">
                          <a:effectLst/>
                          <a:latin typeface="+mn-ea"/>
                          <a:ea typeface="+mn-ea"/>
                        </a:rPr>
                        <a:t>归属地市编码</a:t>
                      </a:r>
                      <a:endParaRPr lang="zh-CN" altLang="zh-CN" sz="800" kern="1200" dirty="0">
                        <a:solidFill>
                          <a:schemeClr val="dk1"/>
                        </a:solidFill>
                        <a:effectLst/>
                        <a:latin typeface="+mn-ea"/>
                        <a:ea typeface="+mn-ea"/>
                        <a:cs typeface="Microsoft YaHei" charset="-122"/>
                      </a:endParaRPr>
                    </a:p>
                  </a:txBody>
                  <a:tcPr marL="26098" marR="26098" marT="0" marB="0" anchor="ctr" horzOverflow="overflow"/>
                </a:tc>
              </a:tr>
            </a:tbl>
          </a:graphicData>
        </a:graphic>
      </p:graphicFrame>
      <p:sp>
        <p:nvSpPr>
          <p:cNvPr id="7" name="矩形 6"/>
          <p:cNvSpPr/>
          <p:nvPr/>
        </p:nvSpPr>
        <p:spPr>
          <a:xfrm>
            <a:off x="0" y="703126"/>
            <a:ext cx="9144000" cy="646331"/>
          </a:xfrm>
          <a:prstGeom prst="rect">
            <a:avLst/>
          </a:prstGeom>
          <a:noFill/>
        </p:spPr>
        <p:txBody>
          <a:bodyPr wrap="square" rtlCol="0" anchor="ctr">
            <a:spAutoFit/>
          </a:bodyPr>
          <a:lstStyle/>
          <a:p>
            <a:pPr marL="171450" indent="-171450" defTabSz="685165">
              <a:lnSpc>
                <a:spcPct val="150000"/>
              </a:lnSpc>
              <a:buClr>
                <a:srgbClr val="C00000"/>
              </a:buClr>
              <a:buFont typeface="Wingdings" charset="2"/>
              <a:buChar char="n"/>
            </a:pPr>
            <a:r>
              <a:rPr kumimoji="1" lang="zh-CN" altLang="en-US" sz="1200" b="1" dirty="0">
                <a:solidFill>
                  <a:prstClr val="black">
                    <a:lumMod val="95000"/>
                    <a:lumOff val="5000"/>
                  </a:prstClr>
                </a:solidFill>
                <a:latin typeface="+mn-ea"/>
              </a:rPr>
              <a:t>信令数据涵盖了以基站铁塔经纬度为粒度的用户实时位置信息。</a:t>
            </a:r>
            <a:endParaRPr kumimoji="1" lang="en-US" altLang="zh-CN" sz="1200" b="1" dirty="0">
              <a:solidFill>
                <a:prstClr val="black">
                  <a:lumMod val="95000"/>
                  <a:lumOff val="5000"/>
                </a:prstClr>
              </a:solidFill>
              <a:latin typeface="+mn-ea"/>
            </a:endParaRPr>
          </a:p>
          <a:p>
            <a:pPr marL="171450" indent="-171450" defTabSz="685165">
              <a:lnSpc>
                <a:spcPct val="150000"/>
              </a:lnSpc>
              <a:buClr>
                <a:srgbClr val="C00000"/>
              </a:buClr>
              <a:buFont typeface="Wingdings" charset="2"/>
              <a:buChar char="n"/>
            </a:pPr>
            <a:r>
              <a:rPr kumimoji="1" lang="zh-CN" altLang="en-US" sz="1200" b="1" dirty="0" smtClean="0">
                <a:solidFill>
                  <a:prstClr val="black">
                    <a:lumMod val="95000"/>
                    <a:lumOff val="5000"/>
                  </a:prstClr>
                </a:solidFill>
                <a:latin typeface="+mn-ea"/>
              </a:rPr>
              <a:t>市区数据精度</a:t>
            </a:r>
            <a:r>
              <a:rPr kumimoji="1" lang="en-US" altLang="zh-CN" sz="1200" b="1" dirty="0" smtClean="0">
                <a:solidFill>
                  <a:prstClr val="black">
                    <a:lumMod val="95000"/>
                    <a:lumOff val="5000"/>
                  </a:prstClr>
                </a:solidFill>
                <a:latin typeface="+mn-ea"/>
              </a:rPr>
              <a:t>250</a:t>
            </a:r>
            <a:r>
              <a:rPr kumimoji="1" lang="zh-CN" altLang="en-US" sz="1200" b="1" dirty="0" smtClean="0">
                <a:solidFill>
                  <a:prstClr val="black">
                    <a:lumMod val="95000"/>
                    <a:lumOff val="5000"/>
                  </a:prstClr>
                </a:solidFill>
                <a:latin typeface="+mn-ea"/>
              </a:rPr>
              <a:t>米左右。</a:t>
            </a:r>
            <a:endParaRPr kumimoji="1" lang="en-US" altLang="zh-CN" sz="1200" b="1" dirty="0">
              <a:solidFill>
                <a:prstClr val="black">
                  <a:lumMod val="95000"/>
                  <a:lumOff val="5000"/>
                </a:prstClr>
              </a:solidFill>
              <a:latin typeface="+mn-ea"/>
            </a:endParaRPr>
          </a:p>
        </p:txBody>
      </p:sp>
      <p:sp>
        <p:nvSpPr>
          <p:cNvPr id="8" name="圆角矩形 7"/>
          <p:cNvSpPr/>
          <p:nvPr/>
        </p:nvSpPr>
        <p:spPr>
          <a:xfrm>
            <a:off x="5407532" y="1747289"/>
            <a:ext cx="1716062" cy="246063"/>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a:t>谁</a:t>
            </a:r>
          </a:p>
        </p:txBody>
      </p:sp>
      <p:sp>
        <p:nvSpPr>
          <p:cNvPr id="13" name="圆角矩形 12"/>
          <p:cNvSpPr/>
          <p:nvPr/>
        </p:nvSpPr>
        <p:spPr>
          <a:xfrm>
            <a:off x="5407531" y="2341987"/>
            <a:ext cx="1716062" cy="245039"/>
          </a:xfrm>
          <a:prstGeom prst="roundRect">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smtClean="0"/>
              <a:t>在什么时间</a:t>
            </a:r>
            <a:endParaRPr kumimoji="1" lang="zh-CN" altLang="en-US" sz="1200" dirty="0"/>
          </a:p>
        </p:txBody>
      </p:sp>
      <p:sp>
        <p:nvSpPr>
          <p:cNvPr id="17" name="圆角矩形 16"/>
          <p:cNvSpPr/>
          <p:nvPr/>
        </p:nvSpPr>
        <p:spPr>
          <a:xfrm>
            <a:off x="5407531" y="3646033"/>
            <a:ext cx="1716062" cy="341368"/>
          </a:xfrm>
          <a:prstGeom prst="roundRect">
            <a:avLst>
              <a:gd name="adj" fmla="val 8067"/>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a:t>以何种方式</a:t>
            </a:r>
          </a:p>
        </p:txBody>
      </p:sp>
      <p:sp>
        <p:nvSpPr>
          <p:cNvPr id="20" name="圆角矩形 19"/>
          <p:cNvSpPr/>
          <p:nvPr/>
        </p:nvSpPr>
        <p:spPr>
          <a:xfrm>
            <a:off x="5407767" y="2638824"/>
            <a:ext cx="1716062" cy="562245"/>
          </a:xfrm>
          <a:prstGeom prst="roundRect">
            <a:avLst>
              <a:gd name="adj" fmla="val 529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smtClean="0"/>
              <a:t>在哪个位置</a:t>
            </a:r>
            <a:endParaRPr kumimoji="1" lang="zh-CN" altLang="en-US" sz="1200" dirty="0"/>
          </a:p>
        </p:txBody>
      </p:sp>
      <p:cxnSp>
        <p:nvCxnSpPr>
          <p:cNvPr id="28" name="直线箭头连接符 27"/>
          <p:cNvCxnSpPr/>
          <p:nvPr/>
        </p:nvCxnSpPr>
        <p:spPr>
          <a:xfrm>
            <a:off x="4822395" y="1855444"/>
            <a:ext cx="584900" cy="0"/>
          </a:xfrm>
          <a:prstGeom prst="straightConnector1">
            <a:avLst/>
          </a:prstGeom>
          <a:ln w="6350">
            <a:solidFill>
              <a:schemeClr val="accent6"/>
            </a:solidFill>
            <a:prstDash val="sysDash"/>
            <a:headEnd type="oval" w="sm" len="sm"/>
            <a:tailEnd type="triangle" w="sm" len="sm"/>
          </a:ln>
        </p:spPr>
        <p:style>
          <a:lnRef idx="3">
            <a:schemeClr val="accent5"/>
          </a:lnRef>
          <a:fillRef idx="0">
            <a:schemeClr val="accent5"/>
          </a:fillRef>
          <a:effectRef idx="2">
            <a:schemeClr val="accent5"/>
          </a:effectRef>
          <a:fontRef idx="minor">
            <a:schemeClr val="tx1"/>
          </a:fontRef>
        </p:style>
      </p:cxnSp>
      <p:sp>
        <p:nvSpPr>
          <p:cNvPr id="29" name="圆角矩形 28"/>
          <p:cNvSpPr/>
          <p:nvPr/>
        </p:nvSpPr>
        <p:spPr>
          <a:xfrm>
            <a:off x="5407531" y="2045150"/>
            <a:ext cx="1716062" cy="245039"/>
          </a:xfrm>
          <a:prstGeom prst="roundRect">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smtClean="0"/>
              <a:t>国际漫入地是哪里</a:t>
            </a:r>
            <a:endParaRPr kumimoji="1" lang="zh-CN" altLang="en-US" sz="1200" dirty="0"/>
          </a:p>
        </p:txBody>
      </p:sp>
      <p:cxnSp>
        <p:nvCxnSpPr>
          <p:cNvPr id="30" name="直线箭头连接符 29"/>
          <p:cNvCxnSpPr>
            <a:endCxn id="29" idx="1"/>
          </p:cNvCxnSpPr>
          <p:nvPr/>
        </p:nvCxnSpPr>
        <p:spPr>
          <a:xfrm>
            <a:off x="4822395" y="2023508"/>
            <a:ext cx="585136" cy="144162"/>
          </a:xfrm>
          <a:prstGeom prst="straightConnector1">
            <a:avLst/>
          </a:prstGeom>
          <a:ln w="6350">
            <a:solidFill>
              <a:srgbClr val="45C1A4"/>
            </a:solidFill>
            <a:prstDash val="sysDash"/>
            <a:headEnd type="oval" w="sm" len="sm"/>
            <a:tailEnd type="triangle" w="sm" len="sm"/>
          </a:ln>
        </p:spPr>
        <p:style>
          <a:lnRef idx="3">
            <a:schemeClr val="accent5"/>
          </a:lnRef>
          <a:fillRef idx="0">
            <a:schemeClr val="accent5"/>
          </a:fillRef>
          <a:effectRef idx="2">
            <a:schemeClr val="accent5"/>
          </a:effectRef>
          <a:fontRef idx="minor">
            <a:schemeClr val="tx1"/>
          </a:fontRef>
        </p:style>
      </p:cxnSp>
      <p:cxnSp>
        <p:nvCxnSpPr>
          <p:cNvPr id="31" name="曲线连接符 30"/>
          <p:cNvCxnSpPr>
            <a:endCxn id="13" idx="1"/>
          </p:cNvCxnSpPr>
          <p:nvPr/>
        </p:nvCxnSpPr>
        <p:spPr>
          <a:xfrm>
            <a:off x="4822395" y="2335929"/>
            <a:ext cx="585136" cy="128578"/>
          </a:xfrm>
          <a:prstGeom prst="curvedConnector3">
            <a:avLst>
              <a:gd name="adj1" fmla="val 50000"/>
            </a:avLst>
          </a:prstGeom>
          <a:ln w="6350">
            <a:solidFill>
              <a:srgbClr val="45C1A4"/>
            </a:solidFill>
            <a:prstDash val="sysDash"/>
            <a:headEnd type="oval" w="sm" len="sm"/>
            <a:tailEnd type="triangle" w="sm" len="sm"/>
          </a:ln>
        </p:spPr>
        <p:style>
          <a:lnRef idx="3">
            <a:schemeClr val="accent5"/>
          </a:lnRef>
          <a:fillRef idx="0">
            <a:schemeClr val="accent5"/>
          </a:fillRef>
          <a:effectRef idx="2">
            <a:schemeClr val="accent5"/>
          </a:effectRef>
          <a:fontRef idx="minor">
            <a:schemeClr val="tx1"/>
          </a:fontRef>
        </p:style>
      </p:cxnSp>
      <p:cxnSp>
        <p:nvCxnSpPr>
          <p:cNvPr id="32" name="曲线连接符 31"/>
          <p:cNvCxnSpPr>
            <a:endCxn id="13" idx="1"/>
          </p:cNvCxnSpPr>
          <p:nvPr/>
        </p:nvCxnSpPr>
        <p:spPr>
          <a:xfrm>
            <a:off x="4822396" y="2182599"/>
            <a:ext cx="585135" cy="281908"/>
          </a:xfrm>
          <a:prstGeom prst="curvedConnector3">
            <a:avLst>
              <a:gd name="adj1" fmla="val 50000"/>
            </a:avLst>
          </a:prstGeom>
          <a:ln w="6350">
            <a:solidFill>
              <a:srgbClr val="45C1A4"/>
            </a:solidFill>
            <a:prstDash val="sysDash"/>
            <a:headEnd type="oval" w="sm" len="sm"/>
            <a:tailEnd type="triangle" w="sm" len="sm"/>
          </a:ln>
        </p:spPr>
        <p:style>
          <a:lnRef idx="3">
            <a:schemeClr val="accent5"/>
          </a:lnRef>
          <a:fillRef idx="0">
            <a:schemeClr val="accent5"/>
          </a:fillRef>
          <a:effectRef idx="2">
            <a:schemeClr val="accent5"/>
          </a:effectRef>
          <a:fontRef idx="minor">
            <a:schemeClr val="tx1"/>
          </a:fontRef>
        </p:style>
      </p:cxnSp>
      <p:cxnSp>
        <p:nvCxnSpPr>
          <p:cNvPr id="35" name="曲线连接符 34"/>
          <p:cNvCxnSpPr>
            <a:endCxn id="17" idx="1"/>
          </p:cNvCxnSpPr>
          <p:nvPr/>
        </p:nvCxnSpPr>
        <p:spPr>
          <a:xfrm>
            <a:off x="4822041" y="3601602"/>
            <a:ext cx="585490" cy="215115"/>
          </a:xfrm>
          <a:prstGeom prst="curvedConnector3">
            <a:avLst>
              <a:gd name="adj1" fmla="val 50000"/>
            </a:avLst>
          </a:prstGeom>
          <a:ln w="6350">
            <a:solidFill>
              <a:srgbClr val="45C1A4"/>
            </a:solidFill>
            <a:prstDash val="sysDash"/>
            <a:headEnd type="oval" w="sm" len="sm"/>
            <a:tailEnd type="triangle" w="sm" len="sm"/>
          </a:ln>
        </p:spPr>
        <p:style>
          <a:lnRef idx="3">
            <a:schemeClr val="accent5"/>
          </a:lnRef>
          <a:fillRef idx="0">
            <a:schemeClr val="accent5"/>
          </a:fillRef>
          <a:effectRef idx="2">
            <a:schemeClr val="accent5"/>
          </a:effectRef>
          <a:fontRef idx="minor">
            <a:schemeClr val="tx1"/>
          </a:fontRef>
        </p:style>
      </p:cxnSp>
      <p:cxnSp>
        <p:nvCxnSpPr>
          <p:cNvPr id="38" name="曲线连接符 37"/>
          <p:cNvCxnSpPr>
            <a:endCxn id="20" idx="1"/>
          </p:cNvCxnSpPr>
          <p:nvPr/>
        </p:nvCxnSpPr>
        <p:spPr>
          <a:xfrm flipV="1">
            <a:off x="4822041" y="2919947"/>
            <a:ext cx="585726" cy="1218"/>
          </a:xfrm>
          <a:prstGeom prst="curvedConnector3">
            <a:avLst>
              <a:gd name="adj1" fmla="val 50000"/>
            </a:avLst>
          </a:prstGeom>
          <a:ln w="6350">
            <a:solidFill>
              <a:srgbClr val="FFC102"/>
            </a:solidFill>
            <a:prstDash val="sysDash"/>
            <a:headEnd type="oval" w="sm" len="sm"/>
            <a:tailEnd type="triangle" w="sm" len="sm"/>
          </a:ln>
        </p:spPr>
        <p:style>
          <a:lnRef idx="3">
            <a:schemeClr val="accent5"/>
          </a:lnRef>
          <a:fillRef idx="0">
            <a:schemeClr val="accent5"/>
          </a:fillRef>
          <a:effectRef idx="2">
            <a:schemeClr val="accent5"/>
          </a:effectRef>
          <a:fontRef idx="minor">
            <a:schemeClr val="tx1"/>
          </a:fontRef>
        </p:style>
      </p:cxnSp>
      <p:cxnSp>
        <p:nvCxnSpPr>
          <p:cNvPr id="41" name="曲线连接符 40"/>
          <p:cNvCxnSpPr>
            <a:endCxn id="20" idx="1"/>
          </p:cNvCxnSpPr>
          <p:nvPr/>
        </p:nvCxnSpPr>
        <p:spPr>
          <a:xfrm rot="5400000" flipH="1" flipV="1">
            <a:off x="4428122" y="3313866"/>
            <a:ext cx="1373564" cy="585726"/>
          </a:xfrm>
          <a:prstGeom prst="curvedConnector2">
            <a:avLst/>
          </a:prstGeom>
          <a:ln w="6350">
            <a:solidFill>
              <a:srgbClr val="FFC102"/>
            </a:solidFill>
            <a:prstDash val="sysDash"/>
            <a:headEnd type="oval" w="sm" len="sm"/>
            <a:tailEnd type="triangle" w="sm" len="sm"/>
          </a:ln>
        </p:spPr>
        <p:style>
          <a:lnRef idx="3">
            <a:schemeClr val="accent5"/>
          </a:lnRef>
          <a:fillRef idx="0">
            <a:schemeClr val="accent5"/>
          </a:fillRef>
          <a:effectRef idx="2">
            <a:schemeClr val="accent5"/>
          </a:effectRef>
          <a:fontRef idx="minor">
            <a:schemeClr val="tx1"/>
          </a:fontRef>
        </p:style>
      </p:cxnSp>
      <p:sp>
        <p:nvSpPr>
          <p:cNvPr id="49" name="圆角矩形 48"/>
          <p:cNvSpPr/>
          <p:nvPr/>
        </p:nvSpPr>
        <p:spPr>
          <a:xfrm>
            <a:off x="5407531" y="3252867"/>
            <a:ext cx="1716062" cy="341368"/>
          </a:xfrm>
          <a:prstGeom prst="roundRect">
            <a:avLst>
              <a:gd name="adj" fmla="val 8067"/>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smtClean="0"/>
              <a:t>漫游类型</a:t>
            </a:r>
            <a:endParaRPr kumimoji="1" lang="zh-CN" altLang="en-US" sz="1200" dirty="0"/>
          </a:p>
        </p:txBody>
      </p:sp>
      <p:cxnSp>
        <p:nvCxnSpPr>
          <p:cNvPr id="51" name="曲线连接符 50"/>
          <p:cNvCxnSpPr>
            <a:stCxn id="5" idx="3"/>
            <a:endCxn id="49" idx="1"/>
          </p:cNvCxnSpPr>
          <p:nvPr/>
        </p:nvCxnSpPr>
        <p:spPr>
          <a:xfrm>
            <a:off x="4822395" y="3210963"/>
            <a:ext cx="585136" cy="212588"/>
          </a:xfrm>
          <a:prstGeom prst="curvedConnector3">
            <a:avLst>
              <a:gd name="adj1" fmla="val 50000"/>
            </a:avLst>
          </a:prstGeom>
          <a:ln w="6350">
            <a:solidFill>
              <a:srgbClr val="45C1A4"/>
            </a:solidFill>
            <a:prstDash val="sysDash"/>
            <a:headEnd type="oval" w="sm" len="sm"/>
            <a:tailEnd type="triangle" w="sm" len="sm"/>
          </a:ln>
        </p:spPr>
        <p:style>
          <a:lnRef idx="3">
            <a:schemeClr val="accent5"/>
          </a:lnRef>
          <a:fillRef idx="0">
            <a:schemeClr val="accent5"/>
          </a:fillRef>
          <a:effectRef idx="2">
            <a:schemeClr val="accent5"/>
          </a:effectRef>
          <a:fontRef idx="minor">
            <a:schemeClr val="tx1"/>
          </a:fontRef>
        </p:style>
      </p:cxnSp>
      <p:sp>
        <p:nvSpPr>
          <p:cNvPr id="54" name="圆角矩形 53"/>
          <p:cNvSpPr/>
          <p:nvPr/>
        </p:nvSpPr>
        <p:spPr>
          <a:xfrm>
            <a:off x="5407531" y="4039199"/>
            <a:ext cx="1716062" cy="341368"/>
          </a:xfrm>
          <a:prstGeom prst="roundRect">
            <a:avLst>
              <a:gd name="adj" fmla="val 8067"/>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smtClean="0"/>
              <a:t>省际漫游</a:t>
            </a:r>
            <a:endParaRPr kumimoji="1" lang="zh-CN" altLang="en-US" sz="1200" dirty="0"/>
          </a:p>
        </p:txBody>
      </p:sp>
      <p:cxnSp>
        <p:nvCxnSpPr>
          <p:cNvPr id="55" name="曲线连接符 54"/>
          <p:cNvCxnSpPr>
            <a:endCxn id="54" idx="1"/>
          </p:cNvCxnSpPr>
          <p:nvPr/>
        </p:nvCxnSpPr>
        <p:spPr>
          <a:xfrm>
            <a:off x="4821805" y="3750243"/>
            <a:ext cx="585726" cy="459640"/>
          </a:xfrm>
          <a:prstGeom prst="curvedConnector3">
            <a:avLst>
              <a:gd name="adj1" fmla="val 50000"/>
            </a:avLst>
          </a:prstGeom>
          <a:ln w="6350">
            <a:solidFill>
              <a:srgbClr val="45C1A4"/>
            </a:solidFill>
            <a:prstDash val="sysDash"/>
            <a:headEnd type="oval" w="sm" len="sm"/>
            <a:tailEnd type="triangle" w="sm" len="sm"/>
          </a:ln>
        </p:spPr>
        <p:style>
          <a:lnRef idx="3">
            <a:schemeClr val="accent5"/>
          </a:lnRef>
          <a:fillRef idx="0">
            <a:schemeClr val="accent5"/>
          </a:fillRef>
          <a:effectRef idx="2">
            <a:schemeClr val="accent5"/>
          </a:effectRef>
          <a:fontRef idx="minor">
            <a:schemeClr val="tx1"/>
          </a:fontRef>
        </p:style>
      </p:cxnSp>
      <p:cxnSp>
        <p:nvCxnSpPr>
          <p:cNvPr id="58" name="曲线连接符 57"/>
          <p:cNvCxnSpPr>
            <a:endCxn id="54" idx="1"/>
          </p:cNvCxnSpPr>
          <p:nvPr/>
        </p:nvCxnSpPr>
        <p:spPr>
          <a:xfrm flipV="1">
            <a:off x="4821569" y="4209883"/>
            <a:ext cx="585962" cy="400658"/>
          </a:xfrm>
          <a:prstGeom prst="curvedConnector3">
            <a:avLst>
              <a:gd name="adj1" fmla="val 50000"/>
            </a:avLst>
          </a:prstGeom>
          <a:ln w="6350">
            <a:solidFill>
              <a:srgbClr val="45C1A4"/>
            </a:solidFill>
            <a:prstDash val="sysDash"/>
            <a:headEnd type="oval" w="sm" len="sm"/>
            <a:tailEnd type="triangle" w="sm" len="sm"/>
          </a:ln>
        </p:spPr>
        <p:style>
          <a:lnRef idx="3">
            <a:schemeClr val="accent5"/>
          </a:lnRef>
          <a:fillRef idx="0">
            <a:schemeClr val="accent5"/>
          </a:fillRef>
          <a:effectRef idx="2">
            <a:schemeClr val="accent5"/>
          </a:effectRef>
          <a:fontRef idx="minor">
            <a:schemeClr val="tx1"/>
          </a:fontRef>
        </p:style>
      </p:cxnSp>
      <p:sp>
        <p:nvSpPr>
          <p:cNvPr id="61" name="圆角矩形 60"/>
          <p:cNvSpPr/>
          <p:nvPr/>
        </p:nvSpPr>
        <p:spPr>
          <a:xfrm>
            <a:off x="5407531" y="4432365"/>
            <a:ext cx="1716062" cy="642785"/>
          </a:xfrm>
          <a:prstGeom prst="roundRect">
            <a:avLst>
              <a:gd name="adj" fmla="val 8067"/>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smtClean="0"/>
              <a:t>位置变化的方式</a:t>
            </a:r>
            <a:endParaRPr kumimoji="1" lang="en-US" altLang="zh-CN" sz="1200" dirty="0" smtClean="0"/>
          </a:p>
          <a:p>
            <a:pPr algn="ctr"/>
            <a:r>
              <a:rPr kumimoji="1" lang="zh-CN" altLang="en-US" sz="1200" dirty="0" smtClean="0"/>
              <a:t>如开关机、位置更新、位置切换</a:t>
            </a:r>
            <a:endParaRPr kumimoji="1" lang="zh-CN" altLang="en-US" sz="1200" dirty="0"/>
          </a:p>
        </p:txBody>
      </p:sp>
      <p:cxnSp>
        <p:nvCxnSpPr>
          <p:cNvPr id="64" name="曲线连接符 63"/>
          <p:cNvCxnSpPr>
            <a:endCxn id="61" idx="1"/>
          </p:cNvCxnSpPr>
          <p:nvPr/>
        </p:nvCxnSpPr>
        <p:spPr>
          <a:xfrm rot="16200000" flipH="1">
            <a:off x="4483105" y="3829331"/>
            <a:ext cx="1262891" cy="585962"/>
          </a:xfrm>
          <a:prstGeom prst="curvedConnector2">
            <a:avLst/>
          </a:prstGeom>
          <a:ln w="6350">
            <a:solidFill>
              <a:srgbClr val="45C1A4"/>
            </a:solidFill>
            <a:prstDash val="sysDash"/>
            <a:headEnd type="oval" w="sm" len="sm"/>
            <a:tailEnd type="triangle" w="sm" len="sm"/>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 xmlns:p14="http://schemas.microsoft.com/office/powerpoint/2010/main" val="35126234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564330" y="2302007"/>
            <a:ext cx="4464050" cy="1060450"/>
          </a:xfrm>
          <a:prstGeom prst="rect">
            <a:avLst/>
          </a:prstGeom>
          <a:noFill/>
        </p:spPr>
        <p:txBody>
          <a:bodyPr anchor="ctr"/>
          <a:lstStyle/>
          <a:p>
            <a:pPr eaLnBrk="1" fontAlgn="auto" hangingPunct="1">
              <a:spcBef>
                <a:spcPts val="0"/>
              </a:spcBef>
              <a:spcAft>
                <a:spcPts val="0"/>
              </a:spcAft>
              <a:defRPr/>
            </a:pPr>
            <a:r>
              <a:rPr lang="en-US" altLang="zh-CN" sz="8000" spc="400" dirty="0">
                <a:solidFill>
                  <a:srgbClr val="C00000"/>
                </a:solidFill>
                <a:latin typeface="Broadway" panose="04040905080B02020502" pitchFamily="82" charset="0"/>
                <a:ea typeface="华文中宋" panose="02010600040101010101" pitchFamily="2" charset="-122"/>
              </a:rPr>
              <a:t>C</a:t>
            </a:r>
            <a:r>
              <a:rPr lang="en-US" altLang="zh-CN" sz="2400" spc="400" dirty="0">
                <a:solidFill>
                  <a:srgbClr val="C5C5C5"/>
                </a:solidFill>
                <a:latin typeface="Broadway" panose="04040905080B02020502" pitchFamily="82" charset="0"/>
                <a:ea typeface="华文中宋" panose="02010600040101010101" pitchFamily="2" charset="-122"/>
              </a:rPr>
              <a:t>ONTENTS</a:t>
            </a:r>
            <a:endParaRPr lang="zh-CN" altLang="en-US" sz="4400" spc="400" dirty="0">
              <a:solidFill>
                <a:srgbClr val="C5C5C5"/>
              </a:solidFill>
              <a:latin typeface="Broadway" panose="04040905080B02020502" pitchFamily="82" charset="0"/>
              <a:ea typeface="华文中宋" panose="02010600040101010101" pitchFamily="2" charset="-122"/>
            </a:endParaRPr>
          </a:p>
        </p:txBody>
      </p:sp>
      <p:sp>
        <p:nvSpPr>
          <p:cNvPr id="4" name="文本框 103"/>
          <p:cNvSpPr txBox="1">
            <a:spLocks noChangeArrowheads="1"/>
          </p:cNvSpPr>
          <p:nvPr>
            <p:custDataLst>
              <p:tags r:id="rId2"/>
            </p:custDataLst>
          </p:nvPr>
        </p:nvSpPr>
        <p:spPr bwMode="auto">
          <a:xfrm>
            <a:off x="1324742" y="2457582"/>
            <a:ext cx="1836738" cy="452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r>
              <a:rPr lang="zh-CN" altLang="en-US" sz="2800" dirty="0">
                <a:solidFill>
                  <a:srgbClr val="C00000"/>
                </a:solidFill>
                <a:latin typeface="华文琥珀" pitchFamily="2" charset="-122"/>
                <a:ea typeface="华文琥珀" pitchFamily="2" charset="-122"/>
              </a:rPr>
              <a:t>目录</a:t>
            </a:r>
          </a:p>
        </p:txBody>
      </p:sp>
      <p:sp>
        <p:nvSpPr>
          <p:cNvPr id="5" name="椭圆 4"/>
          <p:cNvSpPr/>
          <p:nvPr>
            <p:custDataLst>
              <p:tags r:id="rId3"/>
            </p:custDataLst>
          </p:nvPr>
        </p:nvSpPr>
        <p:spPr>
          <a:xfrm>
            <a:off x="3601217" y="1421187"/>
            <a:ext cx="487363" cy="487362"/>
          </a:xfrm>
          <a:prstGeom prst="ellipse">
            <a:avLst/>
          </a:prstGeom>
          <a:solidFill>
            <a:srgbClr val="C00000"/>
          </a:solidFill>
          <a:ln w="12700" cap="flat" cmpd="sng" algn="ctr">
            <a:noFill/>
            <a:prstDash val="solid"/>
            <a:miter lim="800000"/>
          </a:ln>
          <a:effectLst/>
        </p:spPr>
        <p:txBody>
          <a:bodyPr anchor="ctr">
            <a:noAutofit/>
          </a:bodyPr>
          <a:lstStyle/>
          <a:p>
            <a:pPr algn="ctr" eaLnBrk="1" fontAlgn="auto" hangingPunct="1">
              <a:spcBef>
                <a:spcPts val="0"/>
              </a:spcBef>
              <a:spcAft>
                <a:spcPts val="0"/>
              </a:spcAft>
              <a:defRPr/>
            </a:pPr>
            <a:r>
              <a:rPr lang="en-US" altLang="zh-CN" sz="1800" b="1" kern="0" dirty="0">
                <a:solidFill>
                  <a:srgbClr val="FFFFFF"/>
                </a:solidFill>
                <a:latin typeface="+mn-ea"/>
              </a:rPr>
              <a:t>1</a:t>
            </a:r>
            <a:endParaRPr lang="zh-CN" altLang="en-US" sz="1800" b="1" kern="0" dirty="0">
              <a:solidFill>
                <a:srgbClr val="FFFFFF"/>
              </a:solidFill>
              <a:latin typeface="+mn-ea"/>
            </a:endParaRPr>
          </a:p>
        </p:txBody>
      </p:sp>
      <p:sp>
        <p:nvSpPr>
          <p:cNvPr id="6" name="椭圆 5"/>
          <p:cNvSpPr/>
          <p:nvPr>
            <p:custDataLst>
              <p:tags r:id="rId4"/>
            </p:custDataLst>
          </p:nvPr>
        </p:nvSpPr>
        <p:spPr>
          <a:xfrm>
            <a:off x="3594867" y="2175249"/>
            <a:ext cx="487363" cy="487363"/>
          </a:xfrm>
          <a:prstGeom prst="ellipse">
            <a:avLst/>
          </a:prstGeom>
          <a:solidFill>
            <a:schemeClr val="bg1">
              <a:lumMod val="75000"/>
            </a:schemeClr>
          </a:solidFill>
          <a:ln w="12700" cap="flat" cmpd="sng" algn="ctr">
            <a:noFill/>
            <a:prstDash val="solid"/>
            <a:miter lim="800000"/>
          </a:ln>
          <a:effectLst/>
        </p:spPr>
        <p:txBody>
          <a:bodyPr anchor="ctr">
            <a:noAutofit/>
          </a:bodyPr>
          <a:lstStyle/>
          <a:p>
            <a:pPr algn="ctr" eaLnBrk="1" fontAlgn="auto" hangingPunct="1">
              <a:spcBef>
                <a:spcPts val="0"/>
              </a:spcBef>
              <a:spcAft>
                <a:spcPts val="0"/>
              </a:spcAft>
              <a:defRPr/>
            </a:pPr>
            <a:r>
              <a:rPr lang="en-US" altLang="zh-CN" sz="1800" b="1" kern="0" dirty="0">
                <a:solidFill>
                  <a:srgbClr val="FFFFFF"/>
                </a:solidFill>
                <a:latin typeface="+mn-ea"/>
              </a:rPr>
              <a:t>2</a:t>
            </a:r>
            <a:endParaRPr lang="zh-CN" altLang="en-US" sz="1800" b="1" kern="0" dirty="0">
              <a:solidFill>
                <a:srgbClr val="FFFFFF"/>
              </a:solidFill>
              <a:latin typeface="+mn-ea"/>
            </a:endParaRPr>
          </a:p>
        </p:txBody>
      </p:sp>
      <p:sp>
        <p:nvSpPr>
          <p:cNvPr id="7" name="椭圆 6"/>
          <p:cNvSpPr/>
          <p:nvPr>
            <p:custDataLst>
              <p:tags r:id="rId5"/>
            </p:custDataLst>
          </p:nvPr>
        </p:nvSpPr>
        <p:spPr>
          <a:xfrm>
            <a:off x="3588517" y="2927724"/>
            <a:ext cx="487363" cy="488950"/>
          </a:xfrm>
          <a:prstGeom prst="ellipse">
            <a:avLst/>
          </a:prstGeom>
          <a:solidFill>
            <a:schemeClr val="bg1">
              <a:lumMod val="75000"/>
            </a:schemeClr>
          </a:solidFill>
          <a:ln w="12700" cap="flat" cmpd="sng" algn="ctr">
            <a:noFill/>
            <a:prstDash val="solid"/>
            <a:miter lim="800000"/>
          </a:ln>
          <a:effectLst/>
        </p:spPr>
        <p:txBody>
          <a:bodyPr anchor="ctr">
            <a:noAutofit/>
          </a:bodyPr>
          <a:lstStyle/>
          <a:p>
            <a:pPr algn="ctr" eaLnBrk="1" fontAlgn="auto" hangingPunct="1">
              <a:spcBef>
                <a:spcPts val="0"/>
              </a:spcBef>
              <a:spcAft>
                <a:spcPts val="0"/>
              </a:spcAft>
              <a:defRPr/>
            </a:pPr>
            <a:r>
              <a:rPr lang="en-US" altLang="zh-CN" sz="1800" b="1" kern="0" dirty="0">
                <a:solidFill>
                  <a:srgbClr val="FFFFFF"/>
                </a:solidFill>
                <a:latin typeface="+mn-ea"/>
              </a:rPr>
              <a:t>3</a:t>
            </a:r>
            <a:endParaRPr lang="zh-CN" altLang="en-US" sz="1800" b="1" kern="0" dirty="0">
              <a:solidFill>
                <a:srgbClr val="FFFFFF"/>
              </a:solidFill>
              <a:latin typeface="+mn-ea"/>
            </a:endParaRPr>
          </a:p>
        </p:txBody>
      </p:sp>
      <p:sp>
        <p:nvSpPr>
          <p:cNvPr id="8" name="椭圆 7"/>
          <p:cNvSpPr/>
          <p:nvPr>
            <p:custDataLst>
              <p:tags r:id="rId6"/>
            </p:custDataLst>
          </p:nvPr>
        </p:nvSpPr>
        <p:spPr>
          <a:xfrm>
            <a:off x="3582167" y="3681787"/>
            <a:ext cx="487363" cy="487362"/>
          </a:xfrm>
          <a:prstGeom prst="ellipse">
            <a:avLst/>
          </a:prstGeom>
          <a:solidFill>
            <a:schemeClr val="bg1">
              <a:lumMod val="75000"/>
            </a:schemeClr>
          </a:solidFill>
          <a:ln w="12700" cap="flat" cmpd="sng" algn="ctr">
            <a:noFill/>
            <a:prstDash val="solid"/>
            <a:miter lim="800000"/>
          </a:ln>
          <a:effectLst/>
        </p:spPr>
        <p:txBody>
          <a:bodyPr anchor="ctr">
            <a:noAutofit/>
          </a:bodyPr>
          <a:lstStyle/>
          <a:p>
            <a:pPr algn="ctr" eaLnBrk="1" fontAlgn="auto" hangingPunct="1">
              <a:spcBef>
                <a:spcPts val="0"/>
              </a:spcBef>
              <a:spcAft>
                <a:spcPts val="0"/>
              </a:spcAft>
              <a:defRPr/>
            </a:pPr>
            <a:r>
              <a:rPr lang="en-US" altLang="zh-CN" sz="1800" b="1" kern="0" dirty="0">
                <a:solidFill>
                  <a:srgbClr val="FFFFFF"/>
                </a:solidFill>
                <a:latin typeface="+mn-ea"/>
              </a:rPr>
              <a:t>4</a:t>
            </a:r>
            <a:endParaRPr lang="zh-CN" altLang="en-US" sz="1800" b="1" kern="0" dirty="0">
              <a:solidFill>
                <a:srgbClr val="FFFFFF"/>
              </a:solidFill>
              <a:latin typeface="+mn-ea"/>
            </a:endParaRPr>
          </a:p>
        </p:txBody>
      </p:sp>
      <p:sp>
        <p:nvSpPr>
          <p:cNvPr id="9" name="任意多边形 17"/>
          <p:cNvSpPr/>
          <p:nvPr>
            <p:custDataLst>
              <p:tags r:id="rId7"/>
            </p:custDataLst>
          </p:nvPr>
        </p:nvSpPr>
        <p:spPr>
          <a:xfrm>
            <a:off x="4006030" y="1386262"/>
            <a:ext cx="3954462" cy="557212"/>
          </a:xfrm>
          <a:custGeom>
            <a:avLst/>
            <a:gdLst>
              <a:gd name="connsiteX0" fmla="*/ 0 w 3954840"/>
              <a:gd name="connsiteY0" fmla="*/ 0 h 557348"/>
              <a:gd name="connsiteX1" fmla="*/ 3835506 w 3954840"/>
              <a:gd name="connsiteY1" fmla="*/ 0 h 557348"/>
              <a:gd name="connsiteX2" fmla="*/ 3954840 w 3954840"/>
              <a:gd name="connsiteY2" fmla="*/ 92893 h 557348"/>
              <a:gd name="connsiteX3" fmla="*/ 3954840 w 3954840"/>
              <a:gd name="connsiteY3" fmla="*/ 464455 h 557348"/>
              <a:gd name="connsiteX4" fmla="*/ 3835506 w 3954840"/>
              <a:gd name="connsiteY4" fmla="*/ 557348 h 557348"/>
              <a:gd name="connsiteX5" fmla="*/ 0 w 3954840"/>
              <a:gd name="connsiteY5" fmla="*/ 557348 h 557348"/>
              <a:gd name="connsiteX6" fmla="*/ 45938 w 3954840"/>
              <a:gd name="connsiteY6" fmla="*/ 532414 h 557348"/>
              <a:gd name="connsiteX7" fmla="*/ 180850 w 3954840"/>
              <a:gd name="connsiteY7" fmla="*/ 278674 h 557348"/>
              <a:gd name="connsiteX8" fmla="*/ 45938 w 3954840"/>
              <a:gd name="connsiteY8" fmla="*/ 24934 h 55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4840" h="557348">
                <a:moveTo>
                  <a:pt x="0" y="0"/>
                </a:moveTo>
                <a:lnTo>
                  <a:pt x="3835506" y="0"/>
                </a:lnTo>
                <a:cubicBezTo>
                  <a:pt x="3901412" y="0"/>
                  <a:pt x="3954840" y="41590"/>
                  <a:pt x="3954840" y="92893"/>
                </a:cubicBezTo>
                <a:lnTo>
                  <a:pt x="3954840" y="464455"/>
                </a:lnTo>
                <a:cubicBezTo>
                  <a:pt x="3954840" y="515758"/>
                  <a:pt x="3901412" y="557348"/>
                  <a:pt x="3835506" y="557348"/>
                </a:cubicBezTo>
                <a:lnTo>
                  <a:pt x="0" y="557348"/>
                </a:lnTo>
                <a:lnTo>
                  <a:pt x="45938" y="532414"/>
                </a:lnTo>
                <a:cubicBezTo>
                  <a:pt x="127334" y="477424"/>
                  <a:pt x="180850" y="384299"/>
                  <a:pt x="180850" y="278674"/>
                </a:cubicBezTo>
                <a:cubicBezTo>
                  <a:pt x="180850" y="173050"/>
                  <a:pt x="127334" y="79925"/>
                  <a:pt x="45938" y="24934"/>
                </a:cubicBezTo>
                <a:close/>
              </a:path>
            </a:pathLst>
          </a:custGeom>
          <a:solidFill>
            <a:srgbClr val="C00000"/>
          </a:solidFill>
          <a:ln w="12700" cap="flat" cmpd="sng" algn="ctr">
            <a:noFill/>
            <a:prstDash val="solid"/>
            <a:miter lim="800000"/>
          </a:ln>
          <a:effectLst/>
        </p:spPr>
        <p:txBody>
          <a:bodyPr lIns="252000" tIns="36000" rIns="36000" bIns="36000" anchor="ctr">
            <a:noAutofit/>
          </a:bodyPr>
          <a:lstStyle/>
          <a:p>
            <a:pPr>
              <a:defRPr/>
            </a:pPr>
            <a:r>
              <a:rPr lang="zh-CN" altLang="en-US" sz="1800" b="1" kern="0" dirty="0" smtClean="0">
                <a:solidFill>
                  <a:srgbClr val="FFFFFF"/>
                </a:solidFill>
                <a:latin typeface="+mn-ea"/>
              </a:rPr>
              <a:t>中国</a:t>
            </a:r>
            <a:r>
              <a:rPr lang="zh-CN" altLang="en-US" sz="1800" b="1" kern="0" dirty="0">
                <a:solidFill>
                  <a:srgbClr val="FFFFFF"/>
                </a:solidFill>
                <a:latin typeface="+mn-ea"/>
              </a:rPr>
              <a:t>联通大数据建设整体情况</a:t>
            </a:r>
          </a:p>
        </p:txBody>
      </p:sp>
      <p:sp>
        <p:nvSpPr>
          <p:cNvPr id="10" name="任意多边形 19"/>
          <p:cNvSpPr/>
          <p:nvPr>
            <p:custDataLst>
              <p:tags r:id="rId8"/>
            </p:custDataLst>
          </p:nvPr>
        </p:nvSpPr>
        <p:spPr>
          <a:xfrm>
            <a:off x="3999680" y="2140324"/>
            <a:ext cx="3954462" cy="557213"/>
          </a:xfrm>
          <a:custGeom>
            <a:avLst/>
            <a:gdLst>
              <a:gd name="connsiteX0" fmla="*/ 0 w 3954840"/>
              <a:gd name="connsiteY0" fmla="*/ 0 h 557348"/>
              <a:gd name="connsiteX1" fmla="*/ 3835506 w 3954840"/>
              <a:gd name="connsiteY1" fmla="*/ 0 h 557348"/>
              <a:gd name="connsiteX2" fmla="*/ 3954840 w 3954840"/>
              <a:gd name="connsiteY2" fmla="*/ 92893 h 557348"/>
              <a:gd name="connsiteX3" fmla="*/ 3954840 w 3954840"/>
              <a:gd name="connsiteY3" fmla="*/ 464455 h 557348"/>
              <a:gd name="connsiteX4" fmla="*/ 3835506 w 3954840"/>
              <a:gd name="connsiteY4" fmla="*/ 557348 h 557348"/>
              <a:gd name="connsiteX5" fmla="*/ 0 w 3954840"/>
              <a:gd name="connsiteY5" fmla="*/ 557348 h 557348"/>
              <a:gd name="connsiteX6" fmla="*/ 45938 w 3954840"/>
              <a:gd name="connsiteY6" fmla="*/ 532414 h 557348"/>
              <a:gd name="connsiteX7" fmla="*/ 180850 w 3954840"/>
              <a:gd name="connsiteY7" fmla="*/ 278674 h 557348"/>
              <a:gd name="connsiteX8" fmla="*/ 45938 w 3954840"/>
              <a:gd name="connsiteY8" fmla="*/ 24934 h 55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4840" h="557348">
                <a:moveTo>
                  <a:pt x="0" y="0"/>
                </a:moveTo>
                <a:lnTo>
                  <a:pt x="3835506" y="0"/>
                </a:lnTo>
                <a:cubicBezTo>
                  <a:pt x="3901412" y="0"/>
                  <a:pt x="3954840" y="41590"/>
                  <a:pt x="3954840" y="92893"/>
                </a:cubicBezTo>
                <a:lnTo>
                  <a:pt x="3954840" y="464455"/>
                </a:lnTo>
                <a:cubicBezTo>
                  <a:pt x="3954840" y="515758"/>
                  <a:pt x="3901412" y="557348"/>
                  <a:pt x="3835506" y="557348"/>
                </a:cubicBezTo>
                <a:lnTo>
                  <a:pt x="0" y="557348"/>
                </a:lnTo>
                <a:lnTo>
                  <a:pt x="45938" y="532414"/>
                </a:lnTo>
                <a:cubicBezTo>
                  <a:pt x="127334" y="477424"/>
                  <a:pt x="180850" y="384299"/>
                  <a:pt x="180850" y="278674"/>
                </a:cubicBezTo>
                <a:cubicBezTo>
                  <a:pt x="180850" y="173050"/>
                  <a:pt x="127334" y="79925"/>
                  <a:pt x="45938" y="24934"/>
                </a:cubicBezTo>
                <a:close/>
              </a:path>
            </a:pathLst>
          </a:custGeom>
          <a:solidFill>
            <a:schemeClr val="bg1">
              <a:lumMod val="75000"/>
            </a:schemeClr>
          </a:solidFill>
          <a:ln w="12700" cap="flat" cmpd="sng" algn="ctr">
            <a:noFill/>
            <a:prstDash val="solid"/>
            <a:miter lim="800000"/>
          </a:ln>
          <a:effectLst/>
        </p:spPr>
        <p:txBody>
          <a:bodyPr lIns="252000" tIns="36000" rIns="36000" bIns="36000" anchor="ctr">
            <a:noAutofit/>
          </a:bodyPr>
          <a:lstStyle/>
          <a:p>
            <a:pPr>
              <a:defRPr/>
            </a:pPr>
            <a:r>
              <a:rPr lang="zh-CN" altLang="en-US" sz="1800" b="1" kern="0" dirty="0" smtClean="0">
                <a:solidFill>
                  <a:srgbClr val="FFFFFF"/>
                </a:solidFill>
                <a:latin typeface="+mn-ea"/>
              </a:rPr>
              <a:t>中国</a:t>
            </a:r>
            <a:r>
              <a:rPr lang="zh-CN" altLang="en-US" sz="1800" b="1" kern="0" dirty="0">
                <a:solidFill>
                  <a:srgbClr val="FFFFFF"/>
                </a:solidFill>
                <a:latin typeface="+mn-ea"/>
              </a:rPr>
              <a:t>联通数据能力介绍</a:t>
            </a:r>
          </a:p>
        </p:txBody>
      </p:sp>
      <p:sp>
        <p:nvSpPr>
          <p:cNvPr id="11" name="任意多边形 21"/>
          <p:cNvSpPr/>
          <p:nvPr>
            <p:custDataLst>
              <p:tags r:id="rId9"/>
            </p:custDataLst>
          </p:nvPr>
        </p:nvSpPr>
        <p:spPr>
          <a:xfrm>
            <a:off x="3993330" y="2892799"/>
            <a:ext cx="3954462" cy="558800"/>
          </a:xfrm>
          <a:custGeom>
            <a:avLst/>
            <a:gdLst>
              <a:gd name="connsiteX0" fmla="*/ 0 w 3954840"/>
              <a:gd name="connsiteY0" fmla="*/ 0 h 557348"/>
              <a:gd name="connsiteX1" fmla="*/ 3835506 w 3954840"/>
              <a:gd name="connsiteY1" fmla="*/ 0 h 557348"/>
              <a:gd name="connsiteX2" fmla="*/ 3954840 w 3954840"/>
              <a:gd name="connsiteY2" fmla="*/ 92893 h 557348"/>
              <a:gd name="connsiteX3" fmla="*/ 3954840 w 3954840"/>
              <a:gd name="connsiteY3" fmla="*/ 464455 h 557348"/>
              <a:gd name="connsiteX4" fmla="*/ 3835506 w 3954840"/>
              <a:gd name="connsiteY4" fmla="*/ 557348 h 557348"/>
              <a:gd name="connsiteX5" fmla="*/ 0 w 3954840"/>
              <a:gd name="connsiteY5" fmla="*/ 557348 h 557348"/>
              <a:gd name="connsiteX6" fmla="*/ 45938 w 3954840"/>
              <a:gd name="connsiteY6" fmla="*/ 532414 h 557348"/>
              <a:gd name="connsiteX7" fmla="*/ 180850 w 3954840"/>
              <a:gd name="connsiteY7" fmla="*/ 278674 h 557348"/>
              <a:gd name="connsiteX8" fmla="*/ 45938 w 3954840"/>
              <a:gd name="connsiteY8" fmla="*/ 24934 h 55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4840" h="557348">
                <a:moveTo>
                  <a:pt x="0" y="0"/>
                </a:moveTo>
                <a:lnTo>
                  <a:pt x="3835506" y="0"/>
                </a:lnTo>
                <a:cubicBezTo>
                  <a:pt x="3901412" y="0"/>
                  <a:pt x="3954840" y="41590"/>
                  <a:pt x="3954840" y="92893"/>
                </a:cubicBezTo>
                <a:lnTo>
                  <a:pt x="3954840" y="464455"/>
                </a:lnTo>
                <a:cubicBezTo>
                  <a:pt x="3954840" y="515758"/>
                  <a:pt x="3901412" y="557348"/>
                  <a:pt x="3835506" y="557348"/>
                </a:cubicBezTo>
                <a:lnTo>
                  <a:pt x="0" y="557348"/>
                </a:lnTo>
                <a:lnTo>
                  <a:pt x="45938" y="532414"/>
                </a:lnTo>
                <a:cubicBezTo>
                  <a:pt x="127334" y="477424"/>
                  <a:pt x="180850" y="384299"/>
                  <a:pt x="180850" y="278674"/>
                </a:cubicBezTo>
                <a:cubicBezTo>
                  <a:pt x="180850" y="173050"/>
                  <a:pt x="127334" y="79925"/>
                  <a:pt x="45938" y="24934"/>
                </a:cubicBezTo>
                <a:close/>
              </a:path>
            </a:pathLst>
          </a:custGeom>
          <a:solidFill>
            <a:schemeClr val="bg1">
              <a:lumMod val="75000"/>
            </a:schemeClr>
          </a:solidFill>
          <a:ln w="12700" cap="flat" cmpd="sng" algn="ctr">
            <a:noFill/>
            <a:prstDash val="solid"/>
            <a:miter lim="800000"/>
          </a:ln>
          <a:effectLst/>
        </p:spPr>
        <p:txBody>
          <a:bodyPr lIns="252000" tIns="36000" rIns="36000" bIns="36000" anchor="ctr">
            <a:noAutofit/>
          </a:bodyPr>
          <a:lstStyle/>
          <a:p>
            <a:pPr>
              <a:defRPr/>
            </a:pPr>
            <a:r>
              <a:rPr lang="zh-CN" altLang="en-US" sz="1800" b="1" kern="0" dirty="0" smtClean="0">
                <a:solidFill>
                  <a:srgbClr val="FFFFFF"/>
                </a:solidFill>
                <a:latin typeface="+mn-ea"/>
              </a:rPr>
              <a:t>中国</a:t>
            </a:r>
            <a:r>
              <a:rPr lang="zh-CN" altLang="en-US" sz="1800" b="1" kern="0" dirty="0">
                <a:solidFill>
                  <a:srgbClr val="FFFFFF"/>
                </a:solidFill>
                <a:latin typeface="+mn-ea"/>
              </a:rPr>
              <a:t>联通大数据产品体系</a:t>
            </a:r>
          </a:p>
        </p:txBody>
      </p:sp>
      <p:sp>
        <p:nvSpPr>
          <p:cNvPr id="12" name="任意多边形 23"/>
          <p:cNvSpPr/>
          <p:nvPr>
            <p:custDataLst>
              <p:tags r:id="rId10"/>
            </p:custDataLst>
          </p:nvPr>
        </p:nvSpPr>
        <p:spPr>
          <a:xfrm>
            <a:off x="3986980" y="3646862"/>
            <a:ext cx="3954462" cy="557212"/>
          </a:xfrm>
          <a:custGeom>
            <a:avLst/>
            <a:gdLst>
              <a:gd name="connsiteX0" fmla="*/ 0 w 3954840"/>
              <a:gd name="connsiteY0" fmla="*/ 0 h 557348"/>
              <a:gd name="connsiteX1" fmla="*/ 3835506 w 3954840"/>
              <a:gd name="connsiteY1" fmla="*/ 0 h 557348"/>
              <a:gd name="connsiteX2" fmla="*/ 3954840 w 3954840"/>
              <a:gd name="connsiteY2" fmla="*/ 92893 h 557348"/>
              <a:gd name="connsiteX3" fmla="*/ 3954840 w 3954840"/>
              <a:gd name="connsiteY3" fmla="*/ 464455 h 557348"/>
              <a:gd name="connsiteX4" fmla="*/ 3835506 w 3954840"/>
              <a:gd name="connsiteY4" fmla="*/ 557348 h 557348"/>
              <a:gd name="connsiteX5" fmla="*/ 0 w 3954840"/>
              <a:gd name="connsiteY5" fmla="*/ 557348 h 557348"/>
              <a:gd name="connsiteX6" fmla="*/ 45938 w 3954840"/>
              <a:gd name="connsiteY6" fmla="*/ 532414 h 557348"/>
              <a:gd name="connsiteX7" fmla="*/ 180850 w 3954840"/>
              <a:gd name="connsiteY7" fmla="*/ 278674 h 557348"/>
              <a:gd name="connsiteX8" fmla="*/ 45938 w 3954840"/>
              <a:gd name="connsiteY8" fmla="*/ 24934 h 55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4840" h="557348">
                <a:moveTo>
                  <a:pt x="0" y="0"/>
                </a:moveTo>
                <a:lnTo>
                  <a:pt x="3835506" y="0"/>
                </a:lnTo>
                <a:cubicBezTo>
                  <a:pt x="3901412" y="0"/>
                  <a:pt x="3954840" y="41590"/>
                  <a:pt x="3954840" y="92893"/>
                </a:cubicBezTo>
                <a:lnTo>
                  <a:pt x="3954840" y="464455"/>
                </a:lnTo>
                <a:cubicBezTo>
                  <a:pt x="3954840" y="515758"/>
                  <a:pt x="3901412" y="557348"/>
                  <a:pt x="3835506" y="557348"/>
                </a:cubicBezTo>
                <a:lnTo>
                  <a:pt x="0" y="557348"/>
                </a:lnTo>
                <a:lnTo>
                  <a:pt x="45938" y="532414"/>
                </a:lnTo>
                <a:cubicBezTo>
                  <a:pt x="127334" y="477424"/>
                  <a:pt x="180850" y="384299"/>
                  <a:pt x="180850" y="278674"/>
                </a:cubicBezTo>
                <a:cubicBezTo>
                  <a:pt x="180850" y="173050"/>
                  <a:pt x="127334" y="79925"/>
                  <a:pt x="45938" y="24934"/>
                </a:cubicBezTo>
                <a:close/>
              </a:path>
            </a:pathLst>
          </a:custGeom>
          <a:solidFill>
            <a:schemeClr val="bg1">
              <a:lumMod val="75000"/>
            </a:schemeClr>
          </a:solidFill>
          <a:ln w="12700" cap="flat" cmpd="sng" algn="ctr">
            <a:noFill/>
            <a:prstDash val="solid"/>
            <a:miter lim="800000"/>
          </a:ln>
          <a:effectLst/>
        </p:spPr>
        <p:txBody>
          <a:bodyPr lIns="252000" tIns="36000" rIns="36000" bIns="36000" anchor="ctr">
            <a:noAutofit/>
          </a:bodyPr>
          <a:lstStyle/>
          <a:p>
            <a:pPr>
              <a:defRPr/>
            </a:pPr>
            <a:r>
              <a:rPr lang="zh-CN" altLang="en-US" sz="1800" b="1" kern="0" dirty="0" smtClean="0">
                <a:solidFill>
                  <a:srgbClr val="FFFFFF"/>
                </a:solidFill>
                <a:latin typeface="+mn-ea"/>
              </a:rPr>
              <a:t>中国</a:t>
            </a:r>
            <a:r>
              <a:rPr lang="zh-CN" altLang="en-US" sz="1800" b="1" kern="0" dirty="0">
                <a:solidFill>
                  <a:srgbClr val="FFFFFF"/>
                </a:solidFill>
                <a:latin typeface="+mn-ea"/>
              </a:rPr>
              <a:t>联通大数据运营情况</a:t>
            </a:r>
          </a:p>
        </p:txBody>
      </p:sp>
    </p:spTree>
    <p:extLst>
      <p:ext uri="{BB962C8B-B14F-4D97-AF65-F5344CB8AC3E}">
        <p14:creationId xmlns="" xmlns:p14="http://schemas.microsoft.com/office/powerpoint/2010/main" val="15567634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3</a:t>
            </a:r>
            <a:r>
              <a:rPr kumimoji="1" lang="zh-CN" altLang="en-US" dirty="0" smtClean="0"/>
              <a:t>、位置数据能力</a:t>
            </a:r>
            <a:r>
              <a:rPr kumimoji="1" lang="en-US" altLang="zh-CN" dirty="0" smtClean="0"/>
              <a:t>-</a:t>
            </a:r>
            <a:r>
              <a:rPr kumimoji="1" lang="zh-CN" altLang="en-US" dirty="0" smtClean="0"/>
              <a:t>支撑能力</a:t>
            </a:r>
            <a:endParaRPr kumimoji="1" lang="zh-CN" altLang="en-US" dirty="0"/>
          </a:p>
        </p:txBody>
      </p:sp>
      <p:sp>
        <p:nvSpPr>
          <p:cNvPr id="5" name="圆角矩形 3"/>
          <p:cNvSpPr>
            <a:spLocks noChangeAspect="1" noChangeArrowheads="1"/>
          </p:cNvSpPr>
          <p:nvPr/>
        </p:nvSpPr>
        <p:spPr bwMode="auto">
          <a:xfrm>
            <a:off x="511854" y="846195"/>
            <a:ext cx="516729" cy="404813"/>
          </a:xfrm>
          <a:prstGeom prst="roundRect">
            <a:avLst>
              <a:gd name="adj" fmla="val 16667"/>
            </a:avLst>
          </a:prstGeom>
          <a:solidFill>
            <a:srgbClr val="C00000"/>
          </a:solidFill>
          <a:ln>
            <a:noFill/>
          </a:ln>
          <a:extLst/>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eaLnBrk="1" hangingPunct="1"/>
            <a:r>
              <a:rPr lang="en-US" sz="2100" dirty="0">
                <a:solidFill>
                  <a:srgbClr val="FFFFFF"/>
                </a:solidFill>
              </a:rPr>
              <a:t>1</a:t>
            </a:r>
            <a:endParaRPr lang="zh-CN" altLang="en-US" sz="2100" dirty="0">
              <a:solidFill>
                <a:srgbClr val="FFFFFF"/>
              </a:solidFill>
            </a:endParaRPr>
          </a:p>
        </p:txBody>
      </p:sp>
      <p:sp>
        <p:nvSpPr>
          <p:cNvPr id="6" name="圆角矩形 4"/>
          <p:cNvSpPr>
            <a:spLocks noChangeAspect="1" noChangeArrowheads="1"/>
          </p:cNvSpPr>
          <p:nvPr/>
        </p:nvSpPr>
        <p:spPr bwMode="auto">
          <a:xfrm>
            <a:off x="511854" y="1680248"/>
            <a:ext cx="516729" cy="406004"/>
          </a:xfrm>
          <a:prstGeom prst="roundRect">
            <a:avLst>
              <a:gd name="adj" fmla="val 16667"/>
            </a:avLst>
          </a:prstGeom>
          <a:solidFill>
            <a:srgbClr val="C00000"/>
          </a:solidFill>
          <a:ln>
            <a:noFill/>
          </a:ln>
          <a:extLst/>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eaLnBrk="1" hangingPunct="1"/>
            <a:r>
              <a:rPr lang="en-US" sz="2100">
                <a:solidFill>
                  <a:srgbClr val="FFFFFF"/>
                </a:solidFill>
              </a:rPr>
              <a:t>2</a:t>
            </a:r>
            <a:endParaRPr lang="zh-CN" altLang="en-US" sz="2100">
              <a:solidFill>
                <a:srgbClr val="FFFFFF"/>
              </a:solidFill>
            </a:endParaRPr>
          </a:p>
        </p:txBody>
      </p:sp>
      <p:sp>
        <p:nvSpPr>
          <p:cNvPr id="7" name="圆角矩形 5"/>
          <p:cNvSpPr>
            <a:spLocks noChangeAspect="1" noChangeArrowheads="1"/>
          </p:cNvSpPr>
          <p:nvPr/>
        </p:nvSpPr>
        <p:spPr bwMode="auto">
          <a:xfrm>
            <a:off x="511854" y="2514301"/>
            <a:ext cx="516729" cy="404813"/>
          </a:xfrm>
          <a:prstGeom prst="roundRect">
            <a:avLst>
              <a:gd name="adj" fmla="val 16667"/>
            </a:avLst>
          </a:prstGeom>
          <a:solidFill>
            <a:srgbClr val="C00000"/>
          </a:solidFill>
          <a:ln>
            <a:noFill/>
          </a:ln>
          <a:extLst/>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eaLnBrk="1" hangingPunct="1"/>
            <a:r>
              <a:rPr lang="en-US" sz="2100">
                <a:solidFill>
                  <a:srgbClr val="FFFFFF"/>
                </a:solidFill>
              </a:rPr>
              <a:t>3</a:t>
            </a:r>
            <a:endParaRPr lang="zh-CN" altLang="en-US" sz="2100">
              <a:solidFill>
                <a:srgbClr val="FFFFFF"/>
              </a:solidFill>
            </a:endParaRPr>
          </a:p>
        </p:txBody>
      </p:sp>
      <p:sp>
        <p:nvSpPr>
          <p:cNvPr id="8" name="文本框 7"/>
          <p:cNvSpPr txBox="1">
            <a:spLocks noChangeArrowheads="1"/>
          </p:cNvSpPr>
          <p:nvPr/>
        </p:nvSpPr>
        <p:spPr bwMode="auto">
          <a:xfrm>
            <a:off x="1029776" y="846195"/>
            <a:ext cx="1223412" cy="3000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eaLnBrk="1" hangingPunct="1"/>
            <a:r>
              <a:rPr lang="zh-CN" altLang="en-US" sz="1350" dirty="0" smtClean="0">
                <a:solidFill>
                  <a:srgbClr val="C00000"/>
                </a:solidFill>
              </a:rPr>
              <a:t>用户实时位置</a:t>
            </a:r>
            <a:endParaRPr lang="zh-CN" altLang="en-US" sz="1350" dirty="0">
              <a:solidFill>
                <a:srgbClr val="C00000"/>
              </a:solidFill>
            </a:endParaRPr>
          </a:p>
        </p:txBody>
      </p:sp>
      <p:sp>
        <p:nvSpPr>
          <p:cNvPr id="11" name="文本框 8"/>
          <p:cNvSpPr txBox="1">
            <a:spLocks noChangeArrowheads="1"/>
          </p:cNvSpPr>
          <p:nvPr/>
        </p:nvSpPr>
        <p:spPr bwMode="auto">
          <a:xfrm>
            <a:off x="1029775" y="1122421"/>
            <a:ext cx="3424238" cy="5485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defPPr>
              <a:defRPr lang="zh-CN"/>
            </a:defPPr>
            <a:lvl1pPr>
              <a:lnSpc>
                <a:spcPct val="150000"/>
              </a:lnSpc>
              <a:defRPr sz="1050">
                <a:latin typeface="+mn-ea"/>
                <a:ea typeface="微软雅黑" panose="020B0503020204020204" pitchFamily="34" charset="-122"/>
              </a:defRPr>
            </a:lvl1pPr>
            <a:lvl2pPr marL="742950" indent="-285750">
              <a:defRPr>
                <a:latin typeface="Segoe UI" panose="020B0502040204020203" pitchFamily="34" charset="0"/>
                <a:ea typeface="微软雅黑" panose="020B0503020204020204" pitchFamily="34" charset="-122"/>
              </a:defRPr>
            </a:lvl2pPr>
            <a:lvl3pPr marL="1143000" indent="-228600">
              <a:defRPr>
                <a:latin typeface="Segoe UI" panose="020B0502040204020203" pitchFamily="34" charset="0"/>
                <a:ea typeface="微软雅黑" panose="020B0503020204020204" pitchFamily="34" charset="-122"/>
              </a:defRPr>
            </a:lvl3pPr>
            <a:lvl4pPr marL="1600200" indent="-228600">
              <a:defRPr>
                <a:latin typeface="Segoe UI" panose="020B0502040204020203" pitchFamily="34" charset="0"/>
                <a:ea typeface="微软雅黑" panose="020B0503020204020204" pitchFamily="34" charset="-122"/>
              </a:defRPr>
            </a:lvl4pPr>
            <a:lvl5pPr marL="2057400" indent="-228600">
              <a:defRPr>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latin typeface="Segoe UI" panose="020B0502040204020203" pitchFamily="34" charset="0"/>
                <a:ea typeface="微软雅黑" panose="020B0503020204020204" pitchFamily="34" charset="-122"/>
              </a:defRPr>
            </a:lvl9pPr>
          </a:lstStyle>
          <a:p>
            <a:r>
              <a:rPr lang="zh-CN" altLang="en-US" dirty="0"/>
              <a:t>根据用户信令定位用户当前位置，未变化时，每小时更新，确保显示用户最新位置。</a:t>
            </a:r>
            <a:endParaRPr lang="en-US" altLang="zh-CN" dirty="0"/>
          </a:p>
        </p:txBody>
      </p:sp>
      <p:sp>
        <p:nvSpPr>
          <p:cNvPr id="12" name="文本框 9"/>
          <p:cNvSpPr txBox="1">
            <a:spLocks noChangeArrowheads="1"/>
          </p:cNvSpPr>
          <p:nvPr/>
        </p:nvSpPr>
        <p:spPr bwMode="auto">
          <a:xfrm>
            <a:off x="1029776" y="1684118"/>
            <a:ext cx="1223412" cy="3000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eaLnBrk="1" hangingPunct="1"/>
            <a:r>
              <a:rPr lang="zh-CN" altLang="en-US" sz="1350" dirty="0" smtClean="0">
                <a:solidFill>
                  <a:srgbClr val="C00000"/>
                </a:solidFill>
              </a:rPr>
              <a:t>用户实时轨迹</a:t>
            </a:r>
            <a:endParaRPr lang="zh-CN" altLang="en-US" sz="1350" dirty="0">
              <a:solidFill>
                <a:srgbClr val="C00000"/>
              </a:solidFill>
            </a:endParaRPr>
          </a:p>
        </p:txBody>
      </p:sp>
      <p:sp>
        <p:nvSpPr>
          <p:cNvPr id="13" name="文本框 10"/>
          <p:cNvSpPr txBox="1">
            <a:spLocks noChangeArrowheads="1"/>
          </p:cNvSpPr>
          <p:nvPr/>
        </p:nvSpPr>
        <p:spPr bwMode="auto">
          <a:xfrm>
            <a:off x="1029775" y="1960344"/>
            <a:ext cx="3424238" cy="3061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nSpc>
                <a:spcPct val="150000"/>
              </a:lnSpc>
            </a:pPr>
            <a:r>
              <a:rPr lang="zh-CN" altLang="en-US" sz="1050" dirty="0">
                <a:latin typeface="+mn-ea"/>
              </a:rPr>
              <a:t>跟踪用户出现的每一个位置，生成变化轨迹</a:t>
            </a:r>
            <a:r>
              <a:rPr lang="zh-CN" altLang="en-US" sz="1050" b="1" dirty="0" smtClean="0">
                <a:latin typeface="+mn-ea"/>
              </a:rPr>
              <a:t>。</a:t>
            </a:r>
            <a:endParaRPr lang="en-US" altLang="zh-CN" sz="1050" b="1" dirty="0" smtClean="0">
              <a:latin typeface="+mn-ea"/>
            </a:endParaRPr>
          </a:p>
        </p:txBody>
      </p:sp>
      <p:sp>
        <p:nvSpPr>
          <p:cNvPr id="14" name="文本框 11"/>
          <p:cNvSpPr txBox="1">
            <a:spLocks noChangeArrowheads="1"/>
          </p:cNvSpPr>
          <p:nvPr/>
        </p:nvSpPr>
        <p:spPr bwMode="auto">
          <a:xfrm>
            <a:off x="1029776" y="2522041"/>
            <a:ext cx="1223412" cy="3000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eaLnBrk="1" hangingPunct="1"/>
            <a:r>
              <a:rPr lang="zh-CN" altLang="en-US" sz="1350" dirty="0" smtClean="0">
                <a:solidFill>
                  <a:srgbClr val="C00000"/>
                </a:solidFill>
              </a:rPr>
              <a:t>小区实时热力</a:t>
            </a:r>
            <a:endParaRPr lang="zh-CN" altLang="en-US" sz="1350" dirty="0">
              <a:solidFill>
                <a:srgbClr val="C00000"/>
              </a:solidFill>
            </a:endParaRPr>
          </a:p>
        </p:txBody>
      </p:sp>
      <p:sp>
        <p:nvSpPr>
          <p:cNvPr id="15" name="文本框 12"/>
          <p:cNvSpPr txBox="1">
            <a:spLocks noChangeArrowheads="1"/>
          </p:cNvSpPr>
          <p:nvPr/>
        </p:nvSpPr>
        <p:spPr bwMode="auto">
          <a:xfrm>
            <a:off x="1029775" y="2798266"/>
            <a:ext cx="3424238" cy="3061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nSpc>
                <a:spcPct val="150000"/>
              </a:lnSpc>
            </a:pPr>
            <a:r>
              <a:rPr lang="zh-CN" altLang="en-US" sz="1050" dirty="0">
                <a:latin typeface="+mn-ea"/>
              </a:rPr>
              <a:t>某一范围内人流量变化</a:t>
            </a:r>
            <a:r>
              <a:rPr lang="zh-CN" altLang="en-US" sz="1050" dirty="0" smtClean="0">
                <a:latin typeface="+mn-ea"/>
              </a:rPr>
              <a:t>，以</a:t>
            </a:r>
            <a:r>
              <a:rPr lang="zh-CN" altLang="en-US" sz="1050" dirty="0">
                <a:latin typeface="+mn-ea"/>
              </a:rPr>
              <a:t>热力图形式展现</a:t>
            </a:r>
            <a:r>
              <a:rPr lang="zh-CN" altLang="en-US" sz="1050" dirty="0" smtClean="0">
                <a:latin typeface="+mn-ea"/>
              </a:rPr>
              <a:t>。</a:t>
            </a:r>
            <a:endParaRPr lang="en-US" altLang="zh-CN" sz="1050" dirty="0" smtClean="0">
              <a:latin typeface="+mn-ea"/>
            </a:endParaRPr>
          </a:p>
        </p:txBody>
      </p:sp>
      <p:sp>
        <p:nvSpPr>
          <p:cNvPr id="16" name="圆角矩形 13"/>
          <p:cNvSpPr>
            <a:spLocks noChangeAspect="1" noChangeArrowheads="1"/>
          </p:cNvSpPr>
          <p:nvPr/>
        </p:nvSpPr>
        <p:spPr bwMode="auto">
          <a:xfrm>
            <a:off x="4455204" y="846195"/>
            <a:ext cx="517920" cy="404813"/>
          </a:xfrm>
          <a:prstGeom prst="roundRect">
            <a:avLst>
              <a:gd name="adj" fmla="val 16667"/>
            </a:avLst>
          </a:prstGeom>
          <a:solidFill>
            <a:srgbClr val="354B5E"/>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eaLnBrk="1" hangingPunct="1"/>
            <a:r>
              <a:rPr lang="en-US" sz="2100" dirty="0" smtClean="0">
                <a:solidFill>
                  <a:srgbClr val="FFFFFF"/>
                </a:solidFill>
              </a:rPr>
              <a:t>6</a:t>
            </a:r>
            <a:endParaRPr lang="zh-CN" altLang="en-US" sz="2100" dirty="0">
              <a:solidFill>
                <a:srgbClr val="FFFFFF"/>
              </a:solidFill>
            </a:endParaRPr>
          </a:p>
        </p:txBody>
      </p:sp>
      <p:sp>
        <p:nvSpPr>
          <p:cNvPr id="17" name="圆角矩形 14"/>
          <p:cNvSpPr>
            <a:spLocks noChangeAspect="1" noChangeArrowheads="1"/>
          </p:cNvSpPr>
          <p:nvPr/>
        </p:nvSpPr>
        <p:spPr bwMode="auto">
          <a:xfrm>
            <a:off x="4455204" y="2514301"/>
            <a:ext cx="517920" cy="404813"/>
          </a:xfrm>
          <a:prstGeom prst="roundRect">
            <a:avLst>
              <a:gd name="adj" fmla="val 16667"/>
            </a:avLst>
          </a:prstGeom>
          <a:solidFill>
            <a:srgbClr val="354B5E"/>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eaLnBrk="1" hangingPunct="1"/>
            <a:r>
              <a:rPr lang="en-US" sz="2100" dirty="0" smtClean="0">
                <a:solidFill>
                  <a:srgbClr val="FFFFFF"/>
                </a:solidFill>
              </a:rPr>
              <a:t>8</a:t>
            </a:r>
            <a:endParaRPr lang="zh-CN" altLang="en-US" sz="2100" dirty="0">
              <a:solidFill>
                <a:srgbClr val="FFFFFF"/>
              </a:solidFill>
            </a:endParaRPr>
          </a:p>
        </p:txBody>
      </p:sp>
      <p:sp>
        <p:nvSpPr>
          <p:cNvPr id="18" name="文本框 15"/>
          <p:cNvSpPr txBox="1">
            <a:spLocks noChangeArrowheads="1"/>
          </p:cNvSpPr>
          <p:nvPr/>
        </p:nvSpPr>
        <p:spPr bwMode="auto">
          <a:xfrm>
            <a:off x="4973126" y="846195"/>
            <a:ext cx="1050288" cy="3000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eaLnBrk="1" hangingPunct="1"/>
            <a:r>
              <a:rPr lang="zh-CN" altLang="en-US" sz="1350" dirty="0" smtClean="0">
                <a:solidFill>
                  <a:srgbClr val="354B5E"/>
                </a:solidFill>
              </a:rPr>
              <a:t>工作地信息</a:t>
            </a:r>
            <a:endParaRPr lang="zh-CN" altLang="en-US" sz="1350" dirty="0">
              <a:solidFill>
                <a:srgbClr val="354B5E"/>
              </a:solidFill>
            </a:endParaRPr>
          </a:p>
        </p:txBody>
      </p:sp>
      <p:sp>
        <p:nvSpPr>
          <p:cNvPr id="19" name="文本框 16"/>
          <p:cNvSpPr txBox="1">
            <a:spLocks noChangeArrowheads="1"/>
          </p:cNvSpPr>
          <p:nvPr/>
        </p:nvSpPr>
        <p:spPr bwMode="auto">
          <a:xfrm>
            <a:off x="4973125" y="1122421"/>
            <a:ext cx="3424238" cy="2625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nSpc>
                <a:spcPct val="114000"/>
              </a:lnSpc>
              <a:spcAft>
                <a:spcPts val="750"/>
              </a:spcAft>
            </a:pPr>
            <a:r>
              <a:rPr lang="zh-CN" altLang="en-US" sz="1050" dirty="0">
                <a:latin typeface="+mn-ea"/>
              </a:rPr>
              <a:t>定位用户工作时段所处的</a:t>
            </a:r>
            <a:r>
              <a:rPr lang="zh-CN" altLang="en-US" sz="1050" dirty="0" smtClean="0">
                <a:latin typeface="+mn-ea"/>
              </a:rPr>
              <a:t>地理位置。</a:t>
            </a:r>
            <a:endParaRPr lang="en-US" altLang="zh-CN" sz="1050" dirty="0" smtClean="0">
              <a:latin typeface="+mn-ea"/>
            </a:endParaRPr>
          </a:p>
        </p:txBody>
      </p:sp>
      <p:sp>
        <p:nvSpPr>
          <p:cNvPr id="20" name="文本框 17"/>
          <p:cNvSpPr txBox="1">
            <a:spLocks noChangeArrowheads="1"/>
          </p:cNvSpPr>
          <p:nvPr/>
        </p:nvSpPr>
        <p:spPr bwMode="auto">
          <a:xfrm>
            <a:off x="4973126" y="1684118"/>
            <a:ext cx="1050288" cy="3000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eaLnBrk="1" hangingPunct="1"/>
            <a:r>
              <a:rPr lang="zh-CN" altLang="en-US" sz="1350" dirty="0" smtClean="0">
                <a:solidFill>
                  <a:srgbClr val="354B5E"/>
                </a:solidFill>
              </a:rPr>
              <a:t>居住地信息</a:t>
            </a:r>
            <a:endParaRPr lang="zh-CN" altLang="en-US" sz="1350" dirty="0">
              <a:solidFill>
                <a:srgbClr val="354B5E"/>
              </a:solidFill>
            </a:endParaRPr>
          </a:p>
        </p:txBody>
      </p:sp>
      <p:sp>
        <p:nvSpPr>
          <p:cNvPr id="21" name="文本框 18"/>
          <p:cNvSpPr txBox="1">
            <a:spLocks noChangeArrowheads="1"/>
          </p:cNvSpPr>
          <p:nvPr/>
        </p:nvSpPr>
        <p:spPr bwMode="auto">
          <a:xfrm>
            <a:off x="4973125" y="1959767"/>
            <a:ext cx="3424238" cy="3061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nSpc>
                <a:spcPct val="150000"/>
              </a:lnSpc>
            </a:pPr>
            <a:r>
              <a:rPr lang="zh-CN" altLang="en-US" sz="1050" dirty="0">
                <a:latin typeface="+mn-ea"/>
              </a:rPr>
              <a:t>定位用户宿息时段所处的</a:t>
            </a:r>
            <a:r>
              <a:rPr lang="zh-CN" altLang="en-US" sz="1050" dirty="0" smtClean="0">
                <a:latin typeface="+mn-ea"/>
              </a:rPr>
              <a:t>地理位置</a:t>
            </a:r>
            <a:r>
              <a:rPr lang="zh-CN" altLang="en-US" sz="1050" b="1" dirty="0" smtClean="0">
                <a:latin typeface="+mn-ea"/>
              </a:rPr>
              <a:t>。</a:t>
            </a:r>
            <a:endParaRPr lang="en-US" altLang="zh-CN" sz="1050" b="1" dirty="0" smtClean="0">
              <a:latin typeface="+mn-ea"/>
            </a:endParaRPr>
          </a:p>
        </p:txBody>
      </p:sp>
      <p:sp>
        <p:nvSpPr>
          <p:cNvPr id="22" name="文本框 19"/>
          <p:cNvSpPr txBox="1">
            <a:spLocks noChangeArrowheads="1"/>
          </p:cNvSpPr>
          <p:nvPr/>
        </p:nvSpPr>
        <p:spPr bwMode="auto">
          <a:xfrm>
            <a:off x="4973126" y="2522041"/>
            <a:ext cx="1050288" cy="3000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eaLnBrk="1" hangingPunct="1"/>
            <a:r>
              <a:rPr lang="zh-CN" altLang="en-US" sz="1350" dirty="0" smtClean="0">
                <a:solidFill>
                  <a:srgbClr val="354B5E"/>
                </a:solidFill>
              </a:rPr>
              <a:t>娱乐地信息</a:t>
            </a:r>
            <a:endParaRPr lang="zh-CN" altLang="en-US" sz="1350" dirty="0">
              <a:solidFill>
                <a:srgbClr val="354B5E"/>
              </a:solidFill>
            </a:endParaRPr>
          </a:p>
        </p:txBody>
      </p:sp>
      <p:sp>
        <p:nvSpPr>
          <p:cNvPr id="23" name="文本框 20"/>
          <p:cNvSpPr txBox="1">
            <a:spLocks noChangeArrowheads="1"/>
          </p:cNvSpPr>
          <p:nvPr/>
        </p:nvSpPr>
        <p:spPr bwMode="auto">
          <a:xfrm>
            <a:off x="4973125" y="2797882"/>
            <a:ext cx="3424238" cy="3061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nSpc>
                <a:spcPct val="150000"/>
              </a:lnSpc>
            </a:pPr>
            <a:r>
              <a:rPr lang="zh-CN" altLang="en-US" sz="1050" dirty="0">
                <a:latin typeface="+mn-ea"/>
              </a:rPr>
              <a:t>定位用户娱乐所在地的地理位置</a:t>
            </a:r>
            <a:r>
              <a:rPr lang="zh-CN" altLang="en-US" sz="1050" dirty="0" smtClean="0">
                <a:latin typeface="+mn-ea"/>
              </a:rPr>
              <a:t>。</a:t>
            </a:r>
            <a:endParaRPr lang="en-US" altLang="zh-CN" sz="1050" dirty="0" smtClean="0">
              <a:latin typeface="+mn-ea"/>
            </a:endParaRPr>
          </a:p>
        </p:txBody>
      </p:sp>
      <p:sp>
        <p:nvSpPr>
          <p:cNvPr id="24" name="圆角矩形 21"/>
          <p:cNvSpPr>
            <a:spLocks noChangeAspect="1" noChangeArrowheads="1"/>
          </p:cNvSpPr>
          <p:nvPr/>
        </p:nvSpPr>
        <p:spPr bwMode="auto">
          <a:xfrm>
            <a:off x="4455204" y="1680248"/>
            <a:ext cx="517920" cy="406004"/>
          </a:xfrm>
          <a:prstGeom prst="roundRect">
            <a:avLst>
              <a:gd name="adj" fmla="val 16667"/>
            </a:avLst>
          </a:prstGeom>
          <a:solidFill>
            <a:srgbClr val="354B5E"/>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eaLnBrk="1" hangingPunct="1"/>
            <a:r>
              <a:rPr lang="en-US" sz="2100" dirty="0" smtClean="0">
                <a:solidFill>
                  <a:srgbClr val="FFFFFF"/>
                </a:solidFill>
              </a:rPr>
              <a:t>7</a:t>
            </a:r>
            <a:endParaRPr lang="zh-CN" altLang="en-US" sz="2100" dirty="0">
              <a:solidFill>
                <a:srgbClr val="FFFFFF"/>
              </a:solidFill>
            </a:endParaRPr>
          </a:p>
        </p:txBody>
      </p:sp>
      <p:sp>
        <p:nvSpPr>
          <p:cNvPr id="25" name="圆角矩形 4"/>
          <p:cNvSpPr>
            <a:spLocks noChangeAspect="1" noChangeArrowheads="1"/>
          </p:cNvSpPr>
          <p:nvPr/>
        </p:nvSpPr>
        <p:spPr bwMode="auto">
          <a:xfrm>
            <a:off x="511854" y="3347163"/>
            <a:ext cx="516729" cy="406004"/>
          </a:xfrm>
          <a:prstGeom prst="roundRect">
            <a:avLst>
              <a:gd name="adj" fmla="val 16667"/>
            </a:avLst>
          </a:prstGeom>
          <a:solidFill>
            <a:srgbClr val="C00000"/>
          </a:solidFill>
          <a:ln>
            <a:noFill/>
          </a:ln>
          <a:extLst/>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eaLnBrk="1" hangingPunct="1"/>
            <a:r>
              <a:rPr lang="en-US" sz="2100" dirty="0" smtClean="0">
                <a:solidFill>
                  <a:srgbClr val="FFFFFF"/>
                </a:solidFill>
              </a:rPr>
              <a:t>4</a:t>
            </a:r>
            <a:endParaRPr lang="zh-CN" altLang="en-US" sz="2100" dirty="0">
              <a:solidFill>
                <a:srgbClr val="FFFFFF"/>
              </a:solidFill>
            </a:endParaRPr>
          </a:p>
        </p:txBody>
      </p:sp>
      <p:sp>
        <p:nvSpPr>
          <p:cNvPr id="26" name="圆角矩形 5"/>
          <p:cNvSpPr>
            <a:spLocks noChangeAspect="1" noChangeArrowheads="1"/>
          </p:cNvSpPr>
          <p:nvPr/>
        </p:nvSpPr>
        <p:spPr bwMode="auto">
          <a:xfrm>
            <a:off x="511854" y="4181216"/>
            <a:ext cx="516729" cy="404813"/>
          </a:xfrm>
          <a:prstGeom prst="roundRect">
            <a:avLst>
              <a:gd name="adj" fmla="val 16667"/>
            </a:avLst>
          </a:prstGeom>
          <a:solidFill>
            <a:srgbClr val="C00000"/>
          </a:solidFill>
          <a:ln>
            <a:noFill/>
          </a:ln>
          <a:extLst/>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eaLnBrk="1" hangingPunct="1"/>
            <a:r>
              <a:rPr lang="en-US" sz="2100" dirty="0" smtClean="0">
                <a:solidFill>
                  <a:srgbClr val="FFFFFF"/>
                </a:solidFill>
              </a:rPr>
              <a:t>5</a:t>
            </a:r>
            <a:endParaRPr lang="zh-CN" altLang="en-US" sz="2100" dirty="0">
              <a:solidFill>
                <a:srgbClr val="FFFFFF"/>
              </a:solidFill>
            </a:endParaRPr>
          </a:p>
        </p:txBody>
      </p:sp>
      <p:sp>
        <p:nvSpPr>
          <p:cNvPr id="27" name="文本框 9"/>
          <p:cNvSpPr txBox="1">
            <a:spLocks noChangeArrowheads="1"/>
          </p:cNvSpPr>
          <p:nvPr/>
        </p:nvSpPr>
        <p:spPr bwMode="auto">
          <a:xfrm>
            <a:off x="1029776" y="3359964"/>
            <a:ext cx="1223412" cy="3000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eaLnBrk="1" hangingPunct="1"/>
            <a:r>
              <a:rPr lang="zh-CN" altLang="en-US" sz="1350" dirty="0" smtClean="0">
                <a:solidFill>
                  <a:srgbClr val="C00000"/>
                </a:solidFill>
              </a:rPr>
              <a:t>地理围栏感知</a:t>
            </a:r>
            <a:endParaRPr lang="zh-CN" altLang="en-US" sz="1350" dirty="0">
              <a:solidFill>
                <a:srgbClr val="C00000"/>
              </a:solidFill>
            </a:endParaRPr>
          </a:p>
        </p:txBody>
      </p:sp>
      <p:sp>
        <p:nvSpPr>
          <p:cNvPr id="28" name="文本框 10"/>
          <p:cNvSpPr txBox="1">
            <a:spLocks noChangeArrowheads="1"/>
          </p:cNvSpPr>
          <p:nvPr/>
        </p:nvSpPr>
        <p:spPr bwMode="auto">
          <a:xfrm>
            <a:off x="1029775" y="3636189"/>
            <a:ext cx="3424238" cy="5485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nSpc>
                <a:spcPct val="150000"/>
              </a:lnSpc>
            </a:pPr>
            <a:r>
              <a:rPr lang="zh-CN" altLang="en-US" sz="1050" dirty="0">
                <a:latin typeface="+mn-ea"/>
              </a:rPr>
              <a:t>在地图上圈定范围，确认覆盖经纬度，用户进入该范围，随即进行解析、匹配、应用。</a:t>
            </a:r>
            <a:endParaRPr lang="en-US" altLang="zh-CN" sz="1050" dirty="0">
              <a:latin typeface="+mn-ea"/>
            </a:endParaRPr>
          </a:p>
        </p:txBody>
      </p:sp>
      <p:sp>
        <p:nvSpPr>
          <p:cNvPr id="29" name="文本框 11"/>
          <p:cNvSpPr txBox="1">
            <a:spLocks noChangeArrowheads="1"/>
          </p:cNvSpPr>
          <p:nvPr/>
        </p:nvSpPr>
        <p:spPr bwMode="auto">
          <a:xfrm>
            <a:off x="1029776" y="4197885"/>
            <a:ext cx="1396536" cy="3000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eaLnBrk="1" hangingPunct="1"/>
            <a:r>
              <a:rPr lang="zh-CN" altLang="en-US" sz="1350" dirty="0" smtClean="0">
                <a:solidFill>
                  <a:srgbClr val="C00000"/>
                </a:solidFill>
              </a:rPr>
              <a:t>实时路段客流量</a:t>
            </a:r>
            <a:endParaRPr lang="zh-CN" altLang="en-US" sz="1350" dirty="0">
              <a:solidFill>
                <a:srgbClr val="C00000"/>
              </a:solidFill>
            </a:endParaRPr>
          </a:p>
        </p:txBody>
      </p:sp>
      <p:sp>
        <p:nvSpPr>
          <p:cNvPr id="30" name="文本框 12"/>
          <p:cNvSpPr txBox="1">
            <a:spLocks noChangeArrowheads="1"/>
          </p:cNvSpPr>
          <p:nvPr/>
        </p:nvSpPr>
        <p:spPr bwMode="auto">
          <a:xfrm>
            <a:off x="1029775" y="4474111"/>
            <a:ext cx="3424238" cy="5485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nSpc>
                <a:spcPct val="150000"/>
              </a:lnSpc>
            </a:pPr>
            <a:r>
              <a:rPr lang="zh-CN" altLang="en-US" sz="1050" dirty="0">
                <a:latin typeface="+mn-ea"/>
              </a:rPr>
              <a:t>定位高速某一路段的经纬度，判断用户位置是否与之匹配，确认客流量。</a:t>
            </a:r>
            <a:endParaRPr lang="en-US" altLang="zh-CN" sz="1050" dirty="0">
              <a:latin typeface="+mn-ea"/>
            </a:endParaRPr>
          </a:p>
        </p:txBody>
      </p:sp>
      <p:sp>
        <p:nvSpPr>
          <p:cNvPr id="31" name="圆角矩形 14"/>
          <p:cNvSpPr>
            <a:spLocks noChangeAspect="1" noChangeArrowheads="1"/>
          </p:cNvSpPr>
          <p:nvPr/>
        </p:nvSpPr>
        <p:spPr bwMode="auto">
          <a:xfrm>
            <a:off x="4455204" y="4181216"/>
            <a:ext cx="517920" cy="404813"/>
          </a:xfrm>
          <a:prstGeom prst="roundRect">
            <a:avLst>
              <a:gd name="adj" fmla="val 16667"/>
            </a:avLst>
          </a:prstGeom>
          <a:solidFill>
            <a:srgbClr val="354B5E"/>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eaLnBrk="1" hangingPunct="1"/>
            <a:r>
              <a:rPr lang="en-US" sz="2100" dirty="0" smtClean="0">
                <a:solidFill>
                  <a:srgbClr val="FFFFFF"/>
                </a:solidFill>
              </a:rPr>
              <a:t>10</a:t>
            </a:r>
            <a:endParaRPr lang="zh-CN" altLang="en-US" sz="2100" dirty="0">
              <a:solidFill>
                <a:srgbClr val="FFFFFF"/>
              </a:solidFill>
            </a:endParaRPr>
          </a:p>
        </p:txBody>
      </p:sp>
      <p:sp>
        <p:nvSpPr>
          <p:cNvPr id="32" name="文本框 17"/>
          <p:cNvSpPr txBox="1">
            <a:spLocks noChangeArrowheads="1"/>
          </p:cNvSpPr>
          <p:nvPr/>
        </p:nvSpPr>
        <p:spPr bwMode="auto">
          <a:xfrm>
            <a:off x="4973126" y="3359964"/>
            <a:ext cx="877163" cy="3000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eaLnBrk="1" hangingPunct="1"/>
            <a:r>
              <a:rPr lang="zh-CN" altLang="en-US" sz="1350" dirty="0" smtClean="0">
                <a:solidFill>
                  <a:srgbClr val="354B5E"/>
                </a:solidFill>
              </a:rPr>
              <a:t>漫游监控</a:t>
            </a:r>
            <a:endParaRPr lang="zh-CN" altLang="en-US" sz="1350" dirty="0">
              <a:solidFill>
                <a:srgbClr val="354B5E"/>
              </a:solidFill>
            </a:endParaRPr>
          </a:p>
        </p:txBody>
      </p:sp>
      <p:sp>
        <p:nvSpPr>
          <p:cNvPr id="33" name="文本框 18"/>
          <p:cNvSpPr txBox="1">
            <a:spLocks noChangeArrowheads="1"/>
          </p:cNvSpPr>
          <p:nvPr/>
        </p:nvSpPr>
        <p:spPr bwMode="auto">
          <a:xfrm>
            <a:off x="4973125" y="3635997"/>
            <a:ext cx="3424238" cy="5485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nSpc>
                <a:spcPct val="150000"/>
              </a:lnSpc>
            </a:pPr>
            <a:r>
              <a:rPr lang="zh-CN" altLang="en-US" sz="1050" dirty="0">
                <a:latin typeface="+mn-ea"/>
              </a:rPr>
              <a:t>用户实时位置与来源地对比监控，国内漫游由用户开卡地确认来源地，国际漫入由</a:t>
            </a:r>
            <a:r>
              <a:rPr lang="en-US" altLang="zh-CN" sz="1050" dirty="0">
                <a:latin typeface="+mn-ea"/>
              </a:rPr>
              <a:t>IMSI</a:t>
            </a:r>
            <a:r>
              <a:rPr lang="zh-CN" altLang="en-US" sz="1050" dirty="0">
                <a:latin typeface="+mn-ea"/>
              </a:rPr>
              <a:t>确认来源国。</a:t>
            </a:r>
            <a:endParaRPr lang="en-US" altLang="zh-CN" sz="1050" dirty="0">
              <a:latin typeface="+mn-ea"/>
            </a:endParaRPr>
          </a:p>
        </p:txBody>
      </p:sp>
      <p:sp>
        <p:nvSpPr>
          <p:cNvPr id="34" name="文本框 19"/>
          <p:cNvSpPr txBox="1">
            <a:spLocks noChangeArrowheads="1"/>
          </p:cNvSpPr>
          <p:nvPr/>
        </p:nvSpPr>
        <p:spPr bwMode="auto">
          <a:xfrm>
            <a:off x="4973126" y="4197885"/>
            <a:ext cx="1223412" cy="3000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eaLnBrk="1" hangingPunct="1"/>
            <a:r>
              <a:rPr lang="zh-CN" altLang="en-US" sz="1350" dirty="0" smtClean="0">
                <a:solidFill>
                  <a:srgbClr val="354B5E"/>
                </a:solidFill>
              </a:rPr>
              <a:t>出行方式监控</a:t>
            </a:r>
            <a:endParaRPr lang="zh-CN" altLang="en-US" sz="1350" dirty="0">
              <a:solidFill>
                <a:srgbClr val="354B5E"/>
              </a:solidFill>
            </a:endParaRPr>
          </a:p>
        </p:txBody>
      </p:sp>
      <p:sp>
        <p:nvSpPr>
          <p:cNvPr id="35" name="文本框 20"/>
          <p:cNvSpPr txBox="1">
            <a:spLocks noChangeArrowheads="1"/>
          </p:cNvSpPr>
          <p:nvPr/>
        </p:nvSpPr>
        <p:spPr bwMode="auto">
          <a:xfrm>
            <a:off x="4973124" y="4474111"/>
            <a:ext cx="3944733" cy="5770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nSpc>
                <a:spcPct val="150000"/>
              </a:lnSpc>
            </a:pPr>
            <a:r>
              <a:rPr lang="zh-CN" altLang="en-US" sz="1050" dirty="0">
                <a:latin typeface="+mn-ea"/>
              </a:rPr>
              <a:t>根据用户实时位置和实时轨迹，匹配交通方式（飞机、火车、汽车等）。</a:t>
            </a:r>
            <a:endParaRPr lang="en-US" altLang="zh-CN" sz="1050" dirty="0">
              <a:latin typeface="+mn-ea"/>
            </a:endParaRPr>
          </a:p>
        </p:txBody>
      </p:sp>
      <p:sp>
        <p:nvSpPr>
          <p:cNvPr id="36" name="圆角矩形 21"/>
          <p:cNvSpPr>
            <a:spLocks noChangeAspect="1" noChangeArrowheads="1"/>
          </p:cNvSpPr>
          <p:nvPr/>
        </p:nvSpPr>
        <p:spPr bwMode="auto">
          <a:xfrm>
            <a:off x="4455204" y="3347163"/>
            <a:ext cx="517920" cy="406004"/>
          </a:xfrm>
          <a:prstGeom prst="roundRect">
            <a:avLst>
              <a:gd name="adj" fmla="val 16667"/>
            </a:avLst>
          </a:prstGeom>
          <a:solidFill>
            <a:srgbClr val="354B5E"/>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eaLnBrk="1" hangingPunct="1"/>
            <a:r>
              <a:rPr lang="en-US" sz="2100" dirty="0" smtClean="0">
                <a:solidFill>
                  <a:srgbClr val="FFFFFF"/>
                </a:solidFill>
              </a:rPr>
              <a:t>9</a:t>
            </a:r>
            <a:endParaRPr lang="zh-CN" altLang="en-US" sz="2100" dirty="0">
              <a:solidFill>
                <a:srgbClr val="FFFFFF"/>
              </a:solidFill>
            </a:endParaRPr>
          </a:p>
        </p:txBody>
      </p:sp>
    </p:spTree>
    <p:extLst>
      <p:ext uri="{BB962C8B-B14F-4D97-AF65-F5344CB8AC3E}">
        <p14:creationId xmlns="" xmlns:p14="http://schemas.microsoft.com/office/powerpoint/2010/main" val="7739997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kern="0" dirty="0" smtClean="0"/>
              <a:t>4</a:t>
            </a:r>
            <a:r>
              <a:rPr kumimoji="1" lang="zh-CN" altLang="en-US" kern="0" dirty="0" smtClean="0"/>
              <a:t>、终端分析能力</a:t>
            </a:r>
            <a:endParaRPr kumimoji="1" lang="zh-CN" altLang="en-US" dirty="0"/>
          </a:p>
        </p:txBody>
      </p:sp>
      <p:sp>
        <p:nvSpPr>
          <p:cNvPr id="27" name="矩形 26"/>
          <p:cNvSpPr/>
          <p:nvPr/>
        </p:nvSpPr>
        <p:spPr>
          <a:xfrm>
            <a:off x="0" y="731774"/>
            <a:ext cx="9143999" cy="1200329"/>
          </a:xfrm>
          <a:prstGeom prst="rect">
            <a:avLst/>
          </a:prstGeom>
          <a:noFill/>
        </p:spPr>
        <p:txBody>
          <a:bodyPr wrap="square" rtlCol="0" anchor="ctr">
            <a:spAutoFit/>
          </a:bodyPr>
          <a:lstStyle/>
          <a:p>
            <a:pPr marL="171450" indent="-171450" defTabSz="685165">
              <a:lnSpc>
                <a:spcPct val="150000"/>
              </a:lnSpc>
              <a:buClr>
                <a:srgbClr val="C00000"/>
              </a:buClr>
              <a:buFont typeface="Wingdings" charset="2"/>
              <a:buChar char="n"/>
            </a:pPr>
            <a:r>
              <a:rPr kumimoji="1" lang="zh-CN" altLang="en-US" sz="1200" b="1" dirty="0">
                <a:solidFill>
                  <a:prstClr val="black">
                    <a:lumMod val="95000"/>
                    <a:lumOff val="5000"/>
                  </a:prstClr>
                </a:solidFill>
                <a:latin typeface="+mn-ea"/>
              </a:rPr>
              <a:t>建立以串号（</a:t>
            </a:r>
            <a:r>
              <a:rPr kumimoji="1" lang="en-US" altLang="zh-CN" sz="1200" b="1" dirty="0">
                <a:solidFill>
                  <a:prstClr val="black">
                    <a:lumMod val="95000"/>
                    <a:lumOff val="5000"/>
                  </a:prstClr>
                </a:solidFill>
                <a:latin typeface="+mn-ea"/>
              </a:rPr>
              <a:t>IMEI</a:t>
            </a:r>
            <a:r>
              <a:rPr kumimoji="1" lang="zh-CN" altLang="en-US" sz="1200" b="1" dirty="0">
                <a:solidFill>
                  <a:prstClr val="black">
                    <a:lumMod val="95000"/>
                    <a:lumOff val="5000"/>
                  </a:prstClr>
                </a:solidFill>
                <a:latin typeface="+mn-ea"/>
              </a:rPr>
              <a:t>）为核心的</a:t>
            </a:r>
            <a:r>
              <a:rPr kumimoji="1" lang="zh-CN" altLang="en-US" sz="1200" b="1" dirty="0" smtClean="0">
                <a:solidFill>
                  <a:prstClr val="black">
                    <a:lumMod val="95000"/>
                    <a:lumOff val="5000"/>
                  </a:prstClr>
                </a:solidFill>
                <a:latin typeface="+mn-ea"/>
              </a:rPr>
              <a:t>终端数据支撑体系，涵盖三大类终端数据，终端编码数据、终端销售数据、终端使用数据；</a:t>
            </a:r>
            <a:endParaRPr kumimoji="1" lang="en-US" altLang="zh-CN" sz="1200" b="1" dirty="0" smtClean="0">
              <a:solidFill>
                <a:prstClr val="black">
                  <a:lumMod val="95000"/>
                  <a:lumOff val="5000"/>
                </a:prstClr>
              </a:solidFill>
              <a:latin typeface="+mn-ea"/>
            </a:endParaRPr>
          </a:p>
          <a:p>
            <a:pPr marL="171450" indent="-171450" defTabSz="685165">
              <a:lnSpc>
                <a:spcPct val="150000"/>
              </a:lnSpc>
              <a:buClr>
                <a:srgbClr val="C00000"/>
              </a:buClr>
              <a:buFont typeface="Wingdings" charset="2"/>
              <a:buChar char="n"/>
            </a:pPr>
            <a:r>
              <a:rPr kumimoji="1" lang="zh-CN" altLang="en-US" sz="1200" b="1" dirty="0" smtClean="0">
                <a:solidFill>
                  <a:prstClr val="black">
                    <a:lumMod val="95000"/>
                    <a:lumOff val="5000"/>
                  </a:prstClr>
                </a:solidFill>
                <a:latin typeface="+mn-ea"/>
              </a:rPr>
              <a:t>终端编码数据为终端自注册数据（部署应用服务。获取激活信息）和</a:t>
            </a:r>
            <a:r>
              <a:rPr kumimoji="1" lang="en-US" altLang="zh-CN" sz="1200" b="1" dirty="0" smtClean="0">
                <a:solidFill>
                  <a:prstClr val="black">
                    <a:lumMod val="95000"/>
                    <a:lumOff val="5000"/>
                  </a:prstClr>
                </a:solidFill>
                <a:latin typeface="+mn-ea"/>
              </a:rPr>
              <a:t>DM</a:t>
            </a:r>
            <a:r>
              <a:rPr kumimoji="1" lang="zh-CN" altLang="en-US" sz="1200" b="1" dirty="0" smtClean="0">
                <a:solidFill>
                  <a:prstClr val="black">
                    <a:lumMod val="95000"/>
                    <a:lumOff val="5000"/>
                  </a:prstClr>
                </a:solidFill>
                <a:latin typeface="+mn-ea"/>
              </a:rPr>
              <a:t>终端库数据（研究院提供）；</a:t>
            </a:r>
            <a:endParaRPr kumimoji="1" lang="en-US" altLang="zh-CN" sz="1200" b="1" dirty="0">
              <a:solidFill>
                <a:prstClr val="black">
                  <a:lumMod val="95000"/>
                  <a:lumOff val="5000"/>
                </a:prstClr>
              </a:solidFill>
              <a:latin typeface="+mn-ea"/>
            </a:endParaRPr>
          </a:p>
          <a:p>
            <a:pPr marL="171450" indent="-171450" defTabSz="685165">
              <a:lnSpc>
                <a:spcPct val="150000"/>
              </a:lnSpc>
              <a:buClr>
                <a:srgbClr val="C00000"/>
              </a:buClr>
              <a:buFont typeface="Wingdings" charset="2"/>
              <a:buChar char="n"/>
            </a:pPr>
            <a:r>
              <a:rPr kumimoji="1" lang="zh-CN" altLang="en-US" sz="1200" b="1" dirty="0" smtClean="0">
                <a:solidFill>
                  <a:prstClr val="black">
                    <a:lumMod val="95000"/>
                    <a:lumOff val="5000"/>
                  </a:prstClr>
                </a:solidFill>
                <a:latin typeface="+mn-ea"/>
              </a:rPr>
              <a:t>终端销售数据：数据源为</a:t>
            </a:r>
            <a:r>
              <a:rPr kumimoji="1" lang="en-US" altLang="zh-CN" sz="1200" b="1" dirty="0" smtClean="0">
                <a:solidFill>
                  <a:prstClr val="black">
                    <a:lumMod val="95000"/>
                    <a:lumOff val="5000"/>
                  </a:prstClr>
                </a:solidFill>
                <a:latin typeface="+mn-ea"/>
              </a:rPr>
              <a:t>ESS</a:t>
            </a:r>
            <a:r>
              <a:rPr kumimoji="1" lang="zh-CN" altLang="en-US" sz="1200" b="1" dirty="0" smtClean="0">
                <a:solidFill>
                  <a:prstClr val="black">
                    <a:lumMod val="95000"/>
                    <a:lumOff val="5000"/>
                  </a:prstClr>
                </a:solidFill>
                <a:latin typeface="+mn-ea"/>
              </a:rPr>
              <a:t>和</a:t>
            </a:r>
            <a:r>
              <a:rPr kumimoji="1" lang="en-US" altLang="zh-CN" sz="1200" b="1" dirty="0" smtClean="0">
                <a:solidFill>
                  <a:prstClr val="black">
                    <a:lumMod val="95000"/>
                    <a:lumOff val="5000"/>
                  </a:prstClr>
                </a:solidFill>
                <a:latin typeface="+mn-ea"/>
              </a:rPr>
              <a:t>CBSS</a:t>
            </a:r>
            <a:r>
              <a:rPr kumimoji="1" lang="zh-CN" altLang="en-US" sz="1200" b="1" dirty="0" smtClean="0">
                <a:solidFill>
                  <a:prstClr val="black">
                    <a:lumMod val="95000"/>
                    <a:lumOff val="5000"/>
                  </a:prstClr>
                </a:solidFill>
                <a:latin typeface="+mn-ea"/>
              </a:rPr>
              <a:t>；</a:t>
            </a:r>
            <a:endParaRPr kumimoji="1" lang="en-US" altLang="zh-CN" sz="1200" b="1" dirty="0" smtClean="0">
              <a:solidFill>
                <a:prstClr val="black">
                  <a:lumMod val="95000"/>
                  <a:lumOff val="5000"/>
                </a:prstClr>
              </a:solidFill>
              <a:latin typeface="+mn-ea"/>
            </a:endParaRPr>
          </a:p>
          <a:p>
            <a:pPr marL="171450" indent="-171450" defTabSz="685165">
              <a:lnSpc>
                <a:spcPct val="150000"/>
              </a:lnSpc>
              <a:buClr>
                <a:srgbClr val="C00000"/>
              </a:buClr>
              <a:buFont typeface="Wingdings" charset="2"/>
              <a:buChar char="n"/>
            </a:pPr>
            <a:r>
              <a:rPr kumimoji="1" lang="zh-CN" altLang="en-US" sz="1200" b="1" dirty="0" smtClean="0">
                <a:solidFill>
                  <a:prstClr val="black">
                    <a:lumMod val="95000"/>
                    <a:lumOff val="5000"/>
                  </a:prstClr>
                </a:solidFill>
                <a:latin typeface="+mn-ea"/>
              </a:rPr>
              <a:t>终端使用数据：</a:t>
            </a:r>
            <a:r>
              <a:rPr kumimoji="1" lang="zh-CN" altLang="en-US" sz="1200" b="1" dirty="0" smtClean="0">
                <a:latin typeface="+mn-ea"/>
              </a:rPr>
              <a:t>数据源为综采话单。</a:t>
            </a:r>
            <a:endParaRPr kumimoji="1" lang="en-US" altLang="zh-CN" sz="1200" b="1" dirty="0" smtClean="0">
              <a:latin typeface="+mn-ea"/>
            </a:endParaRPr>
          </a:p>
        </p:txBody>
      </p:sp>
      <p:sp>
        <p:nvSpPr>
          <p:cNvPr id="57" name="矩形 56"/>
          <p:cNvSpPr/>
          <p:nvPr/>
        </p:nvSpPr>
        <p:spPr bwMode="auto">
          <a:xfrm>
            <a:off x="144090" y="1984960"/>
            <a:ext cx="323961" cy="1308752"/>
          </a:xfrm>
          <a:prstGeom prst="rect">
            <a:avLst/>
          </a:prstGeom>
          <a:no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eaVert" wrap="square" lIns="91440" tIns="45720" rIns="91440" bIns="45720" numCol="1" rtlCol="0" anchor="ctr" anchorCtr="0" compatLnSpc="1">
            <a:prstTxWarp prst="textNoShape">
              <a:avLst/>
            </a:prstTxWarp>
            <a:noAutofit/>
          </a:bodyPr>
          <a:lstStyle/>
          <a:p>
            <a:pPr marL="266700" indent="-266700" algn="ctr" eaLnBrk="0" fontAlgn="base" hangingPunct="0">
              <a:lnSpc>
                <a:spcPts val="1000"/>
              </a:lnSpc>
              <a:spcBef>
                <a:spcPct val="50000"/>
              </a:spcBef>
              <a:spcAft>
                <a:spcPct val="0"/>
              </a:spcAft>
              <a:buClr>
                <a:srgbClr val="CC00FF"/>
              </a:buClr>
            </a:pPr>
            <a:r>
              <a:rPr lang="zh-CN" altLang="en-US" sz="1100" b="1" dirty="0">
                <a:solidFill>
                  <a:srgbClr val="25A18D"/>
                </a:solidFill>
                <a:latin typeface="+mn-ea"/>
              </a:rPr>
              <a:t>终端自</a:t>
            </a:r>
            <a:r>
              <a:rPr lang="zh-CN" altLang="en-US" sz="1100" b="1" dirty="0" smtClean="0">
                <a:solidFill>
                  <a:srgbClr val="25A18D"/>
                </a:solidFill>
                <a:latin typeface="+mn-ea"/>
              </a:rPr>
              <a:t>注册数据</a:t>
            </a:r>
            <a:endParaRPr lang="en-US" altLang="zh-CN" sz="1100" b="1" dirty="0" smtClean="0">
              <a:solidFill>
                <a:srgbClr val="25A18D"/>
              </a:solidFill>
              <a:latin typeface="+mn-ea"/>
            </a:endParaRPr>
          </a:p>
        </p:txBody>
      </p:sp>
      <p:graphicFrame>
        <p:nvGraphicFramePr>
          <p:cNvPr id="59" name="表格 58"/>
          <p:cNvGraphicFramePr>
            <a:graphicFrameLocks noGrp="1"/>
          </p:cNvGraphicFramePr>
          <p:nvPr>
            <p:extLst>
              <p:ext uri="{D42A27DB-BD31-4B8C-83A1-F6EECF244321}">
                <p14:modId xmlns="" xmlns:p14="http://schemas.microsoft.com/office/powerpoint/2010/main" val="1747824222"/>
              </p:ext>
            </p:extLst>
          </p:nvPr>
        </p:nvGraphicFramePr>
        <p:xfrm>
          <a:off x="506356" y="1920425"/>
          <a:ext cx="2019777" cy="1844656"/>
        </p:xfrm>
        <a:graphic>
          <a:graphicData uri="http://schemas.openxmlformats.org/drawingml/2006/table">
            <a:tbl>
              <a:tblPr firstRow="1" bandRow="1">
                <a:tableStyleId>{7DF18680-E054-41AD-8BC1-D1AEF772440D}</a:tableStyleId>
              </a:tblPr>
              <a:tblGrid>
                <a:gridCol w="729920"/>
                <a:gridCol w="1289857"/>
              </a:tblGrid>
              <a:tr h="167696">
                <a:tc>
                  <a:txBody>
                    <a:bodyPr/>
                    <a:lstStyle/>
                    <a:p>
                      <a:pPr algn="ctr" fontAlgn="ctr"/>
                      <a:r>
                        <a:rPr lang="zh-CN" altLang="en-US" sz="800" u="none" strike="noStrike" dirty="0">
                          <a:effectLst/>
                        </a:rPr>
                        <a:t>字段名称</a:t>
                      </a:r>
                      <a:endParaRPr lang="zh-CN" altLang="en-US" sz="800" b="0" i="0" u="none" strike="noStrike" dirty="0">
                        <a:effectLst/>
                        <a:latin typeface="微软雅黑" charset="-122"/>
                      </a:endParaRPr>
                    </a:p>
                  </a:txBody>
                  <a:tcPr marL="6350" marR="6350" marT="6350" marB="0" anchor="ctr"/>
                </a:tc>
                <a:tc>
                  <a:txBody>
                    <a:bodyPr/>
                    <a:lstStyle/>
                    <a:p>
                      <a:pPr algn="ctr" fontAlgn="ctr"/>
                      <a:r>
                        <a:rPr lang="zh-CN" altLang="en-US" sz="800" u="none" strike="noStrike" dirty="0">
                          <a:effectLst/>
                        </a:rPr>
                        <a:t>字段描述</a:t>
                      </a:r>
                      <a:endParaRPr lang="zh-CN" altLang="en-US" sz="800" b="0" i="0" u="none" strike="noStrike" dirty="0">
                        <a:effectLst/>
                        <a:latin typeface="微软雅黑" charset="-122"/>
                      </a:endParaRPr>
                    </a:p>
                  </a:txBody>
                  <a:tcPr marL="6350" marR="6350" marT="6350" marB="0" anchor="ctr"/>
                </a:tc>
              </a:tr>
              <a:tr h="167696">
                <a:tc>
                  <a:txBody>
                    <a:bodyPr/>
                    <a:lstStyle/>
                    <a:p>
                      <a:pPr algn="ctr" fontAlgn="ctr"/>
                      <a:r>
                        <a:rPr lang="en-US" sz="800" u="none" strike="noStrike" dirty="0">
                          <a:effectLst/>
                        </a:rPr>
                        <a:t>MONTH_ID</a:t>
                      </a:r>
                      <a:endParaRPr lang="en-US" sz="800" b="0" i="0" u="none" strike="noStrike" dirty="0">
                        <a:effectLst/>
                        <a:latin typeface="微软雅黑" charset="-122"/>
                      </a:endParaRPr>
                    </a:p>
                  </a:txBody>
                  <a:tcPr marL="6350" marR="6350" marT="6350" marB="0" anchor="ctr"/>
                </a:tc>
                <a:tc>
                  <a:txBody>
                    <a:bodyPr/>
                    <a:lstStyle/>
                    <a:p>
                      <a:pPr algn="ctr" fontAlgn="ctr"/>
                      <a:r>
                        <a:rPr lang="zh-CN" altLang="en-US" sz="800" u="none" strike="noStrike">
                          <a:effectLst/>
                        </a:rPr>
                        <a:t>月</a:t>
                      </a:r>
                      <a:endParaRPr lang="zh-CN" altLang="en-US" sz="800" b="0" i="0" u="none" strike="noStrike">
                        <a:effectLst/>
                        <a:latin typeface="微软雅黑" charset="-122"/>
                      </a:endParaRPr>
                    </a:p>
                  </a:txBody>
                  <a:tcPr marL="6350" marR="6350" marT="6350" marB="0" anchor="ctr"/>
                </a:tc>
              </a:tr>
              <a:tr h="167696">
                <a:tc>
                  <a:txBody>
                    <a:bodyPr/>
                    <a:lstStyle/>
                    <a:p>
                      <a:pPr algn="ctr" fontAlgn="ctr"/>
                      <a:r>
                        <a:rPr lang="en-US" sz="800" b="1" i="0" u="none" strike="noStrike" dirty="0" smtClean="0">
                          <a:solidFill>
                            <a:srgbClr val="C00000"/>
                          </a:solidFill>
                          <a:effectLst/>
                          <a:latin typeface="+mn-ea"/>
                          <a:ea typeface="+mn-ea"/>
                        </a:rPr>
                        <a:t>IMEI</a:t>
                      </a:r>
                      <a:endParaRPr lang="en-US" sz="800" b="1" i="0" u="none" strike="noStrike" dirty="0">
                        <a:solidFill>
                          <a:srgbClr val="C00000"/>
                        </a:solidFill>
                        <a:effectLst/>
                        <a:latin typeface="+mn-ea"/>
                        <a:ea typeface="+mn-ea"/>
                      </a:endParaRPr>
                    </a:p>
                  </a:txBody>
                  <a:tcPr marL="6350" marR="6350" marT="6350" marB="0" anchor="ctr"/>
                </a:tc>
                <a:tc>
                  <a:txBody>
                    <a:bodyPr/>
                    <a:lstStyle/>
                    <a:p>
                      <a:pPr algn="ctr" fontAlgn="ctr"/>
                      <a:r>
                        <a:rPr lang="en-US" altLang="zh-CN" sz="800" b="1" i="0" u="none" strike="noStrike" dirty="0" smtClean="0">
                          <a:solidFill>
                            <a:srgbClr val="C00000"/>
                          </a:solidFill>
                          <a:effectLst/>
                          <a:latin typeface="+mn-ea"/>
                          <a:ea typeface="+mn-ea"/>
                        </a:rPr>
                        <a:t>IMEI</a:t>
                      </a:r>
                      <a:endParaRPr lang="en-US" altLang="zh-CN" sz="800" b="1" i="0" u="none" strike="noStrike" dirty="0">
                        <a:solidFill>
                          <a:srgbClr val="C00000"/>
                        </a:solidFill>
                        <a:effectLst/>
                        <a:latin typeface="+mn-ea"/>
                        <a:ea typeface="+mn-ea"/>
                      </a:endParaRPr>
                    </a:p>
                  </a:txBody>
                  <a:tcPr marL="6350" marR="6350" marT="6350" marB="0" anchor="ctr"/>
                </a:tc>
              </a:tr>
              <a:tr h="167696">
                <a:tc>
                  <a:txBody>
                    <a:bodyPr/>
                    <a:lstStyle/>
                    <a:p>
                      <a:pPr algn="ctr" fontAlgn="ctr"/>
                      <a:r>
                        <a:rPr lang="en-US" sz="800" u="none" strike="noStrike" dirty="0">
                          <a:effectLst/>
                        </a:rPr>
                        <a:t>CREATE_TIME</a:t>
                      </a:r>
                      <a:endParaRPr lang="en-US" sz="800" b="0" i="0" u="none" strike="noStrike" dirty="0">
                        <a:effectLst/>
                        <a:latin typeface="微软雅黑" charset="-122"/>
                      </a:endParaRPr>
                    </a:p>
                  </a:txBody>
                  <a:tcPr marL="6350" marR="6350" marT="6350" marB="0" anchor="ctr"/>
                </a:tc>
                <a:tc>
                  <a:txBody>
                    <a:bodyPr/>
                    <a:lstStyle/>
                    <a:p>
                      <a:pPr algn="ctr" fontAlgn="ctr"/>
                      <a:r>
                        <a:rPr lang="zh-CN" altLang="en-US" sz="800" u="none" strike="noStrike">
                          <a:effectLst/>
                        </a:rPr>
                        <a:t>激活串码数据入库时间</a:t>
                      </a:r>
                      <a:endParaRPr lang="zh-CN" altLang="en-US" sz="800" b="0" i="0" u="none" strike="noStrike">
                        <a:effectLst/>
                        <a:latin typeface="微软雅黑" charset="-122"/>
                      </a:endParaRPr>
                    </a:p>
                  </a:txBody>
                  <a:tcPr marL="6350" marR="6350" marT="6350" marB="0" anchor="ctr"/>
                </a:tc>
              </a:tr>
              <a:tr h="167696">
                <a:tc>
                  <a:txBody>
                    <a:bodyPr/>
                    <a:lstStyle/>
                    <a:p>
                      <a:pPr algn="ctr" fontAlgn="ctr"/>
                      <a:r>
                        <a:rPr lang="en-US" sz="800" u="none" strike="noStrike" dirty="0">
                          <a:effectLst/>
                        </a:rPr>
                        <a:t>MANU</a:t>
                      </a:r>
                      <a:endParaRPr lang="en-US" sz="800" b="0" i="0" u="none" strike="noStrike" dirty="0">
                        <a:effectLst/>
                        <a:latin typeface="微软雅黑" charset="-122"/>
                      </a:endParaRPr>
                    </a:p>
                  </a:txBody>
                  <a:tcPr marL="6350" marR="6350" marT="6350" marB="0" anchor="ctr"/>
                </a:tc>
                <a:tc>
                  <a:txBody>
                    <a:bodyPr/>
                    <a:lstStyle/>
                    <a:p>
                      <a:pPr algn="ctr" fontAlgn="ctr"/>
                      <a:r>
                        <a:rPr lang="zh-CN" altLang="en-US" sz="800" b="1" u="none" strike="noStrike" dirty="0">
                          <a:solidFill>
                            <a:srgbClr val="C00000"/>
                          </a:solidFill>
                          <a:effectLst/>
                        </a:rPr>
                        <a:t>手机品牌</a:t>
                      </a:r>
                      <a:endParaRPr lang="zh-CN" altLang="en-US" sz="800" b="1" i="0" u="none" strike="noStrike" dirty="0">
                        <a:solidFill>
                          <a:srgbClr val="C00000"/>
                        </a:solidFill>
                        <a:effectLst/>
                        <a:latin typeface="微软雅黑" charset="-122"/>
                      </a:endParaRPr>
                    </a:p>
                  </a:txBody>
                  <a:tcPr marL="6350" marR="6350" marT="6350" marB="0" anchor="ctr"/>
                </a:tc>
              </a:tr>
              <a:tr h="167696">
                <a:tc>
                  <a:txBody>
                    <a:bodyPr/>
                    <a:lstStyle/>
                    <a:p>
                      <a:pPr algn="ctr" fontAlgn="ctr"/>
                      <a:r>
                        <a:rPr lang="en-US" sz="800" u="none" strike="noStrike">
                          <a:effectLst/>
                        </a:rPr>
                        <a:t>MODEL</a:t>
                      </a:r>
                      <a:endParaRPr lang="en-US" sz="800" b="0" i="0" u="none" strike="noStrike">
                        <a:effectLst/>
                        <a:latin typeface="微软雅黑" charset="-122"/>
                      </a:endParaRPr>
                    </a:p>
                  </a:txBody>
                  <a:tcPr marL="6350" marR="6350" marT="6350" marB="0" anchor="ctr"/>
                </a:tc>
                <a:tc>
                  <a:txBody>
                    <a:bodyPr/>
                    <a:lstStyle/>
                    <a:p>
                      <a:pPr algn="ctr" fontAlgn="ctr"/>
                      <a:r>
                        <a:rPr lang="zh-CN" altLang="en-US" sz="800" u="none" strike="noStrike" dirty="0">
                          <a:effectLst/>
                        </a:rPr>
                        <a:t>手机型号</a:t>
                      </a:r>
                      <a:endParaRPr lang="zh-CN" altLang="en-US" sz="800" b="0" i="0" u="none" strike="noStrike" dirty="0">
                        <a:effectLst/>
                        <a:latin typeface="微软雅黑" charset="-122"/>
                      </a:endParaRPr>
                    </a:p>
                  </a:txBody>
                  <a:tcPr marL="6350" marR="6350" marT="6350" marB="0" anchor="ctr"/>
                </a:tc>
              </a:tr>
              <a:tr h="167696">
                <a:tc>
                  <a:txBody>
                    <a:bodyPr/>
                    <a:lstStyle/>
                    <a:p>
                      <a:pPr algn="ctr" fontAlgn="ctr"/>
                      <a:r>
                        <a:rPr lang="en-US" sz="800" u="none" strike="noStrike">
                          <a:effectLst/>
                        </a:rPr>
                        <a:t>OS</a:t>
                      </a:r>
                      <a:endParaRPr lang="en-US" sz="800" b="0" i="0" u="none" strike="noStrike">
                        <a:effectLst/>
                        <a:latin typeface="微软雅黑" charset="-122"/>
                      </a:endParaRPr>
                    </a:p>
                  </a:txBody>
                  <a:tcPr marL="6350" marR="6350" marT="6350" marB="0" anchor="ctr"/>
                </a:tc>
                <a:tc>
                  <a:txBody>
                    <a:bodyPr/>
                    <a:lstStyle/>
                    <a:p>
                      <a:pPr algn="ctr" fontAlgn="ctr"/>
                      <a:r>
                        <a:rPr lang="zh-CN" altLang="en-US" sz="800" u="none" strike="noStrike" dirty="0">
                          <a:effectLst/>
                        </a:rPr>
                        <a:t>操作系统名称</a:t>
                      </a:r>
                      <a:endParaRPr lang="zh-CN" altLang="en-US" sz="800" b="0" i="0" u="none" strike="noStrike" dirty="0">
                        <a:effectLst/>
                        <a:latin typeface="微软雅黑" charset="-122"/>
                      </a:endParaRPr>
                    </a:p>
                  </a:txBody>
                  <a:tcPr marL="6350" marR="6350" marT="6350" marB="0" anchor="ctr"/>
                </a:tc>
              </a:tr>
              <a:tr h="167696">
                <a:tc>
                  <a:txBody>
                    <a:bodyPr/>
                    <a:lstStyle/>
                    <a:p>
                      <a:pPr algn="ctr" fontAlgn="ctr"/>
                      <a:r>
                        <a:rPr lang="en-US" sz="800" u="none" strike="noStrike" dirty="0">
                          <a:effectLst/>
                        </a:rPr>
                        <a:t>IP_PROV</a:t>
                      </a:r>
                      <a:endParaRPr lang="en-US" sz="800" b="0" i="0" u="none" strike="noStrike" dirty="0">
                        <a:effectLst/>
                        <a:latin typeface="微软雅黑" charset="-122"/>
                      </a:endParaRPr>
                    </a:p>
                  </a:txBody>
                  <a:tcPr marL="6350" marR="6350" marT="6350" marB="0" anchor="ctr"/>
                </a:tc>
                <a:tc>
                  <a:txBody>
                    <a:bodyPr/>
                    <a:lstStyle/>
                    <a:p>
                      <a:pPr algn="ctr" fontAlgn="ctr"/>
                      <a:r>
                        <a:rPr lang="zh-CN" altLang="en-US" sz="800" b="1" u="none" strike="noStrike" dirty="0">
                          <a:solidFill>
                            <a:srgbClr val="C00000"/>
                          </a:solidFill>
                          <a:effectLst/>
                        </a:rPr>
                        <a:t>激活省份编码</a:t>
                      </a:r>
                      <a:endParaRPr lang="zh-CN" altLang="en-US" sz="800" b="1" i="0" u="none" strike="noStrike" dirty="0">
                        <a:solidFill>
                          <a:srgbClr val="C00000"/>
                        </a:solidFill>
                        <a:effectLst/>
                        <a:latin typeface="微软雅黑" charset="-122"/>
                      </a:endParaRPr>
                    </a:p>
                  </a:txBody>
                  <a:tcPr marL="6350" marR="6350" marT="6350" marB="0" anchor="ctr"/>
                </a:tc>
              </a:tr>
              <a:tr h="167696">
                <a:tc>
                  <a:txBody>
                    <a:bodyPr/>
                    <a:lstStyle/>
                    <a:p>
                      <a:pPr algn="ctr" fontAlgn="ctr"/>
                      <a:r>
                        <a:rPr lang="en-US" sz="800" u="none" strike="noStrike" kern="1200" dirty="0">
                          <a:effectLst/>
                        </a:rPr>
                        <a:t>IP_PROV_DESC</a:t>
                      </a:r>
                      <a:endParaRPr lang="en-US" sz="800" u="none" strike="noStrike" kern="1200" dirty="0">
                        <a:solidFill>
                          <a:schemeClr val="dk1"/>
                        </a:solidFill>
                        <a:effectLst/>
                        <a:latin typeface="+mn-lt"/>
                        <a:ea typeface="+mn-ea"/>
                        <a:cs typeface="+mn-cs"/>
                      </a:endParaRPr>
                    </a:p>
                  </a:txBody>
                  <a:tcPr marL="6350" marR="6350" marT="6350" marB="0" anchor="ctr"/>
                </a:tc>
                <a:tc>
                  <a:txBody>
                    <a:bodyPr/>
                    <a:lstStyle/>
                    <a:p>
                      <a:pPr algn="ctr" fontAlgn="ctr"/>
                      <a:r>
                        <a:rPr lang="zh-CN" altLang="en-US" sz="800" b="1" u="none" strike="noStrike" dirty="0">
                          <a:solidFill>
                            <a:srgbClr val="C00000"/>
                          </a:solidFill>
                          <a:effectLst/>
                        </a:rPr>
                        <a:t>激活省份名称</a:t>
                      </a:r>
                      <a:endParaRPr lang="zh-CN" altLang="en-US" sz="800" b="1" i="0" u="none" strike="noStrike" dirty="0">
                        <a:solidFill>
                          <a:srgbClr val="C00000"/>
                        </a:solidFill>
                        <a:effectLst/>
                        <a:latin typeface="微软雅黑" charset="-122"/>
                      </a:endParaRPr>
                    </a:p>
                  </a:txBody>
                  <a:tcPr marL="6350" marR="6350" marT="6350" marB="0" anchor="ctr"/>
                </a:tc>
              </a:tr>
              <a:tr h="167696">
                <a:tc>
                  <a:txBody>
                    <a:bodyPr/>
                    <a:lstStyle/>
                    <a:p>
                      <a:pPr algn="ctr" fontAlgn="ctr"/>
                      <a:r>
                        <a:rPr lang="en-US" sz="800" u="none" strike="noStrike">
                          <a:effectLst/>
                        </a:rPr>
                        <a:t>IP_AREA</a:t>
                      </a:r>
                      <a:endParaRPr lang="en-US" sz="800" b="0" i="0" u="none" strike="noStrike">
                        <a:effectLst/>
                        <a:latin typeface="微软雅黑" charset="-122"/>
                      </a:endParaRPr>
                    </a:p>
                  </a:txBody>
                  <a:tcPr marL="6350" marR="6350" marT="6350" marB="0" anchor="ctr"/>
                </a:tc>
                <a:tc>
                  <a:txBody>
                    <a:bodyPr/>
                    <a:lstStyle/>
                    <a:p>
                      <a:pPr algn="ctr" fontAlgn="ctr"/>
                      <a:r>
                        <a:rPr lang="zh-CN" altLang="en-US" sz="800" u="none" strike="noStrike" dirty="0">
                          <a:effectLst/>
                        </a:rPr>
                        <a:t>激活地市编码</a:t>
                      </a:r>
                      <a:endParaRPr lang="zh-CN" altLang="en-US" sz="800" b="0" i="0" u="none" strike="noStrike" dirty="0">
                        <a:effectLst/>
                        <a:latin typeface="微软雅黑" charset="-122"/>
                      </a:endParaRPr>
                    </a:p>
                  </a:txBody>
                  <a:tcPr marL="6350" marR="6350" marT="6350" marB="0" anchor="ctr"/>
                </a:tc>
              </a:tr>
              <a:tr h="167696">
                <a:tc gridSpan="2">
                  <a:txBody>
                    <a:bodyPr/>
                    <a:lstStyle/>
                    <a:p>
                      <a:pPr algn="ctr" rtl="0" fontAlgn="ctr"/>
                      <a:r>
                        <a:rPr lang="mr-IN" sz="800" b="1" i="0" u="none" strike="noStrike" dirty="0" smtClean="0">
                          <a:solidFill>
                            <a:srgbClr val="000000"/>
                          </a:solidFill>
                          <a:effectLst/>
                          <a:latin typeface="+mn-ea"/>
                          <a:ea typeface="+mn-ea"/>
                        </a:rPr>
                        <a:t>……</a:t>
                      </a:r>
                      <a:r>
                        <a:rPr lang="en-US" sz="800" b="1" i="0" u="none" strike="noStrike" dirty="0" smtClean="0">
                          <a:solidFill>
                            <a:srgbClr val="000000"/>
                          </a:solidFill>
                          <a:effectLst/>
                          <a:latin typeface="+mn-ea"/>
                          <a:ea typeface="+mn-ea"/>
                        </a:rPr>
                        <a:t>.</a:t>
                      </a:r>
                      <a:endParaRPr lang="mr-IN" sz="800" b="1" i="0" u="none" strike="noStrike" dirty="0">
                        <a:solidFill>
                          <a:srgbClr val="000000"/>
                        </a:solidFill>
                        <a:effectLst/>
                        <a:latin typeface="+mn-ea"/>
                        <a:ea typeface="+mn-ea"/>
                      </a:endParaRPr>
                    </a:p>
                  </a:txBody>
                  <a:tcPr marL="2225" marR="2225" marT="2225" marB="0" anchor="ctr"/>
                </a:tc>
                <a:tc hMerge="1">
                  <a:txBody>
                    <a:bodyPr/>
                    <a:lstStyle/>
                    <a:p>
                      <a:pPr algn="l" rtl="0" fontAlgn="ctr"/>
                      <a:endParaRPr lang="mr-IN" sz="800" b="0" i="0" u="none" strike="noStrike" dirty="0">
                        <a:solidFill>
                          <a:srgbClr val="000000"/>
                        </a:solidFill>
                        <a:effectLst/>
                        <a:latin typeface="+mn-ea"/>
                        <a:ea typeface="+mn-ea"/>
                      </a:endParaRPr>
                    </a:p>
                  </a:txBody>
                  <a:tcPr marL="2225" marR="2225" marT="2225" marB="0" anchor="ctr"/>
                </a:tc>
              </a:tr>
            </a:tbl>
          </a:graphicData>
        </a:graphic>
      </p:graphicFrame>
      <p:sp>
        <p:nvSpPr>
          <p:cNvPr id="60" name="矩形 59"/>
          <p:cNvSpPr/>
          <p:nvPr/>
        </p:nvSpPr>
        <p:spPr bwMode="auto">
          <a:xfrm>
            <a:off x="124096" y="3597291"/>
            <a:ext cx="366317" cy="1318803"/>
          </a:xfrm>
          <a:prstGeom prst="rect">
            <a:avLst/>
          </a:prstGeom>
          <a:no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eaVert" wrap="square" lIns="91440" tIns="45720" rIns="91440" bIns="45720" numCol="1" rtlCol="0" anchor="ctr" anchorCtr="0" compatLnSpc="1">
            <a:prstTxWarp prst="textNoShape">
              <a:avLst/>
            </a:prstTxWarp>
            <a:noAutofit/>
          </a:bodyPr>
          <a:lstStyle/>
          <a:p>
            <a:pPr marL="266700" indent="-266700" algn="ctr" eaLnBrk="0" fontAlgn="base" hangingPunct="0">
              <a:lnSpc>
                <a:spcPts val="1000"/>
              </a:lnSpc>
              <a:spcBef>
                <a:spcPct val="50000"/>
              </a:spcBef>
              <a:spcAft>
                <a:spcPct val="0"/>
              </a:spcAft>
              <a:buClr>
                <a:srgbClr val="CC00FF"/>
              </a:buClr>
            </a:pPr>
            <a:r>
              <a:rPr lang="en-US" altLang="zh-CN" sz="1100" b="1" dirty="0" smtClean="0">
                <a:solidFill>
                  <a:srgbClr val="25A18D"/>
                </a:solidFill>
                <a:latin typeface="+mn-ea"/>
              </a:rPr>
              <a:t>DM</a:t>
            </a:r>
            <a:r>
              <a:rPr lang="zh-CN" altLang="en-US" sz="1100" b="1" dirty="0" smtClean="0">
                <a:solidFill>
                  <a:srgbClr val="25A18D"/>
                </a:solidFill>
                <a:latin typeface="+mn-ea"/>
              </a:rPr>
              <a:t>终端库数据</a:t>
            </a:r>
            <a:endParaRPr lang="zh-CN" altLang="en-US" sz="1100" b="1" dirty="0">
              <a:solidFill>
                <a:srgbClr val="25A18D"/>
              </a:solidFill>
              <a:latin typeface="+mn-ea"/>
            </a:endParaRPr>
          </a:p>
        </p:txBody>
      </p:sp>
      <p:graphicFrame>
        <p:nvGraphicFramePr>
          <p:cNvPr id="61" name="表格 60"/>
          <p:cNvGraphicFramePr>
            <a:graphicFrameLocks noGrp="1"/>
          </p:cNvGraphicFramePr>
          <p:nvPr>
            <p:extLst>
              <p:ext uri="{D42A27DB-BD31-4B8C-83A1-F6EECF244321}">
                <p14:modId xmlns="" xmlns:p14="http://schemas.microsoft.com/office/powerpoint/2010/main" val="1681790061"/>
              </p:ext>
            </p:extLst>
          </p:nvPr>
        </p:nvGraphicFramePr>
        <p:xfrm>
          <a:off x="2990281" y="1908320"/>
          <a:ext cx="3279289" cy="1682913"/>
        </p:xfrm>
        <a:graphic>
          <a:graphicData uri="http://schemas.openxmlformats.org/drawingml/2006/table">
            <a:tbl>
              <a:tblPr firstRow="1" bandRow="1">
                <a:tableStyleId>{7DF18680-E054-41AD-8BC1-D1AEF772440D}</a:tableStyleId>
              </a:tblPr>
              <a:tblGrid>
                <a:gridCol w="1185091"/>
                <a:gridCol w="2094198"/>
              </a:tblGrid>
              <a:tr h="159737">
                <a:tc>
                  <a:txBody>
                    <a:bodyPr/>
                    <a:lstStyle/>
                    <a:p>
                      <a:pPr algn="ctr" fontAlgn="ctr"/>
                      <a:r>
                        <a:rPr lang="zh-CN" altLang="en-US" sz="800" u="none" strike="noStrike" dirty="0">
                          <a:effectLst/>
                        </a:rPr>
                        <a:t>字段名称</a:t>
                      </a:r>
                      <a:endParaRPr lang="zh-CN" altLang="en-US" sz="800" b="0" i="0" u="none" strike="noStrike" dirty="0">
                        <a:effectLst/>
                        <a:latin typeface="微软雅黑" charset="-122"/>
                      </a:endParaRPr>
                    </a:p>
                  </a:txBody>
                  <a:tcPr marL="6350" marR="6350" marT="6350" marB="0" anchor="ctr"/>
                </a:tc>
                <a:tc>
                  <a:txBody>
                    <a:bodyPr/>
                    <a:lstStyle/>
                    <a:p>
                      <a:pPr algn="ctr" fontAlgn="ctr"/>
                      <a:r>
                        <a:rPr lang="zh-CN" altLang="en-US" sz="800" u="none" strike="noStrike">
                          <a:effectLst/>
                        </a:rPr>
                        <a:t>字段描述</a:t>
                      </a:r>
                      <a:endParaRPr lang="zh-CN" altLang="en-US" sz="800" b="0" i="0" u="none" strike="noStrike">
                        <a:effectLst/>
                        <a:latin typeface="微软雅黑" charset="-122"/>
                      </a:endParaRPr>
                    </a:p>
                  </a:txBody>
                  <a:tcPr marL="6350" marR="6350" marT="6350" marB="0" anchor="ctr"/>
                </a:tc>
              </a:tr>
              <a:tr h="164504">
                <a:tc>
                  <a:txBody>
                    <a:bodyPr/>
                    <a:lstStyle/>
                    <a:p>
                      <a:pPr algn="ctr" fontAlgn="ctr"/>
                      <a:r>
                        <a:rPr lang="en-US" sz="800" b="1" i="0" u="none" strike="noStrike" dirty="0">
                          <a:solidFill>
                            <a:srgbClr val="C00000"/>
                          </a:solidFill>
                          <a:effectLst/>
                          <a:latin typeface="微软雅黑" charset="-122"/>
                        </a:rPr>
                        <a:t>IMEI</a:t>
                      </a:r>
                    </a:p>
                  </a:txBody>
                  <a:tcPr marL="6350" marR="6350" marT="6350" marB="0" anchor="ctr"/>
                </a:tc>
                <a:tc>
                  <a:txBody>
                    <a:bodyPr/>
                    <a:lstStyle/>
                    <a:p>
                      <a:pPr algn="ctr" fontAlgn="ctr"/>
                      <a:r>
                        <a:rPr lang="zh-CN" altLang="en-US" sz="800" b="1" i="0" u="none" strike="noStrike" dirty="0">
                          <a:solidFill>
                            <a:srgbClr val="C00000"/>
                          </a:solidFill>
                          <a:effectLst/>
                          <a:latin typeface="微软雅黑" charset="-122"/>
                        </a:rPr>
                        <a:t>电子串号</a:t>
                      </a:r>
                    </a:p>
                  </a:txBody>
                  <a:tcPr marL="6350" marR="6350" marT="6350" marB="0" anchor="ctr"/>
                </a:tc>
              </a:tr>
              <a:tr h="235629">
                <a:tc>
                  <a:txBody>
                    <a:bodyPr/>
                    <a:lstStyle/>
                    <a:p>
                      <a:pPr algn="ctr" fontAlgn="ctr"/>
                      <a:r>
                        <a:rPr lang="en-US" sz="800" b="0" i="0" u="none" strike="noStrike" dirty="0">
                          <a:effectLst/>
                          <a:latin typeface="微软雅黑" charset="-122"/>
                        </a:rPr>
                        <a:t>TERMINAL_ID</a:t>
                      </a:r>
                    </a:p>
                  </a:txBody>
                  <a:tcPr marL="6350" marR="6350" marT="6350" marB="0" anchor="ctr"/>
                </a:tc>
                <a:tc>
                  <a:txBody>
                    <a:bodyPr/>
                    <a:lstStyle/>
                    <a:p>
                      <a:pPr algn="ctr" fontAlgn="ctr"/>
                      <a:r>
                        <a:rPr lang="zh-CN" altLang="en-US" sz="800" b="0" i="0" u="none" strike="noStrike" dirty="0">
                          <a:effectLst/>
                          <a:latin typeface="微软雅黑" charset="-122"/>
                        </a:rPr>
                        <a:t>终端编码（</a:t>
                      </a:r>
                      <a:r>
                        <a:rPr lang="en-US" altLang="zh-CN" sz="800" b="0" i="0" u="none" strike="noStrike" dirty="0">
                          <a:effectLst/>
                          <a:latin typeface="微软雅黑" charset="-122"/>
                        </a:rPr>
                        <a:t>ZBA_CODE.DIM_C_TERM_MODEL</a:t>
                      </a:r>
                      <a:r>
                        <a:rPr lang="zh-CN" altLang="en-US" sz="800" b="0" i="0" u="none" strike="noStrike" dirty="0">
                          <a:effectLst/>
                          <a:latin typeface="微软雅黑" charset="-122"/>
                        </a:rPr>
                        <a:t>）</a:t>
                      </a:r>
                    </a:p>
                  </a:txBody>
                  <a:tcPr marL="6350" marR="6350" marT="6350" marB="0" anchor="ctr"/>
                </a:tc>
              </a:tr>
              <a:tr h="312831">
                <a:tc>
                  <a:txBody>
                    <a:bodyPr/>
                    <a:lstStyle/>
                    <a:p>
                      <a:pPr algn="ctr" fontAlgn="ctr"/>
                      <a:r>
                        <a:rPr lang="en-US" sz="800" b="0" i="0" u="none" strike="noStrike" dirty="0">
                          <a:effectLst/>
                          <a:latin typeface="微软雅黑" charset="-122"/>
                        </a:rPr>
                        <a:t>SALE_TYPE</a:t>
                      </a:r>
                    </a:p>
                  </a:txBody>
                  <a:tcPr marL="6350" marR="6350" marT="6350" marB="0" anchor="ctr"/>
                </a:tc>
                <a:tc>
                  <a:txBody>
                    <a:bodyPr/>
                    <a:lstStyle/>
                    <a:p>
                      <a:pPr algn="ctr" fontAlgn="ctr"/>
                      <a:r>
                        <a:rPr lang="zh-CN" altLang="en-US" sz="800" b="1" i="0" u="none" strike="noStrike" dirty="0">
                          <a:solidFill>
                            <a:srgbClr val="C00000"/>
                          </a:solidFill>
                          <a:effectLst/>
                          <a:latin typeface="微软雅黑" charset="-122"/>
                        </a:rPr>
                        <a:t>销售类型</a:t>
                      </a:r>
                      <a:r>
                        <a:rPr lang="en-US" altLang="zh-CN" sz="800" b="1" i="0" u="none" strike="noStrike" dirty="0">
                          <a:solidFill>
                            <a:srgbClr val="C00000"/>
                          </a:solidFill>
                          <a:effectLst/>
                          <a:latin typeface="微软雅黑" charset="-122"/>
                        </a:rPr>
                        <a:t>,1=</a:t>
                      </a:r>
                      <a:r>
                        <a:rPr lang="zh-CN" altLang="en-US" sz="800" b="1" i="0" u="none" strike="noStrike" dirty="0">
                          <a:solidFill>
                            <a:srgbClr val="C00000"/>
                          </a:solidFill>
                          <a:effectLst/>
                          <a:latin typeface="微软雅黑" charset="-122"/>
                        </a:rPr>
                        <a:t>存费送机，</a:t>
                      </a:r>
                      <a:r>
                        <a:rPr lang="en-US" altLang="zh-CN" sz="800" b="1" i="0" u="none" strike="noStrike" dirty="0">
                          <a:solidFill>
                            <a:srgbClr val="C00000"/>
                          </a:solidFill>
                          <a:effectLst/>
                          <a:latin typeface="微软雅黑" charset="-122"/>
                        </a:rPr>
                        <a:t>2=</a:t>
                      </a:r>
                      <a:r>
                        <a:rPr lang="zh-CN" altLang="en-US" sz="800" b="1" i="0" u="none" strike="noStrike" dirty="0">
                          <a:solidFill>
                            <a:srgbClr val="C00000"/>
                          </a:solidFill>
                          <a:effectLst/>
                          <a:latin typeface="微软雅黑" charset="-122"/>
                        </a:rPr>
                        <a:t>购机送费，</a:t>
                      </a:r>
                      <a:r>
                        <a:rPr lang="en-US" altLang="zh-CN" sz="800" b="1" i="0" u="none" strike="noStrike" dirty="0">
                          <a:solidFill>
                            <a:srgbClr val="C00000"/>
                          </a:solidFill>
                          <a:effectLst/>
                          <a:latin typeface="微软雅黑" charset="-122"/>
                        </a:rPr>
                        <a:t>3=</a:t>
                      </a:r>
                      <a:r>
                        <a:rPr lang="zh-CN" altLang="en-US" sz="800" b="1" i="0" u="none" strike="noStrike" dirty="0">
                          <a:solidFill>
                            <a:srgbClr val="C00000"/>
                          </a:solidFill>
                          <a:effectLst/>
                          <a:latin typeface="微软雅黑" charset="-122"/>
                        </a:rPr>
                        <a:t>裸机销售，</a:t>
                      </a:r>
                      <a:r>
                        <a:rPr lang="en-US" altLang="zh-CN" sz="800" b="1" i="0" u="none" strike="noStrike" dirty="0">
                          <a:solidFill>
                            <a:srgbClr val="C00000"/>
                          </a:solidFill>
                          <a:effectLst/>
                          <a:latin typeface="微软雅黑" charset="-122"/>
                        </a:rPr>
                        <a:t>4-</a:t>
                      </a:r>
                      <a:r>
                        <a:rPr lang="zh-CN" altLang="en-US" sz="800" b="1" i="0" u="none" strike="noStrike" dirty="0">
                          <a:solidFill>
                            <a:srgbClr val="C00000"/>
                          </a:solidFill>
                          <a:effectLst/>
                          <a:latin typeface="微软雅黑" charset="-122"/>
                        </a:rPr>
                        <a:t>合约惠机，</a:t>
                      </a:r>
                      <a:r>
                        <a:rPr lang="en-US" altLang="zh-CN" sz="800" b="1" i="0" u="none" strike="noStrike" dirty="0">
                          <a:solidFill>
                            <a:srgbClr val="C00000"/>
                          </a:solidFill>
                          <a:effectLst/>
                          <a:latin typeface="微软雅黑" charset="-122"/>
                        </a:rPr>
                        <a:t>5-</a:t>
                      </a:r>
                      <a:r>
                        <a:rPr lang="zh-CN" altLang="en-US" sz="800" b="1" i="0" u="none" strike="noStrike" dirty="0">
                          <a:solidFill>
                            <a:srgbClr val="C00000"/>
                          </a:solidFill>
                          <a:effectLst/>
                          <a:latin typeface="微软雅黑" charset="-122"/>
                        </a:rPr>
                        <a:t>订业务送手机</a:t>
                      </a:r>
                    </a:p>
                  </a:txBody>
                  <a:tcPr marL="6350" marR="6350" marT="6350" marB="0" anchor="ctr"/>
                </a:tc>
              </a:tr>
              <a:tr h="115772">
                <a:tc>
                  <a:txBody>
                    <a:bodyPr/>
                    <a:lstStyle/>
                    <a:p>
                      <a:pPr algn="ctr" fontAlgn="ctr"/>
                      <a:r>
                        <a:rPr lang="en-US" sz="800" b="0" i="0" u="none" strike="noStrike">
                          <a:effectLst/>
                          <a:latin typeface="微软雅黑" charset="-122"/>
                        </a:rPr>
                        <a:t>IS_NEW</a:t>
                      </a:r>
                    </a:p>
                  </a:txBody>
                  <a:tcPr marL="6350" marR="6350" marT="6350" marB="0" anchor="ctr"/>
                </a:tc>
                <a:tc>
                  <a:txBody>
                    <a:bodyPr/>
                    <a:lstStyle/>
                    <a:p>
                      <a:pPr algn="ctr" fontAlgn="ctr"/>
                      <a:r>
                        <a:rPr lang="zh-CN" altLang="en-US" sz="800" b="0" i="0" u="none" strike="noStrike" dirty="0">
                          <a:effectLst/>
                          <a:latin typeface="微软雅黑" charset="-122"/>
                        </a:rPr>
                        <a:t>是否新老用户</a:t>
                      </a:r>
                    </a:p>
                  </a:txBody>
                  <a:tcPr marL="6350" marR="6350" marT="6350" marB="0" anchor="ctr"/>
                </a:tc>
              </a:tr>
              <a:tr h="115772">
                <a:tc>
                  <a:txBody>
                    <a:bodyPr/>
                    <a:lstStyle/>
                    <a:p>
                      <a:pPr algn="ctr" fontAlgn="ctr"/>
                      <a:r>
                        <a:rPr lang="en-US" sz="800" b="0" i="0" u="none" strike="noStrike" dirty="0">
                          <a:effectLst/>
                          <a:latin typeface="微软雅黑" charset="-122"/>
                        </a:rPr>
                        <a:t>SALE_FEE</a:t>
                      </a:r>
                    </a:p>
                  </a:txBody>
                  <a:tcPr marL="6350" marR="6350" marT="6350" marB="0" anchor="ctr"/>
                </a:tc>
                <a:tc>
                  <a:txBody>
                    <a:bodyPr/>
                    <a:lstStyle/>
                    <a:p>
                      <a:pPr algn="ctr" fontAlgn="ctr"/>
                      <a:r>
                        <a:rPr lang="zh-CN" altLang="en-US" sz="800" b="0" i="0" u="none" strike="noStrike" dirty="0">
                          <a:effectLst/>
                          <a:latin typeface="微软雅黑" charset="-122"/>
                        </a:rPr>
                        <a:t>销售金额</a:t>
                      </a:r>
                    </a:p>
                  </a:txBody>
                  <a:tcPr marL="6350" marR="6350" marT="6350" marB="0" anchor="ctr"/>
                </a:tc>
              </a:tr>
              <a:tr h="115772">
                <a:tc>
                  <a:txBody>
                    <a:bodyPr/>
                    <a:lstStyle/>
                    <a:p>
                      <a:pPr algn="ctr" fontAlgn="ctr"/>
                      <a:r>
                        <a:rPr lang="en-US" sz="800" b="0" i="0" u="none" strike="noStrike">
                          <a:effectLst/>
                          <a:latin typeface="微软雅黑" charset="-122"/>
                        </a:rPr>
                        <a:t>SALE_TIME</a:t>
                      </a:r>
                    </a:p>
                  </a:txBody>
                  <a:tcPr marL="6350" marR="6350" marT="6350" marB="0" anchor="ctr"/>
                </a:tc>
                <a:tc>
                  <a:txBody>
                    <a:bodyPr/>
                    <a:lstStyle/>
                    <a:p>
                      <a:pPr algn="ctr" fontAlgn="ctr"/>
                      <a:r>
                        <a:rPr lang="zh-CN" altLang="en-US" sz="800" b="0" i="0" u="none" strike="noStrike" dirty="0">
                          <a:effectLst/>
                          <a:latin typeface="微软雅黑" charset="-122"/>
                        </a:rPr>
                        <a:t>销售时间</a:t>
                      </a:r>
                    </a:p>
                  </a:txBody>
                  <a:tcPr marL="6350" marR="6350" marT="6350" marB="0" anchor="ctr"/>
                </a:tc>
              </a:tr>
              <a:tr h="158426">
                <a:tc>
                  <a:txBody>
                    <a:bodyPr/>
                    <a:lstStyle/>
                    <a:p>
                      <a:pPr algn="ctr" fontAlgn="ctr"/>
                      <a:r>
                        <a:rPr lang="en-US" sz="800" b="0" i="0" u="none" strike="noStrike" dirty="0">
                          <a:effectLst/>
                          <a:latin typeface="微软雅黑" charset="-122"/>
                        </a:rPr>
                        <a:t>SALE_CHANNEL</a:t>
                      </a:r>
                    </a:p>
                  </a:txBody>
                  <a:tcPr marL="6350" marR="6350" marT="6350" marB="0" anchor="ctr"/>
                </a:tc>
                <a:tc>
                  <a:txBody>
                    <a:bodyPr/>
                    <a:lstStyle/>
                    <a:p>
                      <a:pPr algn="ctr" fontAlgn="ctr"/>
                      <a:r>
                        <a:rPr lang="zh-CN" altLang="en-US" sz="800" b="1" i="0" u="none" strike="noStrike" dirty="0">
                          <a:solidFill>
                            <a:srgbClr val="C00000"/>
                          </a:solidFill>
                          <a:effectLst/>
                          <a:latin typeface="微软雅黑" charset="-122"/>
                        </a:rPr>
                        <a:t>销售渠道</a:t>
                      </a:r>
                    </a:p>
                  </a:txBody>
                  <a:tcPr marL="6350" marR="6350" marT="6350" marB="0" anchor="ctr"/>
                </a:tc>
              </a:tr>
              <a:tr h="115772">
                <a:tc>
                  <a:txBody>
                    <a:bodyPr/>
                    <a:lstStyle/>
                    <a:p>
                      <a:pPr algn="ctr" fontAlgn="ctr"/>
                      <a:r>
                        <a:rPr lang="en-US" sz="800" b="0" i="0" u="none" strike="noStrike">
                          <a:effectLst/>
                          <a:latin typeface="微软雅黑" charset="-122"/>
                        </a:rPr>
                        <a:t>TERM_TYPE</a:t>
                      </a:r>
                    </a:p>
                  </a:txBody>
                  <a:tcPr marL="6350" marR="6350" marT="6350" marB="0" anchor="ctr"/>
                </a:tc>
                <a:tc>
                  <a:txBody>
                    <a:bodyPr/>
                    <a:lstStyle/>
                    <a:p>
                      <a:pPr algn="ctr" fontAlgn="ctr"/>
                      <a:r>
                        <a:rPr lang="zh-CN" altLang="en-US" sz="800" b="0" i="0" u="none" strike="noStrike" dirty="0">
                          <a:effectLst/>
                          <a:latin typeface="微软雅黑" charset="-122"/>
                        </a:rPr>
                        <a:t>终端类型</a:t>
                      </a:r>
                    </a:p>
                  </a:txBody>
                  <a:tcPr marL="6350" marR="6350" marT="6350" marB="0" anchor="ctr"/>
                </a:tc>
              </a:tr>
              <a:tr h="112049">
                <a:tc gridSpan="2">
                  <a:txBody>
                    <a:bodyPr/>
                    <a:lstStyle/>
                    <a:p>
                      <a:pPr algn="ctr" rtl="0" fontAlgn="ctr"/>
                      <a:r>
                        <a:rPr lang="mr-IN" sz="800" b="1" i="0" u="none" strike="noStrike" dirty="0" smtClean="0">
                          <a:solidFill>
                            <a:srgbClr val="000000"/>
                          </a:solidFill>
                          <a:effectLst/>
                          <a:latin typeface="+mn-ea"/>
                          <a:ea typeface="+mn-ea"/>
                        </a:rPr>
                        <a:t>……</a:t>
                      </a:r>
                      <a:r>
                        <a:rPr lang="en-US" sz="800" b="1" i="0" u="none" strike="noStrike" dirty="0" smtClean="0">
                          <a:solidFill>
                            <a:srgbClr val="000000"/>
                          </a:solidFill>
                          <a:effectLst/>
                          <a:latin typeface="+mn-ea"/>
                          <a:ea typeface="+mn-ea"/>
                        </a:rPr>
                        <a:t>.</a:t>
                      </a:r>
                      <a:endParaRPr lang="mr-IN" sz="800" b="1" i="0" u="none" strike="noStrike" dirty="0">
                        <a:solidFill>
                          <a:srgbClr val="000000"/>
                        </a:solidFill>
                        <a:effectLst/>
                        <a:latin typeface="+mn-ea"/>
                        <a:ea typeface="+mn-ea"/>
                      </a:endParaRPr>
                    </a:p>
                  </a:txBody>
                  <a:tcPr marL="2225" marR="2225" marT="2225" marB="0" anchor="ctr"/>
                </a:tc>
                <a:tc hMerge="1">
                  <a:txBody>
                    <a:bodyPr/>
                    <a:lstStyle/>
                    <a:p>
                      <a:pPr algn="l" rtl="0" fontAlgn="ctr"/>
                      <a:endParaRPr lang="mr-IN" sz="800" b="0" i="0" u="none" strike="noStrike" dirty="0">
                        <a:solidFill>
                          <a:srgbClr val="000000"/>
                        </a:solidFill>
                        <a:effectLst/>
                        <a:latin typeface="+mn-ea"/>
                        <a:ea typeface="+mn-ea"/>
                      </a:endParaRPr>
                    </a:p>
                  </a:txBody>
                  <a:tcPr marL="2225" marR="2225" marT="2225" marB="0" anchor="ctr"/>
                </a:tc>
              </a:tr>
            </a:tbl>
          </a:graphicData>
        </a:graphic>
      </p:graphicFrame>
      <p:sp>
        <p:nvSpPr>
          <p:cNvPr id="62" name="矩形 61"/>
          <p:cNvSpPr/>
          <p:nvPr/>
        </p:nvSpPr>
        <p:spPr bwMode="auto">
          <a:xfrm>
            <a:off x="2564438" y="2237810"/>
            <a:ext cx="425843" cy="1042190"/>
          </a:xfrm>
          <a:prstGeom prst="rect">
            <a:avLst/>
          </a:prstGeom>
          <a:no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eaVert" wrap="square" lIns="91440" tIns="45720" rIns="91440" bIns="45720" numCol="1" rtlCol="0" anchor="ctr" anchorCtr="0" compatLnSpc="1">
            <a:prstTxWarp prst="textNoShape">
              <a:avLst/>
            </a:prstTxWarp>
            <a:noAutofit/>
          </a:bodyPr>
          <a:lstStyle/>
          <a:p>
            <a:pPr marL="266700" indent="-266700" algn="just" eaLnBrk="0" fontAlgn="base" hangingPunct="0">
              <a:lnSpc>
                <a:spcPts val="1000"/>
              </a:lnSpc>
              <a:spcBef>
                <a:spcPct val="50000"/>
              </a:spcBef>
              <a:spcAft>
                <a:spcPct val="0"/>
              </a:spcAft>
              <a:buClr>
                <a:srgbClr val="CC00FF"/>
              </a:buClr>
            </a:pPr>
            <a:r>
              <a:rPr lang="zh-CN" altLang="en-US" sz="1100" b="1" dirty="0" smtClean="0">
                <a:solidFill>
                  <a:srgbClr val="25A18D"/>
                </a:solidFill>
                <a:latin typeface="+mn-ea"/>
              </a:rPr>
              <a:t>终端销售数据</a:t>
            </a:r>
            <a:endParaRPr lang="zh-CN" altLang="en-US" sz="1100" b="1" dirty="0">
              <a:solidFill>
                <a:srgbClr val="25A18D"/>
              </a:solidFill>
              <a:latin typeface="+mn-ea"/>
            </a:endParaRPr>
          </a:p>
        </p:txBody>
      </p:sp>
      <p:sp>
        <p:nvSpPr>
          <p:cNvPr id="63" name="矩形 62"/>
          <p:cNvSpPr/>
          <p:nvPr/>
        </p:nvSpPr>
        <p:spPr bwMode="auto">
          <a:xfrm>
            <a:off x="2551434" y="3730868"/>
            <a:ext cx="438847" cy="1051647"/>
          </a:xfrm>
          <a:prstGeom prst="rect">
            <a:avLst/>
          </a:prstGeom>
          <a:no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eaVert" wrap="square" lIns="91440" tIns="45720" rIns="91440" bIns="45720" numCol="1" rtlCol="0" anchor="ctr" anchorCtr="0" compatLnSpc="1">
            <a:prstTxWarp prst="textNoShape">
              <a:avLst/>
            </a:prstTxWarp>
            <a:noAutofit/>
          </a:bodyPr>
          <a:lstStyle/>
          <a:p>
            <a:pPr marL="266700" indent="-266700" algn="ctr" eaLnBrk="0" fontAlgn="base" hangingPunct="0">
              <a:lnSpc>
                <a:spcPts val="1000"/>
              </a:lnSpc>
              <a:spcBef>
                <a:spcPct val="50000"/>
              </a:spcBef>
              <a:spcAft>
                <a:spcPct val="0"/>
              </a:spcAft>
              <a:buClr>
                <a:srgbClr val="CC00FF"/>
              </a:buClr>
            </a:pPr>
            <a:r>
              <a:rPr lang="zh-CN" altLang="en-US" sz="1100" b="1" dirty="0" smtClean="0">
                <a:solidFill>
                  <a:srgbClr val="25A18D"/>
                </a:solidFill>
                <a:latin typeface="+mn-ea"/>
              </a:rPr>
              <a:t>终端使用数据</a:t>
            </a:r>
            <a:endParaRPr lang="zh-CN" altLang="en-US" sz="1100" b="1" dirty="0">
              <a:solidFill>
                <a:srgbClr val="25A18D"/>
              </a:solidFill>
              <a:latin typeface="+mn-ea"/>
            </a:endParaRPr>
          </a:p>
        </p:txBody>
      </p:sp>
      <p:graphicFrame>
        <p:nvGraphicFramePr>
          <p:cNvPr id="65" name="表格 64"/>
          <p:cNvGraphicFramePr>
            <a:graphicFrameLocks noGrp="1"/>
          </p:cNvGraphicFramePr>
          <p:nvPr>
            <p:extLst>
              <p:ext uri="{D42A27DB-BD31-4B8C-83A1-F6EECF244321}">
                <p14:modId xmlns="" xmlns:p14="http://schemas.microsoft.com/office/powerpoint/2010/main" val="118974700"/>
              </p:ext>
            </p:extLst>
          </p:nvPr>
        </p:nvGraphicFramePr>
        <p:xfrm>
          <a:off x="506356" y="3633994"/>
          <a:ext cx="2019777" cy="1386344"/>
        </p:xfrm>
        <a:graphic>
          <a:graphicData uri="http://schemas.openxmlformats.org/drawingml/2006/table">
            <a:tbl>
              <a:tblPr firstRow="1" bandRow="1">
                <a:tableStyleId>{7DF18680-E054-41AD-8BC1-D1AEF772440D}</a:tableStyleId>
              </a:tblPr>
              <a:tblGrid>
                <a:gridCol w="2019777"/>
              </a:tblGrid>
              <a:tr h="173293">
                <a:tc>
                  <a:txBody>
                    <a:bodyPr/>
                    <a:lstStyle/>
                    <a:p>
                      <a:pPr algn="ctr" fontAlgn="ctr"/>
                      <a:r>
                        <a:rPr lang="zh-CN" altLang="en-US" sz="800" b="1" i="0" u="none" strike="noStrike" dirty="0" smtClean="0">
                          <a:effectLst/>
                          <a:latin typeface="+mn-lt"/>
                        </a:rPr>
                        <a:t>表名</a:t>
                      </a:r>
                      <a:endParaRPr lang="zh-CN" altLang="en-US" sz="800" b="0" i="0" u="none" strike="noStrike" dirty="0">
                        <a:effectLst/>
                        <a:latin typeface="微软雅黑" charset="-122"/>
                      </a:endParaRPr>
                    </a:p>
                  </a:txBody>
                  <a:tcPr marL="6350" marR="6350" marT="6350" marB="0" anchor="ctr"/>
                </a:tc>
              </a:tr>
              <a:tr h="173293">
                <a:tc>
                  <a:txBody>
                    <a:bodyPr/>
                    <a:lstStyle/>
                    <a:p>
                      <a:pPr indent="127000" algn="ctr">
                        <a:spcAft>
                          <a:spcPts val="0"/>
                        </a:spcAft>
                      </a:pPr>
                      <a:r>
                        <a:rPr lang="en-US" sz="800" b="1" kern="100" dirty="0">
                          <a:solidFill>
                            <a:srgbClr val="C00000"/>
                          </a:solidFill>
                          <a:effectLst/>
                        </a:rPr>
                        <a:t>TAC</a:t>
                      </a:r>
                      <a:r>
                        <a:rPr lang="zh-CN" sz="800" b="1" kern="100" dirty="0">
                          <a:solidFill>
                            <a:srgbClr val="C00000"/>
                          </a:solidFill>
                          <a:effectLst/>
                        </a:rPr>
                        <a:t>标签表</a:t>
                      </a:r>
                      <a:endParaRPr lang="zh-CN" sz="800" b="1" kern="100" dirty="0">
                        <a:solidFill>
                          <a:srgbClr val="C00000"/>
                        </a:solidFill>
                        <a:effectLst/>
                        <a:latin typeface="Times New Roman" charset="0"/>
                        <a:ea typeface="宋体" charset="-122"/>
                      </a:endParaRPr>
                    </a:p>
                  </a:txBody>
                  <a:tcPr marL="68580" marR="68580" marT="0" marB="0" anchor="b"/>
                </a:tc>
              </a:tr>
              <a:tr h="173293">
                <a:tc>
                  <a:txBody>
                    <a:bodyPr/>
                    <a:lstStyle/>
                    <a:p>
                      <a:pPr indent="127000" algn="ctr">
                        <a:spcAft>
                          <a:spcPts val="0"/>
                        </a:spcAft>
                      </a:pPr>
                      <a:r>
                        <a:rPr lang="en-US" sz="800" b="1" kern="100" dirty="0">
                          <a:solidFill>
                            <a:srgbClr val="C00000"/>
                          </a:solidFill>
                          <a:effectLst/>
                        </a:rPr>
                        <a:t>IMEI</a:t>
                      </a:r>
                      <a:r>
                        <a:rPr lang="zh-CN" sz="800" b="1" kern="100" dirty="0">
                          <a:solidFill>
                            <a:srgbClr val="C00000"/>
                          </a:solidFill>
                          <a:effectLst/>
                        </a:rPr>
                        <a:t>标签表</a:t>
                      </a:r>
                      <a:endParaRPr lang="zh-CN" sz="800" b="1" kern="100" dirty="0">
                        <a:solidFill>
                          <a:srgbClr val="C00000"/>
                        </a:solidFill>
                        <a:effectLst/>
                        <a:latin typeface="Times New Roman" charset="0"/>
                        <a:ea typeface="宋体" charset="-122"/>
                      </a:endParaRPr>
                    </a:p>
                  </a:txBody>
                  <a:tcPr marL="68580" marR="68580" marT="0" marB="0" anchor="b"/>
                </a:tc>
              </a:tr>
              <a:tr h="173293">
                <a:tc>
                  <a:txBody>
                    <a:bodyPr/>
                    <a:lstStyle/>
                    <a:p>
                      <a:pPr indent="127000" algn="ctr">
                        <a:spcAft>
                          <a:spcPts val="0"/>
                        </a:spcAft>
                      </a:pPr>
                      <a:r>
                        <a:rPr lang="zh-CN" sz="800" b="1" kern="100" dirty="0">
                          <a:solidFill>
                            <a:srgbClr val="C00000"/>
                          </a:solidFill>
                          <a:effectLst/>
                        </a:rPr>
                        <a:t>厂商表</a:t>
                      </a:r>
                      <a:endParaRPr lang="zh-CN" sz="800" b="1" kern="100" dirty="0">
                        <a:solidFill>
                          <a:srgbClr val="C00000"/>
                        </a:solidFill>
                        <a:effectLst/>
                        <a:latin typeface="Times New Roman" charset="0"/>
                        <a:ea typeface="宋体" charset="-122"/>
                      </a:endParaRPr>
                    </a:p>
                  </a:txBody>
                  <a:tcPr marL="68580" marR="68580" marT="0" marB="0" anchor="b"/>
                </a:tc>
              </a:tr>
              <a:tr h="173293">
                <a:tc>
                  <a:txBody>
                    <a:bodyPr/>
                    <a:lstStyle/>
                    <a:p>
                      <a:pPr indent="127000" algn="ctr">
                        <a:spcAft>
                          <a:spcPts val="0"/>
                        </a:spcAft>
                      </a:pPr>
                      <a:r>
                        <a:rPr lang="zh-CN" sz="800" b="1" kern="100" dirty="0">
                          <a:solidFill>
                            <a:srgbClr val="C00000"/>
                          </a:solidFill>
                          <a:effectLst/>
                        </a:rPr>
                        <a:t>机型表</a:t>
                      </a:r>
                      <a:endParaRPr lang="zh-CN" sz="800" b="1" kern="100" dirty="0">
                        <a:solidFill>
                          <a:srgbClr val="C00000"/>
                        </a:solidFill>
                        <a:effectLst/>
                        <a:latin typeface="Times New Roman" charset="0"/>
                        <a:ea typeface="宋体" charset="-122"/>
                      </a:endParaRPr>
                    </a:p>
                  </a:txBody>
                  <a:tcPr marL="68580" marR="68580" marT="0" marB="0" anchor="b"/>
                </a:tc>
              </a:tr>
              <a:tr h="173293">
                <a:tc>
                  <a:txBody>
                    <a:bodyPr/>
                    <a:lstStyle/>
                    <a:p>
                      <a:pPr indent="127000" algn="ctr">
                        <a:spcAft>
                          <a:spcPts val="0"/>
                        </a:spcAft>
                      </a:pPr>
                      <a:r>
                        <a:rPr lang="zh-CN" sz="800" kern="100" dirty="0">
                          <a:effectLst/>
                        </a:rPr>
                        <a:t>静态参数表</a:t>
                      </a:r>
                      <a:endParaRPr lang="zh-CN" sz="800" kern="100" dirty="0">
                        <a:effectLst/>
                        <a:latin typeface="Times New Roman" charset="0"/>
                        <a:ea typeface="宋体" charset="-122"/>
                      </a:endParaRPr>
                    </a:p>
                  </a:txBody>
                  <a:tcPr marL="68580" marR="68580" marT="0" marB="0" anchor="b"/>
                </a:tc>
              </a:tr>
              <a:tr h="173293">
                <a:tc>
                  <a:txBody>
                    <a:bodyPr/>
                    <a:lstStyle/>
                    <a:p>
                      <a:pPr indent="127000" algn="ctr">
                        <a:spcAft>
                          <a:spcPts val="0"/>
                        </a:spcAft>
                      </a:pPr>
                      <a:r>
                        <a:rPr lang="zh-CN" sz="800" kern="100" dirty="0">
                          <a:effectLst/>
                        </a:rPr>
                        <a:t>静态参数子表</a:t>
                      </a:r>
                      <a:endParaRPr lang="zh-CN" sz="800" kern="100" dirty="0">
                        <a:effectLst/>
                        <a:latin typeface="Times New Roman" charset="0"/>
                        <a:ea typeface="宋体" charset="-122"/>
                      </a:endParaRPr>
                    </a:p>
                  </a:txBody>
                  <a:tcPr marL="68580" marR="68580" marT="0" marB="0" anchor="b"/>
                </a:tc>
              </a:tr>
              <a:tr h="173293">
                <a:tc>
                  <a:txBody>
                    <a:bodyPr/>
                    <a:lstStyle/>
                    <a:p>
                      <a:pPr indent="127000" algn="ctr">
                        <a:spcAft>
                          <a:spcPts val="0"/>
                        </a:spcAft>
                      </a:pPr>
                      <a:r>
                        <a:rPr lang="zh-CN" sz="800" kern="100" dirty="0">
                          <a:effectLst/>
                        </a:rPr>
                        <a:t>手动修改表</a:t>
                      </a:r>
                      <a:endParaRPr lang="zh-CN" sz="800" kern="100" dirty="0">
                        <a:effectLst/>
                        <a:latin typeface="Times New Roman" charset="0"/>
                        <a:ea typeface="宋体" charset="-122"/>
                      </a:endParaRPr>
                    </a:p>
                  </a:txBody>
                  <a:tcPr marL="68580" marR="68580" marT="0" marB="0" anchor="b"/>
                </a:tc>
              </a:tr>
            </a:tbl>
          </a:graphicData>
        </a:graphic>
      </p:graphicFrame>
      <p:graphicFrame>
        <p:nvGraphicFramePr>
          <p:cNvPr id="67" name="表格 66"/>
          <p:cNvGraphicFramePr>
            <a:graphicFrameLocks noGrp="1"/>
          </p:cNvGraphicFramePr>
          <p:nvPr>
            <p:extLst>
              <p:ext uri="{D42A27DB-BD31-4B8C-83A1-F6EECF244321}">
                <p14:modId xmlns="" xmlns:p14="http://schemas.microsoft.com/office/powerpoint/2010/main" val="880852168"/>
              </p:ext>
            </p:extLst>
          </p:nvPr>
        </p:nvGraphicFramePr>
        <p:xfrm>
          <a:off x="6682882" y="2662944"/>
          <a:ext cx="1062238" cy="693172"/>
        </p:xfrm>
        <a:graphic>
          <a:graphicData uri="http://schemas.openxmlformats.org/drawingml/2006/table">
            <a:tbl>
              <a:tblPr firstRow="1" bandRow="1">
                <a:tableStyleId>{7DF18680-E054-41AD-8BC1-D1AEF772440D}</a:tableStyleId>
              </a:tblPr>
              <a:tblGrid>
                <a:gridCol w="1062238"/>
              </a:tblGrid>
              <a:tr h="173293">
                <a:tc>
                  <a:txBody>
                    <a:bodyPr/>
                    <a:lstStyle/>
                    <a:p>
                      <a:pPr algn="ctr" fontAlgn="ctr"/>
                      <a:r>
                        <a:rPr lang="zh-CN" altLang="en-US" sz="800" b="1" i="0" u="none" strike="noStrike" dirty="0" smtClean="0">
                          <a:effectLst/>
                          <a:latin typeface="+mn-lt"/>
                        </a:rPr>
                        <a:t>三元组</a:t>
                      </a:r>
                      <a:endParaRPr lang="zh-CN" altLang="en-US" sz="800" b="0" i="0" u="none" strike="noStrike" dirty="0">
                        <a:effectLst/>
                        <a:latin typeface="微软雅黑" charset="-122"/>
                      </a:endParaRPr>
                    </a:p>
                  </a:txBody>
                  <a:tcPr marL="6350" marR="6350" marT="6350" marB="0" anchor="ctr"/>
                </a:tc>
              </a:tr>
              <a:tr h="173293">
                <a:tc>
                  <a:txBody>
                    <a:bodyPr/>
                    <a:lstStyle/>
                    <a:p>
                      <a:pPr indent="127000" algn="ctr">
                        <a:spcAft>
                          <a:spcPts val="0"/>
                        </a:spcAft>
                      </a:pPr>
                      <a:r>
                        <a:rPr lang="zh-CN" altLang="en-US" sz="800" kern="100" dirty="0" smtClean="0">
                          <a:effectLst/>
                          <a:latin typeface="+mn-lt"/>
                          <a:ea typeface="+mn-ea"/>
                        </a:rPr>
                        <a:t>手机号码</a:t>
                      </a:r>
                      <a:endParaRPr lang="zh-CN" sz="800" kern="100" dirty="0">
                        <a:effectLst/>
                        <a:latin typeface="Times New Roman" charset="0"/>
                        <a:ea typeface="宋体" charset="-122"/>
                      </a:endParaRPr>
                    </a:p>
                  </a:txBody>
                  <a:tcPr marL="68580" marR="68580" marT="0" marB="0" anchor="b"/>
                </a:tc>
              </a:tr>
              <a:tr h="173293">
                <a:tc>
                  <a:txBody>
                    <a:bodyPr/>
                    <a:lstStyle/>
                    <a:p>
                      <a:pPr indent="127000" algn="ctr">
                        <a:spcAft>
                          <a:spcPts val="0"/>
                        </a:spcAft>
                      </a:pPr>
                      <a:r>
                        <a:rPr lang="en-US" altLang="zh-CN" sz="800" kern="100" dirty="0" smtClean="0">
                          <a:effectLst/>
                          <a:latin typeface="+mn-lt"/>
                          <a:ea typeface="+mn-ea"/>
                        </a:rPr>
                        <a:t>IMEI</a:t>
                      </a:r>
                      <a:endParaRPr lang="zh-CN" sz="800" kern="100" dirty="0">
                        <a:effectLst/>
                        <a:latin typeface="Times New Roman" charset="0"/>
                        <a:ea typeface="宋体" charset="-122"/>
                      </a:endParaRPr>
                    </a:p>
                  </a:txBody>
                  <a:tcPr marL="68580" marR="68580" marT="0" marB="0" anchor="b"/>
                </a:tc>
              </a:tr>
              <a:tr h="173293">
                <a:tc>
                  <a:txBody>
                    <a:bodyPr/>
                    <a:lstStyle/>
                    <a:p>
                      <a:pPr indent="127000" algn="ctr">
                        <a:spcAft>
                          <a:spcPts val="0"/>
                        </a:spcAft>
                      </a:pPr>
                      <a:r>
                        <a:rPr lang="en-US" altLang="zh-CN" sz="800" kern="100" dirty="0" smtClean="0">
                          <a:effectLst/>
                          <a:latin typeface="+mn-lt"/>
                          <a:ea typeface="+mn-ea"/>
                        </a:rPr>
                        <a:t>IMSI</a:t>
                      </a:r>
                      <a:endParaRPr lang="zh-CN" sz="800" kern="100" dirty="0">
                        <a:effectLst/>
                        <a:latin typeface="Times New Roman" charset="0"/>
                        <a:ea typeface="宋体" charset="-122"/>
                      </a:endParaRPr>
                    </a:p>
                  </a:txBody>
                  <a:tcPr marL="68580" marR="68580" marT="0" marB="0" anchor="b"/>
                </a:tc>
              </a:tr>
            </a:tbl>
          </a:graphicData>
        </a:graphic>
      </p:graphicFrame>
      <p:graphicFrame>
        <p:nvGraphicFramePr>
          <p:cNvPr id="68" name="表格 67"/>
          <p:cNvGraphicFramePr>
            <a:graphicFrameLocks noGrp="1"/>
          </p:cNvGraphicFramePr>
          <p:nvPr>
            <p:extLst>
              <p:ext uri="{D42A27DB-BD31-4B8C-83A1-F6EECF244321}">
                <p14:modId xmlns="" xmlns:p14="http://schemas.microsoft.com/office/powerpoint/2010/main" val="2089678135"/>
              </p:ext>
            </p:extLst>
          </p:nvPr>
        </p:nvGraphicFramePr>
        <p:xfrm>
          <a:off x="2990281" y="3597582"/>
          <a:ext cx="3279290" cy="1472982"/>
        </p:xfrm>
        <a:graphic>
          <a:graphicData uri="http://schemas.openxmlformats.org/drawingml/2006/table">
            <a:tbl>
              <a:tblPr firstRow="1" bandRow="1">
                <a:tableStyleId>{7DF18680-E054-41AD-8BC1-D1AEF772440D}</a:tableStyleId>
              </a:tblPr>
              <a:tblGrid>
                <a:gridCol w="1185091"/>
                <a:gridCol w="2094199"/>
              </a:tblGrid>
              <a:tr h="176982">
                <a:tc>
                  <a:txBody>
                    <a:bodyPr/>
                    <a:lstStyle/>
                    <a:p>
                      <a:pPr algn="ctr" fontAlgn="ctr"/>
                      <a:r>
                        <a:rPr lang="zh-CN" altLang="en-US" sz="800" u="none" strike="noStrike" dirty="0">
                          <a:effectLst/>
                        </a:rPr>
                        <a:t>字段名称</a:t>
                      </a:r>
                      <a:endParaRPr lang="zh-CN" altLang="en-US" sz="800" b="0" i="0" u="none" strike="noStrike" dirty="0">
                        <a:effectLst/>
                        <a:latin typeface="微软雅黑" charset="-122"/>
                      </a:endParaRPr>
                    </a:p>
                  </a:txBody>
                  <a:tcPr marL="6350" marR="6350" marT="6350" marB="0" anchor="ctr"/>
                </a:tc>
                <a:tc>
                  <a:txBody>
                    <a:bodyPr/>
                    <a:lstStyle/>
                    <a:p>
                      <a:pPr algn="ctr" fontAlgn="ctr"/>
                      <a:r>
                        <a:rPr lang="zh-CN" altLang="en-US" sz="800" u="none" strike="noStrike">
                          <a:effectLst/>
                        </a:rPr>
                        <a:t>字段描述</a:t>
                      </a:r>
                      <a:endParaRPr lang="zh-CN" altLang="en-US" sz="800" b="0" i="0" u="none" strike="noStrike">
                        <a:effectLst/>
                        <a:latin typeface="微软雅黑" charset="-122"/>
                      </a:endParaRPr>
                    </a:p>
                  </a:txBody>
                  <a:tcPr marL="6350" marR="6350" marT="6350" marB="0" anchor="ctr"/>
                </a:tc>
              </a:tr>
              <a:tr h="144000">
                <a:tc>
                  <a:txBody>
                    <a:bodyPr/>
                    <a:lstStyle/>
                    <a:p>
                      <a:pPr algn="ctr" fontAlgn="ctr"/>
                      <a:r>
                        <a:rPr lang="zh-CN" altLang="en-US" sz="700" b="0" i="0" u="none" strike="noStrike" dirty="0">
                          <a:effectLst/>
                          <a:latin typeface="微软雅黑" charset="-122"/>
                        </a:rPr>
                        <a:t>当月首次使用省份</a:t>
                      </a:r>
                    </a:p>
                  </a:txBody>
                  <a:tcPr marL="6350" marR="6350" marT="6350" marB="0" anchor="ctr"/>
                </a:tc>
                <a:tc>
                  <a:txBody>
                    <a:bodyPr/>
                    <a:lstStyle/>
                    <a:p>
                      <a:pPr algn="ctr" fontAlgn="ctr"/>
                      <a:r>
                        <a:rPr lang="en-US" sz="700" b="0" i="0" u="none" strike="noStrike">
                          <a:effectLst/>
                          <a:latin typeface="微软雅黑" charset="-122"/>
                        </a:rPr>
                        <a:t>FIRST_USE_PROV</a:t>
                      </a:r>
                    </a:p>
                  </a:txBody>
                  <a:tcPr marL="6350" marR="6350" marT="6350" marB="0" anchor="ctr"/>
                </a:tc>
              </a:tr>
              <a:tr h="144000">
                <a:tc>
                  <a:txBody>
                    <a:bodyPr/>
                    <a:lstStyle/>
                    <a:p>
                      <a:pPr algn="ctr" fontAlgn="ctr"/>
                      <a:r>
                        <a:rPr lang="zh-CN" altLang="en-US" sz="700" b="0" i="0" u="none" strike="noStrike" dirty="0">
                          <a:effectLst/>
                          <a:latin typeface="微软雅黑" charset="-122"/>
                        </a:rPr>
                        <a:t>当月最后一次使用省份</a:t>
                      </a:r>
                    </a:p>
                  </a:txBody>
                  <a:tcPr marL="6350" marR="6350" marT="6350" marB="0" anchor="ctr"/>
                </a:tc>
                <a:tc>
                  <a:txBody>
                    <a:bodyPr/>
                    <a:lstStyle/>
                    <a:p>
                      <a:pPr algn="ctr" fontAlgn="ctr"/>
                      <a:r>
                        <a:rPr lang="en-US" sz="700" b="0" i="0" u="none" strike="noStrike">
                          <a:effectLst/>
                          <a:latin typeface="微软雅黑" charset="-122"/>
                        </a:rPr>
                        <a:t>LAST_USE_PROV</a:t>
                      </a:r>
                    </a:p>
                  </a:txBody>
                  <a:tcPr marL="6350" marR="6350" marT="6350" marB="0" anchor="ctr"/>
                </a:tc>
              </a:tr>
              <a:tr h="144000">
                <a:tc>
                  <a:txBody>
                    <a:bodyPr/>
                    <a:lstStyle/>
                    <a:p>
                      <a:pPr algn="ctr" fontAlgn="ctr"/>
                      <a:r>
                        <a:rPr lang="zh-CN" altLang="en-US" sz="700" b="0" i="0" u="none" strike="noStrike" dirty="0">
                          <a:effectLst/>
                          <a:latin typeface="微软雅黑" charset="-122"/>
                        </a:rPr>
                        <a:t>上网次数（次）</a:t>
                      </a:r>
                    </a:p>
                  </a:txBody>
                  <a:tcPr marL="6350" marR="6350" marT="6350" marB="0" anchor="ctr"/>
                </a:tc>
                <a:tc>
                  <a:txBody>
                    <a:bodyPr/>
                    <a:lstStyle/>
                    <a:p>
                      <a:pPr algn="ctr" fontAlgn="ctr"/>
                      <a:r>
                        <a:rPr lang="en-US" sz="700" b="0" i="0" u="none" strike="noStrike">
                          <a:effectLst/>
                          <a:latin typeface="微软雅黑" charset="-122"/>
                        </a:rPr>
                        <a:t>FLUX_NUMS</a:t>
                      </a:r>
                    </a:p>
                  </a:txBody>
                  <a:tcPr marL="6350" marR="6350" marT="6350" marB="0" anchor="ctr"/>
                </a:tc>
              </a:tr>
              <a:tr h="144000">
                <a:tc>
                  <a:txBody>
                    <a:bodyPr/>
                    <a:lstStyle/>
                    <a:p>
                      <a:pPr marL="0" algn="ctr" defTabSz="685732" rtl="0" eaLnBrk="1" fontAlgn="ctr" latinLnBrk="0" hangingPunct="1"/>
                      <a:r>
                        <a:rPr lang="en-US" sz="700" b="1" i="0" u="none" strike="noStrike" kern="1200">
                          <a:solidFill>
                            <a:srgbClr val="C00000"/>
                          </a:solidFill>
                          <a:effectLst/>
                          <a:latin typeface="微软雅黑" charset="-122"/>
                          <a:ea typeface="+mn-ea"/>
                          <a:cs typeface="+mn-cs"/>
                        </a:rPr>
                        <a:t>IMEI</a:t>
                      </a:r>
                    </a:p>
                  </a:txBody>
                  <a:tcPr marL="6350" marR="6350" marT="6350" marB="0" anchor="ctr"/>
                </a:tc>
                <a:tc>
                  <a:txBody>
                    <a:bodyPr/>
                    <a:lstStyle/>
                    <a:p>
                      <a:pPr marL="0" algn="ctr" defTabSz="685732" rtl="0" eaLnBrk="1" fontAlgn="ctr" latinLnBrk="0" hangingPunct="1"/>
                      <a:r>
                        <a:rPr lang="en-US" sz="700" b="1" i="0" u="none" strike="noStrike" kern="1200" dirty="0">
                          <a:solidFill>
                            <a:srgbClr val="C00000"/>
                          </a:solidFill>
                          <a:effectLst/>
                          <a:latin typeface="微软雅黑" charset="-122"/>
                          <a:ea typeface="+mn-ea"/>
                          <a:cs typeface="+mn-cs"/>
                        </a:rPr>
                        <a:t>IMEI</a:t>
                      </a:r>
                    </a:p>
                  </a:txBody>
                  <a:tcPr marL="6350" marR="6350" marT="6350" marB="0" anchor="ctr"/>
                </a:tc>
              </a:tr>
              <a:tr h="144000">
                <a:tc>
                  <a:txBody>
                    <a:bodyPr/>
                    <a:lstStyle/>
                    <a:p>
                      <a:pPr algn="ctr" fontAlgn="ctr"/>
                      <a:r>
                        <a:rPr lang="en-US" altLang="zh-CN" sz="700" b="1" i="0" u="none" strike="noStrike" dirty="0">
                          <a:solidFill>
                            <a:srgbClr val="C00000"/>
                          </a:solidFill>
                          <a:effectLst/>
                          <a:latin typeface="微软雅黑" charset="-122"/>
                        </a:rPr>
                        <a:t>4G</a:t>
                      </a:r>
                      <a:r>
                        <a:rPr lang="zh-CN" altLang="en-US" sz="700" b="1" i="0" u="none" strike="noStrike" dirty="0">
                          <a:solidFill>
                            <a:srgbClr val="C00000"/>
                          </a:solidFill>
                          <a:effectLst/>
                          <a:latin typeface="微软雅黑" charset="-122"/>
                        </a:rPr>
                        <a:t>网络总流量（</a:t>
                      </a:r>
                      <a:r>
                        <a:rPr lang="en-US" altLang="zh-CN" sz="700" b="1" i="0" u="none" strike="noStrike" dirty="0">
                          <a:solidFill>
                            <a:srgbClr val="C00000"/>
                          </a:solidFill>
                          <a:effectLst/>
                          <a:latin typeface="微软雅黑" charset="-122"/>
                        </a:rPr>
                        <a:t>MB</a:t>
                      </a:r>
                      <a:r>
                        <a:rPr lang="zh-CN" altLang="en-US" sz="700" b="1" i="0" u="none" strike="noStrike" dirty="0">
                          <a:solidFill>
                            <a:srgbClr val="C00000"/>
                          </a:solidFill>
                          <a:effectLst/>
                          <a:latin typeface="微软雅黑" charset="-122"/>
                        </a:rPr>
                        <a:t>）</a:t>
                      </a:r>
                    </a:p>
                  </a:txBody>
                  <a:tcPr marL="6350" marR="6350" marT="6350" marB="0" anchor="ctr"/>
                </a:tc>
                <a:tc>
                  <a:txBody>
                    <a:bodyPr/>
                    <a:lstStyle/>
                    <a:p>
                      <a:pPr algn="ctr" fontAlgn="ctr"/>
                      <a:r>
                        <a:rPr lang="en-US" sz="700" b="0" i="0" u="none" strike="noStrike" dirty="0">
                          <a:effectLst/>
                          <a:latin typeface="微软雅黑" charset="-122"/>
                        </a:rPr>
                        <a:t>FLUX_4G</a:t>
                      </a:r>
                    </a:p>
                  </a:txBody>
                  <a:tcPr marL="6350" marR="6350" marT="6350" marB="0" anchor="ctr"/>
                </a:tc>
              </a:tr>
              <a:tr h="144000">
                <a:tc>
                  <a:txBody>
                    <a:bodyPr/>
                    <a:lstStyle/>
                    <a:p>
                      <a:pPr algn="ctr" fontAlgn="ctr"/>
                      <a:r>
                        <a:rPr lang="en-US" altLang="zh-CN" sz="700" b="1" i="0" u="none" strike="noStrike" dirty="0">
                          <a:solidFill>
                            <a:srgbClr val="C00000"/>
                          </a:solidFill>
                          <a:effectLst/>
                          <a:latin typeface="微软雅黑" charset="-122"/>
                        </a:rPr>
                        <a:t>4G</a:t>
                      </a:r>
                      <a:r>
                        <a:rPr lang="zh-CN" altLang="en-US" sz="700" b="1" i="0" u="none" strike="noStrike" dirty="0">
                          <a:solidFill>
                            <a:srgbClr val="C00000"/>
                          </a:solidFill>
                          <a:effectLst/>
                          <a:latin typeface="微软雅黑" charset="-122"/>
                        </a:rPr>
                        <a:t>网络的总上网时长</a:t>
                      </a:r>
                    </a:p>
                  </a:txBody>
                  <a:tcPr marL="6350" marR="6350" marT="6350" marB="0" anchor="ctr"/>
                </a:tc>
                <a:tc>
                  <a:txBody>
                    <a:bodyPr/>
                    <a:lstStyle/>
                    <a:p>
                      <a:pPr algn="ctr" fontAlgn="ctr"/>
                      <a:r>
                        <a:rPr lang="en-US" sz="700" b="0" i="0" u="none" strike="noStrike" dirty="0">
                          <a:effectLst/>
                          <a:latin typeface="微软雅黑" charset="-122"/>
                        </a:rPr>
                        <a:t>FLUX_DURA_4G</a:t>
                      </a:r>
                    </a:p>
                  </a:txBody>
                  <a:tcPr marL="6350" marR="6350" marT="6350" marB="0" anchor="ctr"/>
                </a:tc>
              </a:tr>
              <a:tr h="144000">
                <a:tc>
                  <a:txBody>
                    <a:bodyPr/>
                    <a:lstStyle/>
                    <a:p>
                      <a:pPr algn="ctr" fontAlgn="ctr"/>
                      <a:r>
                        <a:rPr lang="en-US" altLang="zh-CN" sz="700" b="1" i="0" u="none" strike="noStrike" dirty="0">
                          <a:solidFill>
                            <a:srgbClr val="C00000"/>
                          </a:solidFill>
                          <a:effectLst/>
                          <a:latin typeface="微软雅黑" charset="-122"/>
                        </a:rPr>
                        <a:t>4G</a:t>
                      </a:r>
                      <a:r>
                        <a:rPr lang="zh-CN" altLang="en-US" sz="700" b="1" i="0" u="none" strike="noStrike" dirty="0">
                          <a:solidFill>
                            <a:srgbClr val="C00000"/>
                          </a:solidFill>
                          <a:effectLst/>
                          <a:latin typeface="微软雅黑" charset="-122"/>
                        </a:rPr>
                        <a:t>网络通话次数（次）</a:t>
                      </a:r>
                    </a:p>
                  </a:txBody>
                  <a:tcPr marL="6350" marR="6350" marT="6350" marB="0" anchor="ctr"/>
                </a:tc>
                <a:tc>
                  <a:txBody>
                    <a:bodyPr/>
                    <a:lstStyle/>
                    <a:p>
                      <a:pPr algn="ctr" fontAlgn="ctr"/>
                      <a:r>
                        <a:rPr lang="en-US" sz="700" b="0" i="0" u="none" strike="noStrike" dirty="0">
                          <a:effectLst/>
                          <a:latin typeface="微软雅黑" charset="-122"/>
                        </a:rPr>
                        <a:t>CALL_NUMS_4G</a:t>
                      </a:r>
                    </a:p>
                  </a:txBody>
                  <a:tcPr marL="6350" marR="6350" marT="6350" marB="0" anchor="ctr"/>
                </a:tc>
              </a:tr>
              <a:tr h="144000">
                <a:tc>
                  <a:txBody>
                    <a:bodyPr/>
                    <a:lstStyle/>
                    <a:p>
                      <a:pPr algn="ctr" fontAlgn="ctr"/>
                      <a:r>
                        <a:rPr lang="en-US" altLang="zh-CN" sz="700" b="1" i="0" u="none" strike="noStrike" dirty="0">
                          <a:solidFill>
                            <a:srgbClr val="C00000"/>
                          </a:solidFill>
                          <a:effectLst/>
                          <a:latin typeface="微软雅黑" charset="-122"/>
                        </a:rPr>
                        <a:t>4G</a:t>
                      </a:r>
                      <a:r>
                        <a:rPr lang="zh-CN" altLang="en-US" sz="700" b="1" i="0" u="none" strike="noStrike" dirty="0">
                          <a:solidFill>
                            <a:srgbClr val="C00000"/>
                          </a:solidFill>
                          <a:effectLst/>
                          <a:latin typeface="微软雅黑" charset="-122"/>
                        </a:rPr>
                        <a:t>网络通话时长（秒）</a:t>
                      </a:r>
                    </a:p>
                  </a:txBody>
                  <a:tcPr marL="6350" marR="6350" marT="6350" marB="0" anchor="ctr"/>
                </a:tc>
                <a:tc>
                  <a:txBody>
                    <a:bodyPr/>
                    <a:lstStyle/>
                    <a:p>
                      <a:pPr algn="ctr" fontAlgn="ctr"/>
                      <a:r>
                        <a:rPr lang="en-US" sz="700" b="0" i="0" u="none" strike="noStrike" dirty="0">
                          <a:effectLst/>
                          <a:latin typeface="微软雅黑" charset="-122"/>
                        </a:rPr>
                        <a:t>CALL_DURA_4G</a:t>
                      </a:r>
                    </a:p>
                  </a:txBody>
                  <a:tcPr marL="6350" marR="6350" marT="6350" marB="0" anchor="ctr"/>
                </a:tc>
              </a:tr>
              <a:tr h="144000">
                <a:tc gridSpan="2">
                  <a:txBody>
                    <a:bodyPr/>
                    <a:lstStyle/>
                    <a:p>
                      <a:pPr algn="ctr" fontAlgn="ctr"/>
                      <a:r>
                        <a:rPr lang="mr-IN" altLang="zh-CN" sz="700" b="0" i="0" u="none" strike="noStrike" dirty="0" smtClean="0">
                          <a:effectLst/>
                          <a:latin typeface="微软雅黑" charset="-122"/>
                        </a:rPr>
                        <a:t>……</a:t>
                      </a:r>
                      <a:endParaRPr lang="zh-CN" altLang="en-US" sz="700" b="0" i="0" u="none" strike="noStrike" dirty="0">
                        <a:effectLst/>
                        <a:latin typeface="微软雅黑" charset="-122"/>
                      </a:endParaRPr>
                    </a:p>
                  </a:txBody>
                  <a:tcPr marL="6350" marR="6350" marT="6350" marB="0" anchor="ctr"/>
                </a:tc>
                <a:tc hMerge="1">
                  <a:txBody>
                    <a:bodyPr/>
                    <a:lstStyle/>
                    <a:p>
                      <a:pPr algn="ctr" fontAlgn="ctr"/>
                      <a:endParaRPr lang="en-US" sz="700" b="0" i="0" u="none" strike="noStrike" dirty="0">
                        <a:effectLst/>
                        <a:latin typeface="微软雅黑" charset="-122"/>
                      </a:endParaRPr>
                    </a:p>
                  </a:txBody>
                  <a:tcPr marL="6350" marR="6350" marT="6350" marB="0" anchor="ctr"/>
                </a:tc>
              </a:tr>
            </a:tbl>
          </a:graphicData>
        </a:graphic>
      </p:graphicFrame>
      <p:graphicFrame>
        <p:nvGraphicFramePr>
          <p:cNvPr id="70" name="表格 69"/>
          <p:cNvGraphicFramePr>
            <a:graphicFrameLocks noGrp="1"/>
          </p:cNvGraphicFramePr>
          <p:nvPr>
            <p:extLst>
              <p:ext uri="{D42A27DB-BD31-4B8C-83A1-F6EECF244321}">
                <p14:modId xmlns="" xmlns:p14="http://schemas.microsoft.com/office/powerpoint/2010/main" val="125104483"/>
              </p:ext>
            </p:extLst>
          </p:nvPr>
        </p:nvGraphicFramePr>
        <p:xfrm>
          <a:off x="7854619" y="2329506"/>
          <a:ext cx="1062238" cy="1039758"/>
        </p:xfrm>
        <a:graphic>
          <a:graphicData uri="http://schemas.openxmlformats.org/drawingml/2006/table">
            <a:tbl>
              <a:tblPr firstRow="1" bandRow="1">
                <a:tableStyleId>{7DF18680-E054-41AD-8BC1-D1AEF772440D}</a:tableStyleId>
              </a:tblPr>
              <a:tblGrid>
                <a:gridCol w="1062238"/>
              </a:tblGrid>
              <a:tr h="173293">
                <a:tc>
                  <a:txBody>
                    <a:bodyPr/>
                    <a:lstStyle/>
                    <a:p>
                      <a:pPr algn="ctr" fontAlgn="ctr"/>
                      <a:r>
                        <a:rPr lang="zh-CN" altLang="en-US" sz="800" b="1" i="0" u="none" strike="noStrike" dirty="0" smtClean="0">
                          <a:effectLst/>
                          <a:latin typeface="+mn-lt"/>
                        </a:rPr>
                        <a:t>五元组</a:t>
                      </a:r>
                      <a:endParaRPr lang="zh-CN" altLang="en-US" sz="800" b="0" i="0" u="none" strike="noStrike" dirty="0">
                        <a:effectLst/>
                        <a:latin typeface="微软雅黑" charset="-122"/>
                      </a:endParaRPr>
                    </a:p>
                  </a:txBody>
                  <a:tcPr marL="6350" marR="6350" marT="6350" marB="0" anchor="ctr"/>
                </a:tc>
              </a:tr>
              <a:tr h="173293">
                <a:tc>
                  <a:txBody>
                    <a:bodyPr/>
                    <a:lstStyle/>
                    <a:p>
                      <a:pPr indent="127000" algn="ctr">
                        <a:spcAft>
                          <a:spcPts val="0"/>
                        </a:spcAft>
                      </a:pPr>
                      <a:r>
                        <a:rPr lang="zh-CN" altLang="en-US" sz="800" kern="100" dirty="0" smtClean="0">
                          <a:effectLst/>
                          <a:latin typeface="+mn-lt"/>
                          <a:ea typeface="+mn-ea"/>
                        </a:rPr>
                        <a:t>手机号码</a:t>
                      </a:r>
                      <a:endParaRPr lang="zh-CN" sz="800" kern="100" dirty="0">
                        <a:effectLst/>
                        <a:latin typeface="Times New Roman" charset="0"/>
                        <a:ea typeface="宋体" charset="-122"/>
                      </a:endParaRPr>
                    </a:p>
                  </a:txBody>
                  <a:tcPr marL="68580" marR="68580" marT="0" marB="0" anchor="b"/>
                </a:tc>
              </a:tr>
              <a:tr h="173293">
                <a:tc>
                  <a:txBody>
                    <a:bodyPr/>
                    <a:lstStyle/>
                    <a:p>
                      <a:pPr indent="127000" algn="ctr">
                        <a:spcAft>
                          <a:spcPts val="0"/>
                        </a:spcAft>
                      </a:pPr>
                      <a:r>
                        <a:rPr lang="en-US" altLang="zh-CN" sz="800" kern="100" dirty="0" smtClean="0">
                          <a:effectLst/>
                          <a:latin typeface="+mn-lt"/>
                          <a:ea typeface="+mn-ea"/>
                        </a:rPr>
                        <a:t>IMEI</a:t>
                      </a:r>
                      <a:endParaRPr lang="zh-CN" sz="800" kern="100" dirty="0">
                        <a:effectLst/>
                        <a:latin typeface="Times New Roman" charset="0"/>
                        <a:ea typeface="宋体" charset="-122"/>
                      </a:endParaRPr>
                    </a:p>
                  </a:txBody>
                  <a:tcPr marL="68580" marR="68580" marT="0" marB="0" anchor="b"/>
                </a:tc>
              </a:tr>
              <a:tr h="173293">
                <a:tc>
                  <a:txBody>
                    <a:bodyPr/>
                    <a:lstStyle/>
                    <a:p>
                      <a:pPr indent="127000" algn="ctr">
                        <a:spcAft>
                          <a:spcPts val="0"/>
                        </a:spcAft>
                      </a:pPr>
                      <a:r>
                        <a:rPr lang="en-US" altLang="zh-CN" sz="800" kern="100" dirty="0" smtClean="0">
                          <a:effectLst/>
                          <a:latin typeface="+mn-lt"/>
                          <a:ea typeface="+mn-ea"/>
                        </a:rPr>
                        <a:t>IMSI</a:t>
                      </a:r>
                      <a:endParaRPr lang="zh-CN" sz="800" kern="100" dirty="0">
                        <a:effectLst/>
                        <a:latin typeface="Times New Roman" charset="0"/>
                        <a:ea typeface="宋体" charset="-122"/>
                      </a:endParaRPr>
                    </a:p>
                  </a:txBody>
                  <a:tcPr marL="68580" marR="68580" marT="0" marB="0" anchor="b"/>
                </a:tc>
              </a:tr>
              <a:tr h="173293">
                <a:tc>
                  <a:txBody>
                    <a:bodyPr/>
                    <a:lstStyle/>
                    <a:p>
                      <a:pPr indent="127000" algn="ctr">
                        <a:spcAft>
                          <a:spcPts val="0"/>
                        </a:spcAft>
                      </a:pPr>
                      <a:r>
                        <a:rPr lang="zh-CN" altLang="en-US" sz="800" kern="100" dirty="0" smtClean="0">
                          <a:effectLst/>
                          <a:latin typeface="Times New Roman" charset="0"/>
                          <a:ea typeface="宋体" charset="-122"/>
                        </a:rPr>
                        <a:t>品牌</a:t>
                      </a:r>
                      <a:endParaRPr lang="zh-CN" sz="800" kern="100" dirty="0">
                        <a:effectLst/>
                        <a:latin typeface="Times New Roman" charset="0"/>
                        <a:ea typeface="宋体" charset="-122"/>
                      </a:endParaRPr>
                    </a:p>
                  </a:txBody>
                  <a:tcPr marL="68580" marR="68580" marT="0" marB="0" anchor="b"/>
                </a:tc>
              </a:tr>
              <a:tr h="173293">
                <a:tc>
                  <a:txBody>
                    <a:bodyPr/>
                    <a:lstStyle/>
                    <a:p>
                      <a:pPr indent="127000" algn="ctr">
                        <a:spcAft>
                          <a:spcPts val="0"/>
                        </a:spcAft>
                      </a:pPr>
                      <a:r>
                        <a:rPr lang="zh-CN" altLang="en-US" sz="800" kern="100" dirty="0" smtClean="0">
                          <a:effectLst/>
                          <a:latin typeface="Times New Roman" charset="0"/>
                          <a:ea typeface="宋体" charset="-122"/>
                        </a:rPr>
                        <a:t>型号</a:t>
                      </a:r>
                      <a:endParaRPr lang="zh-CN" sz="800" kern="100" dirty="0">
                        <a:effectLst/>
                        <a:latin typeface="Times New Roman" charset="0"/>
                        <a:ea typeface="宋体" charset="-122"/>
                      </a:endParaRPr>
                    </a:p>
                  </a:txBody>
                  <a:tcPr marL="68580" marR="68580" marT="0" marB="0" anchor="b"/>
                </a:tc>
              </a:tr>
            </a:tbl>
          </a:graphicData>
        </a:graphic>
      </p:graphicFrame>
      <p:cxnSp>
        <p:nvCxnSpPr>
          <p:cNvPr id="72" name="直线连接符 71"/>
          <p:cNvCxnSpPr/>
          <p:nvPr/>
        </p:nvCxnSpPr>
        <p:spPr>
          <a:xfrm>
            <a:off x="6472660" y="1779639"/>
            <a:ext cx="19665" cy="3279050"/>
          </a:xfrm>
          <a:prstGeom prst="line">
            <a:avLst/>
          </a:prstGeom>
          <a:ln>
            <a:solidFill>
              <a:srgbClr val="C00000"/>
            </a:solidFill>
            <a:prstDash val="sysDot"/>
          </a:ln>
        </p:spPr>
        <p:style>
          <a:lnRef idx="1">
            <a:schemeClr val="accent1"/>
          </a:lnRef>
          <a:fillRef idx="0">
            <a:schemeClr val="accent1"/>
          </a:fillRef>
          <a:effectRef idx="0">
            <a:schemeClr val="accent1"/>
          </a:effectRef>
          <a:fontRef idx="minor">
            <a:schemeClr val="tx1"/>
          </a:fontRef>
        </p:style>
      </p:cxnSp>
      <p:sp>
        <p:nvSpPr>
          <p:cNvPr id="73" name="文本框 72"/>
          <p:cNvSpPr txBox="1"/>
          <p:nvPr/>
        </p:nvSpPr>
        <p:spPr>
          <a:xfrm>
            <a:off x="6816811" y="2258526"/>
            <a:ext cx="713322" cy="289441"/>
          </a:xfrm>
          <a:prstGeom prst="roundRect">
            <a:avLst/>
          </a:prstGeom>
          <a:solidFill>
            <a:srgbClr val="C00000"/>
          </a:solidFill>
        </p:spPr>
        <p:txBody>
          <a:bodyPr wrap="square" rtlCol="0">
            <a:spAutoFit/>
          </a:bodyPr>
          <a:lstStyle/>
          <a:p>
            <a:pPr algn="ctr"/>
            <a:r>
              <a:rPr kumimoji="1" lang="zh-CN" altLang="en-US" sz="1100" dirty="0" smtClean="0">
                <a:solidFill>
                  <a:schemeClr val="bg1"/>
                </a:solidFill>
              </a:rPr>
              <a:t>应用</a:t>
            </a:r>
          </a:p>
        </p:txBody>
      </p:sp>
      <p:graphicFrame>
        <p:nvGraphicFramePr>
          <p:cNvPr id="75" name="表格 74"/>
          <p:cNvGraphicFramePr>
            <a:graphicFrameLocks noGrp="1"/>
          </p:cNvGraphicFramePr>
          <p:nvPr>
            <p:extLst>
              <p:ext uri="{D42A27DB-BD31-4B8C-83A1-F6EECF244321}">
                <p14:modId xmlns="" xmlns:p14="http://schemas.microsoft.com/office/powerpoint/2010/main" val="1846476617"/>
              </p:ext>
            </p:extLst>
          </p:nvPr>
        </p:nvGraphicFramePr>
        <p:xfrm>
          <a:off x="6695414" y="3539360"/>
          <a:ext cx="1062238" cy="988706"/>
        </p:xfrm>
        <a:graphic>
          <a:graphicData uri="http://schemas.openxmlformats.org/drawingml/2006/table">
            <a:tbl>
              <a:tblPr firstRow="1" bandRow="1">
                <a:tableStyleId>{7DF18680-E054-41AD-8BC1-D1AEF772440D}</a:tableStyleId>
              </a:tblPr>
              <a:tblGrid>
                <a:gridCol w="1062238"/>
              </a:tblGrid>
              <a:tr h="266962">
                <a:tc>
                  <a:txBody>
                    <a:bodyPr/>
                    <a:lstStyle/>
                    <a:p>
                      <a:pPr algn="ctr" fontAlgn="ctr"/>
                      <a:r>
                        <a:rPr lang="zh-CN" altLang="en-US" sz="800" b="1" i="0" u="none" strike="noStrike" dirty="0" smtClean="0">
                          <a:effectLst/>
                          <a:latin typeface="+mn-lt"/>
                        </a:rPr>
                        <a:t>征信接口查询</a:t>
                      </a:r>
                      <a:endParaRPr lang="zh-CN" altLang="en-US" sz="800" b="0" i="0" u="none" strike="noStrike" dirty="0">
                        <a:effectLst/>
                        <a:latin typeface="微软雅黑" charset="-122"/>
                      </a:endParaRPr>
                    </a:p>
                  </a:txBody>
                  <a:tcPr marL="6350" marR="6350" marT="6350" marB="0" anchor="ctr"/>
                </a:tc>
              </a:tr>
              <a:tr h="266962">
                <a:tc>
                  <a:txBody>
                    <a:bodyPr/>
                    <a:lstStyle/>
                    <a:p>
                      <a:pPr indent="127000" algn="ctr">
                        <a:spcAft>
                          <a:spcPts val="0"/>
                        </a:spcAft>
                      </a:pPr>
                      <a:r>
                        <a:rPr lang="zh-CN" altLang="en-US" sz="800" kern="100" dirty="0" smtClean="0">
                          <a:effectLst/>
                          <a:latin typeface="+mn-lt"/>
                          <a:ea typeface="+mn-ea"/>
                        </a:rPr>
                        <a:t>当前终端情况</a:t>
                      </a:r>
                      <a:endParaRPr lang="zh-CN" sz="800" kern="100" dirty="0">
                        <a:effectLst/>
                        <a:latin typeface="Times New Roman" charset="0"/>
                        <a:ea typeface="宋体" charset="-122"/>
                      </a:endParaRPr>
                    </a:p>
                  </a:txBody>
                  <a:tcPr marL="68580" marR="68580" marT="0" marB="0" anchor="ctr"/>
                </a:tc>
              </a:tr>
              <a:tr h="187820">
                <a:tc>
                  <a:txBody>
                    <a:bodyPr/>
                    <a:lstStyle/>
                    <a:p>
                      <a:pPr indent="127000" algn="ctr">
                        <a:spcAft>
                          <a:spcPts val="0"/>
                        </a:spcAft>
                      </a:pPr>
                      <a:r>
                        <a:rPr lang="zh-CN" altLang="en-US" sz="800" kern="100" dirty="0" smtClean="0">
                          <a:effectLst/>
                          <a:latin typeface="+mn-lt"/>
                          <a:ea typeface="+mn-ea"/>
                        </a:rPr>
                        <a:t>历史终端情况</a:t>
                      </a:r>
                      <a:endParaRPr lang="zh-CN" sz="800" kern="100" dirty="0">
                        <a:effectLst/>
                        <a:latin typeface="Times New Roman" charset="0"/>
                        <a:ea typeface="宋体" charset="-122"/>
                      </a:endParaRPr>
                    </a:p>
                  </a:txBody>
                  <a:tcPr marL="68580" marR="68580" marT="0" marB="0" anchor="ctr"/>
                </a:tc>
              </a:tr>
              <a:tr h="266962">
                <a:tc>
                  <a:txBody>
                    <a:bodyPr/>
                    <a:lstStyle/>
                    <a:p>
                      <a:pPr indent="127000" algn="ctr">
                        <a:spcAft>
                          <a:spcPts val="0"/>
                        </a:spcAft>
                      </a:pPr>
                      <a:r>
                        <a:rPr lang="zh-CN" altLang="en-US" sz="800" kern="100" dirty="0" smtClean="0">
                          <a:effectLst/>
                          <a:latin typeface="+mn-lt"/>
                          <a:ea typeface="+mn-ea"/>
                        </a:rPr>
                        <a:t>用户换机频率</a:t>
                      </a:r>
                      <a:endParaRPr lang="zh-CN" sz="800" kern="100" dirty="0">
                        <a:effectLst/>
                        <a:latin typeface="Times New Roman" charset="0"/>
                        <a:ea typeface="宋体" charset="-122"/>
                      </a:endParaRPr>
                    </a:p>
                  </a:txBody>
                  <a:tcPr marL="68580" marR="68580" marT="0" marB="0" anchor="ctr"/>
                </a:tc>
              </a:tr>
            </a:tbl>
          </a:graphicData>
        </a:graphic>
      </p:graphicFrame>
      <p:graphicFrame>
        <p:nvGraphicFramePr>
          <p:cNvPr id="77" name="表格 76"/>
          <p:cNvGraphicFramePr>
            <a:graphicFrameLocks noGrp="1"/>
          </p:cNvGraphicFramePr>
          <p:nvPr>
            <p:extLst>
              <p:ext uri="{D42A27DB-BD31-4B8C-83A1-F6EECF244321}">
                <p14:modId xmlns="" xmlns:p14="http://schemas.microsoft.com/office/powerpoint/2010/main" val="446319122"/>
              </p:ext>
            </p:extLst>
          </p:nvPr>
        </p:nvGraphicFramePr>
        <p:xfrm>
          <a:off x="7865453" y="3539360"/>
          <a:ext cx="1062238" cy="988706"/>
        </p:xfrm>
        <a:graphic>
          <a:graphicData uri="http://schemas.openxmlformats.org/drawingml/2006/table">
            <a:tbl>
              <a:tblPr firstRow="1" bandRow="1">
                <a:tableStyleId>{7DF18680-E054-41AD-8BC1-D1AEF772440D}</a:tableStyleId>
              </a:tblPr>
              <a:tblGrid>
                <a:gridCol w="1062238"/>
              </a:tblGrid>
              <a:tr h="266962">
                <a:tc>
                  <a:txBody>
                    <a:bodyPr/>
                    <a:lstStyle/>
                    <a:p>
                      <a:pPr algn="ctr" fontAlgn="ctr"/>
                      <a:r>
                        <a:rPr lang="zh-CN" altLang="en-US" sz="800" b="0" i="0" u="none" strike="noStrike" dirty="0" smtClean="0">
                          <a:effectLst/>
                          <a:latin typeface="微软雅黑" charset="-122"/>
                        </a:rPr>
                        <a:t>应用支撑</a:t>
                      </a:r>
                      <a:endParaRPr lang="zh-CN" altLang="en-US" sz="800" b="0" i="0" u="none" strike="noStrike" dirty="0">
                        <a:effectLst/>
                        <a:latin typeface="微软雅黑" charset="-122"/>
                      </a:endParaRPr>
                    </a:p>
                  </a:txBody>
                  <a:tcPr marL="6350" marR="6350" marT="6350" marB="0" anchor="ctr"/>
                </a:tc>
              </a:tr>
              <a:tr h="266962">
                <a:tc>
                  <a:txBody>
                    <a:bodyPr/>
                    <a:lstStyle/>
                    <a:p>
                      <a:pPr indent="127000" algn="ctr">
                        <a:spcAft>
                          <a:spcPts val="0"/>
                        </a:spcAft>
                      </a:pPr>
                      <a:r>
                        <a:rPr lang="zh-CN" altLang="en-US" sz="800" kern="100" dirty="0" smtClean="0">
                          <a:effectLst/>
                          <a:latin typeface="+mn-lt"/>
                          <a:ea typeface="+mn-ea"/>
                        </a:rPr>
                        <a:t>报表需求</a:t>
                      </a:r>
                      <a:endParaRPr lang="zh-CN" sz="800" kern="100" dirty="0">
                        <a:effectLst/>
                        <a:latin typeface="Times New Roman" charset="0"/>
                        <a:ea typeface="宋体" charset="-122"/>
                      </a:endParaRPr>
                    </a:p>
                  </a:txBody>
                  <a:tcPr marL="68580" marR="68580" marT="0" marB="0" anchor="ctr"/>
                </a:tc>
              </a:tr>
              <a:tr h="187820">
                <a:tc>
                  <a:txBody>
                    <a:bodyPr/>
                    <a:lstStyle/>
                    <a:p>
                      <a:pPr indent="127000" algn="ctr">
                        <a:spcAft>
                          <a:spcPts val="0"/>
                        </a:spcAft>
                      </a:pPr>
                      <a:r>
                        <a:rPr lang="zh-CN" altLang="en-US" sz="800" kern="100" dirty="0" smtClean="0">
                          <a:effectLst/>
                          <a:latin typeface="+mn-lt"/>
                          <a:ea typeface="+mn-ea"/>
                        </a:rPr>
                        <a:t>常态化需求</a:t>
                      </a:r>
                      <a:endParaRPr lang="zh-CN" sz="800" kern="100" dirty="0">
                        <a:effectLst/>
                        <a:latin typeface="Times New Roman" charset="0"/>
                        <a:ea typeface="宋体" charset="-122"/>
                      </a:endParaRPr>
                    </a:p>
                  </a:txBody>
                  <a:tcPr marL="68580" marR="68580" marT="0" marB="0" anchor="ctr"/>
                </a:tc>
              </a:tr>
              <a:tr h="266962">
                <a:tc>
                  <a:txBody>
                    <a:bodyPr/>
                    <a:lstStyle/>
                    <a:p>
                      <a:pPr indent="127000" algn="ctr">
                        <a:spcAft>
                          <a:spcPts val="0"/>
                        </a:spcAft>
                      </a:pPr>
                      <a:r>
                        <a:rPr lang="zh-CN" altLang="en-US" sz="800" kern="100" dirty="0" smtClean="0">
                          <a:effectLst/>
                          <a:latin typeface="+mn-lt"/>
                          <a:ea typeface="+mn-ea"/>
                        </a:rPr>
                        <a:t>页面展现需求</a:t>
                      </a:r>
                      <a:endParaRPr lang="zh-CN" sz="800" kern="100" dirty="0">
                        <a:effectLst/>
                        <a:latin typeface="Times New Roman" charset="0"/>
                        <a:ea typeface="宋体" charset="-122"/>
                      </a:endParaRPr>
                    </a:p>
                  </a:txBody>
                  <a:tcPr marL="68580" marR="68580" marT="0" marB="0" anchor="ctr"/>
                </a:tc>
              </a:tr>
            </a:tbl>
          </a:graphicData>
        </a:graphic>
      </p:graphicFrame>
      <p:cxnSp>
        <p:nvCxnSpPr>
          <p:cNvPr id="78" name="曲线连接符 77"/>
          <p:cNvCxnSpPr/>
          <p:nvPr/>
        </p:nvCxnSpPr>
        <p:spPr>
          <a:xfrm flipV="1">
            <a:off x="2526133" y="2812026"/>
            <a:ext cx="4156749" cy="1002891"/>
          </a:xfrm>
          <a:prstGeom prst="curvedConnector3">
            <a:avLst>
              <a:gd name="adj1" fmla="val 50000"/>
            </a:avLst>
          </a:prstGeom>
          <a:ln w="6350">
            <a:solidFill>
              <a:schemeClr val="tx1">
                <a:lumMod val="95000"/>
                <a:lumOff val="5000"/>
              </a:schemeClr>
            </a:solidFill>
            <a:prstDash val="sysDash"/>
            <a:headEnd type="oval" w="sm" len="sm"/>
            <a:tailEnd type="triangle" w="sm" len="sm"/>
          </a:ln>
        </p:spPr>
        <p:style>
          <a:lnRef idx="3">
            <a:schemeClr val="accent5"/>
          </a:lnRef>
          <a:fillRef idx="0">
            <a:schemeClr val="accent5"/>
          </a:fillRef>
          <a:effectRef idx="2">
            <a:schemeClr val="accent5"/>
          </a:effectRef>
          <a:fontRef idx="minor">
            <a:schemeClr val="tx1"/>
          </a:fontRef>
        </p:style>
      </p:cxnSp>
      <p:cxnSp>
        <p:nvCxnSpPr>
          <p:cNvPr id="81" name="曲线连接符 80"/>
          <p:cNvCxnSpPr/>
          <p:nvPr/>
        </p:nvCxnSpPr>
        <p:spPr>
          <a:xfrm rot="5400000" flipH="1" flipV="1">
            <a:off x="5871542" y="3210055"/>
            <a:ext cx="1209371" cy="413314"/>
          </a:xfrm>
          <a:prstGeom prst="curvedConnector3">
            <a:avLst>
              <a:gd name="adj1" fmla="val 50000"/>
            </a:avLst>
          </a:prstGeom>
          <a:ln w="6350">
            <a:solidFill>
              <a:schemeClr val="tx1">
                <a:lumMod val="95000"/>
                <a:lumOff val="5000"/>
              </a:schemeClr>
            </a:solidFill>
            <a:prstDash val="sysDash"/>
            <a:headEnd type="oval" w="sm" len="sm"/>
            <a:tailEnd type="triangle" w="sm" len="sm"/>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 xmlns:p14="http://schemas.microsoft.com/office/powerpoint/2010/main" val="123373488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kern="0" dirty="0">
                <a:solidFill>
                  <a:schemeClr val="tx1">
                    <a:lumMod val="95000"/>
                    <a:lumOff val="5000"/>
                  </a:schemeClr>
                </a:solidFill>
              </a:rPr>
              <a:t>5</a:t>
            </a:r>
            <a:r>
              <a:rPr kumimoji="1" lang="zh-CN" altLang="en-US" kern="0" dirty="0" smtClean="0">
                <a:solidFill>
                  <a:schemeClr val="tx1">
                    <a:lumMod val="95000"/>
                    <a:lumOff val="5000"/>
                  </a:schemeClr>
                </a:solidFill>
              </a:rPr>
              <a:t>、其他数据能力</a:t>
            </a:r>
            <a:r>
              <a:rPr kumimoji="1" lang="en-US" altLang="zh-CN" kern="0" dirty="0" smtClean="0">
                <a:solidFill>
                  <a:schemeClr val="tx1">
                    <a:lumMod val="95000"/>
                    <a:lumOff val="5000"/>
                  </a:schemeClr>
                </a:solidFill>
              </a:rPr>
              <a:t>-</a:t>
            </a:r>
            <a:r>
              <a:rPr kumimoji="1" lang="zh-CN" altLang="en-US" kern="0" dirty="0" smtClean="0">
                <a:solidFill>
                  <a:schemeClr val="tx1">
                    <a:lumMod val="95000"/>
                    <a:lumOff val="5000"/>
                  </a:schemeClr>
                </a:solidFill>
              </a:rPr>
              <a:t>话单、账单、用户信息、订购信息</a:t>
            </a:r>
            <a:endParaRPr kumimoji="1" lang="zh-CN" altLang="en-US" dirty="0">
              <a:solidFill>
                <a:schemeClr val="tx1">
                  <a:lumMod val="95000"/>
                  <a:lumOff val="5000"/>
                </a:schemeClr>
              </a:solidFill>
            </a:endParaRPr>
          </a:p>
        </p:txBody>
      </p:sp>
      <p:graphicFrame>
        <p:nvGraphicFramePr>
          <p:cNvPr id="6" name="表格 5"/>
          <p:cNvGraphicFramePr>
            <a:graphicFrameLocks noGrp="1"/>
          </p:cNvGraphicFramePr>
          <p:nvPr>
            <p:extLst/>
          </p:nvPr>
        </p:nvGraphicFramePr>
        <p:xfrm>
          <a:off x="80236" y="1035719"/>
          <a:ext cx="2160000" cy="2629254"/>
        </p:xfrm>
        <a:graphic>
          <a:graphicData uri="http://schemas.openxmlformats.org/drawingml/2006/table">
            <a:tbl>
              <a:tblPr firstRow="1" bandRow="1">
                <a:tableStyleId>{7DF18680-E054-41AD-8BC1-D1AEF772440D}</a:tableStyleId>
              </a:tblPr>
              <a:tblGrid>
                <a:gridCol w="968084"/>
                <a:gridCol w="1191916"/>
              </a:tblGrid>
              <a:tr h="154662">
                <a:tc>
                  <a:txBody>
                    <a:bodyPr/>
                    <a:lstStyle/>
                    <a:p>
                      <a:pPr algn="ctr" fontAlgn="ctr"/>
                      <a:r>
                        <a:rPr lang="zh-CN" altLang="en-US" sz="800" u="none" strike="noStrike" dirty="0">
                          <a:effectLst/>
                          <a:latin typeface="+mn-ea"/>
                          <a:ea typeface="+mn-ea"/>
                        </a:rPr>
                        <a:t>字段名称</a:t>
                      </a:r>
                      <a:endParaRPr lang="zh-CN" altLang="en-US" sz="800" b="1" i="0" u="none" strike="noStrike" dirty="0">
                        <a:solidFill>
                          <a:sysClr val="windowText" lastClr="000000"/>
                        </a:solidFill>
                        <a:effectLst/>
                        <a:latin typeface="+mn-ea"/>
                        <a:ea typeface="+mn-ea"/>
                      </a:endParaRPr>
                    </a:p>
                  </a:txBody>
                  <a:tcPr marL="6350" marR="6350" marT="6350" marB="0" anchor="ctr"/>
                </a:tc>
                <a:tc>
                  <a:txBody>
                    <a:bodyPr/>
                    <a:lstStyle/>
                    <a:p>
                      <a:pPr algn="ctr" fontAlgn="ctr"/>
                      <a:r>
                        <a:rPr lang="zh-CN" altLang="en-US" sz="800" u="none" strike="noStrike" dirty="0">
                          <a:effectLst/>
                          <a:latin typeface="+mn-ea"/>
                          <a:ea typeface="+mn-ea"/>
                        </a:rPr>
                        <a:t>字段中文名称</a:t>
                      </a:r>
                      <a:endParaRPr lang="zh-CN" altLang="en-US" sz="800" b="1" i="0" u="none" strike="noStrike" dirty="0">
                        <a:solidFill>
                          <a:sysClr val="windowText" lastClr="000000"/>
                        </a:solidFill>
                        <a:effectLst/>
                        <a:latin typeface="+mn-ea"/>
                        <a:ea typeface="+mn-ea"/>
                      </a:endParaRPr>
                    </a:p>
                  </a:txBody>
                  <a:tcPr marL="6350" marR="6350" marT="6350" marB="0" anchor="ctr"/>
                </a:tc>
              </a:tr>
              <a:tr h="154662">
                <a:tc>
                  <a:txBody>
                    <a:bodyPr/>
                    <a:lstStyle/>
                    <a:p>
                      <a:pPr algn="l" fontAlgn="ctr"/>
                      <a:r>
                        <a:rPr lang="en-US" sz="800" u="none" strike="noStrike" dirty="0">
                          <a:effectLst/>
                          <a:latin typeface="+mn-ea"/>
                          <a:ea typeface="+mn-ea"/>
                        </a:rPr>
                        <a:t>PROV_ID</a:t>
                      </a:r>
                      <a:endParaRPr lang="en-US" sz="800" b="0" i="0" u="none" strike="noStrike" dirty="0">
                        <a:solidFill>
                          <a:srgbClr val="000000"/>
                        </a:solidFill>
                        <a:effectLst/>
                        <a:latin typeface="+mn-ea"/>
                        <a:ea typeface="+mn-ea"/>
                      </a:endParaRPr>
                    </a:p>
                  </a:txBody>
                  <a:tcPr marL="541" marR="541" marT="541" marB="0" anchor="ctr"/>
                </a:tc>
                <a:tc>
                  <a:txBody>
                    <a:bodyPr/>
                    <a:lstStyle/>
                    <a:p>
                      <a:pPr algn="l" fontAlgn="ctr"/>
                      <a:r>
                        <a:rPr lang="zh-CN" altLang="en-US" sz="800" u="none" strike="noStrike" dirty="0">
                          <a:effectLst/>
                          <a:latin typeface="+mn-ea"/>
                          <a:ea typeface="+mn-ea"/>
                        </a:rPr>
                        <a:t>省</a:t>
                      </a:r>
                      <a:endParaRPr lang="zh-CN" altLang="en-US" sz="800" b="0" i="0" u="none" strike="noStrike" dirty="0">
                        <a:solidFill>
                          <a:srgbClr val="000000"/>
                        </a:solidFill>
                        <a:effectLst/>
                        <a:latin typeface="+mn-ea"/>
                        <a:ea typeface="+mn-ea"/>
                      </a:endParaRPr>
                    </a:p>
                  </a:txBody>
                  <a:tcPr marL="541" marR="541" marT="541" marB="0" anchor="ctr"/>
                </a:tc>
              </a:tr>
              <a:tr h="154662">
                <a:tc>
                  <a:txBody>
                    <a:bodyPr/>
                    <a:lstStyle/>
                    <a:p>
                      <a:pPr algn="l" fontAlgn="ctr"/>
                      <a:r>
                        <a:rPr lang="en-US" sz="800" u="none" strike="noStrike" dirty="0">
                          <a:effectLst/>
                          <a:latin typeface="+mn-ea"/>
                          <a:ea typeface="+mn-ea"/>
                        </a:rPr>
                        <a:t>AREA_ID</a:t>
                      </a:r>
                      <a:endParaRPr lang="en-US" sz="800" b="0" i="0" u="none" strike="noStrike" dirty="0">
                        <a:solidFill>
                          <a:srgbClr val="000000"/>
                        </a:solidFill>
                        <a:effectLst/>
                        <a:latin typeface="+mn-ea"/>
                        <a:ea typeface="+mn-ea"/>
                      </a:endParaRPr>
                    </a:p>
                  </a:txBody>
                  <a:tcPr marL="541" marR="541" marT="541" marB="0" anchor="ctr"/>
                </a:tc>
                <a:tc>
                  <a:txBody>
                    <a:bodyPr/>
                    <a:lstStyle/>
                    <a:p>
                      <a:pPr algn="l" fontAlgn="ctr"/>
                      <a:r>
                        <a:rPr lang="zh-CN" altLang="en-US" sz="800" u="none" strike="noStrike">
                          <a:effectLst/>
                          <a:latin typeface="+mn-ea"/>
                          <a:ea typeface="+mn-ea"/>
                        </a:rPr>
                        <a:t>城市编码</a:t>
                      </a:r>
                      <a:endParaRPr lang="zh-CN" altLang="en-US" sz="800" b="0" i="0" u="none" strike="noStrike">
                        <a:solidFill>
                          <a:srgbClr val="000000"/>
                        </a:solidFill>
                        <a:effectLst/>
                        <a:latin typeface="+mn-ea"/>
                        <a:ea typeface="+mn-ea"/>
                      </a:endParaRPr>
                    </a:p>
                  </a:txBody>
                  <a:tcPr marL="541" marR="541" marT="541" marB="0" anchor="ctr"/>
                </a:tc>
              </a:tr>
              <a:tr h="154662">
                <a:tc>
                  <a:txBody>
                    <a:bodyPr/>
                    <a:lstStyle/>
                    <a:p>
                      <a:pPr algn="l" fontAlgn="ctr"/>
                      <a:r>
                        <a:rPr lang="en-US" sz="800" u="none" strike="noStrike" dirty="0">
                          <a:effectLst/>
                          <a:latin typeface="+mn-ea"/>
                          <a:ea typeface="+mn-ea"/>
                        </a:rPr>
                        <a:t>TICKET_TYPE</a:t>
                      </a:r>
                      <a:endParaRPr lang="en-US" sz="800" b="0" i="0" u="none" strike="noStrike" dirty="0">
                        <a:solidFill>
                          <a:srgbClr val="000000"/>
                        </a:solidFill>
                        <a:effectLst/>
                        <a:latin typeface="+mn-ea"/>
                        <a:ea typeface="+mn-ea"/>
                      </a:endParaRPr>
                    </a:p>
                  </a:txBody>
                  <a:tcPr marL="541" marR="541" marT="541" marB="0" anchor="ctr"/>
                </a:tc>
                <a:tc>
                  <a:txBody>
                    <a:bodyPr/>
                    <a:lstStyle/>
                    <a:p>
                      <a:pPr algn="l" fontAlgn="ctr"/>
                      <a:r>
                        <a:rPr lang="zh-CN" altLang="en-US" sz="800" u="none" strike="noStrike">
                          <a:effectLst/>
                          <a:latin typeface="+mn-ea"/>
                          <a:ea typeface="+mn-ea"/>
                        </a:rPr>
                        <a:t>话单类型</a:t>
                      </a:r>
                      <a:endParaRPr lang="zh-CN" altLang="en-US" sz="800" b="0" i="0" u="none" strike="noStrike">
                        <a:solidFill>
                          <a:srgbClr val="000000"/>
                        </a:solidFill>
                        <a:effectLst/>
                        <a:latin typeface="+mn-ea"/>
                        <a:ea typeface="+mn-ea"/>
                      </a:endParaRPr>
                    </a:p>
                  </a:txBody>
                  <a:tcPr marL="541" marR="541" marT="541" marB="0" anchor="ctr"/>
                </a:tc>
              </a:tr>
              <a:tr h="154662">
                <a:tc>
                  <a:txBody>
                    <a:bodyPr/>
                    <a:lstStyle/>
                    <a:p>
                      <a:pPr algn="l" fontAlgn="ctr"/>
                      <a:r>
                        <a:rPr lang="en-US" sz="800" u="none" strike="noStrike" dirty="0">
                          <a:effectLst/>
                          <a:latin typeface="+mn-ea"/>
                          <a:ea typeface="+mn-ea"/>
                        </a:rPr>
                        <a:t>CALL_AREA_ID</a:t>
                      </a:r>
                      <a:endParaRPr lang="en-US" sz="800" b="0" i="0" u="none" strike="noStrike" dirty="0">
                        <a:solidFill>
                          <a:srgbClr val="000000"/>
                        </a:solidFill>
                        <a:effectLst/>
                        <a:latin typeface="+mn-ea"/>
                        <a:ea typeface="+mn-ea"/>
                      </a:endParaRPr>
                    </a:p>
                  </a:txBody>
                  <a:tcPr marL="541" marR="541" marT="541" marB="0" anchor="ctr"/>
                </a:tc>
                <a:tc>
                  <a:txBody>
                    <a:bodyPr/>
                    <a:lstStyle/>
                    <a:p>
                      <a:pPr algn="l" fontAlgn="ctr"/>
                      <a:r>
                        <a:rPr lang="zh-CN" altLang="en-US" sz="800" u="none" strike="noStrike" dirty="0">
                          <a:effectLst/>
                          <a:latin typeface="+mn-ea"/>
                          <a:ea typeface="+mn-ea"/>
                        </a:rPr>
                        <a:t>主叫归属地区号</a:t>
                      </a:r>
                      <a:endParaRPr lang="zh-CN" altLang="en-US" sz="800" b="0" i="0" u="none" strike="noStrike" dirty="0">
                        <a:solidFill>
                          <a:srgbClr val="000000"/>
                        </a:solidFill>
                        <a:effectLst/>
                        <a:latin typeface="+mn-ea"/>
                        <a:ea typeface="+mn-ea"/>
                      </a:endParaRPr>
                    </a:p>
                  </a:txBody>
                  <a:tcPr marL="541" marR="541" marT="541" marB="0" anchor="ctr"/>
                </a:tc>
              </a:tr>
              <a:tr h="154662">
                <a:tc>
                  <a:txBody>
                    <a:bodyPr/>
                    <a:lstStyle/>
                    <a:p>
                      <a:pPr algn="l" fontAlgn="ctr"/>
                      <a:r>
                        <a:rPr lang="en-US" sz="800" u="none" strike="noStrike" dirty="0">
                          <a:effectLst/>
                          <a:latin typeface="+mn-ea"/>
                          <a:ea typeface="+mn-ea"/>
                        </a:rPr>
                        <a:t>CALL_NUMBER</a:t>
                      </a:r>
                      <a:endParaRPr lang="en-US" sz="800" b="0" i="0" u="none" strike="noStrike" dirty="0">
                        <a:solidFill>
                          <a:srgbClr val="000000"/>
                        </a:solidFill>
                        <a:effectLst/>
                        <a:latin typeface="+mn-ea"/>
                        <a:ea typeface="+mn-ea"/>
                      </a:endParaRPr>
                    </a:p>
                  </a:txBody>
                  <a:tcPr marL="541" marR="541" marT="541" marB="0" anchor="ctr"/>
                </a:tc>
                <a:tc>
                  <a:txBody>
                    <a:bodyPr/>
                    <a:lstStyle/>
                    <a:p>
                      <a:pPr algn="l" fontAlgn="ctr"/>
                      <a:r>
                        <a:rPr lang="zh-CN" altLang="en-US" sz="800" u="none" strike="noStrike" dirty="0">
                          <a:effectLst/>
                          <a:latin typeface="+mn-ea"/>
                          <a:ea typeface="+mn-ea"/>
                        </a:rPr>
                        <a:t>主叫号码</a:t>
                      </a:r>
                      <a:endParaRPr lang="zh-CN" altLang="en-US" sz="800" b="0" i="0" u="none" strike="noStrike" dirty="0">
                        <a:solidFill>
                          <a:srgbClr val="000000"/>
                        </a:solidFill>
                        <a:effectLst/>
                        <a:latin typeface="+mn-ea"/>
                        <a:ea typeface="+mn-ea"/>
                      </a:endParaRPr>
                    </a:p>
                  </a:txBody>
                  <a:tcPr marL="541" marR="541" marT="541" marB="0" anchor="ctr"/>
                </a:tc>
              </a:tr>
              <a:tr h="154662">
                <a:tc>
                  <a:txBody>
                    <a:bodyPr/>
                    <a:lstStyle/>
                    <a:p>
                      <a:pPr algn="l" fontAlgn="ctr"/>
                      <a:r>
                        <a:rPr lang="en-US" sz="800" u="none" strike="noStrike" dirty="0">
                          <a:effectLst/>
                          <a:latin typeface="+mn-ea"/>
                          <a:ea typeface="+mn-ea"/>
                        </a:rPr>
                        <a:t>CALLED_AREA_ID</a:t>
                      </a:r>
                      <a:endParaRPr lang="en-US" sz="800" b="0" i="0" u="none" strike="noStrike" dirty="0">
                        <a:solidFill>
                          <a:srgbClr val="000000"/>
                        </a:solidFill>
                        <a:effectLst/>
                        <a:latin typeface="+mn-ea"/>
                        <a:ea typeface="+mn-ea"/>
                      </a:endParaRPr>
                    </a:p>
                  </a:txBody>
                  <a:tcPr marL="541" marR="541" marT="541" marB="0" anchor="ctr"/>
                </a:tc>
                <a:tc>
                  <a:txBody>
                    <a:bodyPr/>
                    <a:lstStyle/>
                    <a:p>
                      <a:pPr algn="l" fontAlgn="ctr"/>
                      <a:r>
                        <a:rPr lang="zh-CN" altLang="en-US" sz="800" u="none" strike="noStrike" dirty="0">
                          <a:effectLst/>
                          <a:latin typeface="+mn-ea"/>
                          <a:ea typeface="+mn-ea"/>
                        </a:rPr>
                        <a:t>被叫归属地区号</a:t>
                      </a:r>
                      <a:endParaRPr lang="zh-CN" altLang="en-US" sz="800" b="0" i="0" u="none" strike="noStrike" dirty="0">
                        <a:solidFill>
                          <a:srgbClr val="000000"/>
                        </a:solidFill>
                        <a:effectLst/>
                        <a:latin typeface="+mn-ea"/>
                        <a:ea typeface="+mn-ea"/>
                      </a:endParaRPr>
                    </a:p>
                  </a:txBody>
                  <a:tcPr marL="541" marR="541" marT="541" marB="0" anchor="ctr"/>
                </a:tc>
              </a:tr>
              <a:tr h="154662">
                <a:tc>
                  <a:txBody>
                    <a:bodyPr/>
                    <a:lstStyle/>
                    <a:p>
                      <a:pPr algn="l" fontAlgn="ctr"/>
                      <a:r>
                        <a:rPr lang="en-US" sz="800" u="none" strike="noStrike">
                          <a:effectLst/>
                          <a:latin typeface="+mn-ea"/>
                          <a:ea typeface="+mn-ea"/>
                        </a:rPr>
                        <a:t>CALLED_NUMBER</a:t>
                      </a:r>
                      <a:endParaRPr lang="en-US" sz="800" b="0" i="0" u="none" strike="noStrike">
                        <a:solidFill>
                          <a:srgbClr val="000000"/>
                        </a:solidFill>
                        <a:effectLst/>
                        <a:latin typeface="+mn-ea"/>
                        <a:ea typeface="+mn-ea"/>
                      </a:endParaRPr>
                    </a:p>
                  </a:txBody>
                  <a:tcPr marL="541" marR="541" marT="541" marB="0" anchor="ctr"/>
                </a:tc>
                <a:tc>
                  <a:txBody>
                    <a:bodyPr/>
                    <a:lstStyle/>
                    <a:p>
                      <a:pPr algn="l" fontAlgn="ctr"/>
                      <a:r>
                        <a:rPr lang="zh-CN" altLang="en-US" sz="800" u="none" strike="noStrike" dirty="0">
                          <a:effectLst/>
                          <a:latin typeface="+mn-ea"/>
                          <a:ea typeface="+mn-ea"/>
                        </a:rPr>
                        <a:t>被叫号码</a:t>
                      </a:r>
                      <a:endParaRPr lang="zh-CN" altLang="en-US" sz="800" b="0" i="0" u="none" strike="noStrike" dirty="0">
                        <a:solidFill>
                          <a:srgbClr val="000000"/>
                        </a:solidFill>
                        <a:effectLst/>
                        <a:latin typeface="+mn-ea"/>
                        <a:ea typeface="+mn-ea"/>
                      </a:endParaRPr>
                    </a:p>
                  </a:txBody>
                  <a:tcPr marL="541" marR="541" marT="541" marB="0" anchor="ctr"/>
                </a:tc>
              </a:tr>
              <a:tr h="154662">
                <a:tc>
                  <a:txBody>
                    <a:bodyPr/>
                    <a:lstStyle/>
                    <a:p>
                      <a:pPr algn="l" fontAlgn="ctr"/>
                      <a:r>
                        <a:rPr lang="en-US" sz="800" u="none" strike="noStrike" dirty="0">
                          <a:effectLst/>
                          <a:latin typeface="+mn-ea"/>
                          <a:ea typeface="+mn-ea"/>
                        </a:rPr>
                        <a:t>BEGIN_TIME</a:t>
                      </a:r>
                      <a:endParaRPr lang="en-US" sz="800" b="0" i="0" u="none" strike="noStrike" dirty="0">
                        <a:solidFill>
                          <a:srgbClr val="000000"/>
                        </a:solidFill>
                        <a:effectLst/>
                        <a:latin typeface="+mn-ea"/>
                        <a:ea typeface="+mn-ea"/>
                      </a:endParaRPr>
                    </a:p>
                  </a:txBody>
                  <a:tcPr marL="541" marR="541" marT="541" marB="0" anchor="ctr"/>
                </a:tc>
                <a:tc>
                  <a:txBody>
                    <a:bodyPr/>
                    <a:lstStyle/>
                    <a:p>
                      <a:pPr algn="l" fontAlgn="ctr"/>
                      <a:r>
                        <a:rPr lang="zh-CN" altLang="en-US" sz="800" u="none" strike="noStrike" dirty="0">
                          <a:effectLst/>
                          <a:latin typeface="+mn-ea"/>
                          <a:ea typeface="+mn-ea"/>
                        </a:rPr>
                        <a:t>话始时间</a:t>
                      </a:r>
                      <a:endParaRPr lang="zh-CN" altLang="en-US" sz="800" b="0" i="0" u="none" strike="noStrike" dirty="0">
                        <a:solidFill>
                          <a:srgbClr val="000000"/>
                        </a:solidFill>
                        <a:effectLst/>
                        <a:latin typeface="+mn-ea"/>
                        <a:ea typeface="+mn-ea"/>
                      </a:endParaRPr>
                    </a:p>
                  </a:txBody>
                  <a:tcPr marL="541" marR="541" marT="541" marB="0" anchor="ctr"/>
                </a:tc>
              </a:tr>
              <a:tr h="154662">
                <a:tc>
                  <a:txBody>
                    <a:bodyPr/>
                    <a:lstStyle/>
                    <a:p>
                      <a:pPr algn="l" fontAlgn="ctr"/>
                      <a:r>
                        <a:rPr lang="en-US" sz="800" u="none" strike="noStrike">
                          <a:effectLst/>
                          <a:latin typeface="+mn-ea"/>
                          <a:ea typeface="+mn-ea"/>
                        </a:rPr>
                        <a:t>END_TIME</a:t>
                      </a:r>
                      <a:endParaRPr lang="en-US" sz="800" b="0" i="0" u="none" strike="noStrike">
                        <a:solidFill>
                          <a:srgbClr val="000000"/>
                        </a:solidFill>
                        <a:effectLst/>
                        <a:latin typeface="+mn-ea"/>
                        <a:ea typeface="+mn-ea"/>
                      </a:endParaRPr>
                    </a:p>
                  </a:txBody>
                  <a:tcPr marL="541" marR="541" marT="541" marB="0" anchor="ctr"/>
                </a:tc>
                <a:tc>
                  <a:txBody>
                    <a:bodyPr/>
                    <a:lstStyle/>
                    <a:p>
                      <a:pPr algn="l" fontAlgn="ctr"/>
                      <a:r>
                        <a:rPr lang="zh-CN" altLang="en-US" sz="800" u="none" strike="noStrike" dirty="0">
                          <a:effectLst/>
                          <a:latin typeface="+mn-ea"/>
                          <a:ea typeface="+mn-ea"/>
                        </a:rPr>
                        <a:t>话毕时间</a:t>
                      </a:r>
                      <a:endParaRPr lang="zh-CN" altLang="en-US" sz="800" b="0" i="0" u="none" strike="noStrike" dirty="0">
                        <a:solidFill>
                          <a:srgbClr val="000000"/>
                        </a:solidFill>
                        <a:effectLst/>
                        <a:latin typeface="+mn-ea"/>
                        <a:ea typeface="+mn-ea"/>
                      </a:endParaRPr>
                    </a:p>
                  </a:txBody>
                  <a:tcPr marL="541" marR="541" marT="541" marB="0" anchor="ctr"/>
                </a:tc>
              </a:tr>
              <a:tr h="154662">
                <a:tc>
                  <a:txBody>
                    <a:bodyPr/>
                    <a:lstStyle/>
                    <a:p>
                      <a:pPr algn="l" fontAlgn="ctr"/>
                      <a:r>
                        <a:rPr lang="en-US" sz="800" u="none" strike="noStrike">
                          <a:effectLst/>
                          <a:latin typeface="+mn-ea"/>
                          <a:ea typeface="+mn-ea"/>
                        </a:rPr>
                        <a:t>BILL_TIMES</a:t>
                      </a:r>
                      <a:endParaRPr lang="en-US" sz="800" b="0" i="0" u="none" strike="noStrike">
                        <a:solidFill>
                          <a:srgbClr val="000000"/>
                        </a:solidFill>
                        <a:effectLst/>
                        <a:latin typeface="+mn-ea"/>
                        <a:ea typeface="+mn-ea"/>
                      </a:endParaRPr>
                    </a:p>
                  </a:txBody>
                  <a:tcPr marL="541" marR="541" marT="541" marB="0" anchor="ctr"/>
                </a:tc>
                <a:tc>
                  <a:txBody>
                    <a:bodyPr/>
                    <a:lstStyle/>
                    <a:p>
                      <a:pPr algn="l" fontAlgn="ctr"/>
                      <a:r>
                        <a:rPr lang="zh-CN" altLang="en-US" sz="800" u="none" strike="noStrike" dirty="0">
                          <a:effectLst/>
                          <a:latin typeface="+mn-ea"/>
                          <a:ea typeface="+mn-ea"/>
                        </a:rPr>
                        <a:t>计费时长</a:t>
                      </a:r>
                      <a:endParaRPr lang="zh-CN" altLang="en-US" sz="800" b="0" i="0" u="none" strike="noStrike" dirty="0">
                        <a:solidFill>
                          <a:srgbClr val="000000"/>
                        </a:solidFill>
                        <a:effectLst/>
                        <a:latin typeface="+mn-ea"/>
                        <a:ea typeface="+mn-ea"/>
                      </a:endParaRPr>
                    </a:p>
                  </a:txBody>
                  <a:tcPr marL="541" marR="541" marT="541" marB="0" anchor="ctr"/>
                </a:tc>
              </a:tr>
              <a:tr h="154662">
                <a:tc>
                  <a:txBody>
                    <a:bodyPr/>
                    <a:lstStyle/>
                    <a:p>
                      <a:pPr algn="l" fontAlgn="ctr"/>
                      <a:r>
                        <a:rPr lang="en-US" sz="800" u="none" strike="noStrike" dirty="0">
                          <a:effectLst/>
                          <a:latin typeface="+mn-ea"/>
                          <a:ea typeface="+mn-ea"/>
                        </a:rPr>
                        <a:t>ROAM_AREA_ID</a:t>
                      </a:r>
                      <a:endParaRPr lang="en-US" sz="800" b="0" i="0" u="none" strike="noStrike" dirty="0">
                        <a:solidFill>
                          <a:srgbClr val="000000"/>
                        </a:solidFill>
                        <a:effectLst/>
                        <a:latin typeface="+mn-ea"/>
                        <a:ea typeface="+mn-ea"/>
                      </a:endParaRPr>
                    </a:p>
                  </a:txBody>
                  <a:tcPr marL="541" marR="541" marT="541" marB="0" anchor="ctr"/>
                </a:tc>
                <a:tc>
                  <a:txBody>
                    <a:bodyPr/>
                    <a:lstStyle/>
                    <a:p>
                      <a:pPr algn="l" fontAlgn="ctr"/>
                      <a:r>
                        <a:rPr lang="zh-CN" altLang="en-US" sz="800" u="none" strike="noStrike" dirty="0">
                          <a:effectLst/>
                          <a:latin typeface="+mn-ea"/>
                          <a:ea typeface="+mn-ea"/>
                        </a:rPr>
                        <a:t>漫游地区号</a:t>
                      </a:r>
                      <a:endParaRPr lang="zh-CN" altLang="en-US" sz="800" b="0" i="0" u="none" strike="noStrike" dirty="0">
                        <a:solidFill>
                          <a:srgbClr val="000000"/>
                        </a:solidFill>
                        <a:effectLst/>
                        <a:latin typeface="+mn-ea"/>
                        <a:ea typeface="+mn-ea"/>
                      </a:endParaRPr>
                    </a:p>
                  </a:txBody>
                  <a:tcPr marL="541" marR="541" marT="541" marB="0" anchor="ctr"/>
                </a:tc>
              </a:tr>
              <a:tr h="154662">
                <a:tc>
                  <a:txBody>
                    <a:bodyPr/>
                    <a:lstStyle/>
                    <a:p>
                      <a:pPr algn="l" fontAlgn="ctr"/>
                      <a:r>
                        <a:rPr lang="en-US" sz="800" u="none" strike="noStrike">
                          <a:effectLst/>
                          <a:latin typeface="+mn-ea"/>
                          <a:ea typeface="+mn-ea"/>
                        </a:rPr>
                        <a:t>ROAM_TYPE</a:t>
                      </a:r>
                      <a:endParaRPr lang="en-US" sz="800" b="0" i="0" u="none" strike="noStrike">
                        <a:solidFill>
                          <a:srgbClr val="000000"/>
                        </a:solidFill>
                        <a:effectLst/>
                        <a:latin typeface="+mn-ea"/>
                        <a:ea typeface="+mn-ea"/>
                      </a:endParaRPr>
                    </a:p>
                  </a:txBody>
                  <a:tcPr marL="541" marR="541" marT="541" marB="0" anchor="ctr"/>
                </a:tc>
                <a:tc>
                  <a:txBody>
                    <a:bodyPr/>
                    <a:lstStyle/>
                    <a:p>
                      <a:pPr algn="l" fontAlgn="ctr"/>
                      <a:r>
                        <a:rPr lang="zh-CN" altLang="en-US" sz="800" u="none" strike="noStrike" dirty="0">
                          <a:effectLst/>
                          <a:latin typeface="+mn-ea"/>
                          <a:ea typeface="+mn-ea"/>
                        </a:rPr>
                        <a:t>漫游类型</a:t>
                      </a:r>
                      <a:endParaRPr lang="zh-CN" altLang="en-US" sz="800" b="0" i="0" u="none" strike="noStrike" dirty="0">
                        <a:solidFill>
                          <a:srgbClr val="000000"/>
                        </a:solidFill>
                        <a:effectLst/>
                        <a:latin typeface="+mn-ea"/>
                        <a:ea typeface="+mn-ea"/>
                      </a:endParaRPr>
                    </a:p>
                  </a:txBody>
                  <a:tcPr marL="541" marR="541" marT="541" marB="0" anchor="ctr"/>
                </a:tc>
              </a:tr>
              <a:tr h="154662">
                <a:tc>
                  <a:txBody>
                    <a:bodyPr/>
                    <a:lstStyle/>
                    <a:p>
                      <a:pPr algn="l" fontAlgn="ctr"/>
                      <a:r>
                        <a:rPr lang="en-US" sz="800" u="none" strike="noStrike" dirty="0">
                          <a:effectLst/>
                          <a:latin typeface="+mn-ea"/>
                          <a:ea typeface="+mn-ea"/>
                        </a:rPr>
                        <a:t>TOLL_TYPE</a:t>
                      </a:r>
                      <a:endParaRPr lang="en-US" sz="800" b="0" i="0" u="none" strike="noStrike" dirty="0">
                        <a:solidFill>
                          <a:srgbClr val="000000"/>
                        </a:solidFill>
                        <a:effectLst/>
                        <a:latin typeface="+mn-ea"/>
                        <a:ea typeface="+mn-ea"/>
                      </a:endParaRPr>
                    </a:p>
                  </a:txBody>
                  <a:tcPr marL="541" marR="541" marT="541" marB="0" anchor="ctr"/>
                </a:tc>
                <a:tc>
                  <a:txBody>
                    <a:bodyPr/>
                    <a:lstStyle/>
                    <a:p>
                      <a:pPr algn="l" fontAlgn="ctr"/>
                      <a:r>
                        <a:rPr lang="zh-CN" altLang="en-US" sz="800" u="none" strike="noStrike" dirty="0">
                          <a:effectLst/>
                          <a:latin typeface="+mn-ea"/>
                          <a:ea typeface="+mn-ea"/>
                        </a:rPr>
                        <a:t>长途类型</a:t>
                      </a:r>
                      <a:endParaRPr lang="zh-CN" altLang="en-US" sz="800" b="0" i="0" u="none" strike="noStrike" dirty="0">
                        <a:solidFill>
                          <a:srgbClr val="000000"/>
                        </a:solidFill>
                        <a:effectLst/>
                        <a:latin typeface="+mn-ea"/>
                        <a:ea typeface="+mn-ea"/>
                      </a:endParaRPr>
                    </a:p>
                  </a:txBody>
                  <a:tcPr marL="541" marR="541" marT="541" marB="0" anchor="ctr"/>
                </a:tc>
              </a:tr>
              <a:tr h="154662">
                <a:tc>
                  <a:txBody>
                    <a:bodyPr/>
                    <a:lstStyle/>
                    <a:p>
                      <a:pPr algn="l" fontAlgn="ctr"/>
                      <a:r>
                        <a:rPr lang="mr-IN" sz="800" u="none" strike="noStrike" dirty="0">
                          <a:effectLst/>
                          <a:latin typeface="+mn-ea"/>
                          <a:ea typeface="+mn-ea"/>
                        </a:rPr>
                        <a:t>MONTH_ID            </a:t>
                      </a:r>
                      <a:endParaRPr lang="mr-IN" sz="800" b="0" i="0" u="none" strike="noStrike" dirty="0">
                        <a:solidFill>
                          <a:srgbClr val="000000"/>
                        </a:solidFill>
                        <a:effectLst/>
                        <a:latin typeface="+mn-ea"/>
                        <a:ea typeface="+mn-ea"/>
                      </a:endParaRPr>
                    </a:p>
                  </a:txBody>
                  <a:tcPr marL="541" marR="541" marT="541" marB="0" anchor="ctr"/>
                </a:tc>
                <a:tc>
                  <a:txBody>
                    <a:bodyPr/>
                    <a:lstStyle/>
                    <a:p>
                      <a:pPr algn="l" fontAlgn="ctr"/>
                      <a:r>
                        <a:rPr lang="zh-CN" altLang="en-US" sz="800" u="none" strike="noStrike">
                          <a:effectLst/>
                          <a:latin typeface="+mn-ea"/>
                          <a:ea typeface="+mn-ea"/>
                        </a:rPr>
                        <a:t>月</a:t>
                      </a:r>
                      <a:endParaRPr lang="zh-CN" altLang="en-US" sz="800" b="0" i="0" u="none" strike="noStrike">
                        <a:solidFill>
                          <a:srgbClr val="000000"/>
                        </a:solidFill>
                        <a:effectLst/>
                        <a:latin typeface="+mn-ea"/>
                        <a:ea typeface="+mn-ea"/>
                      </a:endParaRPr>
                    </a:p>
                  </a:txBody>
                  <a:tcPr marL="541" marR="541" marT="541" marB="0" anchor="ctr"/>
                </a:tc>
              </a:tr>
              <a:tr h="154662">
                <a:tc>
                  <a:txBody>
                    <a:bodyPr/>
                    <a:lstStyle/>
                    <a:p>
                      <a:pPr algn="l" fontAlgn="ctr"/>
                      <a:r>
                        <a:rPr lang="mr-IN" sz="800" u="none" strike="noStrike" dirty="0">
                          <a:effectLst/>
                          <a:latin typeface="+mn-ea"/>
                          <a:ea typeface="+mn-ea"/>
                        </a:rPr>
                        <a:t>DAY_ID              </a:t>
                      </a:r>
                      <a:endParaRPr lang="mr-IN" sz="800" b="0" i="0" u="none" strike="noStrike" dirty="0">
                        <a:solidFill>
                          <a:srgbClr val="000000"/>
                        </a:solidFill>
                        <a:effectLst/>
                        <a:latin typeface="+mn-ea"/>
                        <a:ea typeface="+mn-ea"/>
                      </a:endParaRPr>
                    </a:p>
                  </a:txBody>
                  <a:tcPr marL="541" marR="541" marT="541" marB="0" anchor="ctr"/>
                </a:tc>
                <a:tc>
                  <a:txBody>
                    <a:bodyPr/>
                    <a:lstStyle/>
                    <a:p>
                      <a:pPr algn="l" fontAlgn="ctr"/>
                      <a:r>
                        <a:rPr lang="zh-CN" altLang="en-US" sz="800" u="none" strike="noStrike" dirty="0">
                          <a:effectLst/>
                          <a:latin typeface="+mn-ea"/>
                          <a:ea typeface="+mn-ea"/>
                        </a:rPr>
                        <a:t>日</a:t>
                      </a:r>
                      <a:endParaRPr lang="zh-CN" altLang="en-US" sz="800" b="0" i="0" u="none" strike="noStrike" dirty="0">
                        <a:solidFill>
                          <a:srgbClr val="000000"/>
                        </a:solidFill>
                        <a:effectLst/>
                        <a:latin typeface="+mn-ea"/>
                        <a:ea typeface="+mn-ea"/>
                      </a:endParaRPr>
                    </a:p>
                  </a:txBody>
                  <a:tcPr marL="541" marR="541" marT="541" marB="0" anchor="ctr"/>
                </a:tc>
              </a:tr>
              <a:tr h="154662">
                <a:tc>
                  <a:txBody>
                    <a:bodyPr/>
                    <a:lstStyle/>
                    <a:p>
                      <a:pPr algn="l" fontAlgn="ctr"/>
                      <a:r>
                        <a:rPr lang="en-US" altLang="zh-CN" sz="800" b="0" i="0" u="none" strike="noStrike" dirty="0" smtClean="0">
                          <a:solidFill>
                            <a:srgbClr val="000000"/>
                          </a:solidFill>
                          <a:effectLst/>
                          <a:latin typeface="+mn-ea"/>
                          <a:ea typeface="+mn-ea"/>
                        </a:rPr>
                        <a:t>……</a:t>
                      </a:r>
                      <a:endParaRPr lang="mr-IN" sz="800" b="0" i="0" u="none" strike="noStrike" dirty="0">
                        <a:solidFill>
                          <a:srgbClr val="000000"/>
                        </a:solidFill>
                        <a:effectLst/>
                        <a:latin typeface="+mn-ea"/>
                        <a:ea typeface="+mn-ea"/>
                      </a:endParaRPr>
                    </a:p>
                  </a:txBody>
                  <a:tcPr marL="541" marR="541" marT="541" marB="0" anchor="ctr"/>
                </a:tc>
                <a:tc>
                  <a:txBody>
                    <a:bodyPr/>
                    <a:lstStyle/>
                    <a:p>
                      <a:pPr algn="l" fontAlgn="ctr"/>
                      <a:r>
                        <a:rPr lang="en-US" altLang="zh-CN" sz="800" b="0" i="0" u="none" strike="noStrike" dirty="0" smtClean="0">
                          <a:solidFill>
                            <a:srgbClr val="000000"/>
                          </a:solidFill>
                          <a:effectLst/>
                          <a:latin typeface="+mn-ea"/>
                          <a:ea typeface="+mn-ea"/>
                        </a:rPr>
                        <a:t>……</a:t>
                      </a:r>
                      <a:endParaRPr lang="zh-CN" altLang="en-US" sz="800" b="0" i="0" u="none" strike="noStrike" dirty="0">
                        <a:solidFill>
                          <a:srgbClr val="000000"/>
                        </a:solidFill>
                        <a:effectLst/>
                        <a:latin typeface="+mn-ea"/>
                        <a:ea typeface="+mn-ea"/>
                      </a:endParaRPr>
                    </a:p>
                  </a:txBody>
                  <a:tcPr marL="541" marR="541" marT="541" marB="0" anchor="ctr"/>
                </a:tc>
              </a:tr>
            </a:tbl>
          </a:graphicData>
        </a:graphic>
      </p:graphicFrame>
      <p:graphicFrame>
        <p:nvGraphicFramePr>
          <p:cNvPr id="7" name="表格 6"/>
          <p:cNvGraphicFramePr>
            <a:graphicFrameLocks noGrp="1"/>
          </p:cNvGraphicFramePr>
          <p:nvPr>
            <p:extLst/>
          </p:nvPr>
        </p:nvGraphicFramePr>
        <p:xfrm>
          <a:off x="2320424" y="1035732"/>
          <a:ext cx="2160000" cy="4027885"/>
        </p:xfrm>
        <a:graphic>
          <a:graphicData uri="http://schemas.openxmlformats.org/drawingml/2006/table">
            <a:tbl>
              <a:tblPr firstRow="1" bandRow="1">
                <a:tableStyleId>{7DF18680-E054-41AD-8BC1-D1AEF772440D}</a:tableStyleId>
              </a:tblPr>
              <a:tblGrid>
                <a:gridCol w="1080000"/>
                <a:gridCol w="1080000"/>
              </a:tblGrid>
              <a:tr h="171961">
                <a:tc>
                  <a:txBody>
                    <a:bodyPr/>
                    <a:lstStyle/>
                    <a:p>
                      <a:pPr algn="ctr" fontAlgn="ctr"/>
                      <a:r>
                        <a:rPr lang="zh-CN" altLang="en-US" sz="800" u="none" strike="noStrike" dirty="0">
                          <a:effectLst/>
                          <a:latin typeface="+mn-ea"/>
                          <a:ea typeface="+mn-ea"/>
                        </a:rPr>
                        <a:t>字段名称</a:t>
                      </a:r>
                      <a:endParaRPr lang="zh-CN" altLang="en-US" sz="800" b="1" i="0" u="none" strike="noStrike" dirty="0">
                        <a:solidFill>
                          <a:sysClr val="windowText" lastClr="000000"/>
                        </a:solidFill>
                        <a:effectLst/>
                        <a:latin typeface="+mn-ea"/>
                        <a:ea typeface="+mn-ea"/>
                      </a:endParaRPr>
                    </a:p>
                  </a:txBody>
                  <a:tcPr marL="6350" marR="6350" marT="6350" marB="0" anchor="ctr"/>
                </a:tc>
                <a:tc>
                  <a:txBody>
                    <a:bodyPr/>
                    <a:lstStyle/>
                    <a:p>
                      <a:pPr algn="ctr" fontAlgn="ctr"/>
                      <a:r>
                        <a:rPr lang="zh-CN" altLang="en-US" sz="800" u="none" strike="noStrike" dirty="0">
                          <a:effectLst/>
                          <a:latin typeface="+mn-ea"/>
                          <a:ea typeface="+mn-ea"/>
                        </a:rPr>
                        <a:t>字段中文名称</a:t>
                      </a:r>
                      <a:endParaRPr lang="zh-CN" altLang="en-US" sz="800" b="1" i="0" u="none" strike="noStrike" dirty="0">
                        <a:solidFill>
                          <a:sysClr val="windowText" lastClr="000000"/>
                        </a:solidFill>
                        <a:effectLst/>
                        <a:latin typeface="+mn-ea"/>
                        <a:ea typeface="+mn-ea"/>
                      </a:endParaRPr>
                    </a:p>
                  </a:txBody>
                  <a:tcPr marL="6350" marR="6350" marT="6350" marB="0" anchor="ctr"/>
                </a:tc>
              </a:tr>
              <a:tr h="142812">
                <a:tc>
                  <a:txBody>
                    <a:bodyPr/>
                    <a:lstStyle/>
                    <a:p>
                      <a:pPr algn="l">
                        <a:lnSpc>
                          <a:spcPct val="100000"/>
                        </a:lnSpc>
                        <a:spcAft>
                          <a:spcPts val="0"/>
                        </a:spcAft>
                      </a:pPr>
                      <a:r>
                        <a:rPr lang="en-US" sz="800" kern="0">
                          <a:effectLst/>
                          <a:latin typeface="+mn-ea"/>
                          <a:ea typeface="+mn-ea"/>
                        </a:rPr>
                        <a:t>MONTH_ID</a:t>
                      </a:r>
                      <a:endParaRPr lang="zh-CN" sz="800" kern="100">
                        <a:effectLst/>
                        <a:latin typeface="+mn-ea"/>
                        <a:ea typeface="+mn-ea"/>
                        <a:cs typeface="黑体" charset="-122"/>
                      </a:endParaRPr>
                    </a:p>
                  </a:txBody>
                  <a:tcPr marL="15400" marR="15400" marT="0" marB="0" anchor="ctr"/>
                </a:tc>
                <a:tc>
                  <a:txBody>
                    <a:bodyPr/>
                    <a:lstStyle/>
                    <a:p>
                      <a:pPr algn="l">
                        <a:lnSpc>
                          <a:spcPct val="100000"/>
                        </a:lnSpc>
                        <a:spcAft>
                          <a:spcPts val="0"/>
                        </a:spcAft>
                      </a:pPr>
                      <a:r>
                        <a:rPr lang="zh-CN" sz="800" kern="0" dirty="0">
                          <a:effectLst/>
                          <a:latin typeface="+mn-ea"/>
                          <a:ea typeface="+mn-ea"/>
                        </a:rPr>
                        <a:t>账期</a:t>
                      </a:r>
                      <a:endParaRPr lang="zh-CN" sz="800" kern="100" dirty="0">
                        <a:effectLst/>
                        <a:latin typeface="+mn-ea"/>
                        <a:ea typeface="+mn-ea"/>
                        <a:cs typeface="黑体" charset="-122"/>
                      </a:endParaRPr>
                    </a:p>
                  </a:txBody>
                  <a:tcPr marL="15400" marR="15400" marT="0" marB="0" anchor="ctr"/>
                </a:tc>
              </a:tr>
              <a:tr h="142812">
                <a:tc>
                  <a:txBody>
                    <a:bodyPr/>
                    <a:lstStyle/>
                    <a:p>
                      <a:pPr algn="l">
                        <a:lnSpc>
                          <a:spcPct val="100000"/>
                        </a:lnSpc>
                        <a:spcAft>
                          <a:spcPts val="0"/>
                        </a:spcAft>
                      </a:pPr>
                      <a:r>
                        <a:rPr lang="en-US" sz="800" kern="0">
                          <a:effectLst/>
                          <a:latin typeface="+mn-ea"/>
                          <a:ea typeface="+mn-ea"/>
                        </a:rPr>
                        <a:t>PROV_ID</a:t>
                      </a:r>
                      <a:endParaRPr lang="zh-CN" sz="800" kern="100">
                        <a:effectLst/>
                        <a:latin typeface="+mn-ea"/>
                        <a:ea typeface="+mn-ea"/>
                        <a:cs typeface="黑体" charset="-122"/>
                      </a:endParaRPr>
                    </a:p>
                  </a:txBody>
                  <a:tcPr marL="15400" marR="15400" marT="0" marB="0" anchor="ctr"/>
                </a:tc>
                <a:tc>
                  <a:txBody>
                    <a:bodyPr/>
                    <a:lstStyle/>
                    <a:p>
                      <a:pPr algn="l">
                        <a:lnSpc>
                          <a:spcPct val="100000"/>
                        </a:lnSpc>
                        <a:spcAft>
                          <a:spcPts val="0"/>
                        </a:spcAft>
                      </a:pPr>
                      <a:r>
                        <a:rPr lang="zh-CN" sz="800" kern="0" dirty="0">
                          <a:effectLst/>
                          <a:latin typeface="+mn-ea"/>
                          <a:ea typeface="+mn-ea"/>
                        </a:rPr>
                        <a:t>省份</a:t>
                      </a:r>
                      <a:endParaRPr lang="zh-CN" sz="800" kern="100" dirty="0">
                        <a:effectLst/>
                        <a:latin typeface="+mn-ea"/>
                        <a:ea typeface="+mn-ea"/>
                        <a:cs typeface="黑体" charset="-122"/>
                      </a:endParaRPr>
                    </a:p>
                  </a:txBody>
                  <a:tcPr marL="15400" marR="15400" marT="0" marB="0" anchor="ctr"/>
                </a:tc>
              </a:tr>
              <a:tr h="142812">
                <a:tc>
                  <a:txBody>
                    <a:bodyPr/>
                    <a:lstStyle/>
                    <a:p>
                      <a:pPr algn="l">
                        <a:lnSpc>
                          <a:spcPct val="100000"/>
                        </a:lnSpc>
                        <a:spcAft>
                          <a:spcPts val="0"/>
                        </a:spcAft>
                      </a:pPr>
                      <a:r>
                        <a:rPr lang="en-US" sz="800" kern="0">
                          <a:effectLst/>
                          <a:latin typeface="+mn-ea"/>
                          <a:ea typeface="+mn-ea"/>
                        </a:rPr>
                        <a:t>USER_ID</a:t>
                      </a:r>
                      <a:endParaRPr lang="zh-CN" sz="800" kern="100">
                        <a:effectLst/>
                        <a:latin typeface="+mn-ea"/>
                        <a:ea typeface="+mn-ea"/>
                        <a:cs typeface="黑体" charset="-122"/>
                      </a:endParaRPr>
                    </a:p>
                  </a:txBody>
                  <a:tcPr marL="15400" marR="15400" marT="0" marB="0" anchor="ctr"/>
                </a:tc>
                <a:tc>
                  <a:txBody>
                    <a:bodyPr/>
                    <a:lstStyle/>
                    <a:p>
                      <a:pPr algn="l">
                        <a:lnSpc>
                          <a:spcPct val="100000"/>
                        </a:lnSpc>
                        <a:spcAft>
                          <a:spcPts val="0"/>
                        </a:spcAft>
                      </a:pPr>
                      <a:r>
                        <a:rPr lang="zh-CN" sz="800" kern="0" dirty="0">
                          <a:effectLst/>
                          <a:latin typeface="+mn-ea"/>
                          <a:ea typeface="+mn-ea"/>
                        </a:rPr>
                        <a:t>订购实例标识</a:t>
                      </a:r>
                      <a:endParaRPr lang="zh-CN" sz="800" kern="100" dirty="0">
                        <a:effectLst/>
                        <a:latin typeface="+mn-ea"/>
                        <a:ea typeface="+mn-ea"/>
                        <a:cs typeface="黑体" charset="-122"/>
                      </a:endParaRPr>
                    </a:p>
                  </a:txBody>
                  <a:tcPr marL="15400" marR="15400" marT="0" marB="0" anchor="ctr"/>
                </a:tc>
              </a:tr>
              <a:tr h="142812">
                <a:tc>
                  <a:txBody>
                    <a:bodyPr/>
                    <a:lstStyle/>
                    <a:p>
                      <a:pPr algn="l">
                        <a:lnSpc>
                          <a:spcPct val="100000"/>
                        </a:lnSpc>
                        <a:spcAft>
                          <a:spcPts val="0"/>
                        </a:spcAft>
                      </a:pPr>
                      <a:r>
                        <a:rPr lang="en-US" sz="800" kern="0">
                          <a:effectLst/>
                          <a:latin typeface="+mn-ea"/>
                          <a:ea typeface="+mn-ea"/>
                        </a:rPr>
                        <a:t>CUST_ID</a:t>
                      </a:r>
                      <a:endParaRPr lang="zh-CN" sz="800" kern="100">
                        <a:effectLst/>
                        <a:latin typeface="+mn-ea"/>
                        <a:ea typeface="+mn-ea"/>
                        <a:cs typeface="黑体" charset="-122"/>
                      </a:endParaRPr>
                    </a:p>
                  </a:txBody>
                  <a:tcPr marL="15400" marR="15400" marT="0" marB="0" anchor="ctr"/>
                </a:tc>
                <a:tc>
                  <a:txBody>
                    <a:bodyPr/>
                    <a:lstStyle/>
                    <a:p>
                      <a:pPr algn="l">
                        <a:lnSpc>
                          <a:spcPct val="100000"/>
                        </a:lnSpc>
                        <a:spcAft>
                          <a:spcPts val="0"/>
                        </a:spcAft>
                      </a:pPr>
                      <a:r>
                        <a:rPr lang="zh-CN" sz="800" kern="0" dirty="0">
                          <a:effectLst/>
                          <a:latin typeface="+mn-ea"/>
                          <a:ea typeface="+mn-ea"/>
                        </a:rPr>
                        <a:t>归属客户标识</a:t>
                      </a:r>
                      <a:endParaRPr lang="zh-CN" sz="800" kern="100" dirty="0">
                        <a:effectLst/>
                        <a:latin typeface="+mn-ea"/>
                        <a:ea typeface="+mn-ea"/>
                        <a:cs typeface="黑体" charset="-122"/>
                      </a:endParaRPr>
                    </a:p>
                  </a:txBody>
                  <a:tcPr marL="15400" marR="15400" marT="0" marB="0" anchor="ctr"/>
                </a:tc>
              </a:tr>
              <a:tr h="142812">
                <a:tc>
                  <a:txBody>
                    <a:bodyPr/>
                    <a:lstStyle/>
                    <a:p>
                      <a:pPr algn="l">
                        <a:lnSpc>
                          <a:spcPct val="100000"/>
                        </a:lnSpc>
                        <a:spcAft>
                          <a:spcPts val="0"/>
                        </a:spcAft>
                      </a:pPr>
                      <a:r>
                        <a:rPr lang="en-US" sz="800" kern="0">
                          <a:effectLst/>
                          <a:latin typeface="+mn-ea"/>
                          <a:ea typeface="+mn-ea"/>
                        </a:rPr>
                        <a:t>SERVICE_TYPE</a:t>
                      </a:r>
                      <a:endParaRPr lang="zh-CN" sz="800" kern="100">
                        <a:effectLst/>
                        <a:latin typeface="+mn-ea"/>
                        <a:ea typeface="+mn-ea"/>
                        <a:cs typeface="黑体" charset="-122"/>
                      </a:endParaRPr>
                    </a:p>
                  </a:txBody>
                  <a:tcPr marL="15400" marR="15400" marT="0" marB="0" anchor="ctr"/>
                </a:tc>
                <a:tc>
                  <a:txBody>
                    <a:bodyPr/>
                    <a:lstStyle/>
                    <a:p>
                      <a:pPr algn="l">
                        <a:lnSpc>
                          <a:spcPct val="100000"/>
                        </a:lnSpc>
                        <a:spcAft>
                          <a:spcPts val="0"/>
                        </a:spcAft>
                      </a:pPr>
                      <a:r>
                        <a:rPr lang="zh-CN" sz="800" kern="0" dirty="0">
                          <a:effectLst/>
                          <a:latin typeface="+mn-ea"/>
                          <a:ea typeface="+mn-ea"/>
                        </a:rPr>
                        <a:t>业务类型</a:t>
                      </a:r>
                      <a:endParaRPr lang="zh-CN" sz="800" kern="100" dirty="0">
                        <a:effectLst/>
                        <a:latin typeface="+mn-ea"/>
                        <a:ea typeface="+mn-ea"/>
                        <a:cs typeface="黑体" charset="-122"/>
                      </a:endParaRPr>
                    </a:p>
                  </a:txBody>
                  <a:tcPr marL="15400" marR="15400" marT="0" marB="0" anchor="ctr"/>
                </a:tc>
              </a:tr>
              <a:tr h="142812">
                <a:tc>
                  <a:txBody>
                    <a:bodyPr/>
                    <a:lstStyle/>
                    <a:p>
                      <a:pPr algn="l">
                        <a:lnSpc>
                          <a:spcPct val="100000"/>
                        </a:lnSpc>
                        <a:spcAft>
                          <a:spcPts val="0"/>
                        </a:spcAft>
                      </a:pPr>
                      <a:r>
                        <a:rPr lang="en-US" sz="800" kern="0" dirty="0">
                          <a:effectLst/>
                          <a:latin typeface="+mn-ea"/>
                          <a:ea typeface="+mn-ea"/>
                        </a:rPr>
                        <a:t>PRODUCT_ID</a:t>
                      </a:r>
                      <a:endParaRPr lang="zh-CN" sz="800" kern="100" dirty="0">
                        <a:effectLst/>
                        <a:latin typeface="+mn-ea"/>
                        <a:ea typeface="+mn-ea"/>
                        <a:cs typeface="黑体" charset="-122"/>
                      </a:endParaRPr>
                    </a:p>
                  </a:txBody>
                  <a:tcPr marL="15400" marR="15400" marT="0" marB="0" anchor="ctr"/>
                </a:tc>
                <a:tc>
                  <a:txBody>
                    <a:bodyPr/>
                    <a:lstStyle/>
                    <a:p>
                      <a:pPr algn="l">
                        <a:lnSpc>
                          <a:spcPct val="100000"/>
                        </a:lnSpc>
                        <a:spcAft>
                          <a:spcPts val="0"/>
                        </a:spcAft>
                      </a:pPr>
                      <a:r>
                        <a:rPr lang="zh-CN" sz="800" kern="0" dirty="0">
                          <a:effectLst/>
                          <a:latin typeface="+mn-ea"/>
                          <a:ea typeface="+mn-ea"/>
                        </a:rPr>
                        <a:t>主产品标识</a:t>
                      </a:r>
                      <a:endParaRPr lang="zh-CN" sz="800" kern="100" dirty="0">
                        <a:effectLst/>
                        <a:latin typeface="+mn-ea"/>
                        <a:ea typeface="+mn-ea"/>
                        <a:cs typeface="黑体" charset="-122"/>
                      </a:endParaRPr>
                    </a:p>
                  </a:txBody>
                  <a:tcPr marL="15400" marR="15400" marT="0" marB="0" anchor="ctr"/>
                </a:tc>
              </a:tr>
              <a:tr h="142812">
                <a:tc>
                  <a:txBody>
                    <a:bodyPr/>
                    <a:lstStyle/>
                    <a:p>
                      <a:pPr algn="l">
                        <a:lnSpc>
                          <a:spcPct val="100000"/>
                        </a:lnSpc>
                        <a:spcAft>
                          <a:spcPts val="0"/>
                        </a:spcAft>
                      </a:pPr>
                      <a:r>
                        <a:rPr lang="en-US" sz="800" kern="0" dirty="0">
                          <a:effectLst/>
                          <a:latin typeface="+mn-ea"/>
                          <a:ea typeface="+mn-ea"/>
                        </a:rPr>
                        <a:t>PRODUCT_CLASS</a:t>
                      </a:r>
                      <a:endParaRPr lang="zh-CN" sz="800" kern="100" dirty="0">
                        <a:effectLst/>
                        <a:latin typeface="+mn-ea"/>
                        <a:ea typeface="+mn-ea"/>
                        <a:cs typeface="黑体" charset="-122"/>
                      </a:endParaRPr>
                    </a:p>
                  </a:txBody>
                  <a:tcPr marL="15400" marR="15400" marT="0" marB="0" anchor="ctr"/>
                </a:tc>
                <a:tc>
                  <a:txBody>
                    <a:bodyPr/>
                    <a:lstStyle/>
                    <a:p>
                      <a:pPr algn="l">
                        <a:lnSpc>
                          <a:spcPct val="100000"/>
                        </a:lnSpc>
                        <a:spcAft>
                          <a:spcPts val="0"/>
                        </a:spcAft>
                      </a:pPr>
                      <a:r>
                        <a:rPr lang="zh-CN" sz="800" kern="0" dirty="0">
                          <a:effectLst/>
                          <a:latin typeface="+mn-ea"/>
                          <a:ea typeface="+mn-ea"/>
                        </a:rPr>
                        <a:t>产品类型</a:t>
                      </a:r>
                      <a:endParaRPr lang="zh-CN" sz="800" kern="100" dirty="0">
                        <a:effectLst/>
                        <a:latin typeface="+mn-ea"/>
                        <a:ea typeface="+mn-ea"/>
                        <a:cs typeface="黑体" charset="-122"/>
                      </a:endParaRPr>
                    </a:p>
                  </a:txBody>
                  <a:tcPr marL="15400" marR="15400" marT="0" marB="0" anchor="ctr"/>
                </a:tc>
              </a:tr>
              <a:tr h="142812">
                <a:tc>
                  <a:txBody>
                    <a:bodyPr/>
                    <a:lstStyle/>
                    <a:p>
                      <a:pPr algn="l">
                        <a:lnSpc>
                          <a:spcPct val="100000"/>
                        </a:lnSpc>
                        <a:spcAft>
                          <a:spcPts val="0"/>
                        </a:spcAft>
                      </a:pPr>
                      <a:r>
                        <a:rPr lang="en-US" sz="800" kern="0">
                          <a:effectLst/>
                          <a:latin typeface="+mn-ea"/>
                          <a:ea typeface="+mn-ea"/>
                        </a:rPr>
                        <a:t>AREA_ID</a:t>
                      </a:r>
                      <a:endParaRPr lang="zh-CN" sz="800" kern="100">
                        <a:effectLst/>
                        <a:latin typeface="+mn-ea"/>
                        <a:ea typeface="+mn-ea"/>
                        <a:cs typeface="黑体" charset="-122"/>
                      </a:endParaRPr>
                    </a:p>
                  </a:txBody>
                  <a:tcPr marL="15400" marR="15400" marT="0" marB="0" anchor="ctr"/>
                </a:tc>
                <a:tc>
                  <a:txBody>
                    <a:bodyPr/>
                    <a:lstStyle/>
                    <a:p>
                      <a:pPr algn="l">
                        <a:lnSpc>
                          <a:spcPct val="100000"/>
                        </a:lnSpc>
                        <a:spcAft>
                          <a:spcPts val="0"/>
                        </a:spcAft>
                      </a:pPr>
                      <a:r>
                        <a:rPr lang="zh-CN" sz="800" kern="0" dirty="0">
                          <a:effectLst/>
                          <a:latin typeface="+mn-ea"/>
                          <a:ea typeface="+mn-ea"/>
                        </a:rPr>
                        <a:t>归属地市</a:t>
                      </a:r>
                      <a:endParaRPr lang="zh-CN" sz="800" kern="100" dirty="0">
                        <a:effectLst/>
                        <a:latin typeface="+mn-ea"/>
                        <a:ea typeface="+mn-ea"/>
                        <a:cs typeface="黑体" charset="-122"/>
                      </a:endParaRPr>
                    </a:p>
                  </a:txBody>
                  <a:tcPr marL="15400" marR="15400" marT="0" marB="0" anchor="ctr"/>
                </a:tc>
              </a:tr>
              <a:tr h="142812">
                <a:tc>
                  <a:txBody>
                    <a:bodyPr/>
                    <a:lstStyle/>
                    <a:p>
                      <a:pPr algn="l">
                        <a:lnSpc>
                          <a:spcPct val="100000"/>
                        </a:lnSpc>
                        <a:spcAft>
                          <a:spcPts val="0"/>
                        </a:spcAft>
                      </a:pPr>
                      <a:r>
                        <a:rPr lang="en-US" sz="800" kern="0">
                          <a:effectLst/>
                          <a:latin typeface="+mn-ea"/>
                          <a:ea typeface="+mn-ea"/>
                        </a:rPr>
                        <a:t>DEVICE_NUMBER</a:t>
                      </a:r>
                      <a:endParaRPr lang="zh-CN" sz="800" kern="100">
                        <a:effectLst/>
                        <a:latin typeface="+mn-ea"/>
                        <a:ea typeface="+mn-ea"/>
                        <a:cs typeface="黑体" charset="-122"/>
                      </a:endParaRPr>
                    </a:p>
                  </a:txBody>
                  <a:tcPr marL="15400" marR="15400" marT="0" marB="0" anchor="ctr"/>
                </a:tc>
                <a:tc>
                  <a:txBody>
                    <a:bodyPr/>
                    <a:lstStyle/>
                    <a:p>
                      <a:pPr algn="l">
                        <a:lnSpc>
                          <a:spcPct val="100000"/>
                        </a:lnSpc>
                        <a:spcAft>
                          <a:spcPts val="0"/>
                        </a:spcAft>
                      </a:pPr>
                      <a:r>
                        <a:rPr lang="zh-CN" sz="800" kern="0" dirty="0">
                          <a:effectLst/>
                          <a:latin typeface="+mn-ea"/>
                          <a:ea typeface="+mn-ea"/>
                        </a:rPr>
                        <a:t>接入号码</a:t>
                      </a:r>
                      <a:endParaRPr lang="zh-CN" sz="800" kern="100" dirty="0">
                        <a:effectLst/>
                        <a:latin typeface="+mn-ea"/>
                        <a:ea typeface="+mn-ea"/>
                        <a:cs typeface="黑体" charset="-122"/>
                      </a:endParaRPr>
                    </a:p>
                  </a:txBody>
                  <a:tcPr marL="15400" marR="15400" marT="0" marB="0" anchor="ctr"/>
                </a:tc>
              </a:tr>
              <a:tr h="142812">
                <a:tc>
                  <a:txBody>
                    <a:bodyPr/>
                    <a:lstStyle/>
                    <a:p>
                      <a:pPr algn="l">
                        <a:lnSpc>
                          <a:spcPct val="100000"/>
                        </a:lnSpc>
                        <a:spcAft>
                          <a:spcPts val="0"/>
                        </a:spcAft>
                      </a:pPr>
                      <a:r>
                        <a:rPr lang="en-US" sz="800" kern="0" dirty="0">
                          <a:effectLst/>
                          <a:latin typeface="+mn-ea"/>
                          <a:ea typeface="+mn-ea"/>
                        </a:rPr>
                        <a:t>IS_ACCT</a:t>
                      </a:r>
                      <a:endParaRPr lang="zh-CN" sz="800" kern="100" dirty="0">
                        <a:effectLst/>
                        <a:latin typeface="+mn-ea"/>
                        <a:ea typeface="+mn-ea"/>
                        <a:cs typeface="黑体" charset="-122"/>
                      </a:endParaRPr>
                    </a:p>
                  </a:txBody>
                  <a:tcPr marL="15400" marR="15400" marT="0" marB="0" anchor="ctr"/>
                </a:tc>
                <a:tc>
                  <a:txBody>
                    <a:bodyPr/>
                    <a:lstStyle/>
                    <a:p>
                      <a:pPr algn="l">
                        <a:lnSpc>
                          <a:spcPct val="100000"/>
                        </a:lnSpc>
                        <a:spcAft>
                          <a:spcPts val="0"/>
                        </a:spcAft>
                      </a:pPr>
                      <a:r>
                        <a:rPr lang="zh-CN" sz="800" kern="0" dirty="0">
                          <a:effectLst/>
                          <a:latin typeface="+mn-ea"/>
                          <a:ea typeface="+mn-ea"/>
                        </a:rPr>
                        <a:t>出帐标志</a:t>
                      </a:r>
                      <a:endParaRPr lang="zh-CN" sz="800" kern="100" dirty="0">
                        <a:effectLst/>
                        <a:latin typeface="+mn-ea"/>
                        <a:ea typeface="+mn-ea"/>
                        <a:cs typeface="黑体" charset="-122"/>
                      </a:endParaRPr>
                    </a:p>
                  </a:txBody>
                  <a:tcPr marL="15400" marR="15400" marT="0" marB="0" anchor="ctr"/>
                </a:tc>
              </a:tr>
              <a:tr h="142812">
                <a:tc>
                  <a:txBody>
                    <a:bodyPr/>
                    <a:lstStyle/>
                    <a:p>
                      <a:pPr algn="l">
                        <a:lnSpc>
                          <a:spcPct val="100000"/>
                        </a:lnSpc>
                        <a:spcAft>
                          <a:spcPts val="0"/>
                        </a:spcAft>
                      </a:pPr>
                      <a:r>
                        <a:rPr lang="en-US" sz="800" kern="0" dirty="0">
                          <a:effectLst/>
                          <a:latin typeface="+mn-ea"/>
                          <a:ea typeface="+mn-ea"/>
                        </a:rPr>
                        <a:t>PAY_MODE</a:t>
                      </a:r>
                      <a:endParaRPr lang="zh-CN" sz="800" kern="100" dirty="0">
                        <a:effectLst/>
                        <a:latin typeface="+mn-ea"/>
                        <a:ea typeface="+mn-ea"/>
                        <a:cs typeface="黑体" charset="-122"/>
                      </a:endParaRPr>
                    </a:p>
                  </a:txBody>
                  <a:tcPr marL="15400" marR="15400" marT="0" marB="0" anchor="ctr"/>
                </a:tc>
                <a:tc>
                  <a:txBody>
                    <a:bodyPr/>
                    <a:lstStyle/>
                    <a:p>
                      <a:pPr algn="l">
                        <a:lnSpc>
                          <a:spcPct val="100000"/>
                        </a:lnSpc>
                        <a:spcAft>
                          <a:spcPts val="0"/>
                        </a:spcAft>
                      </a:pPr>
                      <a:r>
                        <a:rPr lang="zh-CN" sz="800" kern="0" dirty="0">
                          <a:effectLst/>
                          <a:latin typeface="+mn-ea"/>
                          <a:ea typeface="+mn-ea"/>
                        </a:rPr>
                        <a:t>付费方式</a:t>
                      </a:r>
                      <a:endParaRPr lang="zh-CN" sz="800" kern="100" dirty="0">
                        <a:effectLst/>
                        <a:latin typeface="+mn-ea"/>
                        <a:ea typeface="+mn-ea"/>
                        <a:cs typeface="黑体" charset="-122"/>
                      </a:endParaRPr>
                    </a:p>
                  </a:txBody>
                  <a:tcPr marL="15400" marR="15400" marT="0" marB="0" anchor="ctr"/>
                </a:tc>
              </a:tr>
              <a:tr h="142812">
                <a:tc>
                  <a:txBody>
                    <a:bodyPr/>
                    <a:lstStyle/>
                    <a:p>
                      <a:pPr algn="l">
                        <a:lnSpc>
                          <a:spcPct val="100000"/>
                        </a:lnSpc>
                        <a:spcAft>
                          <a:spcPts val="0"/>
                        </a:spcAft>
                      </a:pPr>
                      <a:r>
                        <a:rPr lang="en-US" sz="800" kern="0" dirty="0">
                          <a:effectLst/>
                          <a:latin typeface="+mn-ea"/>
                          <a:ea typeface="+mn-ea"/>
                        </a:rPr>
                        <a:t>PAY_MODE_CBSS</a:t>
                      </a:r>
                      <a:endParaRPr lang="zh-CN" sz="800" kern="100" dirty="0">
                        <a:effectLst/>
                        <a:latin typeface="+mn-ea"/>
                        <a:ea typeface="+mn-ea"/>
                        <a:cs typeface="黑体" charset="-122"/>
                      </a:endParaRPr>
                    </a:p>
                  </a:txBody>
                  <a:tcPr marL="15400" marR="15400" marT="0" marB="0" anchor="ctr"/>
                </a:tc>
                <a:tc>
                  <a:txBody>
                    <a:bodyPr/>
                    <a:lstStyle/>
                    <a:p>
                      <a:pPr algn="l">
                        <a:lnSpc>
                          <a:spcPct val="100000"/>
                        </a:lnSpc>
                        <a:spcAft>
                          <a:spcPts val="0"/>
                        </a:spcAft>
                      </a:pPr>
                      <a:r>
                        <a:rPr lang="zh-CN" sz="800" kern="0" dirty="0">
                          <a:effectLst/>
                          <a:latin typeface="+mn-ea"/>
                          <a:ea typeface="+mn-ea"/>
                        </a:rPr>
                        <a:t>付费方式</a:t>
                      </a:r>
                      <a:r>
                        <a:rPr lang="en-US" sz="800" kern="0" dirty="0">
                          <a:effectLst/>
                          <a:latin typeface="+mn-ea"/>
                          <a:ea typeface="+mn-ea"/>
                        </a:rPr>
                        <a:t>_</a:t>
                      </a:r>
                      <a:r>
                        <a:rPr lang="en-US" sz="800" kern="0" dirty="0" err="1">
                          <a:effectLst/>
                          <a:latin typeface="+mn-ea"/>
                          <a:ea typeface="+mn-ea"/>
                        </a:rPr>
                        <a:t>cbss</a:t>
                      </a:r>
                      <a:endParaRPr lang="zh-CN" sz="800" kern="100" dirty="0">
                        <a:effectLst/>
                        <a:latin typeface="+mn-ea"/>
                        <a:ea typeface="+mn-ea"/>
                        <a:cs typeface="黑体" charset="-122"/>
                      </a:endParaRPr>
                    </a:p>
                  </a:txBody>
                  <a:tcPr marL="15400" marR="15400" marT="0" marB="0" anchor="ctr"/>
                </a:tc>
              </a:tr>
              <a:tr h="142812">
                <a:tc>
                  <a:txBody>
                    <a:bodyPr/>
                    <a:lstStyle/>
                    <a:p>
                      <a:pPr algn="l">
                        <a:lnSpc>
                          <a:spcPct val="100000"/>
                        </a:lnSpc>
                        <a:spcAft>
                          <a:spcPts val="0"/>
                        </a:spcAft>
                      </a:pPr>
                      <a:r>
                        <a:rPr lang="en-US" sz="800" kern="0" dirty="0">
                          <a:effectLst/>
                          <a:latin typeface="+mn-ea"/>
                          <a:ea typeface="+mn-ea"/>
                        </a:rPr>
                        <a:t>INNET_DATE</a:t>
                      </a:r>
                      <a:endParaRPr lang="zh-CN" sz="800" kern="100" dirty="0">
                        <a:effectLst/>
                        <a:latin typeface="+mn-ea"/>
                        <a:ea typeface="+mn-ea"/>
                        <a:cs typeface="黑体" charset="-122"/>
                      </a:endParaRPr>
                    </a:p>
                  </a:txBody>
                  <a:tcPr marL="15400" marR="15400" marT="0" marB="0" anchor="ctr"/>
                </a:tc>
                <a:tc>
                  <a:txBody>
                    <a:bodyPr/>
                    <a:lstStyle/>
                    <a:p>
                      <a:pPr algn="l">
                        <a:lnSpc>
                          <a:spcPct val="100000"/>
                        </a:lnSpc>
                        <a:spcAft>
                          <a:spcPts val="0"/>
                        </a:spcAft>
                      </a:pPr>
                      <a:r>
                        <a:rPr lang="zh-CN" sz="800" kern="0" dirty="0">
                          <a:effectLst/>
                          <a:latin typeface="+mn-ea"/>
                          <a:ea typeface="+mn-ea"/>
                        </a:rPr>
                        <a:t>入网时间</a:t>
                      </a:r>
                      <a:endParaRPr lang="zh-CN" sz="800" kern="100" dirty="0">
                        <a:effectLst/>
                        <a:latin typeface="+mn-ea"/>
                        <a:ea typeface="+mn-ea"/>
                        <a:cs typeface="黑体" charset="-122"/>
                      </a:endParaRPr>
                    </a:p>
                  </a:txBody>
                  <a:tcPr marL="15400" marR="15400" marT="0" marB="0" anchor="ctr"/>
                </a:tc>
              </a:tr>
              <a:tr h="142812">
                <a:tc>
                  <a:txBody>
                    <a:bodyPr/>
                    <a:lstStyle/>
                    <a:p>
                      <a:pPr algn="l">
                        <a:lnSpc>
                          <a:spcPct val="100000"/>
                        </a:lnSpc>
                        <a:spcAft>
                          <a:spcPts val="0"/>
                        </a:spcAft>
                      </a:pPr>
                      <a:r>
                        <a:rPr lang="en-US" sz="800" kern="0" dirty="0">
                          <a:effectLst/>
                          <a:latin typeface="+mn-ea"/>
                          <a:ea typeface="+mn-ea"/>
                        </a:rPr>
                        <a:t>LAST_STOP_DATE</a:t>
                      </a:r>
                      <a:endParaRPr lang="zh-CN" sz="800" kern="100" dirty="0">
                        <a:effectLst/>
                        <a:latin typeface="+mn-ea"/>
                        <a:ea typeface="+mn-ea"/>
                        <a:cs typeface="黑体" charset="-122"/>
                      </a:endParaRPr>
                    </a:p>
                  </a:txBody>
                  <a:tcPr marL="15400" marR="15400" marT="0" marB="0" anchor="ctr"/>
                </a:tc>
                <a:tc>
                  <a:txBody>
                    <a:bodyPr/>
                    <a:lstStyle/>
                    <a:p>
                      <a:pPr algn="l">
                        <a:lnSpc>
                          <a:spcPct val="100000"/>
                        </a:lnSpc>
                        <a:spcAft>
                          <a:spcPts val="0"/>
                        </a:spcAft>
                      </a:pPr>
                      <a:r>
                        <a:rPr lang="zh-CN" sz="800" kern="0" dirty="0">
                          <a:effectLst/>
                          <a:latin typeface="+mn-ea"/>
                          <a:ea typeface="+mn-ea"/>
                        </a:rPr>
                        <a:t>最后一次停机时间</a:t>
                      </a:r>
                      <a:endParaRPr lang="zh-CN" sz="800" kern="100" dirty="0">
                        <a:effectLst/>
                        <a:latin typeface="+mn-ea"/>
                        <a:ea typeface="+mn-ea"/>
                        <a:cs typeface="黑体" charset="-122"/>
                      </a:endParaRPr>
                    </a:p>
                  </a:txBody>
                  <a:tcPr marL="15400" marR="15400" marT="0" marB="0" anchor="ctr"/>
                </a:tc>
              </a:tr>
              <a:tr h="142812">
                <a:tc>
                  <a:txBody>
                    <a:bodyPr/>
                    <a:lstStyle/>
                    <a:p>
                      <a:pPr algn="l">
                        <a:lnSpc>
                          <a:spcPct val="100000"/>
                        </a:lnSpc>
                        <a:spcAft>
                          <a:spcPts val="0"/>
                        </a:spcAft>
                      </a:pPr>
                      <a:r>
                        <a:rPr lang="en-US" sz="800" kern="0" dirty="0">
                          <a:effectLst/>
                          <a:latin typeface="+mn-ea"/>
                          <a:ea typeface="+mn-ea"/>
                        </a:rPr>
                        <a:t>USER_STATUS</a:t>
                      </a:r>
                      <a:endParaRPr lang="zh-CN" sz="800" kern="100" dirty="0">
                        <a:effectLst/>
                        <a:latin typeface="+mn-ea"/>
                        <a:ea typeface="+mn-ea"/>
                        <a:cs typeface="黑体" charset="-122"/>
                      </a:endParaRPr>
                    </a:p>
                  </a:txBody>
                  <a:tcPr marL="15400" marR="15400" marT="0" marB="0" anchor="ctr"/>
                </a:tc>
                <a:tc>
                  <a:txBody>
                    <a:bodyPr/>
                    <a:lstStyle/>
                    <a:p>
                      <a:pPr algn="l">
                        <a:lnSpc>
                          <a:spcPct val="100000"/>
                        </a:lnSpc>
                        <a:spcAft>
                          <a:spcPts val="0"/>
                        </a:spcAft>
                      </a:pPr>
                      <a:r>
                        <a:rPr lang="zh-CN" sz="800" kern="0">
                          <a:effectLst/>
                          <a:latin typeface="+mn-ea"/>
                          <a:ea typeface="+mn-ea"/>
                        </a:rPr>
                        <a:t>订购实例状态</a:t>
                      </a:r>
                      <a:endParaRPr lang="zh-CN" sz="800" kern="100">
                        <a:effectLst/>
                        <a:latin typeface="+mn-ea"/>
                        <a:ea typeface="+mn-ea"/>
                        <a:cs typeface="黑体" charset="-122"/>
                      </a:endParaRPr>
                    </a:p>
                  </a:txBody>
                  <a:tcPr marL="15400" marR="15400" marT="0" marB="0" anchor="ctr"/>
                </a:tc>
              </a:tr>
              <a:tr h="142812">
                <a:tc>
                  <a:txBody>
                    <a:bodyPr/>
                    <a:lstStyle/>
                    <a:p>
                      <a:pPr algn="l">
                        <a:lnSpc>
                          <a:spcPct val="100000"/>
                        </a:lnSpc>
                        <a:spcAft>
                          <a:spcPts val="0"/>
                        </a:spcAft>
                      </a:pPr>
                      <a:r>
                        <a:rPr lang="en-US" sz="800" kern="0" dirty="0">
                          <a:effectLst/>
                          <a:latin typeface="+mn-ea"/>
                          <a:ea typeface="+mn-ea"/>
                        </a:rPr>
                        <a:t>CHANNEL_ID</a:t>
                      </a:r>
                      <a:endParaRPr lang="zh-CN" sz="800" kern="100" dirty="0">
                        <a:effectLst/>
                        <a:latin typeface="+mn-ea"/>
                        <a:ea typeface="+mn-ea"/>
                        <a:cs typeface="黑体" charset="-122"/>
                      </a:endParaRPr>
                    </a:p>
                  </a:txBody>
                  <a:tcPr marL="15400" marR="15400" marT="0" marB="0" anchor="ctr"/>
                </a:tc>
                <a:tc>
                  <a:txBody>
                    <a:bodyPr/>
                    <a:lstStyle/>
                    <a:p>
                      <a:pPr algn="l">
                        <a:lnSpc>
                          <a:spcPct val="100000"/>
                        </a:lnSpc>
                        <a:spcAft>
                          <a:spcPts val="0"/>
                        </a:spcAft>
                      </a:pPr>
                      <a:r>
                        <a:rPr lang="zh-CN" sz="800" kern="0" dirty="0">
                          <a:effectLst/>
                          <a:latin typeface="+mn-ea"/>
                          <a:ea typeface="+mn-ea"/>
                        </a:rPr>
                        <a:t>发展渠道</a:t>
                      </a:r>
                      <a:endParaRPr lang="zh-CN" sz="800" kern="100" dirty="0">
                        <a:effectLst/>
                        <a:latin typeface="+mn-ea"/>
                        <a:ea typeface="+mn-ea"/>
                        <a:cs typeface="黑体" charset="-122"/>
                      </a:endParaRPr>
                    </a:p>
                  </a:txBody>
                  <a:tcPr marL="15400" marR="15400" marT="0" marB="0" anchor="ctr"/>
                </a:tc>
              </a:tr>
              <a:tr h="142812">
                <a:tc>
                  <a:txBody>
                    <a:bodyPr/>
                    <a:lstStyle/>
                    <a:p>
                      <a:pPr algn="l">
                        <a:lnSpc>
                          <a:spcPct val="100000"/>
                        </a:lnSpc>
                        <a:spcAft>
                          <a:spcPts val="0"/>
                        </a:spcAft>
                      </a:pPr>
                      <a:r>
                        <a:rPr lang="en-US" sz="800" kern="0" dirty="0">
                          <a:effectLst/>
                          <a:latin typeface="+mn-ea"/>
                          <a:ea typeface="+mn-ea"/>
                        </a:rPr>
                        <a:t>IS_INNET</a:t>
                      </a:r>
                      <a:endParaRPr lang="zh-CN" sz="800" kern="100" dirty="0">
                        <a:effectLst/>
                        <a:latin typeface="+mn-ea"/>
                        <a:ea typeface="+mn-ea"/>
                        <a:cs typeface="黑体" charset="-122"/>
                      </a:endParaRPr>
                    </a:p>
                  </a:txBody>
                  <a:tcPr marL="15400" marR="15400" marT="0" marB="0" anchor="ctr"/>
                </a:tc>
                <a:tc>
                  <a:txBody>
                    <a:bodyPr/>
                    <a:lstStyle/>
                    <a:p>
                      <a:pPr algn="l">
                        <a:lnSpc>
                          <a:spcPct val="100000"/>
                        </a:lnSpc>
                        <a:spcAft>
                          <a:spcPts val="0"/>
                        </a:spcAft>
                      </a:pPr>
                      <a:r>
                        <a:rPr lang="zh-CN" sz="800" kern="0" dirty="0">
                          <a:effectLst/>
                          <a:latin typeface="+mn-ea"/>
                          <a:ea typeface="+mn-ea"/>
                        </a:rPr>
                        <a:t>是否在网</a:t>
                      </a:r>
                      <a:endParaRPr lang="zh-CN" sz="800" kern="100" dirty="0">
                        <a:effectLst/>
                        <a:latin typeface="+mn-ea"/>
                        <a:ea typeface="+mn-ea"/>
                        <a:cs typeface="黑体" charset="-122"/>
                      </a:endParaRPr>
                    </a:p>
                  </a:txBody>
                  <a:tcPr marL="15400" marR="15400" marT="0" marB="0" anchor="ctr"/>
                </a:tc>
              </a:tr>
              <a:tr h="142812">
                <a:tc>
                  <a:txBody>
                    <a:bodyPr/>
                    <a:lstStyle/>
                    <a:p>
                      <a:pPr algn="l">
                        <a:lnSpc>
                          <a:spcPct val="100000"/>
                        </a:lnSpc>
                        <a:spcAft>
                          <a:spcPts val="0"/>
                        </a:spcAft>
                      </a:pPr>
                      <a:r>
                        <a:rPr lang="en-US" sz="800" kern="0" dirty="0">
                          <a:effectLst/>
                          <a:latin typeface="+mn-ea"/>
                          <a:ea typeface="+mn-ea"/>
                        </a:rPr>
                        <a:t>IS_CARD</a:t>
                      </a:r>
                      <a:endParaRPr lang="zh-CN" sz="800" kern="100" dirty="0">
                        <a:effectLst/>
                        <a:latin typeface="+mn-ea"/>
                        <a:ea typeface="+mn-ea"/>
                        <a:cs typeface="黑体" charset="-122"/>
                      </a:endParaRPr>
                    </a:p>
                  </a:txBody>
                  <a:tcPr marL="15400" marR="15400" marT="0" marB="0" anchor="ctr"/>
                </a:tc>
                <a:tc>
                  <a:txBody>
                    <a:bodyPr/>
                    <a:lstStyle/>
                    <a:p>
                      <a:pPr algn="l">
                        <a:lnSpc>
                          <a:spcPct val="100000"/>
                        </a:lnSpc>
                        <a:spcAft>
                          <a:spcPts val="0"/>
                        </a:spcAft>
                      </a:pPr>
                      <a:r>
                        <a:rPr lang="zh-CN" sz="800" kern="0">
                          <a:effectLst/>
                          <a:latin typeface="+mn-ea"/>
                          <a:ea typeface="+mn-ea"/>
                        </a:rPr>
                        <a:t>是否上网卡</a:t>
                      </a:r>
                      <a:endParaRPr lang="zh-CN" sz="800" kern="100">
                        <a:effectLst/>
                        <a:latin typeface="+mn-ea"/>
                        <a:ea typeface="+mn-ea"/>
                        <a:cs typeface="黑体" charset="-122"/>
                      </a:endParaRPr>
                    </a:p>
                  </a:txBody>
                  <a:tcPr marL="15400" marR="15400" marT="0" marB="0" anchor="ctr"/>
                </a:tc>
              </a:tr>
              <a:tr h="142812">
                <a:tc>
                  <a:txBody>
                    <a:bodyPr/>
                    <a:lstStyle/>
                    <a:p>
                      <a:pPr algn="l">
                        <a:lnSpc>
                          <a:spcPct val="100000"/>
                        </a:lnSpc>
                        <a:spcAft>
                          <a:spcPts val="0"/>
                        </a:spcAft>
                      </a:pPr>
                      <a:r>
                        <a:rPr lang="en-US" sz="800" kern="0">
                          <a:effectLst/>
                          <a:latin typeface="+mn-ea"/>
                          <a:ea typeface="+mn-ea"/>
                        </a:rPr>
                        <a:t>INNET_MONTHS</a:t>
                      </a:r>
                      <a:endParaRPr lang="zh-CN" sz="800" kern="100">
                        <a:effectLst/>
                        <a:latin typeface="+mn-ea"/>
                        <a:ea typeface="+mn-ea"/>
                        <a:cs typeface="黑体" charset="-122"/>
                      </a:endParaRPr>
                    </a:p>
                  </a:txBody>
                  <a:tcPr marL="15400" marR="15400" marT="0" marB="0" anchor="ctr"/>
                </a:tc>
                <a:tc>
                  <a:txBody>
                    <a:bodyPr/>
                    <a:lstStyle/>
                    <a:p>
                      <a:pPr algn="l">
                        <a:lnSpc>
                          <a:spcPct val="100000"/>
                        </a:lnSpc>
                        <a:spcAft>
                          <a:spcPts val="0"/>
                        </a:spcAft>
                      </a:pPr>
                      <a:r>
                        <a:rPr lang="zh-CN" sz="800" kern="0">
                          <a:effectLst/>
                          <a:latin typeface="+mn-ea"/>
                          <a:ea typeface="+mn-ea"/>
                        </a:rPr>
                        <a:t>在网时长</a:t>
                      </a:r>
                      <a:endParaRPr lang="zh-CN" sz="800" kern="100">
                        <a:effectLst/>
                        <a:latin typeface="+mn-ea"/>
                        <a:ea typeface="+mn-ea"/>
                        <a:cs typeface="黑体" charset="-122"/>
                      </a:endParaRPr>
                    </a:p>
                  </a:txBody>
                  <a:tcPr marL="15400" marR="15400" marT="0" marB="0" anchor="ctr"/>
                </a:tc>
              </a:tr>
              <a:tr h="142812">
                <a:tc>
                  <a:txBody>
                    <a:bodyPr/>
                    <a:lstStyle/>
                    <a:p>
                      <a:pPr algn="l">
                        <a:lnSpc>
                          <a:spcPct val="100000"/>
                        </a:lnSpc>
                        <a:spcAft>
                          <a:spcPts val="0"/>
                        </a:spcAft>
                      </a:pPr>
                      <a:r>
                        <a:rPr lang="en-US" sz="800" kern="0">
                          <a:effectLst/>
                          <a:latin typeface="+mn-ea"/>
                          <a:ea typeface="+mn-ea"/>
                        </a:rPr>
                        <a:t>STOP_MONTH</a:t>
                      </a:r>
                      <a:endParaRPr lang="zh-CN" sz="800" kern="100">
                        <a:effectLst/>
                        <a:latin typeface="+mn-ea"/>
                        <a:ea typeface="+mn-ea"/>
                        <a:cs typeface="黑体" charset="-122"/>
                      </a:endParaRPr>
                    </a:p>
                  </a:txBody>
                  <a:tcPr marL="15400" marR="15400" marT="0" marB="0" anchor="ctr"/>
                </a:tc>
                <a:tc>
                  <a:txBody>
                    <a:bodyPr/>
                    <a:lstStyle/>
                    <a:p>
                      <a:pPr algn="l">
                        <a:lnSpc>
                          <a:spcPct val="100000"/>
                        </a:lnSpc>
                        <a:spcAft>
                          <a:spcPts val="0"/>
                        </a:spcAft>
                      </a:pPr>
                      <a:r>
                        <a:rPr lang="zh-CN" sz="800" kern="0">
                          <a:effectLst/>
                          <a:latin typeface="+mn-ea"/>
                          <a:ea typeface="+mn-ea"/>
                        </a:rPr>
                        <a:t>停机时长</a:t>
                      </a:r>
                      <a:endParaRPr lang="zh-CN" sz="800" kern="100">
                        <a:effectLst/>
                        <a:latin typeface="+mn-ea"/>
                        <a:ea typeface="+mn-ea"/>
                        <a:cs typeface="黑体" charset="-122"/>
                      </a:endParaRPr>
                    </a:p>
                  </a:txBody>
                  <a:tcPr marL="15400" marR="15400" marT="0" marB="0" anchor="ctr"/>
                </a:tc>
              </a:tr>
              <a:tr h="142812">
                <a:tc>
                  <a:txBody>
                    <a:bodyPr/>
                    <a:lstStyle/>
                    <a:p>
                      <a:pPr algn="l">
                        <a:lnSpc>
                          <a:spcPct val="100000"/>
                        </a:lnSpc>
                        <a:spcAft>
                          <a:spcPts val="0"/>
                        </a:spcAft>
                      </a:pPr>
                      <a:r>
                        <a:rPr lang="en-US" sz="800" kern="0">
                          <a:effectLst/>
                          <a:latin typeface="+mn-ea"/>
                          <a:ea typeface="+mn-ea"/>
                        </a:rPr>
                        <a:t>IS_ADD</a:t>
                      </a:r>
                      <a:endParaRPr lang="zh-CN" sz="800" kern="100">
                        <a:effectLst/>
                        <a:latin typeface="+mn-ea"/>
                        <a:ea typeface="+mn-ea"/>
                        <a:cs typeface="黑体" charset="-122"/>
                      </a:endParaRPr>
                    </a:p>
                  </a:txBody>
                  <a:tcPr marL="15400" marR="15400" marT="0" marB="0" anchor="ctr"/>
                </a:tc>
                <a:tc>
                  <a:txBody>
                    <a:bodyPr/>
                    <a:lstStyle/>
                    <a:p>
                      <a:pPr algn="l">
                        <a:lnSpc>
                          <a:spcPct val="100000"/>
                        </a:lnSpc>
                        <a:spcAft>
                          <a:spcPts val="0"/>
                        </a:spcAft>
                      </a:pPr>
                      <a:r>
                        <a:rPr lang="zh-CN" sz="800" kern="0" dirty="0">
                          <a:effectLst/>
                          <a:latin typeface="+mn-ea"/>
                          <a:ea typeface="+mn-ea"/>
                        </a:rPr>
                        <a:t>是否新增</a:t>
                      </a:r>
                      <a:endParaRPr lang="zh-CN" sz="800" kern="100" dirty="0">
                        <a:effectLst/>
                        <a:latin typeface="+mn-ea"/>
                        <a:ea typeface="+mn-ea"/>
                        <a:cs typeface="黑体" charset="-122"/>
                      </a:endParaRPr>
                    </a:p>
                  </a:txBody>
                  <a:tcPr marL="15400" marR="15400" marT="0" marB="0" anchor="ctr"/>
                </a:tc>
              </a:tr>
              <a:tr h="142812">
                <a:tc>
                  <a:txBody>
                    <a:bodyPr/>
                    <a:lstStyle/>
                    <a:p>
                      <a:pPr algn="l">
                        <a:lnSpc>
                          <a:spcPct val="100000"/>
                        </a:lnSpc>
                        <a:spcAft>
                          <a:spcPts val="0"/>
                        </a:spcAft>
                      </a:pPr>
                      <a:r>
                        <a:rPr lang="en-US" sz="800" kern="0">
                          <a:effectLst/>
                          <a:latin typeface="+mn-ea"/>
                          <a:ea typeface="+mn-ea"/>
                        </a:rPr>
                        <a:t>ADD_TYPE</a:t>
                      </a:r>
                      <a:endParaRPr lang="zh-CN" sz="800" kern="100">
                        <a:effectLst/>
                        <a:latin typeface="+mn-ea"/>
                        <a:ea typeface="+mn-ea"/>
                        <a:cs typeface="黑体" charset="-122"/>
                      </a:endParaRPr>
                    </a:p>
                  </a:txBody>
                  <a:tcPr marL="15400" marR="15400" marT="0" marB="0" anchor="ctr"/>
                </a:tc>
                <a:tc>
                  <a:txBody>
                    <a:bodyPr/>
                    <a:lstStyle/>
                    <a:p>
                      <a:pPr algn="l">
                        <a:lnSpc>
                          <a:spcPct val="100000"/>
                        </a:lnSpc>
                        <a:spcAft>
                          <a:spcPts val="0"/>
                        </a:spcAft>
                      </a:pPr>
                      <a:r>
                        <a:rPr lang="zh-CN" sz="800" kern="0">
                          <a:effectLst/>
                          <a:latin typeface="+mn-ea"/>
                          <a:ea typeface="+mn-ea"/>
                        </a:rPr>
                        <a:t>新增类型</a:t>
                      </a:r>
                      <a:endParaRPr lang="zh-CN" sz="800" kern="100">
                        <a:effectLst/>
                        <a:latin typeface="+mn-ea"/>
                        <a:ea typeface="+mn-ea"/>
                        <a:cs typeface="黑体" charset="-122"/>
                      </a:endParaRPr>
                    </a:p>
                  </a:txBody>
                  <a:tcPr marL="15400" marR="15400" marT="0" marB="0" anchor="ctr"/>
                </a:tc>
              </a:tr>
              <a:tr h="142812">
                <a:tc>
                  <a:txBody>
                    <a:bodyPr/>
                    <a:lstStyle/>
                    <a:p>
                      <a:pPr algn="l">
                        <a:lnSpc>
                          <a:spcPct val="100000"/>
                        </a:lnSpc>
                        <a:spcAft>
                          <a:spcPts val="0"/>
                        </a:spcAft>
                      </a:pPr>
                      <a:r>
                        <a:rPr lang="en-US" sz="800" kern="0">
                          <a:effectLst/>
                          <a:latin typeface="+mn-ea"/>
                          <a:ea typeface="+mn-ea"/>
                        </a:rPr>
                        <a:t>IS_THIS_DEV</a:t>
                      </a:r>
                      <a:endParaRPr lang="zh-CN" sz="800" kern="100">
                        <a:effectLst/>
                        <a:latin typeface="+mn-ea"/>
                        <a:ea typeface="+mn-ea"/>
                        <a:cs typeface="黑体" charset="-122"/>
                      </a:endParaRPr>
                    </a:p>
                  </a:txBody>
                  <a:tcPr marL="15400" marR="15400" marT="0" marB="0" anchor="ctr"/>
                </a:tc>
                <a:tc>
                  <a:txBody>
                    <a:bodyPr/>
                    <a:lstStyle/>
                    <a:p>
                      <a:pPr algn="l">
                        <a:lnSpc>
                          <a:spcPct val="100000"/>
                        </a:lnSpc>
                        <a:spcAft>
                          <a:spcPts val="0"/>
                        </a:spcAft>
                      </a:pPr>
                      <a:r>
                        <a:rPr lang="zh-CN" sz="800" kern="0">
                          <a:effectLst/>
                          <a:latin typeface="+mn-ea"/>
                          <a:ea typeface="+mn-ea"/>
                        </a:rPr>
                        <a:t>是否本期新发展</a:t>
                      </a:r>
                      <a:endParaRPr lang="zh-CN" sz="800" kern="100">
                        <a:effectLst/>
                        <a:latin typeface="+mn-ea"/>
                        <a:ea typeface="+mn-ea"/>
                        <a:cs typeface="黑体" charset="-122"/>
                      </a:endParaRPr>
                    </a:p>
                  </a:txBody>
                  <a:tcPr marL="15400" marR="15400" marT="0" marB="0" anchor="ctr"/>
                </a:tc>
              </a:tr>
              <a:tr h="142812">
                <a:tc>
                  <a:txBody>
                    <a:bodyPr/>
                    <a:lstStyle/>
                    <a:p>
                      <a:pPr algn="l">
                        <a:lnSpc>
                          <a:spcPct val="100000"/>
                        </a:lnSpc>
                        <a:spcAft>
                          <a:spcPts val="0"/>
                        </a:spcAft>
                      </a:pPr>
                      <a:r>
                        <a:rPr lang="en-US" sz="800" kern="0" dirty="0">
                          <a:effectLst/>
                          <a:latin typeface="+mn-ea"/>
                          <a:ea typeface="+mn-ea"/>
                        </a:rPr>
                        <a:t>IS_LOST</a:t>
                      </a:r>
                      <a:endParaRPr lang="zh-CN" sz="800" kern="100" dirty="0">
                        <a:effectLst/>
                        <a:latin typeface="+mn-ea"/>
                        <a:ea typeface="+mn-ea"/>
                        <a:cs typeface="黑体" charset="-122"/>
                      </a:endParaRPr>
                    </a:p>
                  </a:txBody>
                  <a:tcPr marL="15400" marR="15400" marT="0" marB="0" anchor="ctr"/>
                </a:tc>
                <a:tc>
                  <a:txBody>
                    <a:bodyPr/>
                    <a:lstStyle/>
                    <a:p>
                      <a:pPr algn="l">
                        <a:lnSpc>
                          <a:spcPct val="100000"/>
                        </a:lnSpc>
                        <a:spcAft>
                          <a:spcPts val="0"/>
                        </a:spcAft>
                      </a:pPr>
                      <a:r>
                        <a:rPr lang="zh-CN" sz="800" kern="0">
                          <a:effectLst/>
                          <a:latin typeface="+mn-ea"/>
                          <a:ea typeface="+mn-ea"/>
                        </a:rPr>
                        <a:t>是否流失</a:t>
                      </a:r>
                      <a:endParaRPr lang="zh-CN" sz="800" kern="100">
                        <a:effectLst/>
                        <a:latin typeface="+mn-ea"/>
                        <a:ea typeface="+mn-ea"/>
                        <a:cs typeface="黑体" charset="-122"/>
                      </a:endParaRPr>
                    </a:p>
                  </a:txBody>
                  <a:tcPr marL="15400" marR="15400" marT="0" marB="0" anchor="ctr"/>
                </a:tc>
              </a:tr>
              <a:tr h="142812">
                <a:tc>
                  <a:txBody>
                    <a:bodyPr/>
                    <a:lstStyle/>
                    <a:p>
                      <a:pPr algn="l">
                        <a:lnSpc>
                          <a:spcPct val="100000"/>
                        </a:lnSpc>
                        <a:spcAft>
                          <a:spcPts val="0"/>
                        </a:spcAft>
                      </a:pPr>
                      <a:r>
                        <a:rPr lang="en-US" sz="800" kern="0" dirty="0">
                          <a:effectLst/>
                          <a:latin typeface="+mn-ea"/>
                          <a:ea typeface="+mn-ea"/>
                        </a:rPr>
                        <a:t>LOST_TYPE</a:t>
                      </a:r>
                      <a:endParaRPr lang="zh-CN" sz="800" kern="100" dirty="0">
                        <a:effectLst/>
                        <a:latin typeface="+mn-ea"/>
                        <a:ea typeface="+mn-ea"/>
                        <a:cs typeface="黑体" charset="-122"/>
                      </a:endParaRPr>
                    </a:p>
                  </a:txBody>
                  <a:tcPr marL="15400" marR="15400" marT="0" marB="0" anchor="ctr"/>
                </a:tc>
                <a:tc>
                  <a:txBody>
                    <a:bodyPr/>
                    <a:lstStyle/>
                    <a:p>
                      <a:pPr algn="l">
                        <a:lnSpc>
                          <a:spcPct val="100000"/>
                        </a:lnSpc>
                        <a:spcAft>
                          <a:spcPts val="0"/>
                        </a:spcAft>
                      </a:pPr>
                      <a:r>
                        <a:rPr lang="zh-CN" sz="800" kern="0">
                          <a:effectLst/>
                          <a:latin typeface="+mn-ea"/>
                          <a:ea typeface="+mn-ea"/>
                        </a:rPr>
                        <a:t>流失类型</a:t>
                      </a:r>
                      <a:endParaRPr lang="zh-CN" sz="800" kern="100">
                        <a:effectLst/>
                        <a:latin typeface="+mn-ea"/>
                        <a:ea typeface="+mn-ea"/>
                        <a:cs typeface="黑体" charset="-122"/>
                      </a:endParaRPr>
                    </a:p>
                  </a:txBody>
                  <a:tcPr marL="15400" marR="15400" marT="0" marB="0" anchor="ctr"/>
                </a:tc>
              </a:tr>
              <a:tr h="142812">
                <a:tc>
                  <a:txBody>
                    <a:bodyPr/>
                    <a:lstStyle/>
                    <a:p>
                      <a:pPr algn="l">
                        <a:lnSpc>
                          <a:spcPct val="100000"/>
                        </a:lnSpc>
                        <a:spcAft>
                          <a:spcPts val="0"/>
                        </a:spcAft>
                      </a:pPr>
                      <a:r>
                        <a:rPr lang="en-US" sz="800" kern="0" dirty="0">
                          <a:effectLst/>
                          <a:latin typeface="+mn-ea"/>
                          <a:ea typeface="+mn-ea"/>
                        </a:rPr>
                        <a:t>IS_THIS_BREAK</a:t>
                      </a:r>
                      <a:endParaRPr lang="zh-CN" sz="800" kern="100" dirty="0">
                        <a:effectLst/>
                        <a:latin typeface="+mn-ea"/>
                        <a:ea typeface="+mn-ea"/>
                        <a:cs typeface="黑体" charset="-122"/>
                      </a:endParaRPr>
                    </a:p>
                  </a:txBody>
                  <a:tcPr marL="15400" marR="15400" marT="0" marB="0" anchor="ctr"/>
                </a:tc>
                <a:tc>
                  <a:txBody>
                    <a:bodyPr/>
                    <a:lstStyle/>
                    <a:p>
                      <a:pPr algn="l">
                        <a:lnSpc>
                          <a:spcPct val="100000"/>
                        </a:lnSpc>
                        <a:spcAft>
                          <a:spcPts val="0"/>
                        </a:spcAft>
                      </a:pPr>
                      <a:r>
                        <a:rPr lang="zh-CN" sz="800" kern="0" dirty="0">
                          <a:effectLst/>
                          <a:latin typeface="+mn-ea"/>
                          <a:ea typeface="+mn-ea"/>
                        </a:rPr>
                        <a:t>是否本期离网</a:t>
                      </a:r>
                      <a:endParaRPr lang="zh-CN" sz="800" kern="100" dirty="0">
                        <a:effectLst/>
                        <a:latin typeface="+mn-ea"/>
                        <a:ea typeface="+mn-ea"/>
                        <a:cs typeface="黑体" charset="-122"/>
                      </a:endParaRPr>
                    </a:p>
                  </a:txBody>
                  <a:tcPr marL="15400" marR="15400" marT="0" marB="0" anchor="ctr"/>
                </a:tc>
              </a:tr>
              <a:tr h="142812">
                <a:tc>
                  <a:txBody>
                    <a:bodyPr/>
                    <a:lstStyle/>
                    <a:p>
                      <a:pPr algn="l">
                        <a:lnSpc>
                          <a:spcPct val="100000"/>
                        </a:lnSpc>
                        <a:spcAft>
                          <a:spcPts val="0"/>
                        </a:spcAft>
                      </a:pPr>
                      <a:r>
                        <a:rPr lang="en-US" altLang="zh-CN" sz="800" kern="100" dirty="0" smtClean="0">
                          <a:effectLst/>
                          <a:latin typeface="+mn-ea"/>
                          <a:ea typeface="+mn-ea"/>
                          <a:cs typeface="黑体" charset="-122"/>
                        </a:rPr>
                        <a:t>……</a:t>
                      </a:r>
                      <a:endParaRPr lang="zh-CN" sz="800" kern="100" dirty="0">
                        <a:effectLst/>
                        <a:latin typeface="+mn-ea"/>
                        <a:ea typeface="+mn-ea"/>
                        <a:cs typeface="黑体" charset="-122"/>
                      </a:endParaRPr>
                    </a:p>
                  </a:txBody>
                  <a:tcPr marL="15400" marR="15400" marT="0" marB="0" anchor="ctr"/>
                </a:tc>
                <a:tc>
                  <a:txBody>
                    <a:bodyPr/>
                    <a:lstStyle/>
                    <a:p>
                      <a:pPr algn="l">
                        <a:lnSpc>
                          <a:spcPct val="100000"/>
                        </a:lnSpc>
                        <a:spcAft>
                          <a:spcPts val="0"/>
                        </a:spcAft>
                      </a:pPr>
                      <a:r>
                        <a:rPr lang="en-US" altLang="zh-CN" sz="800" kern="100" dirty="0" smtClean="0">
                          <a:effectLst/>
                          <a:latin typeface="+mn-ea"/>
                          <a:ea typeface="+mn-ea"/>
                          <a:cs typeface="黑体" charset="-122"/>
                        </a:rPr>
                        <a:t>……</a:t>
                      </a:r>
                      <a:endParaRPr lang="zh-CN" sz="800" kern="100" dirty="0">
                        <a:effectLst/>
                        <a:latin typeface="+mn-ea"/>
                        <a:ea typeface="+mn-ea"/>
                        <a:cs typeface="黑体" charset="-122"/>
                      </a:endParaRPr>
                    </a:p>
                  </a:txBody>
                  <a:tcPr marL="15400" marR="15400" marT="0" marB="0" anchor="ctr"/>
                </a:tc>
              </a:tr>
            </a:tbl>
          </a:graphicData>
        </a:graphic>
      </p:graphicFrame>
      <p:graphicFrame>
        <p:nvGraphicFramePr>
          <p:cNvPr id="8" name="表格 7"/>
          <p:cNvGraphicFramePr>
            <a:graphicFrameLocks noGrp="1"/>
          </p:cNvGraphicFramePr>
          <p:nvPr>
            <p:extLst/>
          </p:nvPr>
        </p:nvGraphicFramePr>
        <p:xfrm>
          <a:off x="4561881" y="1035722"/>
          <a:ext cx="2160000" cy="4037872"/>
        </p:xfrm>
        <a:graphic>
          <a:graphicData uri="http://schemas.openxmlformats.org/drawingml/2006/table">
            <a:tbl>
              <a:tblPr firstRow="1" bandRow="1">
                <a:tableStyleId>{7DF18680-E054-41AD-8BC1-D1AEF772440D}</a:tableStyleId>
              </a:tblPr>
              <a:tblGrid>
                <a:gridCol w="1209654"/>
                <a:gridCol w="950346"/>
              </a:tblGrid>
              <a:tr h="186044">
                <a:tc>
                  <a:txBody>
                    <a:bodyPr/>
                    <a:lstStyle/>
                    <a:p>
                      <a:pPr algn="ctr" fontAlgn="ctr"/>
                      <a:r>
                        <a:rPr lang="zh-CN" altLang="en-US" sz="800" u="none" strike="noStrike" dirty="0">
                          <a:effectLst/>
                          <a:latin typeface="+mn-ea"/>
                          <a:ea typeface="+mn-ea"/>
                        </a:rPr>
                        <a:t>字段名称</a:t>
                      </a:r>
                      <a:endParaRPr lang="zh-CN" altLang="en-US" sz="800" b="1" i="0" u="none" strike="noStrike" dirty="0">
                        <a:solidFill>
                          <a:sysClr val="windowText" lastClr="000000"/>
                        </a:solidFill>
                        <a:effectLst/>
                        <a:latin typeface="+mn-ea"/>
                        <a:ea typeface="+mn-ea"/>
                      </a:endParaRPr>
                    </a:p>
                  </a:txBody>
                  <a:tcPr marL="6350" marR="6350" marT="6350" marB="0" anchor="ctr"/>
                </a:tc>
                <a:tc>
                  <a:txBody>
                    <a:bodyPr/>
                    <a:lstStyle/>
                    <a:p>
                      <a:pPr algn="ctr" fontAlgn="ctr"/>
                      <a:r>
                        <a:rPr lang="zh-CN" altLang="en-US" sz="800" u="none" strike="noStrike" dirty="0">
                          <a:effectLst/>
                          <a:latin typeface="+mn-ea"/>
                          <a:ea typeface="+mn-ea"/>
                        </a:rPr>
                        <a:t>字段中文名称</a:t>
                      </a:r>
                      <a:endParaRPr lang="zh-CN" altLang="en-US" sz="800" b="1" i="0" u="none" strike="noStrike" dirty="0">
                        <a:solidFill>
                          <a:sysClr val="windowText" lastClr="000000"/>
                        </a:solidFill>
                        <a:effectLst/>
                        <a:latin typeface="+mn-ea"/>
                        <a:ea typeface="+mn-ea"/>
                      </a:endParaRPr>
                    </a:p>
                  </a:txBody>
                  <a:tcPr marL="6350" marR="6350" marT="6350" marB="0" anchor="ctr"/>
                </a:tc>
              </a:tr>
              <a:tr h="186044">
                <a:tc>
                  <a:txBody>
                    <a:bodyPr/>
                    <a:lstStyle/>
                    <a:p>
                      <a:pPr algn="l" fontAlgn="auto">
                        <a:lnSpc>
                          <a:spcPct val="130000"/>
                        </a:lnSpc>
                        <a:spcAft>
                          <a:spcPts val="0"/>
                        </a:spcAft>
                      </a:pPr>
                      <a:r>
                        <a:rPr lang="en-US" sz="800" kern="0">
                          <a:effectLst/>
                          <a:latin typeface="+mn-ea"/>
                          <a:ea typeface="+mn-ea"/>
                        </a:rPr>
                        <a:t>MONTH_ID</a:t>
                      </a:r>
                      <a:endParaRPr lang="zh-CN" sz="800" kern="100">
                        <a:effectLst/>
                        <a:latin typeface="+mn-ea"/>
                        <a:ea typeface="+mn-ea"/>
                      </a:endParaRPr>
                    </a:p>
                  </a:txBody>
                  <a:tcPr marL="16071" marR="16071" marT="0" marB="0" anchor="ctr"/>
                </a:tc>
                <a:tc>
                  <a:txBody>
                    <a:bodyPr/>
                    <a:lstStyle/>
                    <a:p>
                      <a:pPr algn="l" fontAlgn="auto">
                        <a:lnSpc>
                          <a:spcPct val="130000"/>
                        </a:lnSpc>
                        <a:spcAft>
                          <a:spcPts val="0"/>
                        </a:spcAft>
                      </a:pPr>
                      <a:r>
                        <a:rPr lang="zh-CN" sz="800" kern="0" dirty="0">
                          <a:effectLst/>
                          <a:latin typeface="+mn-ea"/>
                          <a:ea typeface="+mn-ea"/>
                        </a:rPr>
                        <a:t>月份</a:t>
                      </a:r>
                      <a:endParaRPr lang="zh-CN" sz="800" kern="100" dirty="0">
                        <a:effectLst/>
                        <a:latin typeface="+mn-ea"/>
                        <a:ea typeface="+mn-ea"/>
                      </a:endParaRPr>
                    </a:p>
                  </a:txBody>
                  <a:tcPr marL="16071" marR="16071" marT="0" marB="0" anchor="ctr"/>
                </a:tc>
              </a:tr>
              <a:tr h="186044">
                <a:tc>
                  <a:txBody>
                    <a:bodyPr/>
                    <a:lstStyle/>
                    <a:p>
                      <a:pPr algn="l" fontAlgn="auto">
                        <a:lnSpc>
                          <a:spcPct val="130000"/>
                        </a:lnSpc>
                        <a:spcAft>
                          <a:spcPts val="0"/>
                        </a:spcAft>
                      </a:pPr>
                      <a:r>
                        <a:rPr lang="en-US" sz="800" kern="0">
                          <a:effectLst/>
                          <a:latin typeface="+mn-ea"/>
                          <a:ea typeface="+mn-ea"/>
                        </a:rPr>
                        <a:t>PROV_ID</a:t>
                      </a:r>
                      <a:endParaRPr lang="zh-CN" sz="800" kern="100">
                        <a:effectLst/>
                        <a:latin typeface="+mn-ea"/>
                        <a:ea typeface="+mn-ea"/>
                      </a:endParaRPr>
                    </a:p>
                  </a:txBody>
                  <a:tcPr marL="16071" marR="16071" marT="0" marB="0" anchor="ctr"/>
                </a:tc>
                <a:tc>
                  <a:txBody>
                    <a:bodyPr/>
                    <a:lstStyle/>
                    <a:p>
                      <a:pPr algn="l" fontAlgn="auto">
                        <a:lnSpc>
                          <a:spcPct val="130000"/>
                        </a:lnSpc>
                        <a:spcAft>
                          <a:spcPts val="0"/>
                        </a:spcAft>
                      </a:pPr>
                      <a:r>
                        <a:rPr lang="zh-CN" sz="800" kern="0" dirty="0">
                          <a:effectLst/>
                          <a:latin typeface="+mn-ea"/>
                          <a:ea typeface="+mn-ea"/>
                        </a:rPr>
                        <a:t>省份</a:t>
                      </a:r>
                      <a:endParaRPr lang="zh-CN" sz="800" kern="100" dirty="0">
                        <a:effectLst/>
                        <a:latin typeface="+mn-ea"/>
                        <a:ea typeface="+mn-ea"/>
                      </a:endParaRPr>
                    </a:p>
                  </a:txBody>
                  <a:tcPr marL="16071" marR="16071" marT="0" marB="0" anchor="ctr"/>
                </a:tc>
              </a:tr>
              <a:tr h="186044">
                <a:tc>
                  <a:txBody>
                    <a:bodyPr/>
                    <a:lstStyle/>
                    <a:p>
                      <a:pPr algn="l" fontAlgn="auto">
                        <a:lnSpc>
                          <a:spcPct val="130000"/>
                        </a:lnSpc>
                        <a:spcAft>
                          <a:spcPts val="0"/>
                        </a:spcAft>
                      </a:pPr>
                      <a:r>
                        <a:rPr lang="en-US" sz="800" kern="0">
                          <a:effectLst/>
                          <a:latin typeface="+mn-ea"/>
                          <a:ea typeface="+mn-ea"/>
                        </a:rPr>
                        <a:t>USER_ID</a:t>
                      </a:r>
                      <a:endParaRPr lang="zh-CN" sz="800" kern="100">
                        <a:effectLst/>
                        <a:latin typeface="+mn-ea"/>
                        <a:ea typeface="+mn-ea"/>
                      </a:endParaRPr>
                    </a:p>
                  </a:txBody>
                  <a:tcPr marL="16071" marR="16071" marT="0" marB="0" anchor="ctr"/>
                </a:tc>
                <a:tc>
                  <a:txBody>
                    <a:bodyPr/>
                    <a:lstStyle/>
                    <a:p>
                      <a:pPr algn="l" fontAlgn="auto">
                        <a:lnSpc>
                          <a:spcPct val="130000"/>
                        </a:lnSpc>
                        <a:spcAft>
                          <a:spcPts val="0"/>
                        </a:spcAft>
                      </a:pPr>
                      <a:r>
                        <a:rPr lang="zh-CN" sz="800" kern="0" dirty="0">
                          <a:effectLst/>
                          <a:latin typeface="+mn-ea"/>
                          <a:ea typeface="+mn-ea"/>
                        </a:rPr>
                        <a:t>订购实例标识</a:t>
                      </a:r>
                      <a:endParaRPr lang="zh-CN" sz="800" kern="100" dirty="0">
                        <a:effectLst/>
                        <a:latin typeface="+mn-ea"/>
                        <a:ea typeface="+mn-ea"/>
                      </a:endParaRPr>
                    </a:p>
                  </a:txBody>
                  <a:tcPr marL="16071" marR="16071" marT="0" marB="0" anchor="ctr"/>
                </a:tc>
              </a:tr>
              <a:tr h="186044">
                <a:tc>
                  <a:txBody>
                    <a:bodyPr/>
                    <a:lstStyle/>
                    <a:p>
                      <a:pPr algn="l" fontAlgn="auto">
                        <a:lnSpc>
                          <a:spcPct val="130000"/>
                        </a:lnSpc>
                        <a:spcAft>
                          <a:spcPts val="0"/>
                        </a:spcAft>
                      </a:pPr>
                      <a:r>
                        <a:rPr lang="en-US" sz="800" kern="0">
                          <a:effectLst/>
                          <a:latin typeface="+mn-ea"/>
                          <a:ea typeface="+mn-ea"/>
                        </a:rPr>
                        <a:t>AREA_ID</a:t>
                      </a:r>
                      <a:endParaRPr lang="zh-CN" sz="800" kern="100">
                        <a:effectLst/>
                        <a:latin typeface="+mn-ea"/>
                        <a:ea typeface="+mn-ea"/>
                      </a:endParaRPr>
                    </a:p>
                  </a:txBody>
                  <a:tcPr marL="16071" marR="16071" marT="0" marB="0" anchor="ctr"/>
                </a:tc>
                <a:tc>
                  <a:txBody>
                    <a:bodyPr/>
                    <a:lstStyle/>
                    <a:p>
                      <a:pPr algn="l" fontAlgn="auto">
                        <a:lnSpc>
                          <a:spcPct val="130000"/>
                        </a:lnSpc>
                        <a:spcAft>
                          <a:spcPts val="0"/>
                        </a:spcAft>
                      </a:pPr>
                      <a:r>
                        <a:rPr lang="zh-CN" sz="800" kern="0" dirty="0">
                          <a:effectLst/>
                          <a:latin typeface="+mn-ea"/>
                          <a:ea typeface="+mn-ea"/>
                        </a:rPr>
                        <a:t>地区标识</a:t>
                      </a:r>
                      <a:endParaRPr lang="zh-CN" sz="800" kern="100" dirty="0">
                        <a:effectLst/>
                        <a:latin typeface="+mn-ea"/>
                        <a:ea typeface="+mn-ea"/>
                      </a:endParaRPr>
                    </a:p>
                  </a:txBody>
                  <a:tcPr marL="16071" marR="16071" marT="0" marB="0" anchor="ctr"/>
                </a:tc>
              </a:tr>
              <a:tr h="307009">
                <a:tc>
                  <a:txBody>
                    <a:bodyPr/>
                    <a:lstStyle/>
                    <a:p>
                      <a:pPr algn="l" fontAlgn="auto">
                        <a:lnSpc>
                          <a:spcPct val="130000"/>
                        </a:lnSpc>
                        <a:spcAft>
                          <a:spcPts val="0"/>
                        </a:spcAft>
                      </a:pPr>
                      <a:r>
                        <a:rPr lang="en-US" sz="800" kern="0">
                          <a:effectLst/>
                          <a:latin typeface="+mn-ea"/>
                          <a:ea typeface="+mn-ea"/>
                        </a:rPr>
                        <a:t>TOTAL_FEE</a:t>
                      </a:r>
                      <a:endParaRPr lang="zh-CN" sz="800" kern="100">
                        <a:effectLst/>
                        <a:latin typeface="+mn-ea"/>
                        <a:ea typeface="+mn-ea"/>
                      </a:endParaRPr>
                    </a:p>
                  </a:txBody>
                  <a:tcPr marL="16071" marR="16071" marT="0" marB="0" anchor="ctr"/>
                </a:tc>
                <a:tc>
                  <a:txBody>
                    <a:bodyPr/>
                    <a:lstStyle/>
                    <a:p>
                      <a:pPr algn="l" fontAlgn="auto">
                        <a:lnSpc>
                          <a:spcPct val="130000"/>
                        </a:lnSpc>
                        <a:spcAft>
                          <a:spcPts val="0"/>
                        </a:spcAft>
                      </a:pPr>
                      <a:r>
                        <a:rPr lang="zh-CN" sz="800" kern="0" dirty="0">
                          <a:effectLst/>
                          <a:latin typeface="+mn-ea"/>
                          <a:ea typeface="+mn-ea"/>
                        </a:rPr>
                        <a:t>正常和降欠挂账出帐费用（</a:t>
                      </a:r>
                      <a:r>
                        <a:rPr lang="en-US" sz="800" kern="0" dirty="0">
                          <a:effectLst/>
                          <a:latin typeface="+mn-ea"/>
                          <a:ea typeface="+mn-ea"/>
                        </a:rPr>
                        <a:t>0</a:t>
                      </a:r>
                      <a:r>
                        <a:rPr lang="zh-CN" sz="800" kern="0" dirty="0">
                          <a:effectLst/>
                          <a:latin typeface="+mn-ea"/>
                          <a:ea typeface="+mn-ea"/>
                        </a:rPr>
                        <a:t>，</a:t>
                      </a:r>
                      <a:r>
                        <a:rPr lang="en-US" sz="800" kern="0" dirty="0">
                          <a:effectLst/>
                          <a:latin typeface="+mn-ea"/>
                          <a:ea typeface="+mn-ea"/>
                        </a:rPr>
                        <a:t>1</a:t>
                      </a:r>
                      <a:r>
                        <a:rPr lang="zh-CN" sz="800" kern="0" dirty="0">
                          <a:effectLst/>
                          <a:latin typeface="+mn-ea"/>
                          <a:ea typeface="+mn-ea"/>
                        </a:rPr>
                        <a:t>）</a:t>
                      </a:r>
                      <a:endParaRPr lang="zh-CN" sz="800" kern="100" dirty="0">
                        <a:effectLst/>
                        <a:latin typeface="+mn-ea"/>
                        <a:ea typeface="+mn-ea"/>
                      </a:endParaRPr>
                    </a:p>
                  </a:txBody>
                  <a:tcPr marL="16071" marR="16071" marT="0" marB="0" anchor="ctr"/>
                </a:tc>
              </a:tr>
              <a:tr h="186044">
                <a:tc>
                  <a:txBody>
                    <a:bodyPr/>
                    <a:lstStyle/>
                    <a:p>
                      <a:pPr algn="l" fontAlgn="auto">
                        <a:lnSpc>
                          <a:spcPct val="130000"/>
                        </a:lnSpc>
                        <a:spcAft>
                          <a:spcPts val="0"/>
                        </a:spcAft>
                      </a:pPr>
                      <a:r>
                        <a:rPr lang="en-US" sz="800" kern="0" dirty="0">
                          <a:effectLst/>
                          <a:latin typeface="+mn-ea"/>
                          <a:ea typeface="+mn-ea"/>
                        </a:rPr>
                        <a:t>BASE_RENT_FEE</a:t>
                      </a:r>
                      <a:endParaRPr lang="zh-CN" sz="800" kern="100" dirty="0">
                        <a:effectLst/>
                        <a:latin typeface="+mn-ea"/>
                        <a:ea typeface="+mn-ea"/>
                      </a:endParaRPr>
                    </a:p>
                  </a:txBody>
                  <a:tcPr marL="16071" marR="16071" marT="0" marB="0" anchor="ctr"/>
                </a:tc>
                <a:tc>
                  <a:txBody>
                    <a:bodyPr/>
                    <a:lstStyle/>
                    <a:p>
                      <a:pPr algn="l" fontAlgn="auto">
                        <a:lnSpc>
                          <a:spcPct val="130000"/>
                        </a:lnSpc>
                        <a:spcAft>
                          <a:spcPts val="0"/>
                        </a:spcAft>
                      </a:pPr>
                      <a:r>
                        <a:rPr lang="zh-CN" sz="800" kern="0" dirty="0">
                          <a:effectLst/>
                          <a:latin typeface="+mn-ea"/>
                          <a:ea typeface="+mn-ea"/>
                        </a:rPr>
                        <a:t>基本月租</a:t>
                      </a:r>
                      <a:endParaRPr lang="zh-CN" sz="800" kern="100" dirty="0">
                        <a:effectLst/>
                        <a:latin typeface="+mn-ea"/>
                        <a:ea typeface="+mn-ea"/>
                      </a:endParaRPr>
                    </a:p>
                  </a:txBody>
                  <a:tcPr marL="16071" marR="16071" marT="0" marB="0" anchor="ctr"/>
                </a:tc>
              </a:tr>
              <a:tr h="186044">
                <a:tc>
                  <a:txBody>
                    <a:bodyPr/>
                    <a:lstStyle/>
                    <a:p>
                      <a:pPr algn="l" fontAlgn="auto">
                        <a:lnSpc>
                          <a:spcPct val="130000"/>
                        </a:lnSpc>
                        <a:spcAft>
                          <a:spcPts val="0"/>
                        </a:spcAft>
                      </a:pPr>
                      <a:r>
                        <a:rPr lang="en-US" sz="800" kern="0">
                          <a:effectLst/>
                          <a:latin typeface="+mn-ea"/>
                          <a:ea typeface="+mn-ea"/>
                        </a:rPr>
                        <a:t>DINNER_RENT_FEE</a:t>
                      </a:r>
                      <a:endParaRPr lang="zh-CN" sz="800" kern="100">
                        <a:effectLst/>
                        <a:latin typeface="+mn-ea"/>
                        <a:ea typeface="+mn-ea"/>
                      </a:endParaRPr>
                    </a:p>
                  </a:txBody>
                  <a:tcPr marL="16071" marR="16071" marT="0" marB="0" anchor="ctr"/>
                </a:tc>
                <a:tc>
                  <a:txBody>
                    <a:bodyPr/>
                    <a:lstStyle/>
                    <a:p>
                      <a:pPr algn="l" fontAlgn="auto">
                        <a:lnSpc>
                          <a:spcPct val="130000"/>
                        </a:lnSpc>
                        <a:spcAft>
                          <a:spcPts val="0"/>
                        </a:spcAft>
                      </a:pPr>
                      <a:r>
                        <a:rPr lang="zh-CN" sz="800" kern="0" dirty="0">
                          <a:effectLst/>
                          <a:latin typeface="+mn-ea"/>
                          <a:ea typeface="+mn-ea"/>
                        </a:rPr>
                        <a:t>套餐月租</a:t>
                      </a:r>
                      <a:endParaRPr lang="zh-CN" sz="800" kern="100" dirty="0">
                        <a:effectLst/>
                        <a:latin typeface="+mn-ea"/>
                        <a:ea typeface="+mn-ea"/>
                      </a:endParaRPr>
                    </a:p>
                  </a:txBody>
                  <a:tcPr marL="16071" marR="16071" marT="0" marB="0" anchor="ctr"/>
                </a:tc>
              </a:tr>
              <a:tr h="186044">
                <a:tc>
                  <a:txBody>
                    <a:bodyPr/>
                    <a:lstStyle/>
                    <a:p>
                      <a:pPr algn="l" fontAlgn="auto">
                        <a:lnSpc>
                          <a:spcPct val="130000"/>
                        </a:lnSpc>
                        <a:spcAft>
                          <a:spcPts val="0"/>
                        </a:spcAft>
                      </a:pPr>
                      <a:r>
                        <a:rPr lang="en-US" sz="800" kern="0" dirty="0">
                          <a:effectLst/>
                          <a:latin typeface="+mn-ea"/>
                          <a:ea typeface="+mn-ea"/>
                        </a:rPr>
                        <a:t>FUNCATION_RENT_FEE</a:t>
                      </a:r>
                      <a:endParaRPr lang="zh-CN" sz="800" kern="100" dirty="0">
                        <a:effectLst/>
                        <a:latin typeface="+mn-ea"/>
                        <a:ea typeface="+mn-ea"/>
                      </a:endParaRPr>
                    </a:p>
                  </a:txBody>
                  <a:tcPr marL="16071" marR="16071" marT="0" marB="0" anchor="ctr"/>
                </a:tc>
                <a:tc>
                  <a:txBody>
                    <a:bodyPr/>
                    <a:lstStyle/>
                    <a:p>
                      <a:pPr algn="l" fontAlgn="auto">
                        <a:lnSpc>
                          <a:spcPct val="130000"/>
                        </a:lnSpc>
                        <a:spcAft>
                          <a:spcPts val="0"/>
                        </a:spcAft>
                      </a:pPr>
                      <a:r>
                        <a:rPr lang="zh-CN" sz="800" kern="0" dirty="0">
                          <a:effectLst/>
                          <a:latin typeface="+mn-ea"/>
                          <a:ea typeface="+mn-ea"/>
                        </a:rPr>
                        <a:t>功能月租费</a:t>
                      </a:r>
                      <a:endParaRPr lang="zh-CN" sz="800" kern="100" dirty="0">
                        <a:effectLst/>
                        <a:latin typeface="+mn-ea"/>
                        <a:ea typeface="+mn-ea"/>
                      </a:endParaRPr>
                    </a:p>
                  </a:txBody>
                  <a:tcPr marL="16071" marR="16071" marT="0" marB="0" anchor="ctr"/>
                </a:tc>
              </a:tr>
              <a:tr h="186044">
                <a:tc>
                  <a:txBody>
                    <a:bodyPr/>
                    <a:lstStyle/>
                    <a:p>
                      <a:pPr algn="l" fontAlgn="auto">
                        <a:lnSpc>
                          <a:spcPct val="130000"/>
                        </a:lnSpc>
                        <a:spcAft>
                          <a:spcPts val="0"/>
                        </a:spcAft>
                      </a:pPr>
                      <a:r>
                        <a:rPr lang="en-US" sz="800" kern="0">
                          <a:effectLst/>
                          <a:latin typeface="+mn-ea"/>
                          <a:ea typeface="+mn-ea"/>
                        </a:rPr>
                        <a:t>OTHER_RENT_FEE</a:t>
                      </a:r>
                      <a:endParaRPr lang="zh-CN" sz="800" kern="100">
                        <a:effectLst/>
                        <a:latin typeface="+mn-ea"/>
                        <a:ea typeface="+mn-ea"/>
                      </a:endParaRPr>
                    </a:p>
                  </a:txBody>
                  <a:tcPr marL="16071" marR="16071" marT="0" marB="0" anchor="ctr"/>
                </a:tc>
                <a:tc>
                  <a:txBody>
                    <a:bodyPr/>
                    <a:lstStyle/>
                    <a:p>
                      <a:pPr algn="l" fontAlgn="auto">
                        <a:lnSpc>
                          <a:spcPct val="130000"/>
                        </a:lnSpc>
                        <a:spcAft>
                          <a:spcPts val="0"/>
                        </a:spcAft>
                      </a:pPr>
                      <a:r>
                        <a:rPr lang="zh-CN" sz="800" kern="0" dirty="0">
                          <a:effectLst/>
                          <a:latin typeface="+mn-ea"/>
                          <a:ea typeface="+mn-ea"/>
                        </a:rPr>
                        <a:t>其他月租</a:t>
                      </a:r>
                      <a:endParaRPr lang="zh-CN" sz="800" kern="100" dirty="0">
                        <a:effectLst/>
                        <a:latin typeface="+mn-ea"/>
                        <a:ea typeface="+mn-ea"/>
                      </a:endParaRPr>
                    </a:p>
                  </a:txBody>
                  <a:tcPr marL="16071" marR="16071" marT="0" marB="0" anchor="ctr"/>
                </a:tc>
              </a:tr>
              <a:tr h="186044">
                <a:tc>
                  <a:txBody>
                    <a:bodyPr/>
                    <a:lstStyle/>
                    <a:p>
                      <a:pPr algn="l" fontAlgn="auto">
                        <a:lnSpc>
                          <a:spcPct val="130000"/>
                        </a:lnSpc>
                        <a:spcAft>
                          <a:spcPts val="0"/>
                        </a:spcAft>
                      </a:pPr>
                      <a:r>
                        <a:rPr lang="en-US" sz="800" kern="0">
                          <a:effectLst/>
                          <a:latin typeface="+mn-ea"/>
                          <a:ea typeface="+mn-ea"/>
                        </a:rPr>
                        <a:t>BASE_CALL_FEE</a:t>
                      </a:r>
                      <a:endParaRPr lang="zh-CN" sz="800" kern="100">
                        <a:effectLst/>
                        <a:latin typeface="+mn-ea"/>
                        <a:ea typeface="+mn-ea"/>
                      </a:endParaRPr>
                    </a:p>
                  </a:txBody>
                  <a:tcPr marL="16071" marR="16071" marT="0" marB="0" anchor="ctr"/>
                </a:tc>
                <a:tc>
                  <a:txBody>
                    <a:bodyPr/>
                    <a:lstStyle/>
                    <a:p>
                      <a:pPr algn="l" fontAlgn="auto">
                        <a:lnSpc>
                          <a:spcPct val="130000"/>
                        </a:lnSpc>
                        <a:spcAft>
                          <a:spcPts val="0"/>
                        </a:spcAft>
                      </a:pPr>
                      <a:r>
                        <a:rPr lang="zh-CN" sz="800" kern="0" dirty="0">
                          <a:effectLst/>
                          <a:latin typeface="+mn-ea"/>
                          <a:ea typeface="+mn-ea"/>
                        </a:rPr>
                        <a:t>本地通话费</a:t>
                      </a:r>
                      <a:endParaRPr lang="zh-CN" sz="800" kern="100" dirty="0">
                        <a:effectLst/>
                        <a:latin typeface="+mn-ea"/>
                        <a:ea typeface="+mn-ea"/>
                      </a:endParaRPr>
                    </a:p>
                  </a:txBody>
                  <a:tcPr marL="16071" marR="16071" marT="0" marB="0" anchor="ctr"/>
                </a:tc>
              </a:tr>
              <a:tr h="186044">
                <a:tc>
                  <a:txBody>
                    <a:bodyPr/>
                    <a:lstStyle/>
                    <a:p>
                      <a:pPr algn="l" fontAlgn="auto">
                        <a:lnSpc>
                          <a:spcPct val="130000"/>
                        </a:lnSpc>
                        <a:spcAft>
                          <a:spcPts val="0"/>
                        </a:spcAft>
                      </a:pPr>
                      <a:r>
                        <a:rPr lang="en-US" sz="800" kern="0" dirty="0">
                          <a:effectLst/>
                          <a:latin typeface="+mn-ea"/>
                          <a:ea typeface="+mn-ea"/>
                        </a:rPr>
                        <a:t>COUN_LONG_LFEE</a:t>
                      </a:r>
                      <a:endParaRPr lang="zh-CN" sz="800" kern="100" dirty="0">
                        <a:effectLst/>
                        <a:latin typeface="+mn-ea"/>
                        <a:ea typeface="+mn-ea"/>
                      </a:endParaRPr>
                    </a:p>
                  </a:txBody>
                  <a:tcPr marL="16071" marR="16071" marT="0" marB="0" anchor="ctr"/>
                </a:tc>
                <a:tc>
                  <a:txBody>
                    <a:bodyPr/>
                    <a:lstStyle/>
                    <a:p>
                      <a:pPr algn="l" fontAlgn="auto">
                        <a:lnSpc>
                          <a:spcPct val="130000"/>
                        </a:lnSpc>
                        <a:spcAft>
                          <a:spcPts val="0"/>
                        </a:spcAft>
                      </a:pPr>
                      <a:r>
                        <a:rPr lang="zh-CN" sz="800" kern="0" dirty="0">
                          <a:effectLst/>
                          <a:latin typeface="+mn-ea"/>
                          <a:ea typeface="+mn-ea"/>
                        </a:rPr>
                        <a:t>省际长途费</a:t>
                      </a:r>
                      <a:endParaRPr lang="zh-CN" sz="800" kern="100" dirty="0">
                        <a:effectLst/>
                        <a:latin typeface="+mn-ea"/>
                        <a:ea typeface="+mn-ea"/>
                      </a:endParaRPr>
                    </a:p>
                  </a:txBody>
                  <a:tcPr marL="16071" marR="16071" marT="0" marB="0" anchor="ctr"/>
                </a:tc>
              </a:tr>
              <a:tr h="186044">
                <a:tc>
                  <a:txBody>
                    <a:bodyPr/>
                    <a:lstStyle/>
                    <a:p>
                      <a:pPr algn="l" fontAlgn="auto">
                        <a:lnSpc>
                          <a:spcPct val="130000"/>
                        </a:lnSpc>
                        <a:spcAft>
                          <a:spcPts val="0"/>
                        </a:spcAft>
                      </a:pPr>
                      <a:r>
                        <a:rPr lang="en-US" sz="800" kern="0">
                          <a:effectLst/>
                          <a:latin typeface="+mn-ea"/>
                          <a:ea typeface="+mn-ea"/>
                        </a:rPr>
                        <a:t>INTER_LONG_LFEE</a:t>
                      </a:r>
                      <a:endParaRPr lang="zh-CN" sz="800" kern="100">
                        <a:effectLst/>
                        <a:latin typeface="+mn-ea"/>
                        <a:ea typeface="+mn-ea"/>
                      </a:endParaRPr>
                    </a:p>
                  </a:txBody>
                  <a:tcPr marL="16071" marR="16071" marT="0" marB="0" anchor="ctr"/>
                </a:tc>
                <a:tc>
                  <a:txBody>
                    <a:bodyPr/>
                    <a:lstStyle/>
                    <a:p>
                      <a:pPr algn="l" fontAlgn="auto">
                        <a:lnSpc>
                          <a:spcPct val="130000"/>
                        </a:lnSpc>
                        <a:spcAft>
                          <a:spcPts val="0"/>
                        </a:spcAft>
                      </a:pPr>
                      <a:r>
                        <a:rPr lang="zh-CN" sz="800" kern="0" dirty="0">
                          <a:effectLst/>
                          <a:latin typeface="+mn-ea"/>
                          <a:ea typeface="+mn-ea"/>
                        </a:rPr>
                        <a:t>国际长途费</a:t>
                      </a:r>
                      <a:endParaRPr lang="zh-CN" sz="800" kern="100" dirty="0">
                        <a:effectLst/>
                        <a:latin typeface="+mn-ea"/>
                        <a:ea typeface="+mn-ea"/>
                      </a:endParaRPr>
                    </a:p>
                  </a:txBody>
                  <a:tcPr marL="16071" marR="16071" marT="0" marB="0" anchor="ctr"/>
                </a:tc>
              </a:tr>
              <a:tr h="186044">
                <a:tc>
                  <a:txBody>
                    <a:bodyPr/>
                    <a:lstStyle/>
                    <a:p>
                      <a:pPr algn="l" fontAlgn="auto">
                        <a:lnSpc>
                          <a:spcPct val="130000"/>
                        </a:lnSpc>
                        <a:spcAft>
                          <a:spcPts val="0"/>
                        </a:spcAft>
                      </a:pPr>
                      <a:r>
                        <a:rPr lang="en-US" sz="800" kern="0">
                          <a:effectLst/>
                          <a:latin typeface="+mn-ea"/>
                          <a:ea typeface="+mn-ea"/>
                        </a:rPr>
                        <a:t>GAT_LONG_LFEE</a:t>
                      </a:r>
                      <a:endParaRPr lang="zh-CN" sz="800" kern="100">
                        <a:effectLst/>
                        <a:latin typeface="+mn-ea"/>
                        <a:ea typeface="+mn-ea"/>
                      </a:endParaRPr>
                    </a:p>
                  </a:txBody>
                  <a:tcPr marL="16071" marR="16071" marT="0" marB="0" anchor="ctr"/>
                </a:tc>
                <a:tc>
                  <a:txBody>
                    <a:bodyPr/>
                    <a:lstStyle/>
                    <a:p>
                      <a:pPr algn="l" fontAlgn="auto">
                        <a:lnSpc>
                          <a:spcPct val="130000"/>
                        </a:lnSpc>
                        <a:spcAft>
                          <a:spcPts val="0"/>
                        </a:spcAft>
                      </a:pPr>
                      <a:r>
                        <a:rPr lang="zh-CN" sz="800" kern="0" dirty="0">
                          <a:effectLst/>
                          <a:latin typeface="+mn-ea"/>
                          <a:ea typeface="+mn-ea"/>
                        </a:rPr>
                        <a:t>港澳台长途费</a:t>
                      </a:r>
                      <a:endParaRPr lang="zh-CN" sz="800" kern="100" dirty="0">
                        <a:effectLst/>
                        <a:latin typeface="+mn-ea"/>
                        <a:ea typeface="+mn-ea"/>
                      </a:endParaRPr>
                    </a:p>
                  </a:txBody>
                  <a:tcPr marL="16071" marR="16071" marT="0" marB="0" anchor="ctr"/>
                </a:tc>
              </a:tr>
              <a:tr h="186044">
                <a:tc>
                  <a:txBody>
                    <a:bodyPr/>
                    <a:lstStyle/>
                    <a:p>
                      <a:pPr algn="l" fontAlgn="auto">
                        <a:lnSpc>
                          <a:spcPct val="130000"/>
                        </a:lnSpc>
                        <a:spcAft>
                          <a:spcPts val="0"/>
                        </a:spcAft>
                      </a:pPr>
                      <a:r>
                        <a:rPr lang="en-US" sz="800" kern="0">
                          <a:effectLst/>
                          <a:latin typeface="+mn-ea"/>
                          <a:ea typeface="+mn-ea"/>
                        </a:rPr>
                        <a:t>COUN_ROAM_BFEE</a:t>
                      </a:r>
                      <a:endParaRPr lang="zh-CN" sz="800" kern="100">
                        <a:effectLst/>
                        <a:latin typeface="+mn-ea"/>
                        <a:ea typeface="+mn-ea"/>
                      </a:endParaRPr>
                    </a:p>
                  </a:txBody>
                  <a:tcPr marL="16071" marR="16071" marT="0" marB="0" anchor="ctr"/>
                </a:tc>
                <a:tc>
                  <a:txBody>
                    <a:bodyPr/>
                    <a:lstStyle/>
                    <a:p>
                      <a:pPr algn="l" fontAlgn="auto">
                        <a:lnSpc>
                          <a:spcPct val="130000"/>
                        </a:lnSpc>
                        <a:spcAft>
                          <a:spcPts val="0"/>
                        </a:spcAft>
                      </a:pPr>
                      <a:r>
                        <a:rPr lang="zh-CN" sz="800" kern="0" dirty="0">
                          <a:effectLst/>
                          <a:latin typeface="+mn-ea"/>
                          <a:ea typeface="+mn-ea"/>
                        </a:rPr>
                        <a:t>国内漫游费</a:t>
                      </a:r>
                      <a:endParaRPr lang="zh-CN" sz="800" kern="100" dirty="0">
                        <a:effectLst/>
                        <a:latin typeface="+mn-ea"/>
                        <a:ea typeface="+mn-ea"/>
                      </a:endParaRPr>
                    </a:p>
                  </a:txBody>
                  <a:tcPr marL="16071" marR="16071" marT="0" marB="0" anchor="ctr"/>
                </a:tc>
              </a:tr>
              <a:tr h="186044">
                <a:tc>
                  <a:txBody>
                    <a:bodyPr/>
                    <a:lstStyle/>
                    <a:p>
                      <a:pPr algn="l" fontAlgn="auto">
                        <a:lnSpc>
                          <a:spcPct val="130000"/>
                        </a:lnSpc>
                        <a:spcAft>
                          <a:spcPts val="0"/>
                        </a:spcAft>
                      </a:pPr>
                      <a:r>
                        <a:rPr lang="en-US" sz="800" kern="0">
                          <a:effectLst/>
                          <a:latin typeface="+mn-ea"/>
                          <a:ea typeface="+mn-ea"/>
                        </a:rPr>
                        <a:t>INTER_ROAM_BFEE</a:t>
                      </a:r>
                      <a:endParaRPr lang="zh-CN" sz="800" kern="100">
                        <a:effectLst/>
                        <a:latin typeface="+mn-ea"/>
                        <a:ea typeface="+mn-ea"/>
                      </a:endParaRPr>
                    </a:p>
                  </a:txBody>
                  <a:tcPr marL="16071" marR="16071" marT="0" marB="0" anchor="ctr"/>
                </a:tc>
                <a:tc>
                  <a:txBody>
                    <a:bodyPr/>
                    <a:lstStyle/>
                    <a:p>
                      <a:pPr algn="l" fontAlgn="auto">
                        <a:lnSpc>
                          <a:spcPct val="130000"/>
                        </a:lnSpc>
                        <a:spcAft>
                          <a:spcPts val="0"/>
                        </a:spcAft>
                      </a:pPr>
                      <a:r>
                        <a:rPr lang="zh-CN" sz="800" kern="0" dirty="0">
                          <a:effectLst/>
                          <a:latin typeface="+mn-ea"/>
                          <a:ea typeface="+mn-ea"/>
                        </a:rPr>
                        <a:t>国际漫游费</a:t>
                      </a:r>
                      <a:endParaRPr lang="zh-CN" sz="800" kern="100" dirty="0">
                        <a:effectLst/>
                        <a:latin typeface="+mn-ea"/>
                        <a:ea typeface="+mn-ea"/>
                      </a:endParaRPr>
                    </a:p>
                  </a:txBody>
                  <a:tcPr marL="16071" marR="16071" marT="0" marB="0" anchor="ctr"/>
                </a:tc>
              </a:tr>
              <a:tr h="186044">
                <a:tc>
                  <a:txBody>
                    <a:bodyPr/>
                    <a:lstStyle/>
                    <a:p>
                      <a:pPr algn="l" fontAlgn="auto">
                        <a:lnSpc>
                          <a:spcPct val="130000"/>
                        </a:lnSpc>
                        <a:spcAft>
                          <a:spcPts val="0"/>
                        </a:spcAft>
                      </a:pPr>
                      <a:r>
                        <a:rPr lang="en-US" sz="800" kern="0">
                          <a:effectLst/>
                          <a:latin typeface="+mn-ea"/>
                          <a:ea typeface="+mn-ea"/>
                        </a:rPr>
                        <a:t>GAT_RAOM_BFEE</a:t>
                      </a:r>
                      <a:endParaRPr lang="zh-CN" sz="800" kern="100">
                        <a:effectLst/>
                        <a:latin typeface="+mn-ea"/>
                        <a:ea typeface="+mn-ea"/>
                      </a:endParaRPr>
                    </a:p>
                  </a:txBody>
                  <a:tcPr marL="16071" marR="16071" marT="0" marB="0" anchor="ctr"/>
                </a:tc>
                <a:tc>
                  <a:txBody>
                    <a:bodyPr/>
                    <a:lstStyle/>
                    <a:p>
                      <a:pPr algn="l" fontAlgn="auto">
                        <a:lnSpc>
                          <a:spcPct val="130000"/>
                        </a:lnSpc>
                        <a:spcAft>
                          <a:spcPts val="0"/>
                        </a:spcAft>
                      </a:pPr>
                      <a:r>
                        <a:rPr lang="zh-CN" sz="800" kern="0" dirty="0">
                          <a:effectLst/>
                          <a:latin typeface="+mn-ea"/>
                          <a:ea typeface="+mn-ea"/>
                        </a:rPr>
                        <a:t>台港澳漫游费</a:t>
                      </a:r>
                      <a:endParaRPr lang="zh-CN" sz="800" kern="100" dirty="0">
                        <a:effectLst/>
                        <a:latin typeface="+mn-ea"/>
                        <a:ea typeface="+mn-ea"/>
                      </a:endParaRPr>
                    </a:p>
                  </a:txBody>
                  <a:tcPr marL="16071" marR="16071" marT="0" marB="0" anchor="ctr"/>
                </a:tc>
              </a:tr>
              <a:tr h="186044">
                <a:tc>
                  <a:txBody>
                    <a:bodyPr/>
                    <a:lstStyle/>
                    <a:p>
                      <a:pPr algn="l" fontAlgn="auto">
                        <a:lnSpc>
                          <a:spcPct val="130000"/>
                        </a:lnSpc>
                        <a:spcAft>
                          <a:spcPts val="0"/>
                        </a:spcAft>
                      </a:pPr>
                      <a:r>
                        <a:rPr lang="en-US" sz="800" kern="0">
                          <a:effectLst/>
                          <a:latin typeface="+mn-ea"/>
                          <a:ea typeface="+mn-ea"/>
                        </a:rPr>
                        <a:t>OTHER_CALL_LFEE</a:t>
                      </a:r>
                      <a:endParaRPr lang="zh-CN" sz="800" kern="100">
                        <a:effectLst/>
                        <a:latin typeface="+mn-ea"/>
                        <a:ea typeface="+mn-ea"/>
                      </a:endParaRPr>
                    </a:p>
                  </a:txBody>
                  <a:tcPr marL="16071" marR="16071" marT="0" marB="0" anchor="ctr"/>
                </a:tc>
                <a:tc>
                  <a:txBody>
                    <a:bodyPr/>
                    <a:lstStyle/>
                    <a:p>
                      <a:pPr algn="l" fontAlgn="auto">
                        <a:lnSpc>
                          <a:spcPct val="130000"/>
                        </a:lnSpc>
                        <a:spcAft>
                          <a:spcPts val="0"/>
                        </a:spcAft>
                      </a:pPr>
                      <a:r>
                        <a:rPr lang="zh-CN" sz="800" kern="0" dirty="0">
                          <a:effectLst/>
                          <a:latin typeface="+mn-ea"/>
                          <a:ea typeface="+mn-ea"/>
                        </a:rPr>
                        <a:t>其它语音费</a:t>
                      </a:r>
                      <a:endParaRPr lang="zh-CN" sz="800" kern="100" dirty="0">
                        <a:effectLst/>
                        <a:latin typeface="+mn-ea"/>
                        <a:ea typeface="+mn-ea"/>
                      </a:endParaRPr>
                    </a:p>
                  </a:txBody>
                  <a:tcPr marL="16071" marR="16071" marT="0" marB="0" anchor="ctr"/>
                </a:tc>
              </a:tr>
              <a:tr h="186044">
                <a:tc>
                  <a:txBody>
                    <a:bodyPr/>
                    <a:lstStyle/>
                    <a:p>
                      <a:pPr algn="l" fontAlgn="auto">
                        <a:lnSpc>
                          <a:spcPct val="130000"/>
                        </a:lnSpc>
                        <a:spcAft>
                          <a:spcPts val="0"/>
                        </a:spcAft>
                      </a:pPr>
                      <a:r>
                        <a:rPr lang="en-US" sz="800" kern="0">
                          <a:effectLst/>
                          <a:latin typeface="+mn-ea"/>
                          <a:ea typeface="+mn-ea"/>
                        </a:rPr>
                        <a:t>P2P_FEE</a:t>
                      </a:r>
                      <a:endParaRPr lang="zh-CN" sz="800" kern="100">
                        <a:effectLst/>
                        <a:latin typeface="+mn-ea"/>
                        <a:ea typeface="+mn-ea"/>
                      </a:endParaRPr>
                    </a:p>
                  </a:txBody>
                  <a:tcPr marL="16071" marR="16071" marT="0" marB="0" anchor="ctr"/>
                </a:tc>
                <a:tc>
                  <a:txBody>
                    <a:bodyPr/>
                    <a:lstStyle/>
                    <a:p>
                      <a:pPr algn="l" fontAlgn="auto">
                        <a:lnSpc>
                          <a:spcPct val="130000"/>
                        </a:lnSpc>
                        <a:spcAft>
                          <a:spcPts val="0"/>
                        </a:spcAft>
                      </a:pPr>
                      <a:r>
                        <a:rPr lang="zh-CN" sz="800" kern="0" dirty="0">
                          <a:effectLst/>
                          <a:latin typeface="+mn-ea"/>
                          <a:ea typeface="+mn-ea"/>
                        </a:rPr>
                        <a:t>点对点短信</a:t>
                      </a:r>
                      <a:endParaRPr lang="zh-CN" sz="800" kern="100" dirty="0">
                        <a:effectLst/>
                        <a:latin typeface="+mn-ea"/>
                        <a:ea typeface="+mn-ea"/>
                      </a:endParaRPr>
                    </a:p>
                  </a:txBody>
                  <a:tcPr marL="16071" marR="16071" marT="0" marB="0" anchor="ctr"/>
                </a:tc>
              </a:tr>
              <a:tr h="186044">
                <a:tc>
                  <a:txBody>
                    <a:bodyPr/>
                    <a:lstStyle/>
                    <a:p>
                      <a:pPr algn="l" fontAlgn="auto">
                        <a:lnSpc>
                          <a:spcPct val="130000"/>
                        </a:lnSpc>
                        <a:spcAft>
                          <a:spcPts val="0"/>
                        </a:spcAft>
                      </a:pPr>
                      <a:r>
                        <a:rPr lang="en-US" sz="800" kern="0" dirty="0">
                          <a:effectLst/>
                          <a:latin typeface="+mn-ea"/>
                          <a:ea typeface="+mn-ea"/>
                        </a:rPr>
                        <a:t>PROV_LONG_FEE</a:t>
                      </a:r>
                      <a:endParaRPr lang="zh-CN" sz="800" kern="100" dirty="0">
                        <a:effectLst/>
                        <a:latin typeface="+mn-ea"/>
                        <a:ea typeface="+mn-ea"/>
                      </a:endParaRPr>
                    </a:p>
                  </a:txBody>
                  <a:tcPr marL="16071" marR="16071" marT="0" marB="0" anchor="ctr"/>
                </a:tc>
                <a:tc>
                  <a:txBody>
                    <a:bodyPr/>
                    <a:lstStyle/>
                    <a:p>
                      <a:pPr algn="l" fontAlgn="auto">
                        <a:lnSpc>
                          <a:spcPct val="130000"/>
                        </a:lnSpc>
                        <a:spcAft>
                          <a:spcPts val="0"/>
                        </a:spcAft>
                      </a:pPr>
                      <a:r>
                        <a:rPr lang="zh-CN" sz="800" kern="0" dirty="0">
                          <a:effectLst/>
                          <a:latin typeface="+mn-ea"/>
                          <a:ea typeface="+mn-ea"/>
                        </a:rPr>
                        <a:t>省内长途费</a:t>
                      </a:r>
                      <a:endParaRPr lang="zh-CN" sz="800" kern="100" dirty="0">
                        <a:effectLst/>
                        <a:latin typeface="+mn-ea"/>
                        <a:ea typeface="+mn-ea"/>
                      </a:endParaRPr>
                    </a:p>
                  </a:txBody>
                  <a:tcPr marL="16071" marR="16071" marT="0" marB="0" anchor="ctr"/>
                </a:tc>
              </a:tr>
              <a:tr h="186044">
                <a:tc>
                  <a:txBody>
                    <a:bodyPr/>
                    <a:lstStyle/>
                    <a:p>
                      <a:pPr algn="l" fontAlgn="auto">
                        <a:lnSpc>
                          <a:spcPct val="130000"/>
                        </a:lnSpc>
                        <a:spcAft>
                          <a:spcPts val="0"/>
                        </a:spcAft>
                      </a:pPr>
                      <a:r>
                        <a:rPr lang="en-US" altLang="zh-CN" sz="800" kern="100" dirty="0" smtClean="0">
                          <a:effectLst/>
                          <a:latin typeface="+mn-ea"/>
                          <a:ea typeface="+mn-ea"/>
                        </a:rPr>
                        <a:t>……</a:t>
                      </a:r>
                      <a:endParaRPr lang="zh-CN" sz="800" kern="100" dirty="0">
                        <a:effectLst/>
                        <a:latin typeface="+mn-ea"/>
                        <a:ea typeface="+mn-ea"/>
                      </a:endParaRPr>
                    </a:p>
                  </a:txBody>
                  <a:tcPr marL="16071" marR="16071" marT="0" marB="0" anchor="ctr"/>
                </a:tc>
                <a:tc>
                  <a:txBody>
                    <a:bodyPr/>
                    <a:lstStyle/>
                    <a:p>
                      <a:pPr algn="l" fontAlgn="auto">
                        <a:lnSpc>
                          <a:spcPct val="130000"/>
                        </a:lnSpc>
                        <a:spcAft>
                          <a:spcPts val="0"/>
                        </a:spcAft>
                      </a:pPr>
                      <a:r>
                        <a:rPr lang="en-US" altLang="zh-CN" sz="800" kern="100" dirty="0" smtClean="0">
                          <a:effectLst/>
                          <a:latin typeface="+mn-ea"/>
                          <a:ea typeface="+mn-ea"/>
                        </a:rPr>
                        <a:t>……</a:t>
                      </a:r>
                      <a:endParaRPr lang="zh-CN" sz="800" kern="100" dirty="0">
                        <a:effectLst/>
                        <a:latin typeface="+mn-ea"/>
                        <a:ea typeface="+mn-ea"/>
                      </a:endParaRPr>
                    </a:p>
                  </a:txBody>
                  <a:tcPr marL="16071" marR="16071" marT="0" marB="0" anchor="ctr"/>
                </a:tc>
              </a:tr>
            </a:tbl>
          </a:graphicData>
        </a:graphic>
      </p:graphicFrame>
      <p:sp>
        <p:nvSpPr>
          <p:cNvPr id="5" name="文本框 4"/>
          <p:cNvSpPr txBox="1"/>
          <p:nvPr/>
        </p:nvSpPr>
        <p:spPr>
          <a:xfrm>
            <a:off x="4552352" y="775827"/>
            <a:ext cx="800219" cy="276999"/>
          </a:xfrm>
          <a:prstGeom prst="rect">
            <a:avLst/>
          </a:prstGeom>
          <a:noFill/>
        </p:spPr>
        <p:txBody>
          <a:bodyPr wrap="none" rtlCol="0">
            <a:spAutoFit/>
          </a:bodyPr>
          <a:lstStyle/>
          <a:p>
            <a:r>
              <a:rPr kumimoji="1" lang="zh-CN" altLang="en-US" sz="1200" b="1" dirty="0" smtClean="0"/>
              <a:t>账单信息</a:t>
            </a:r>
          </a:p>
        </p:txBody>
      </p:sp>
      <p:sp>
        <p:nvSpPr>
          <p:cNvPr id="9" name="文本框 8"/>
          <p:cNvSpPr txBox="1"/>
          <p:nvPr/>
        </p:nvSpPr>
        <p:spPr>
          <a:xfrm>
            <a:off x="2335084" y="775827"/>
            <a:ext cx="1107996" cy="276999"/>
          </a:xfrm>
          <a:prstGeom prst="rect">
            <a:avLst/>
          </a:prstGeom>
          <a:noFill/>
        </p:spPr>
        <p:txBody>
          <a:bodyPr wrap="none" rtlCol="0">
            <a:spAutoFit/>
          </a:bodyPr>
          <a:lstStyle/>
          <a:p>
            <a:r>
              <a:rPr kumimoji="1" lang="zh-CN" altLang="en-US" sz="1200" b="1" dirty="0" smtClean="0"/>
              <a:t>用户资料信息</a:t>
            </a:r>
          </a:p>
        </p:txBody>
      </p:sp>
      <p:sp>
        <p:nvSpPr>
          <p:cNvPr id="10" name="文本框 9"/>
          <p:cNvSpPr txBox="1"/>
          <p:nvPr/>
        </p:nvSpPr>
        <p:spPr>
          <a:xfrm>
            <a:off x="29195" y="775827"/>
            <a:ext cx="1463862" cy="276999"/>
          </a:xfrm>
          <a:prstGeom prst="rect">
            <a:avLst/>
          </a:prstGeom>
          <a:noFill/>
        </p:spPr>
        <p:txBody>
          <a:bodyPr wrap="none" rtlCol="0">
            <a:spAutoFit/>
          </a:bodyPr>
          <a:lstStyle/>
          <a:p>
            <a:r>
              <a:rPr kumimoji="1" lang="zh-CN" altLang="en-US" sz="1200" b="1" smtClean="0"/>
              <a:t>综采话单数据信息</a:t>
            </a:r>
            <a:endParaRPr kumimoji="1" lang="zh-CN" altLang="en-US" sz="1200" b="1" dirty="0" smtClean="0"/>
          </a:p>
        </p:txBody>
      </p:sp>
      <p:sp>
        <p:nvSpPr>
          <p:cNvPr id="13" name="文本框 12"/>
          <p:cNvSpPr txBox="1"/>
          <p:nvPr/>
        </p:nvSpPr>
        <p:spPr>
          <a:xfrm>
            <a:off x="6825458" y="775827"/>
            <a:ext cx="800219" cy="276999"/>
          </a:xfrm>
          <a:prstGeom prst="rect">
            <a:avLst/>
          </a:prstGeom>
          <a:noFill/>
        </p:spPr>
        <p:txBody>
          <a:bodyPr wrap="none" rtlCol="0">
            <a:spAutoFit/>
          </a:bodyPr>
          <a:lstStyle/>
          <a:p>
            <a:r>
              <a:rPr kumimoji="1" lang="zh-CN" altLang="en-US" sz="1200" b="1" dirty="0" smtClean="0"/>
              <a:t>订购信息</a:t>
            </a:r>
          </a:p>
        </p:txBody>
      </p:sp>
      <p:graphicFrame>
        <p:nvGraphicFramePr>
          <p:cNvPr id="11" name="表格 10"/>
          <p:cNvGraphicFramePr>
            <a:graphicFrameLocks noGrp="1"/>
          </p:cNvGraphicFramePr>
          <p:nvPr>
            <p:extLst/>
          </p:nvPr>
        </p:nvGraphicFramePr>
        <p:xfrm>
          <a:off x="80236" y="3917369"/>
          <a:ext cx="2160000" cy="1146243"/>
        </p:xfrm>
        <a:graphic>
          <a:graphicData uri="http://schemas.openxmlformats.org/drawingml/2006/table">
            <a:tbl>
              <a:tblPr firstRow="1" bandRow="1">
                <a:tableStyleId>{7DF18680-E054-41AD-8BC1-D1AEF772440D}</a:tableStyleId>
              </a:tblPr>
              <a:tblGrid>
                <a:gridCol w="968084"/>
                <a:gridCol w="1191916"/>
              </a:tblGrid>
              <a:tr h="163749">
                <a:tc>
                  <a:txBody>
                    <a:bodyPr/>
                    <a:lstStyle/>
                    <a:p>
                      <a:pPr algn="ctr" fontAlgn="ctr"/>
                      <a:r>
                        <a:rPr lang="zh-CN" altLang="en-US" sz="800" u="none" strike="noStrike" dirty="0">
                          <a:effectLst/>
                          <a:latin typeface="+mn-ea"/>
                          <a:ea typeface="+mn-ea"/>
                        </a:rPr>
                        <a:t>字段名称</a:t>
                      </a:r>
                      <a:endParaRPr lang="zh-CN" altLang="en-US" sz="800" b="1" i="0" u="none" strike="noStrike" dirty="0">
                        <a:solidFill>
                          <a:sysClr val="windowText" lastClr="000000"/>
                        </a:solidFill>
                        <a:effectLst/>
                        <a:latin typeface="+mn-ea"/>
                        <a:ea typeface="+mn-ea"/>
                      </a:endParaRPr>
                    </a:p>
                  </a:txBody>
                  <a:tcPr marL="6350" marR="6350" marT="6350" marB="0" anchor="ctr"/>
                </a:tc>
                <a:tc>
                  <a:txBody>
                    <a:bodyPr/>
                    <a:lstStyle/>
                    <a:p>
                      <a:pPr algn="ctr" fontAlgn="ctr"/>
                      <a:r>
                        <a:rPr lang="zh-CN" altLang="en-US" sz="800" u="none" strike="noStrike" dirty="0">
                          <a:effectLst/>
                          <a:latin typeface="+mn-ea"/>
                          <a:ea typeface="+mn-ea"/>
                        </a:rPr>
                        <a:t>字段中文名称</a:t>
                      </a:r>
                      <a:endParaRPr lang="zh-CN" altLang="en-US" sz="800" b="1" i="0" u="none" strike="noStrike" dirty="0">
                        <a:solidFill>
                          <a:sysClr val="windowText" lastClr="000000"/>
                        </a:solidFill>
                        <a:effectLst/>
                        <a:latin typeface="+mn-ea"/>
                        <a:ea typeface="+mn-ea"/>
                      </a:endParaRPr>
                    </a:p>
                  </a:txBody>
                  <a:tcPr marL="6350" marR="6350" marT="6350" marB="0" anchor="ctr"/>
                </a:tc>
              </a:tr>
              <a:tr h="163749">
                <a:tc>
                  <a:txBody>
                    <a:bodyPr/>
                    <a:lstStyle/>
                    <a:p>
                      <a:pPr algn="l" rtl="0" fontAlgn="ctr"/>
                      <a:r>
                        <a:rPr lang="en-US" sz="800" b="0" i="0" u="none" strike="noStrike" dirty="0" err="1">
                          <a:solidFill>
                            <a:srgbClr val="000000"/>
                          </a:solidFill>
                          <a:effectLst/>
                          <a:latin typeface="Segoe UI" charset="0"/>
                        </a:rPr>
                        <a:t>cust_id</a:t>
                      </a:r>
                      <a:endParaRPr lang="en-US" sz="800" b="0" i="0" u="none" strike="noStrike" dirty="0">
                        <a:solidFill>
                          <a:srgbClr val="000000"/>
                        </a:solidFill>
                        <a:effectLst/>
                        <a:latin typeface="Segoe UI" charset="0"/>
                      </a:endParaRPr>
                    </a:p>
                  </a:txBody>
                  <a:tcPr marL="6350" marR="6350" marT="6350" marB="0" anchor="ctr"/>
                </a:tc>
                <a:tc>
                  <a:txBody>
                    <a:bodyPr/>
                    <a:lstStyle/>
                    <a:p>
                      <a:pPr algn="l" fontAlgn="b"/>
                      <a:r>
                        <a:rPr lang="zh-CN" altLang="en-US" sz="800" b="0" i="0" u="none" strike="noStrike" dirty="0">
                          <a:solidFill>
                            <a:srgbClr val="000000"/>
                          </a:solidFill>
                          <a:effectLst/>
                          <a:latin typeface="DengXian" charset="-122"/>
                        </a:rPr>
                        <a:t>客户标识</a:t>
                      </a:r>
                    </a:p>
                  </a:txBody>
                  <a:tcPr marL="6350" marR="6350" marT="6350" marB="0" anchor="ctr"/>
                </a:tc>
              </a:tr>
              <a:tr h="163749">
                <a:tc>
                  <a:txBody>
                    <a:bodyPr/>
                    <a:lstStyle/>
                    <a:p>
                      <a:pPr algn="l" rtl="0" fontAlgn="ctr"/>
                      <a:r>
                        <a:rPr lang="en-US" sz="800" b="0" i="0" u="none" strike="noStrike">
                          <a:solidFill>
                            <a:srgbClr val="000000"/>
                          </a:solidFill>
                          <a:effectLst/>
                          <a:latin typeface="Segoe UI" charset="0"/>
                        </a:rPr>
                        <a:t>cust_name</a:t>
                      </a:r>
                    </a:p>
                  </a:txBody>
                  <a:tcPr marL="6350" marR="6350" marT="6350" marB="0" anchor="ctr"/>
                </a:tc>
                <a:tc>
                  <a:txBody>
                    <a:bodyPr/>
                    <a:lstStyle/>
                    <a:p>
                      <a:pPr algn="l" fontAlgn="b"/>
                      <a:r>
                        <a:rPr lang="zh-CN" altLang="en-US" sz="800" b="0" i="0" u="none" strike="noStrike">
                          <a:solidFill>
                            <a:srgbClr val="000000"/>
                          </a:solidFill>
                          <a:effectLst/>
                          <a:latin typeface="DengXian" charset="-122"/>
                        </a:rPr>
                        <a:t>客户名称</a:t>
                      </a:r>
                    </a:p>
                  </a:txBody>
                  <a:tcPr marL="6350" marR="6350" marT="6350" marB="0" anchor="ctr"/>
                </a:tc>
              </a:tr>
              <a:tr h="163749">
                <a:tc>
                  <a:txBody>
                    <a:bodyPr/>
                    <a:lstStyle/>
                    <a:p>
                      <a:pPr algn="l" rtl="0" fontAlgn="ctr"/>
                      <a:r>
                        <a:rPr lang="en-US" sz="800" b="0" i="0" u="none" strike="noStrike" dirty="0" err="1">
                          <a:solidFill>
                            <a:srgbClr val="000000"/>
                          </a:solidFill>
                          <a:effectLst/>
                          <a:latin typeface="Segoe UI" charset="0"/>
                        </a:rPr>
                        <a:t>cert_type</a:t>
                      </a:r>
                      <a:endParaRPr lang="en-US" sz="800" b="0" i="0" u="none" strike="noStrike" dirty="0">
                        <a:solidFill>
                          <a:srgbClr val="000000"/>
                        </a:solidFill>
                        <a:effectLst/>
                        <a:latin typeface="Segoe UI" charset="0"/>
                      </a:endParaRPr>
                    </a:p>
                  </a:txBody>
                  <a:tcPr marL="6350" marR="6350" marT="6350" marB="0" anchor="ctr"/>
                </a:tc>
                <a:tc>
                  <a:txBody>
                    <a:bodyPr/>
                    <a:lstStyle/>
                    <a:p>
                      <a:pPr algn="l" fontAlgn="b"/>
                      <a:r>
                        <a:rPr lang="zh-CN" altLang="en-US" sz="800" b="0" i="0" u="none" strike="noStrike">
                          <a:solidFill>
                            <a:srgbClr val="000000"/>
                          </a:solidFill>
                          <a:effectLst/>
                          <a:latin typeface="DengXian" charset="-122"/>
                        </a:rPr>
                        <a:t>证件类型</a:t>
                      </a:r>
                    </a:p>
                  </a:txBody>
                  <a:tcPr marL="6350" marR="6350" marT="6350" marB="0" anchor="ctr"/>
                </a:tc>
              </a:tr>
              <a:tr h="163749">
                <a:tc>
                  <a:txBody>
                    <a:bodyPr/>
                    <a:lstStyle/>
                    <a:p>
                      <a:pPr algn="l" rtl="0" fontAlgn="ctr"/>
                      <a:r>
                        <a:rPr lang="en-US" sz="800" b="0" i="0" u="none" strike="noStrike">
                          <a:solidFill>
                            <a:srgbClr val="000000"/>
                          </a:solidFill>
                          <a:effectLst/>
                          <a:latin typeface="Segoe UI" charset="0"/>
                        </a:rPr>
                        <a:t>cert_no</a:t>
                      </a:r>
                    </a:p>
                  </a:txBody>
                  <a:tcPr marL="6350" marR="6350" marT="6350" marB="0" anchor="ctr"/>
                </a:tc>
                <a:tc>
                  <a:txBody>
                    <a:bodyPr/>
                    <a:lstStyle/>
                    <a:p>
                      <a:pPr algn="l" fontAlgn="b"/>
                      <a:r>
                        <a:rPr lang="zh-CN" altLang="en-US" sz="800" b="0" i="0" u="none" strike="noStrike">
                          <a:solidFill>
                            <a:srgbClr val="000000"/>
                          </a:solidFill>
                          <a:effectLst/>
                          <a:latin typeface="DengXian" charset="-122"/>
                        </a:rPr>
                        <a:t>证件号码</a:t>
                      </a:r>
                    </a:p>
                  </a:txBody>
                  <a:tcPr marL="6350" marR="6350" marT="6350" marB="0" anchor="ctr"/>
                </a:tc>
              </a:tr>
              <a:tr h="163749">
                <a:tc>
                  <a:txBody>
                    <a:bodyPr/>
                    <a:lstStyle/>
                    <a:p>
                      <a:pPr algn="l" rtl="0" fontAlgn="ctr"/>
                      <a:r>
                        <a:rPr lang="en-US" sz="800" b="0" i="0" u="none" strike="noStrike" dirty="0" err="1">
                          <a:solidFill>
                            <a:srgbClr val="000000"/>
                          </a:solidFill>
                          <a:effectLst/>
                          <a:latin typeface="Segoe UI" charset="0"/>
                        </a:rPr>
                        <a:t>cert_address</a:t>
                      </a:r>
                      <a:endParaRPr lang="en-US" sz="800" b="0" i="0" u="none" strike="noStrike" dirty="0">
                        <a:solidFill>
                          <a:srgbClr val="000000"/>
                        </a:solidFill>
                        <a:effectLst/>
                        <a:latin typeface="Segoe UI" charset="0"/>
                      </a:endParaRPr>
                    </a:p>
                  </a:txBody>
                  <a:tcPr marL="6350" marR="6350" marT="6350" marB="0" anchor="ctr"/>
                </a:tc>
                <a:tc>
                  <a:txBody>
                    <a:bodyPr/>
                    <a:lstStyle/>
                    <a:p>
                      <a:pPr algn="l" fontAlgn="b"/>
                      <a:r>
                        <a:rPr lang="zh-CN" altLang="en-US" sz="800" b="0" i="0" u="none" strike="noStrike" dirty="0">
                          <a:solidFill>
                            <a:srgbClr val="000000"/>
                          </a:solidFill>
                          <a:effectLst/>
                          <a:latin typeface="DengXian" charset="-122"/>
                        </a:rPr>
                        <a:t>证件地址</a:t>
                      </a:r>
                    </a:p>
                  </a:txBody>
                  <a:tcPr marL="6350" marR="6350" marT="6350" marB="0" anchor="ctr"/>
                </a:tc>
              </a:tr>
              <a:tr h="163749">
                <a:tc>
                  <a:txBody>
                    <a:bodyPr/>
                    <a:lstStyle/>
                    <a:p>
                      <a:pPr algn="l" rtl="0" fontAlgn="ctr"/>
                      <a:r>
                        <a:rPr lang="en-US" altLang="zh-CN" sz="800" b="0" i="0" u="none" strike="noStrike" dirty="0" smtClean="0">
                          <a:solidFill>
                            <a:srgbClr val="000000"/>
                          </a:solidFill>
                          <a:effectLst/>
                          <a:latin typeface="Segoe UI" charset="0"/>
                        </a:rPr>
                        <a:t>……</a:t>
                      </a:r>
                      <a:endParaRPr lang="en-US" sz="800" b="0" i="0" u="none" strike="noStrike" dirty="0">
                        <a:solidFill>
                          <a:srgbClr val="000000"/>
                        </a:solidFill>
                        <a:effectLst/>
                        <a:latin typeface="Segoe UI" charset="0"/>
                      </a:endParaRPr>
                    </a:p>
                  </a:txBody>
                  <a:tcPr marL="6350" marR="6350" marT="6350" marB="0" anchor="ctr"/>
                </a:tc>
                <a:tc>
                  <a:txBody>
                    <a:bodyPr/>
                    <a:lstStyle/>
                    <a:p>
                      <a:pPr algn="l" fontAlgn="b"/>
                      <a:r>
                        <a:rPr lang="en-US" altLang="zh-CN" sz="800" b="0" i="0" u="none" strike="noStrike" dirty="0" smtClean="0">
                          <a:solidFill>
                            <a:srgbClr val="000000"/>
                          </a:solidFill>
                          <a:effectLst/>
                          <a:latin typeface="DengXian" charset="-122"/>
                        </a:rPr>
                        <a:t>……</a:t>
                      </a:r>
                      <a:endParaRPr lang="zh-CN" altLang="en-US" sz="800" b="0" i="0" u="none" strike="noStrike" dirty="0">
                        <a:solidFill>
                          <a:srgbClr val="000000"/>
                        </a:solidFill>
                        <a:effectLst/>
                        <a:latin typeface="DengXian" charset="-122"/>
                      </a:endParaRPr>
                    </a:p>
                  </a:txBody>
                  <a:tcPr marL="6350" marR="6350" marT="6350" marB="0" anchor="ctr"/>
                </a:tc>
              </a:tr>
            </a:tbl>
          </a:graphicData>
        </a:graphic>
      </p:graphicFrame>
      <p:sp>
        <p:nvSpPr>
          <p:cNvPr id="12" name="文本框 11"/>
          <p:cNvSpPr txBox="1"/>
          <p:nvPr/>
        </p:nvSpPr>
        <p:spPr>
          <a:xfrm>
            <a:off x="29195" y="3664974"/>
            <a:ext cx="800219" cy="276999"/>
          </a:xfrm>
          <a:prstGeom prst="rect">
            <a:avLst/>
          </a:prstGeom>
          <a:noFill/>
        </p:spPr>
        <p:txBody>
          <a:bodyPr wrap="none" rtlCol="0">
            <a:spAutoFit/>
          </a:bodyPr>
          <a:lstStyle/>
          <a:p>
            <a:r>
              <a:rPr kumimoji="1" lang="zh-CN" altLang="en-US" sz="1200" b="1" dirty="0" smtClean="0"/>
              <a:t>客户资料</a:t>
            </a:r>
          </a:p>
        </p:txBody>
      </p:sp>
      <p:graphicFrame>
        <p:nvGraphicFramePr>
          <p:cNvPr id="3" name="表格 2"/>
          <p:cNvGraphicFramePr>
            <a:graphicFrameLocks noGrp="1"/>
          </p:cNvGraphicFramePr>
          <p:nvPr>
            <p:extLst/>
          </p:nvPr>
        </p:nvGraphicFramePr>
        <p:xfrm>
          <a:off x="6825458" y="1035720"/>
          <a:ext cx="2160000" cy="4143497"/>
        </p:xfrm>
        <a:graphic>
          <a:graphicData uri="http://schemas.openxmlformats.org/drawingml/2006/table">
            <a:tbl>
              <a:tblPr firstRow="1" bandRow="1">
                <a:tableStyleId>{7DF18680-E054-41AD-8BC1-D1AEF772440D}</a:tableStyleId>
              </a:tblPr>
              <a:tblGrid>
                <a:gridCol w="1010852"/>
                <a:gridCol w="1149148"/>
              </a:tblGrid>
              <a:tr h="201395">
                <a:tc>
                  <a:txBody>
                    <a:bodyPr/>
                    <a:lstStyle/>
                    <a:p>
                      <a:pPr algn="ctr" fontAlgn="ctr"/>
                      <a:r>
                        <a:rPr lang="zh-CN" altLang="en-US" sz="800" u="none" strike="noStrike" dirty="0">
                          <a:effectLst/>
                          <a:latin typeface="+mn-ea"/>
                          <a:ea typeface="+mn-ea"/>
                        </a:rPr>
                        <a:t>字段名称</a:t>
                      </a:r>
                      <a:endParaRPr lang="zh-CN" altLang="en-US" sz="800" b="1" i="0" u="none" strike="noStrike" dirty="0">
                        <a:solidFill>
                          <a:sysClr val="windowText" lastClr="000000"/>
                        </a:solidFill>
                        <a:effectLst/>
                        <a:latin typeface="+mn-ea"/>
                        <a:ea typeface="+mn-ea"/>
                      </a:endParaRPr>
                    </a:p>
                  </a:txBody>
                  <a:tcPr marL="6350" marR="6350" marT="6350" marB="0" anchor="ctr"/>
                </a:tc>
                <a:tc>
                  <a:txBody>
                    <a:bodyPr/>
                    <a:lstStyle/>
                    <a:p>
                      <a:pPr algn="ctr" fontAlgn="ctr"/>
                      <a:r>
                        <a:rPr lang="zh-CN" altLang="en-US" sz="800" u="none" strike="noStrike" dirty="0">
                          <a:effectLst/>
                          <a:latin typeface="+mn-ea"/>
                          <a:ea typeface="+mn-ea"/>
                        </a:rPr>
                        <a:t>字段中文名称</a:t>
                      </a:r>
                      <a:endParaRPr lang="zh-CN" altLang="en-US" sz="800" b="1" i="0" u="none" strike="noStrike" dirty="0">
                        <a:solidFill>
                          <a:sysClr val="windowText" lastClr="000000"/>
                        </a:solidFill>
                        <a:effectLst/>
                        <a:latin typeface="+mn-ea"/>
                        <a:ea typeface="+mn-ea"/>
                      </a:endParaRPr>
                    </a:p>
                  </a:txBody>
                  <a:tcPr marL="6350" marR="6350" marT="6350" marB="0" anchor="ctr"/>
                </a:tc>
              </a:tr>
              <a:tr h="201395">
                <a:tc>
                  <a:txBody>
                    <a:bodyPr/>
                    <a:lstStyle/>
                    <a:p>
                      <a:pPr algn="l" fontAlgn="ctr">
                        <a:lnSpc>
                          <a:spcPct val="130000"/>
                        </a:lnSpc>
                        <a:spcAft>
                          <a:spcPts val="0"/>
                        </a:spcAft>
                      </a:pPr>
                      <a:r>
                        <a:rPr lang="en-US" sz="800" kern="100">
                          <a:effectLst/>
                        </a:rPr>
                        <a:t>MONTH_ID</a:t>
                      </a:r>
                      <a:endParaRPr lang="zh-CN" sz="800" kern="100">
                        <a:effectLst/>
                        <a:latin typeface="+mn-ea"/>
                        <a:ea typeface="+mn-ea"/>
                      </a:endParaRPr>
                    </a:p>
                  </a:txBody>
                  <a:tcPr marL="2047" marR="2047" marT="0" marB="0" anchor="ctr"/>
                </a:tc>
                <a:tc>
                  <a:txBody>
                    <a:bodyPr/>
                    <a:lstStyle/>
                    <a:p>
                      <a:pPr algn="l" fontAlgn="ctr">
                        <a:lnSpc>
                          <a:spcPct val="130000"/>
                        </a:lnSpc>
                        <a:spcAft>
                          <a:spcPts val="0"/>
                        </a:spcAft>
                      </a:pPr>
                      <a:r>
                        <a:rPr lang="zh-CN" sz="800" kern="100">
                          <a:effectLst/>
                        </a:rPr>
                        <a:t>月</a:t>
                      </a:r>
                      <a:endParaRPr lang="zh-CN" sz="800" kern="100">
                        <a:effectLst/>
                        <a:latin typeface="+mn-ea"/>
                        <a:ea typeface="+mn-ea"/>
                      </a:endParaRPr>
                    </a:p>
                  </a:txBody>
                  <a:tcPr marL="2047" marR="2047" marT="0" marB="0" anchor="ctr"/>
                </a:tc>
              </a:tr>
              <a:tr h="201395">
                <a:tc>
                  <a:txBody>
                    <a:bodyPr/>
                    <a:lstStyle/>
                    <a:p>
                      <a:pPr algn="l" fontAlgn="ctr">
                        <a:lnSpc>
                          <a:spcPct val="130000"/>
                        </a:lnSpc>
                        <a:spcAft>
                          <a:spcPts val="0"/>
                        </a:spcAft>
                      </a:pPr>
                      <a:r>
                        <a:rPr lang="en-US" sz="800" kern="100">
                          <a:effectLst/>
                        </a:rPr>
                        <a:t>DAY_ID</a:t>
                      </a:r>
                      <a:endParaRPr lang="zh-CN" sz="800" kern="100">
                        <a:effectLst/>
                        <a:latin typeface="+mn-ea"/>
                        <a:ea typeface="+mn-ea"/>
                      </a:endParaRPr>
                    </a:p>
                  </a:txBody>
                  <a:tcPr marL="2047" marR="2047" marT="0" marB="0" anchor="ctr"/>
                </a:tc>
                <a:tc>
                  <a:txBody>
                    <a:bodyPr/>
                    <a:lstStyle/>
                    <a:p>
                      <a:pPr algn="l" fontAlgn="ctr">
                        <a:lnSpc>
                          <a:spcPct val="130000"/>
                        </a:lnSpc>
                        <a:spcAft>
                          <a:spcPts val="0"/>
                        </a:spcAft>
                      </a:pPr>
                      <a:r>
                        <a:rPr lang="zh-CN" sz="800" kern="100" dirty="0">
                          <a:effectLst/>
                        </a:rPr>
                        <a:t>日</a:t>
                      </a:r>
                      <a:endParaRPr lang="zh-CN" sz="800" kern="100" dirty="0">
                        <a:effectLst/>
                        <a:latin typeface="+mn-ea"/>
                        <a:ea typeface="+mn-ea"/>
                      </a:endParaRPr>
                    </a:p>
                  </a:txBody>
                  <a:tcPr marL="2047" marR="2047" marT="0" marB="0" anchor="ctr"/>
                </a:tc>
              </a:tr>
              <a:tr h="201395">
                <a:tc>
                  <a:txBody>
                    <a:bodyPr/>
                    <a:lstStyle/>
                    <a:p>
                      <a:pPr algn="l" fontAlgn="ctr">
                        <a:lnSpc>
                          <a:spcPct val="130000"/>
                        </a:lnSpc>
                        <a:spcAft>
                          <a:spcPts val="0"/>
                        </a:spcAft>
                      </a:pPr>
                      <a:r>
                        <a:rPr lang="en-US" sz="800" kern="100">
                          <a:effectLst/>
                        </a:rPr>
                        <a:t>PROV_ID</a:t>
                      </a:r>
                      <a:endParaRPr lang="zh-CN" sz="800" kern="100">
                        <a:effectLst/>
                        <a:latin typeface="+mn-ea"/>
                        <a:ea typeface="+mn-ea"/>
                      </a:endParaRPr>
                    </a:p>
                  </a:txBody>
                  <a:tcPr marL="2047" marR="2047" marT="0" marB="0" anchor="ctr"/>
                </a:tc>
                <a:tc>
                  <a:txBody>
                    <a:bodyPr/>
                    <a:lstStyle/>
                    <a:p>
                      <a:pPr algn="l" fontAlgn="ctr">
                        <a:lnSpc>
                          <a:spcPct val="130000"/>
                        </a:lnSpc>
                        <a:spcAft>
                          <a:spcPts val="0"/>
                        </a:spcAft>
                      </a:pPr>
                      <a:r>
                        <a:rPr lang="zh-CN" sz="800" kern="100">
                          <a:effectLst/>
                        </a:rPr>
                        <a:t>归属省分</a:t>
                      </a:r>
                      <a:endParaRPr lang="zh-CN" sz="800" kern="100">
                        <a:effectLst/>
                        <a:latin typeface="+mn-ea"/>
                        <a:ea typeface="+mn-ea"/>
                      </a:endParaRPr>
                    </a:p>
                  </a:txBody>
                  <a:tcPr marL="2047" marR="2047" marT="0" marB="0" anchor="ctr"/>
                </a:tc>
              </a:tr>
              <a:tr h="201395">
                <a:tc>
                  <a:txBody>
                    <a:bodyPr/>
                    <a:lstStyle/>
                    <a:p>
                      <a:pPr algn="l" fontAlgn="ctr">
                        <a:lnSpc>
                          <a:spcPct val="130000"/>
                        </a:lnSpc>
                        <a:spcAft>
                          <a:spcPts val="0"/>
                        </a:spcAft>
                      </a:pPr>
                      <a:r>
                        <a:rPr lang="en-US" sz="800" kern="100" dirty="0">
                          <a:effectLst/>
                        </a:rPr>
                        <a:t>AREA_ID</a:t>
                      </a:r>
                      <a:endParaRPr lang="zh-CN" sz="800" kern="100" dirty="0">
                        <a:effectLst/>
                        <a:latin typeface="+mn-ea"/>
                        <a:ea typeface="+mn-ea"/>
                      </a:endParaRPr>
                    </a:p>
                  </a:txBody>
                  <a:tcPr marL="2047" marR="2047" marT="0" marB="0" anchor="ctr"/>
                </a:tc>
                <a:tc>
                  <a:txBody>
                    <a:bodyPr/>
                    <a:lstStyle/>
                    <a:p>
                      <a:pPr algn="l" fontAlgn="ctr">
                        <a:lnSpc>
                          <a:spcPct val="130000"/>
                        </a:lnSpc>
                        <a:spcAft>
                          <a:spcPts val="0"/>
                        </a:spcAft>
                      </a:pPr>
                      <a:r>
                        <a:rPr lang="zh-CN" sz="800" kern="100" dirty="0">
                          <a:effectLst/>
                        </a:rPr>
                        <a:t>归属地市</a:t>
                      </a:r>
                      <a:endParaRPr lang="zh-CN" sz="800" kern="100" dirty="0">
                        <a:effectLst/>
                        <a:latin typeface="+mn-ea"/>
                        <a:ea typeface="+mn-ea"/>
                      </a:endParaRPr>
                    </a:p>
                  </a:txBody>
                  <a:tcPr marL="2047" marR="2047" marT="0" marB="0" anchor="ctr"/>
                </a:tc>
              </a:tr>
              <a:tr h="201395">
                <a:tc>
                  <a:txBody>
                    <a:bodyPr/>
                    <a:lstStyle/>
                    <a:p>
                      <a:pPr algn="l" fontAlgn="ctr">
                        <a:lnSpc>
                          <a:spcPct val="130000"/>
                        </a:lnSpc>
                        <a:spcAft>
                          <a:spcPts val="0"/>
                        </a:spcAft>
                      </a:pPr>
                      <a:r>
                        <a:rPr lang="en-US" sz="800" kern="100" dirty="0">
                          <a:effectLst/>
                        </a:rPr>
                        <a:t>ORDER_ID</a:t>
                      </a:r>
                      <a:endParaRPr lang="zh-CN" sz="800" kern="100" dirty="0">
                        <a:effectLst/>
                        <a:latin typeface="+mn-ea"/>
                        <a:ea typeface="+mn-ea"/>
                      </a:endParaRPr>
                    </a:p>
                  </a:txBody>
                  <a:tcPr marL="2047" marR="2047" marT="0" marB="0" anchor="ctr"/>
                </a:tc>
                <a:tc>
                  <a:txBody>
                    <a:bodyPr/>
                    <a:lstStyle/>
                    <a:p>
                      <a:pPr algn="l" fontAlgn="ctr">
                        <a:lnSpc>
                          <a:spcPct val="130000"/>
                        </a:lnSpc>
                        <a:spcAft>
                          <a:spcPts val="0"/>
                        </a:spcAft>
                      </a:pPr>
                      <a:r>
                        <a:rPr lang="zh-CN" sz="800" kern="100" dirty="0">
                          <a:effectLst/>
                        </a:rPr>
                        <a:t>订单标识</a:t>
                      </a:r>
                      <a:endParaRPr lang="zh-CN" sz="800" kern="100" dirty="0">
                        <a:effectLst/>
                        <a:latin typeface="+mn-ea"/>
                        <a:ea typeface="+mn-ea"/>
                      </a:endParaRPr>
                    </a:p>
                  </a:txBody>
                  <a:tcPr marL="2047" marR="2047" marT="0" marB="0" anchor="ctr"/>
                </a:tc>
              </a:tr>
              <a:tr h="201395">
                <a:tc>
                  <a:txBody>
                    <a:bodyPr/>
                    <a:lstStyle/>
                    <a:p>
                      <a:pPr algn="l" fontAlgn="ctr">
                        <a:lnSpc>
                          <a:spcPct val="130000"/>
                        </a:lnSpc>
                        <a:spcAft>
                          <a:spcPts val="0"/>
                        </a:spcAft>
                      </a:pPr>
                      <a:r>
                        <a:rPr lang="en-US" sz="800" kern="100">
                          <a:effectLst/>
                        </a:rPr>
                        <a:t>TRADE_ID</a:t>
                      </a:r>
                      <a:endParaRPr lang="zh-CN" sz="800" kern="100">
                        <a:effectLst/>
                        <a:latin typeface="+mn-ea"/>
                        <a:ea typeface="+mn-ea"/>
                      </a:endParaRPr>
                    </a:p>
                  </a:txBody>
                  <a:tcPr marL="2047" marR="2047" marT="0" marB="0" anchor="ctr"/>
                </a:tc>
                <a:tc>
                  <a:txBody>
                    <a:bodyPr/>
                    <a:lstStyle/>
                    <a:p>
                      <a:pPr algn="l" fontAlgn="ctr">
                        <a:lnSpc>
                          <a:spcPct val="130000"/>
                        </a:lnSpc>
                        <a:spcAft>
                          <a:spcPts val="0"/>
                        </a:spcAft>
                      </a:pPr>
                      <a:r>
                        <a:rPr lang="zh-CN" sz="800" kern="100" dirty="0">
                          <a:effectLst/>
                        </a:rPr>
                        <a:t>业务流水号</a:t>
                      </a:r>
                      <a:endParaRPr lang="zh-CN" sz="800" kern="100" dirty="0">
                        <a:effectLst/>
                        <a:latin typeface="+mn-ea"/>
                        <a:ea typeface="+mn-ea"/>
                      </a:endParaRPr>
                    </a:p>
                  </a:txBody>
                  <a:tcPr marL="2047" marR="2047" marT="0" marB="0" anchor="ctr"/>
                </a:tc>
              </a:tr>
              <a:tr h="201395">
                <a:tc>
                  <a:txBody>
                    <a:bodyPr/>
                    <a:lstStyle/>
                    <a:p>
                      <a:pPr algn="l" fontAlgn="ctr">
                        <a:lnSpc>
                          <a:spcPct val="130000"/>
                        </a:lnSpc>
                        <a:spcAft>
                          <a:spcPts val="0"/>
                        </a:spcAft>
                      </a:pPr>
                      <a:r>
                        <a:rPr lang="en-US" sz="800" kern="100" dirty="0">
                          <a:effectLst/>
                        </a:rPr>
                        <a:t>BACK_ORDER_ID</a:t>
                      </a:r>
                      <a:endParaRPr lang="zh-CN" sz="800" kern="100" dirty="0">
                        <a:effectLst/>
                        <a:latin typeface="+mn-ea"/>
                        <a:ea typeface="+mn-ea"/>
                      </a:endParaRPr>
                    </a:p>
                  </a:txBody>
                  <a:tcPr marL="2047" marR="2047" marT="0" marB="0" anchor="ctr"/>
                </a:tc>
                <a:tc>
                  <a:txBody>
                    <a:bodyPr/>
                    <a:lstStyle/>
                    <a:p>
                      <a:pPr algn="l" fontAlgn="ctr">
                        <a:lnSpc>
                          <a:spcPct val="130000"/>
                        </a:lnSpc>
                        <a:spcAft>
                          <a:spcPts val="0"/>
                        </a:spcAft>
                      </a:pPr>
                      <a:r>
                        <a:rPr lang="zh-CN" sz="800" kern="100" dirty="0">
                          <a:effectLst/>
                        </a:rPr>
                        <a:t>返销订单</a:t>
                      </a:r>
                      <a:r>
                        <a:rPr lang="en-US" sz="800" kern="100" dirty="0">
                          <a:effectLst/>
                        </a:rPr>
                        <a:t>ID/</a:t>
                      </a:r>
                      <a:r>
                        <a:rPr lang="zh-CN" sz="800" kern="100" dirty="0">
                          <a:effectLst/>
                        </a:rPr>
                        <a:t>被返销订单</a:t>
                      </a:r>
                      <a:r>
                        <a:rPr lang="en-US" sz="800" kern="100" dirty="0">
                          <a:effectLst/>
                        </a:rPr>
                        <a:t>ID</a:t>
                      </a:r>
                      <a:endParaRPr lang="zh-CN" sz="800" kern="100" dirty="0">
                        <a:effectLst/>
                        <a:latin typeface="+mn-ea"/>
                        <a:ea typeface="+mn-ea"/>
                      </a:endParaRPr>
                    </a:p>
                  </a:txBody>
                  <a:tcPr marL="2047" marR="2047" marT="0" marB="0" anchor="ctr"/>
                </a:tc>
              </a:tr>
              <a:tr h="201395">
                <a:tc>
                  <a:txBody>
                    <a:bodyPr/>
                    <a:lstStyle/>
                    <a:p>
                      <a:pPr algn="l" fontAlgn="ctr">
                        <a:lnSpc>
                          <a:spcPct val="130000"/>
                        </a:lnSpc>
                        <a:spcAft>
                          <a:spcPts val="0"/>
                        </a:spcAft>
                      </a:pPr>
                      <a:r>
                        <a:rPr lang="en-US" sz="800" kern="100">
                          <a:effectLst/>
                        </a:rPr>
                        <a:t>ORDER_SERV_TYPE</a:t>
                      </a:r>
                      <a:endParaRPr lang="zh-CN" sz="800" kern="100">
                        <a:effectLst/>
                        <a:latin typeface="+mn-ea"/>
                        <a:ea typeface="+mn-ea"/>
                      </a:endParaRPr>
                    </a:p>
                  </a:txBody>
                  <a:tcPr marL="2047" marR="2047" marT="0" marB="0" anchor="ctr"/>
                </a:tc>
                <a:tc>
                  <a:txBody>
                    <a:bodyPr/>
                    <a:lstStyle/>
                    <a:p>
                      <a:pPr algn="l" fontAlgn="ctr">
                        <a:lnSpc>
                          <a:spcPct val="130000"/>
                        </a:lnSpc>
                        <a:spcAft>
                          <a:spcPts val="0"/>
                        </a:spcAft>
                      </a:pPr>
                      <a:r>
                        <a:rPr lang="zh-CN" sz="800" kern="100" dirty="0">
                          <a:effectLst/>
                        </a:rPr>
                        <a:t>订单业务类型</a:t>
                      </a:r>
                      <a:endParaRPr lang="zh-CN" sz="800" kern="100" dirty="0">
                        <a:effectLst/>
                        <a:latin typeface="+mn-ea"/>
                        <a:ea typeface="+mn-ea"/>
                      </a:endParaRPr>
                    </a:p>
                  </a:txBody>
                  <a:tcPr marL="2047" marR="2047" marT="0" marB="0" anchor="ctr"/>
                </a:tc>
              </a:tr>
              <a:tr h="201395">
                <a:tc>
                  <a:txBody>
                    <a:bodyPr/>
                    <a:lstStyle/>
                    <a:p>
                      <a:pPr algn="l" fontAlgn="ctr">
                        <a:lnSpc>
                          <a:spcPct val="130000"/>
                        </a:lnSpc>
                        <a:spcAft>
                          <a:spcPts val="0"/>
                        </a:spcAft>
                      </a:pPr>
                      <a:r>
                        <a:rPr lang="en-US" sz="800" kern="100">
                          <a:effectLst/>
                        </a:rPr>
                        <a:t>SERV_SUB_TYPE</a:t>
                      </a:r>
                      <a:endParaRPr lang="zh-CN" sz="800" kern="100">
                        <a:effectLst/>
                        <a:latin typeface="+mn-ea"/>
                        <a:ea typeface="+mn-ea"/>
                      </a:endParaRPr>
                    </a:p>
                  </a:txBody>
                  <a:tcPr marL="2047" marR="2047" marT="0" marB="0" anchor="ctr"/>
                </a:tc>
                <a:tc>
                  <a:txBody>
                    <a:bodyPr/>
                    <a:lstStyle/>
                    <a:p>
                      <a:pPr algn="l" fontAlgn="ctr">
                        <a:lnSpc>
                          <a:spcPct val="130000"/>
                        </a:lnSpc>
                        <a:spcAft>
                          <a:spcPts val="0"/>
                        </a:spcAft>
                      </a:pPr>
                      <a:r>
                        <a:rPr lang="zh-CN" sz="800" kern="100">
                          <a:effectLst/>
                        </a:rPr>
                        <a:t>订单业务子类型</a:t>
                      </a:r>
                      <a:endParaRPr lang="zh-CN" sz="800" kern="100">
                        <a:effectLst/>
                        <a:latin typeface="+mn-ea"/>
                        <a:ea typeface="+mn-ea"/>
                      </a:endParaRPr>
                    </a:p>
                  </a:txBody>
                  <a:tcPr marL="2047" marR="2047" marT="0" marB="0" anchor="ctr"/>
                </a:tc>
              </a:tr>
              <a:tr h="201395">
                <a:tc>
                  <a:txBody>
                    <a:bodyPr/>
                    <a:lstStyle/>
                    <a:p>
                      <a:pPr algn="l" fontAlgn="ctr">
                        <a:lnSpc>
                          <a:spcPct val="130000"/>
                        </a:lnSpc>
                        <a:spcAft>
                          <a:spcPts val="0"/>
                        </a:spcAft>
                      </a:pPr>
                      <a:r>
                        <a:rPr lang="en-US" sz="800" kern="100" dirty="0">
                          <a:effectLst/>
                        </a:rPr>
                        <a:t>DEVICE_NUMBER</a:t>
                      </a:r>
                      <a:endParaRPr lang="zh-CN" sz="800" kern="100" dirty="0">
                        <a:effectLst/>
                        <a:latin typeface="+mn-ea"/>
                        <a:ea typeface="+mn-ea"/>
                      </a:endParaRPr>
                    </a:p>
                  </a:txBody>
                  <a:tcPr marL="2047" marR="2047" marT="0" marB="0" anchor="ctr"/>
                </a:tc>
                <a:tc>
                  <a:txBody>
                    <a:bodyPr/>
                    <a:lstStyle/>
                    <a:p>
                      <a:pPr algn="l" fontAlgn="ctr">
                        <a:lnSpc>
                          <a:spcPct val="130000"/>
                        </a:lnSpc>
                        <a:spcAft>
                          <a:spcPts val="0"/>
                        </a:spcAft>
                      </a:pPr>
                      <a:r>
                        <a:rPr lang="zh-CN" sz="800" kern="100">
                          <a:effectLst/>
                        </a:rPr>
                        <a:t>服务号码</a:t>
                      </a:r>
                      <a:endParaRPr lang="zh-CN" sz="800" kern="100">
                        <a:effectLst/>
                        <a:latin typeface="+mn-ea"/>
                        <a:ea typeface="+mn-ea"/>
                      </a:endParaRPr>
                    </a:p>
                  </a:txBody>
                  <a:tcPr marL="2047" marR="2047" marT="0" marB="0" anchor="ctr"/>
                </a:tc>
              </a:tr>
              <a:tr h="201395">
                <a:tc>
                  <a:txBody>
                    <a:bodyPr/>
                    <a:lstStyle/>
                    <a:p>
                      <a:pPr algn="l" fontAlgn="ctr">
                        <a:lnSpc>
                          <a:spcPct val="130000"/>
                        </a:lnSpc>
                        <a:spcAft>
                          <a:spcPts val="0"/>
                        </a:spcAft>
                      </a:pPr>
                      <a:r>
                        <a:rPr lang="en-US" sz="800" kern="100">
                          <a:effectLst/>
                        </a:rPr>
                        <a:t>ORDER_TYPE</a:t>
                      </a:r>
                      <a:endParaRPr lang="zh-CN" sz="800" kern="100">
                        <a:effectLst/>
                        <a:latin typeface="+mn-ea"/>
                        <a:ea typeface="+mn-ea"/>
                      </a:endParaRPr>
                    </a:p>
                  </a:txBody>
                  <a:tcPr marL="2047" marR="2047" marT="0" marB="0" anchor="ctr"/>
                </a:tc>
                <a:tc>
                  <a:txBody>
                    <a:bodyPr/>
                    <a:lstStyle/>
                    <a:p>
                      <a:pPr algn="l" fontAlgn="ctr">
                        <a:lnSpc>
                          <a:spcPct val="130000"/>
                        </a:lnSpc>
                        <a:spcAft>
                          <a:spcPts val="0"/>
                        </a:spcAft>
                      </a:pPr>
                      <a:r>
                        <a:rPr lang="zh-CN" sz="800" kern="100" dirty="0">
                          <a:effectLst/>
                        </a:rPr>
                        <a:t>订单类型</a:t>
                      </a:r>
                      <a:endParaRPr lang="zh-CN" sz="800" kern="100" dirty="0">
                        <a:effectLst/>
                        <a:latin typeface="+mn-ea"/>
                        <a:ea typeface="+mn-ea"/>
                      </a:endParaRPr>
                    </a:p>
                  </a:txBody>
                  <a:tcPr marL="2047" marR="2047" marT="0" marB="0" anchor="ctr"/>
                </a:tc>
              </a:tr>
              <a:tr h="201395">
                <a:tc>
                  <a:txBody>
                    <a:bodyPr/>
                    <a:lstStyle/>
                    <a:p>
                      <a:pPr algn="l" fontAlgn="ctr">
                        <a:lnSpc>
                          <a:spcPct val="130000"/>
                        </a:lnSpc>
                        <a:spcAft>
                          <a:spcPts val="0"/>
                        </a:spcAft>
                      </a:pPr>
                      <a:r>
                        <a:rPr lang="en-US" sz="800" kern="100">
                          <a:effectLst/>
                        </a:rPr>
                        <a:t>ORDER_STATUS</a:t>
                      </a:r>
                      <a:endParaRPr lang="zh-CN" sz="800" kern="100">
                        <a:effectLst/>
                        <a:latin typeface="+mn-ea"/>
                        <a:ea typeface="+mn-ea"/>
                      </a:endParaRPr>
                    </a:p>
                  </a:txBody>
                  <a:tcPr marL="2047" marR="2047" marT="0" marB="0" anchor="ctr"/>
                </a:tc>
                <a:tc>
                  <a:txBody>
                    <a:bodyPr/>
                    <a:lstStyle/>
                    <a:p>
                      <a:pPr algn="l" fontAlgn="ctr">
                        <a:lnSpc>
                          <a:spcPct val="130000"/>
                        </a:lnSpc>
                        <a:spcAft>
                          <a:spcPts val="0"/>
                        </a:spcAft>
                      </a:pPr>
                      <a:r>
                        <a:rPr lang="zh-CN" sz="800" kern="100">
                          <a:effectLst/>
                        </a:rPr>
                        <a:t>订单状态</a:t>
                      </a:r>
                      <a:endParaRPr lang="zh-CN" sz="800" kern="100">
                        <a:effectLst/>
                        <a:latin typeface="+mn-ea"/>
                        <a:ea typeface="+mn-ea"/>
                      </a:endParaRPr>
                    </a:p>
                  </a:txBody>
                  <a:tcPr marL="2047" marR="2047" marT="0" marB="0" anchor="ctr"/>
                </a:tc>
              </a:tr>
              <a:tr h="201395">
                <a:tc>
                  <a:txBody>
                    <a:bodyPr/>
                    <a:lstStyle/>
                    <a:p>
                      <a:pPr algn="l" fontAlgn="ctr">
                        <a:lnSpc>
                          <a:spcPct val="130000"/>
                        </a:lnSpc>
                        <a:spcAft>
                          <a:spcPts val="0"/>
                        </a:spcAft>
                      </a:pPr>
                      <a:r>
                        <a:rPr lang="en-US" sz="800" kern="100">
                          <a:effectLst/>
                        </a:rPr>
                        <a:t>OPER_PROV_ID</a:t>
                      </a:r>
                      <a:endParaRPr lang="zh-CN" sz="800" kern="100">
                        <a:effectLst/>
                        <a:latin typeface="+mn-ea"/>
                        <a:ea typeface="+mn-ea"/>
                      </a:endParaRPr>
                    </a:p>
                  </a:txBody>
                  <a:tcPr marL="2047" marR="2047" marT="0" marB="0" anchor="ctr"/>
                </a:tc>
                <a:tc>
                  <a:txBody>
                    <a:bodyPr/>
                    <a:lstStyle/>
                    <a:p>
                      <a:pPr algn="l" fontAlgn="ctr">
                        <a:lnSpc>
                          <a:spcPct val="130000"/>
                        </a:lnSpc>
                        <a:spcAft>
                          <a:spcPts val="0"/>
                        </a:spcAft>
                      </a:pPr>
                      <a:r>
                        <a:rPr lang="zh-CN" sz="800" kern="100" dirty="0">
                          <a:effectLst/>
                        </a:rPr>
                        <a:t>受理省分</a:t>
                      </a:r>
                      <a:endParaRPr lang="zh-CN" sz="800" kern="100" dirty="0">
                        <a:effectLst/>
                        <a:latin typeface="+mn-ea"/>
                        <a:ea typeface="+mn-ea"/>
                      </a:endParaRPr>
                    </a:p>
                  </a:txBody>
                  <a:tcPr marL="2047" marR="2047" marT="0" marB="0" anchor="ctr"/>
                </a:tc>
              </a:tr>
              <a:tr h="201395">
                <a:tc>
                  <a:txBody>
                    <a:bodyPr/>
                    <a:lstStyle/>
                    <a:p>
                      <a:pPr algn="l" fontAlgn="ctr">
                        <a:lnSpc>
                          <a:spcPct val="130000"/>
                        </a:lnSpc>
                        <a:spcAft>
                          <a:spcPts val="0"/>
                        </a:spcAft>
                      </a:pPr>
                      <a:r>
                        <a:rPr lang="en-US" sz="800" kern="100">
                          <a:effectLst/>
                        </a:rPr>
                        <a:t>OPER_AREA_ID</a:t>
                      </a:r>
                      <a:endParaRPr lang="zh-CN" sz="800" kern="100">
                        <a:effectLst/>
                        <a:latin typeface="+mn-ea"/>
                        <a:ea typeface="+mn-ea"/>
                      </a:endParaRPr>
                    </a:p>
                  </a:txBody>
                  <a:tcPr marL="2047" marR="2047" marT="0" marB="0" anchor="ctr"/>
                </a:tc>
                <a:tc>
                  <a:txBody>
                    <a:bodyPr/>
                    <a:lstStyle/>
                    <a:p>
                      <a:pPr algn="l" fontAlgn="ctr">
                        <a:lnSpc>
                          <a:spcPct val="130000"/>
                        </a:lnSpc>
                        <a:spcAft>
                          <a:spcPts val="0"/>
                        </a:spcAft>
                      </a:pPr>
                      <a:r>
                        <a:rPr lang="zh-CN" sz="800" kern="100" dirty="0">
                          <a:effectLst/>
                        </a:rPr>
                        <a:t>受理地市</a:t>
                      </a:r>
                      <a:endParaRPr lang="zh-CN" sz="800" kern="100" dirty="0">
                        <a:effectLst/>
                        <a:latin typeface="+mn-ea"/>
                        <a:ea typeface="+mn-ea"/>
                      </a:endParaRPr>
                    </a:p>
                  </a:txBody>
                  <a:tcPr marL="2047" marR="2047" marT="0" marB="0" anchor="ctr"/>
                </a:tc>
              </a:tr>
              <a:tr h="201395">
                <a:tc>
                  <a:txBody>
                    <a:bodyPr/>
                    <a:lstStyle/>
                    <a:p>
                      <a:pPr algn="l" fontAlgn="ctr">
                        <a:lnSpc>
                          <a:spcPct val="130000"/>
                        </a:lnSpc>
                        <a:spcAft>
                          <a:spcPts val="0"/>
                        </a:spcAft>
                      </a:pPr>
                      <a:r>
                        <a:rPr lang="en-US" sz="800" kern="100">
                          <a:effectLst/>
                        </a:rPr>
                        <a:t>OPER_CHANNEL</a:t>
                      </a:r>
                      <a:endParaRPr lang="zh-CN" sz="800" kern="100">
                        <a:effectLst/>
                        <a:latin typeface="+mn-ea"/>
                        <a:ea typeface="+mn-ea"/>
                      </a:endParaRPr>
                    </a:p>
                  </a:txBody>
                  <a:tcPr marL="2047" marR="2047" marT="0" marB="0" anchor="ctr"/>
                </a:tc>
                <a:tc>
                  <a:txBody>
                    <a:bodyPr/>
                    <a:lstStyle/>
                    <a:p>
                      <a:pPr algn="l" fontAlgn="ctr">
                        <a:lnSpc>
                          <a:spcPct val="130000"/>
                        </a:lnSpc>
                        <a:spcAft>
                          <a:spcPts val="0"/>
                        </a:spcAft>
                      </a:pPr>
                      <a:r>
                        <a:rPr lang="zh-CN" sz="800" kern="100" dirty="0">
                          <a:effectLst/>
                        </a:rPr>
                        <a:t>受理渠道</a:t>
                      </a:r>
                      <a:endParaRPr lang="zh-CN" sz="800" kern="100" dirty="0">
                        <a:effectLst/>
                        <a:latin typeface="+mn-ea"/>
                        <a:ea typeface="+mn-ea"/>
                      </a:endParaRPr>
                    </a:p>
                  </a:txBody>
                  <a:tcPr marL="2047" marR="2047" marT="0" marB="0" anchor="ctr"/>
                </a:tc>
              </a:tr>
              <a:tr h="201395">
                <a:tc>
                  <a:txBody>
                    <a:bodyPr/>
                    <a:lstStyle/>
                    <a:p>
                      <a:pPr algn="l" fontAlgn="ctr">
                        <a:lnSpc>
                          <a:spcPct val="130000"/>
                        </a:lnSpc>
                        <a:spcAft>
                          <a:spcPts val="0"/>
                        </a:spcAft>
                      </a:pPr>
                      <a:r>
                        <a:rPr lang="en-US" sz="800" kern="100">
                          <a:effectLst/>
                        </a:rPr>
                        <a:t>CHANNEL_TYPE</a:t>
                      </a:r>
                      <a:endParaRPr lang="zh-CN" sz="800" kern="100">
                        <a:effectLst/>
                        <a:latin typeface="+mn-ea"/>
                        <a:ea typeface="+mn-ea"/>
                      </a:endParaRPr>
                    </a:p>
                  </a:txBody>
                  <a:tcPr marL="2047" marR="2047" marT="0" marB="0" anchor="ctr"/>
                </a:tc>
                <a:tc>
                  <a:txBody>
                    <a:bodyPr/>
                    <a:lstStyle/>
                    <a:p>
                      <a:pPr algn="l" fontAlgn="ctr">
                        <a:lnSpc>
                          <a:spcPct val="130000"/>
                        </a:lnSpc>
                        <a:spcAft>
                          <a:spcPts val="0"/>
                        </a:spcAft>
                      </a:pPr>
                      <a:r>
                        <a:rPr lang="zh-CN" sz="800" kern="100">
                          <a:effectLst/>
                        </a:rPr>
                        <a:t>渠道类型</a:t>
                      </a:r>
                      <a:endParaRPr lang="zh-CN" sz="800" kern="100">
                        <a:effectLst/>
                        <a:latin typeface="+mn-ea"/>
                        <a:ea typeface="+mn-ea"/>
                      </a:endParaRPr>
                    </a:p>
                  </a:txBody>
                  <a:tcPr marL="2047" marR="2047" marT="0" marB="0" anchor="ctr"/>
                </a:tc>
              </a:tr>
              <a:tr h="201395">
                <a:tc>
                  <a:txBody>
                    <a:bodyPr/>
                    <a:lstStyle/>
                    <a:p>
                      <a:pPr algn="l" fontAlgn="ctr">
                        <a:lnSpc>
                          <a:spcPct val="130000"/>
                        </a:lnSpc>
                        <a:spcAft>
                          <a:spcPts val="0"/>
                        </a:spcAft>
                      </a:pPr>
                      <a:r>
                        <a:rPr lang="en-US" sz="800" kern="100" dirty="0">
                          <a:effectLst/>
                        </a:rPr>
                        <a:t>ACCEPT_TIME</a:t>
                      </a:r>
                      <a:endParaRPr lang="zh-CN" sz="800" kern="100" dirty="0">
                        <a:effectLst/>
                        <a:latin typeface="+mn-ea"/>
                        <a:ea typeface="+mn-ea"/>
                      </a:endParaRPr>
                    </a:p>
                  </a:txBody>
                  <a:tcPr marL="2047" marR="2047" marT="0" marB="0" anchor="ctr"/>
                </a:tc>
                <a:tc>
                  <a:txBody>
                    <a:bodyPr/>
                    <a:lstStyle/>
                    <a:p>
                      <a:pPr algn="l" fontAlgn="ctr">
                        <a:lnSpc>
                          <a:spcPct val="130000"/>
                        </a:lnSpc>
                        <a:spcAft>
                          <a:spcPts val="0"/>
                        </a:spcAft>
                      </a:pPr>
                      <a:r>
                        <a:rPr lang="zh-CN" sz="800" kern="100" dirty="0">
                          <a:effectLst/>
                        </a:rPr>
                        <a:t>受理时间</a:t>
                      </a:r>
                      <a:endParaRPr lang="zh-CN" sz="800" kern="100" dirty="0">
                        <a:effectLst/>
                        <a:latin typeface="+mn-ea"/>
                        <a:ea typeface="+mn-ea"/>
                      </a:endParaRPr>
                    </a:p>
                  </a:txBody>
                  <a:tcPr marL="2047" marR="2047" marT="0" marB="0" anchor="ctr"/>
                </a:tc>
              </a:tr>
              <a:tr h="201395">
                <a:tc>
                  <a:txBody>
                    <a:bodyPr/>
                    <a:lstStyle/>
                    <a:p>
                      <a:pPr algn="l" fontAlgn="ctr">
                        <a:lnSpc>
                          <a:spcPct val="130000"/>
                        </a:lnSpc>
                        <a:spcAft>
                          <a:spcPts val="0"/>
                        </a:spcAft>
                      </a:pPr>
                      <a:r>
                        <a:rPr lang="en-US" sz="800" kern="100" dirty="0">
                          <a:effectLst/>
                        </a:rPr>
                        <a:t>ALLOWANCE_FEE</a:t>
                      </a:r>
                      <a:endParaRPr lang="zh-CN" sz="800" kern="100" dirty="0">
                        <a:effectLst/>
                        <a:latin typeface="+mn-ea"/>
                        <a:ea typeface="+mn-ea"/>
                      </a:endParaRPr>
                    </a:p>
                  </a:txBody>
                  <a:tcPr marL="2047" marR="2047" marT="0" marB="0" anchor="ctr"/>
                </a:tc>
                <a:tc>
                  <a:txBody>
                    <a:bodyPr/>
                    <a:lstStyle/>
                    <a:p>
                      <a:pPr algn="l" fontAlgn="ctr">
                        <a:lnSpc>
                          <a:spcPct val="130000"/>
                        </a:lnSpc>
                        <a:spcAft>
                          <a:spcPts val="0"/>
                        </a:spcAft>
                      </a:pPr>
                      <a:r>
                        <a:rPr lang="zh-CN" sz="800" kern="100" dirty="0">
                          <a:effectLst/>
                        </a:rPr>
                        <a:t>产品标识</a:t>
                      </a:r>
                      <a:endParaRPr lang="zh-CN" sz="800" kern="100" dirty="0">
                        <a:effectLst/>
                        <a:latin typeface="+mn-ea"/>
                        <a:ea typeface="+mn-ea"/>
                      </a:endParaRPr>
                    </a:p>
                  </a:txBody>
                  <a:tcPr marL="2047" marR="2047" marT="0" marB="0" anchor="ctr"/>
                </a:tc>
              </a:tr>
              <a:tr h="201395">
                <a:tc>
                  <a:txBody>
                    <a:bodyPr/>
                    <a:lstStyle/>
                    <a:p>
                      <a:pPr algn="l" fontAlgn="ctr">
                        <a:lnSpc>
                          <a:spcPct val="130000"/>
                        </a:lnSpc>
                        <a:spcAft>
                          <a:spcPts val="0"/>
                        </a:spcAft>
                      </a:pPr>
                      <a:r>
                        <a:rPr lang="en-US" altLang="zh-CN" sz="800" kern="100" dirty="0" smtClean="0">
                          <a:effectLst/>
                          <a:latin typeface="+mn-ea"/>
                          <a:ea typeface="+mn-ea"/>
                        </a:rPr>
                        <a:t>……</a:t>
                      </a:r>
                      <a:endParaRPr lang="zh-CN" sz="800" kern="100" dirty="0">
                        <a:effectLst/>
                        <a:latin typeface="+mn-ea"/>
                        <a:ea typeface="+mn-ea"/>
                      </a:endParaRPr>
                    </a:p>
                  </a:txBody>
                  <a:tcPr marL="2047" marR="2047" marT="0" marB="0" anchor="ctr"/>
                </a:tc>
                <a:tc>
                  <a:txBody>
                    <a:bodyPr/>
                    <a:lstStyle/>
                    <a:p>
                      <a:pPr algn="l" fontAlgn="ctr">
                        <a:lnSpc>
                          <a:spcPct val="130000"/>
                        </a:lnSpc>
                        <a:spcAft>
                          <a:spcPts val="0"/>
                        </a:spcAft>
                      </a:pPr>
                      <a:r>
                        <a:rPr lang="en-US" altLang="zh-CN" sz="800" kern="100" dirty="0" smtClean="0">
                          <a:effectLst/>
                          <a:latin typeface="+mn-ea"/>
                          <a:ea typeface="+mn-ea"/>
                        </a:rPr>
                        <a:t>……</a:t>
                      </a:r>
                      <a:endParaRPr lang="zh-CN" sz="800" kern="100" dirty="0">
                        <a:effectLst/>
                        <a:latin typeface="+mn-ea"/>
                        <a:ea typeface="+mn-ea"/>
                      </a:endParaRPr>
                    </a:p>
                  </a:txBody>
                  <a:tcPr marL="2047" marR="2047" marT="0" marB="0" anchor="ctr"/>
                </a:tc>
              </a:tr>
            </a:tbl>
          </a:graphicData>
        </a:graphic>
      </p:graphicFrame>
    </p:spTree>
    <p:extLst>
      <p:ext uri="{BB962C8B-B14F-4D97-AF65-F5344CB8AC3E}">
        <p14:creationId xmlns="" xmlns:p14="http://schemas.microsoft.com/office/powerpoint/2010/main" val="147492468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564330" y="2302007"/>
            <a:ext cx="4464050" cy="1060450"/>
          </a:xfrm>
          <a:prstGeom prst="rect">
            <a:avLst/>
          </a:prstGeom>
          <a:noFill/>
        </p:spPr>
        <p:txBody>
          <a:bodyPr anchor="ctr"/>
          <a:lstStyle/>
          <a:p>
            <a:pPr eaLnBrk="1" fontAlgn="auto" hangingPunct="1">
              <a:spcBef>
                <a:spcPts val="0"/>
              </a:spcBef>
              <a:spcAft>
                <a:spcPts val="0"/>
              </a:spcAft>
              <a:defRPr/>
            </a:pPr>
            <a:r>
              <a:rPr lang="en-US" altLang="zh-CN" sz="8000" spc="400" dirty="0">
                <a:solidFill>
                  <a:srgbClr val="C00000"/>
                </a:solidFill>
                <a:latin typeface="Broadway" panose="04040905080B02020502" pitchFamily="82" charset="0"/>
                <a:ea typeface="华文中宋" panose="02010600040101010101" pitchFamily="2" charset="-122"/>
              </a:rPr>
              <a:t>C</a:t>
            </a:r>
            <a:r>
              <a:rPr lang="en-US" altLang="zh-CN" sz="2400" spc="400" dirty="0">
                <a:solidFill>
                  <a:srgbClr val="C5C5C5"/>
                </a:solidFill>
                <a:latin typeface="Broadway" panose="04040905080B02020502" pitchFamily="82" charset="0"/>
                <a:ea typeface="华文中宋" panose="02010600040101010101" pitchFamily="2" charset="-122"/>
              </a:rPr>
              <a:t>ONTENTS</a:t>
            </a:r>
            <a:endParaRPr lang="zh-CN" altLang="en-US" sz="4400" spc="400" dirty="0">
              <a:solidFill>
                <a:srgbClr val="C5C5C5"/>
              </a:solidFill>
              <a:latin typeface="Broadway" panose="04040905080B02020502" pitchFamily="82" charset="0"/>
              <a:ea typeface="华文中宋" panose="02010600040101010101" pitchFamily="2" charset="-122"/>
            </a:endParaRPr>
          </a:p>
        </p:txBody>
      </p:sp>
      <p:sp>
        <p:nvSpPr>
          <p:cNvPr id="4" name="文本框 103"/>
          <p:cNvSpPr txBox="1">
            <a:spLocks noChangeArrowheads="1"/>
          </p:cNvSpPr>
          <p:nvPr>
            <p:custDataLst>
              <p:tags r:id="rId2"/>
            </p:custDataLst>
          </p:nvPr>
        </p:nvSpPr>
        <p:spPr bwMode="auto">
          <a:xfrm>
            <a:off x="1324742" y="2457582"/>
            <a:ext cx="1836738" cy="452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r>
              <a:rPr lang="zh-CN" altLang="en-US" sz="2800" dirty="0">
                <a:solidFill>
                  <a:srgbClr val="C00000"/>
                </a:solidFill>
                <a:latin typeface="华文琥珀" pitchFamily="2" charset="-122"/>
                <a:ea typeface="华文琥珀" pitchFamily="2" charset="-122"/>
              </a:rPr>
              <a:t>目录</a:t>
            </a:r>
          </a:p>
        </p:txBody>
      </p:sp>
      <p:sp>
        <p:nvSpPr>
          <p:cNvPr id="5" name="椭圆 4"/>
          <p:cNvSpPr/>
          <p:nvPr>
            <p:custDataLst>
              <p:tags r:id="rId3"/>
            </p:custDataLst>
          </p:nvPr>
        </p:nvSpPr>
        <p:spPr>
          <a:xfrm>
            <a:off x="3601217" y="1315680"/>
            <a:ext cx="487363" cy="487362"/>
          </a:xfrm>
          <a:prstGeom prst="ellipse">
            <a:avLst/>
          </a:prstGeom>
          <a:solidFill>
            <a:schemeClr val="bg1">
              <a:lumMod val="75000"/>
            </a:schemeClr>
          </a:solidFill>
          <a:ln w="12700" cap="flat" cmpd="sng" algn="ctr">
            <a:noFill/>
            <a:prstDash val="solid"/>
            <a:miter lim="800000"/>
          </a:ln>
          <a:effectLst/>
        </p:spPr>
        <p:txBody>
          <a:bodyPr anchor="ctr">
            <a:noAutofit/>
          </a:bodyPr>
          <a:lstStyle/>
          <a:p>
            <a:pPr algn="ctr"/>
            <a:r>
              <a:rPr lang="en-US" altLang="zh-CN" sz="1800" b="1" kern="0" dirty="0">
                <a:solidFill>
                  <a:srgbClr val="FFFFFF"/>
                </a:solidFill>
                <a:latin typeface="+mn-ea"/>
              </a:rPr>
              <a:t>1</a:t>
            </a:r>
            <a:endParaRPr lang="zh-CN" altLang="en-US" sz="1800" b="1" kern="0" dirty="0">
              <a:solidFill>
                <a:srgbClr val="FFFFFF"/>
              </a:solidFill>
              <a:latin typeface="+mn-ea"/>
            </a:endParaRPr>
          </a:p>
        </p:txBody>
      </p:sp>
      <p:sp>
        <p:nvSpPr>
          <p:cNvPr id="6" name="椭圆 5"/>
          <p:cNvSpPr/>
          <p:nvPr>
            <p:custDataLst>
              <p:tags r:id="rId4"/>
            </p:custDataLst>
          </p:nvPr>
        </p:nvSpPr>
        <p:spPr>
          <a:xfrm>
            <a:off x="3594867" y="2069742"/>
            <a:ext cx="487363" cy="487363"/>
          </a:xfrm>
          <a:prstGeom prst="ellipse">
            <a:avLst/>
          </a:prstGeom>
          <a:solidFill>
            <a:schemeClr val="bg1">
              <a:lumMod val="75000"/>
            </a:schemeClr>
          </a:solidFill>
          <a:ln w="12700" cap="flat" cmpd="sng" algn="ctr">
            <a:noFill/>
            <a:prstDash val="solid"/>
            <a:miter lim="800000"/>
          </a:ln>
          <a:effectLst/>
        </p:spPr>
        <p:txBody>
          <a:bodyPr anchor="ctr">
            <a:noAutofit/>
          </a:bodyPr>
          <a:lstStyle/>
          <a:p>
            <a:pPr algn="ctr"/>
            <a:r>
              <a:rPr lang="en-US" altLang="zh-CN" sz="1800" b="1" kern="0" dirty="0">
                <a:solidFill>
                  <a:srgbClr val="FFFFFF"/>
                </a:solidFill>
                <a:latin typeface="+mn-ea"/>
              </a:rPr>
              <a:t>2</a:t>
            </a:r>
            <a:endParaRPr lang="zh-CN" altLang="en-US" sz="1800" b="1" kern="0" dirty="0">
              <a:solidFill>
                <a:srgbClr val="FFFFFF"/>
              </a:solidFill>
              <a:latin typeface="+mn-ea"/>
            </a:endParaRPr>
          </a:p>
        </p:txBody>
      </p:sp>
      <p:sp>
        <p:nvSpPr>
          <p:cNvPr id="7" name="椭圆 6"/>
          <p:cNvSpPr/>
          <p:nvPr>
            <p:custDataLst>
              <p:tags r:id="rId5"/>
            </p:custDataLst>
          </p:nvPr>
        </p:nvSpPr>
        <p:spPr>
          <a:xfrm>
            <a:off x="3588517" y="2822217"/>
            <a:ext cx="487363" cy="488950"/>
          </a:xfrm>
          <a:prstGeom prst="ellipse">
            <a:avLst/>
          </a:prstGeom>
          <a:solidFill>
            <a:srgbClr val="C00000"/>
          </a:solidFill>
          <a:ln w="12700" cap="flat" cmpd="sng" algn="ctr">
            <a:noFill/>
            <a:prstDash val="solid"/>
            <a:miter lim="800000"/>
          </a:ln>
          <a:effectLst/>
        </p:spPr>
        <p:txBody>
          <a:bodyPr anchor="ctr">
            <a:noAutofit/>
          </a:bodyPr>
          <a:lstStyle/>
          <a:p>
            <a:pPr algn="ctr" eaLnBrk="1" fontAlgn="auto" hangingPunct="1">
              <a:spcBef>
                <a:spcPts val="0"/>
              </a:spcBef>
              <a:spcAft>
                <a:spcPts val="0"/>
              </a:spcAft>
              <a:defRPr/>
            </a:pPr>
            <a:r>
              <a:rPr lang="en-US" altLang="zh-CN" sz="1800" b="1" kern="0" dirty="0">
                <a:solidFill>
                  <a:srgbClr val="FFFFFF"/>
                </a:solidFill>
                <a:latin typeface="+mn-ea"/>
              </a:rPr>
              <a:t>3</a:t>
            </a:r>
            <a:endParaRPr lang="zh-CN" altLang="en-US" sz="1800" b="1" kern="0" dirty="0">
              <a:solidFill>
                <a:srgbClr val="FFFFFF"/>
              </a:solidFill>
              <a:latin typeface="+mn-ea"/>
            </a:endParaRPr>
          </a:p>
        </p:txBody>
      </p:sp>
      <p:sp>
        <p:nvSpPr>
          <p:cNvPr id="8" name="椭圆 7"/>
          <p:cNvSpPr/>
          <p:nvPr>
            <p:custDataLst>
              <p:tags r:id="rId6"/>
            </p:custDataLst>
          </p:nvPr>
        </p:nvSpPr>
        <p:spPr>
          <a:xfrm>
            <a:off x="3582167" y="3576280"/>
            <a:ext cx="487363" cy="487362"/>
          </a:xfrm>
          <a:prstGeom prst="ellipse">
            <a:avLst/>
          </a:prstGeom>
          <a:solidFill>
            <a:schemeClr val="bg1">
              <a:lumMod val="75000"/>
            </a:schemeClr>
          </a:solidFill>
          <a:ln w="12700" cap="flat" cmpd="sng" algn="ctr">
            <a:noFill/>
            <a:prstDash val="solid"/>
            <a:miter lim="800000"/>
          </a:ln>
          <a:effectLst/>
        </p:spPr>
        <p:txBody>
          <a:bodyPr anchor="ctr">
            <a:noAutofit/>
          </a:bodyPr>
          <a:lstStyle/>
          <a:p>
            <a:pPr algn="ctr" eaLnBrk="1" fontAlgn="auto" hangingPunct="1">
              <a:spcBef>
                <a:spcPts val="0"/>
              </a:spcBef>
              <a:spcAft>
                <a:spcPts val="0"/>
              </a:spcAft>
              <a:defRPr/>
            </a:pPr>
            <a:r>
              <a:rPr lang="en-US" altLang="zh-CN" sz="1800" b="1" kern="0" dirty="0">
                <a:solidFill>
                  <a:srgbClr val="FFFFFF"/>
                </a:solidFill>
                <a:latin typeface="+mn-ea"/>
              </a:rPr>
              <a:t>4</a:t>
            </a:r>
            <a:endParaRPr lang="zh-CN" altLang="en-US" sz="1800" b="1" kern="0" dirty="0">
              <a:solidFill>
                <a:srgbClr val="FFFFFF"/>
              </a:solidFill>
              <a:latin typeface="+mn-ea"/>
            </a:endParaRPr>
          </a:p>
        </p:txBody>
      </p:sp>
      <p:sp>
        <p:nvSpPr>
          <p:cNvPr id="9" name="任意多边形 17"/>
          <p:cNvSpPr/>
          <p:nvPr>
            <p:custDataLst>
              <p:tags r:id="rId7"/>
            </p:custDataLst>
          </p:nvPr>
        </p:nvSpPr>
        <p:spPr>
          <a:xfrm>
            <a:off x="4006030" y="1280755"/>
            <a:ext cx="3954462" cy="557212"/>
          </a:xfrm>
          <a:custGeom>
            <a:avLst/>
            <a:gdLst>
              <a:gd name="connsiteX0" fmla="*/ 0 w 3954840"/>
              <a:gd name="connsiteY0" fmla="*/ 0 h 557348"/>
              <a:gd name="connsiteX1" fmla="*/ 3835506 w 3954840"/>
              <a:gd name="connsiteY1" fmla="*/ 0 h 557348"/>
              <a:gd name="connsiteX2" fmla="*/ 3954840 w 3954840"/>
              <a:gd name="connsiteY2" fmla="*/ 92893 h 557348"/>
              <a:gd name="connsiteX3" fmla="*/ 3954840 w 3954840"/>
              <a:gd name="connsiteY3" fmla="*/ 464455 h 557348"/>
              <a:gd name="connsiteX4" fmla="*/ 3835506 w 3954840"/>
              <a:gd name="connsiteY4" fmla="*/ 557348 h 557348"/>
              <a:gd name="connsiteX5" fmla="*/ 0 w 3954840"/>
              <a:gd name="connsiteY5" fmla="*/ 557348 h 557348"/>
              <a:gd name="connsiteX6" fmla="*/ 45938 w 3954840"/>
              <a:gd name="connsiteY6" fmla="*/ 532414 h 557348"/>
              <a:gd name="connsiteX7" fmla="*/ 180850 w 3954840"/>
              <a:gd name="connsiteY7" fmla="*/ 278674 h 557348"/>
              <a:gd name="connsiteX8" fmla="*/ 45938 w 3954840"/>
              <a:gd name="connsiteY8" fmla="*/ 24934 h 55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4840" h="557348">
                <a:moveTo>
                  <a:pt x="0" y="0"/>
                </a:moveTo>
                <a:lnTo>
                  <a:pt x="3835506" y="0"/>
                </a:lnTo>
                <a:cubicBezTo>
                  <a:pt x="3901412" y="0"/>
                  <a:pt x="3954840" y="41590"/>
                  <a:pt x="3954840" y="92893"/>
                </a:cubicBezTo>
                <a:lnTo>
                  <a:pt x="3954840" y="464455"/>
                </a:lnTo>
                <a:cubicBezTo>
                  <a:pt x="3954840" y="515758"/>
                  <a:pt x="3901412" y="557348"/>
                  <a:pt x="3835506" y="557348"/>
                </a:cubicBezTo>
                <a:lnTo>
                  <a:pt x="0" y="557348"/>
                </a:lnTo>
                <a:lnTo>
                  <a:pt x="45938" y="532414"/>
                </a:lnTo>
                <a:cubicBezTo>
                  <a:pt x="127334" y="477424"/>
                  <a:pt x="180850" y="384299"/>
                  <a:pt x="180850" y="278674"/>
                </a:cubicBezTo>
                <a:cubicBezTo>
                  <a:pt x="180850" y="173050"/>
                  <a:pt x="127334" y="79925"/>
                  <a:pt x="45938" y="24934"/>
                </a:cubicBezTo>
                <a:close/>
              </a:path>
            </a:pathLst>
          </a:custGeom>
          <a:solidFill>
            <a:schemeClr val="bg1">
              <a:lumMod val="75000"/>
            </a:schemeClr>
          </a:solidFill>
          <a:ln w="12700" cap="flat" cmpd="sng" algn="ctr">
            <a:noFill/>
            <a:prstDash val="solid"/>
            <a:miter lim="800000"/>
          </a:ln>
          <a:effectLst/>
        </p:spPr>
        <p:txBody>
          <a:bodyPr lIns="252000" tIns="36000" rIns="36000" bIns="36000" anchor="ctr">
            <a:noAutofit/>
          </a:bodyPr>
          <a:lstStyle/>
          <a:p>
            <a:r>
              <a:rPr lang="zh-CN" altLang="en-US" sz="1800" b="1" kern="0" dirty="0">
                <a:solidFill>
                  <a:srgbClr val="FFFFFF"/>
                </a:solidFill>
                <a:latin typeface="+mn-ea"/>
              </a:rPr>
              <a:t>中国联通大数据建设整体情况</a:t>
            </a:r>
          </a:p>
        </p:txBody>
      </p:sp>
      <p:sp>
        <p:nvSpPr>
          <p:cNvPr id="10" name="任意多边形 19"/>
          <p:cNvSpPr/>
          <p:nvPr>
            <p:custDataLst>
              <p:tags r:id="rId8"/>
            </p:custDataLst>
          </p:nvPr>
        </p:nvSpPr>
        <p:spPr>
          <a:xfrm>
            <a:off x="3999680" y="2034817"/>
            <a:ext cx="3954462" cy="557213"/>
          </a:xfrm>
          <a:custGeom>
            <a:avLst/>
            <a:gdLst>
              <a:gd name="connsiteX0" fmla="*/ 0 w 3954840"/>
              <a:gd name="connsiteY0" fmla="*/ 0 h 557348"/>
              <a:gd name="connsiteX1" fmla="*/ 3835506 w 3954840"/>
              <a:gd name="connsiteY1" fmla="*/ 0 h 557348"/>
              <a:gd name="connsiteX2" fmla="*/ 3954840 w 3954840"/>
              <a:gd name="connsiteY2" fmla="*/ 92893 h 557348"/>
              <a:gd name="connsiteX3" fmla="*/ 3954840 w 3954840"/>
              <a:gd name="connsiteY3" fmla="*/ 464455 h 557348"/>
              <a:gd name="connsiteX4" fmla="*/ 3835506 w 3954840"/>
              <a:gd name="connsiteY4" fmla="*/ 557348 h 557348"/>
              <a:gd name="connsiteX5" fmla="*/ 0 w 3954840"/>
              <a:gd name="connsiteY5" fmla="*/ 557348 h 557348"/>
              <a:gd name="connsiteX6" fmla="*/ 45938 w 3954840"/>
              <a:gd name="connsiteY6" fmla="*/ 532414 h 557348"/>
              <a:gd name="connsiteX7" fmla="*/ 180850 w 3954840"/>
              <a:gd name="connsiteY7" fmla="*/ 278674 h 557348"/>
              <a:gd name="connsiteX8" fmla="*/ 45938 w 3954840"/>
              <a:gd name="connsiteY8" fmla="*/ 24934 h 55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4840" h="557348">
                <a:moveTo>
                  <a:pt x="0" y="0"/>
                </a:moveTo>
                <a:lnTo>
                  <a:pt x="3835506" y="0"/>
                </a:lnTo>
                <a:cubicBezTo>
                  <a:pt x="3901412" y="0"/>
                  <a:pt x="3954840" y="41590"/>
                  <a:pt x="3954840" y="92893"/>
                </a:cubicBezTo>
                <a:lnTo>
                  <a:pt x="3954840" y="464455"/>
                </a:lnTo>
                <a:cubicBezTo>
                  <a:pt x="3954840" y="515758"/>
                  <a:pt x="3901412" y="557348"/>
                  <a:pt x="3835506" y="557348"/>
                </a:cubicBezTo>
                <a:lnTo>
                  <a:pt x="0" y="557348"/>
                </a:lnTo>
                <a:lnTo>
                  <a:pt x="45938" y="532414"/>
                </a:lnTo>
                <a:cubicBezTo>
                  <a:pt x="127334" y="477424"/>
                  <a:pt x="180850" y="384299"/>
                  <a:pt x="180850" y="278674"/>
                </a:cubicBezTo>
                <a:cubicBezTo>
                  <a:pt x="180850" y="173050"/>
                  <a:pt x="127334" y="79925"/>
                  <a:pt x="45938" y="24934"/>
                </a:cubicBezTo>
                <a:close/>
              </a:path>
            </a:pathLst>
          </a:custGeom>
          <a:solidFill>
            <a:schemeClr val="bg1">
              <a:lumMod val="75000"/>
            </a:schemeClr>
          </a:solidFill>
          <a:ln w="12700" cap="flat" cmpd="sng" algn="ctr">
            <a:noFill/>
            <a:prstDash val="solid"/>
            <a:miter lim="800000"/>
          </a:ln>
          <a:effectLst/>
        </p:spPr>
        <p:txBody>
          <a:bodyPr lIns="252000" tIns="36000" rIns="36000" bIns="36000" anchor="ctr">
            <a:noAutofit/>
          </a:bodyPr>
          <a:lstStyle/>
          <a:p>
            <a:r>
              <a:rPr lang="zh-CN" altLang="en-US" sz="1800" b="1" kern="0" dirty="0">
                <a:solidFill>
                  <a:srgbClr val="FFFFFF"/>
                </a:solidFill>
                <a:latin typeface="+mn-ea"/>
              </a:rPr>
              <a:t>中国联通数据能力介绍</a:t>
            </a:r>
          </a:p>
        </p:txBody>
      </p:sp>
      <p:sp>
        <p:nvSpPr>
          <p:cNvPr id="11" name="任意多边形 21"/>
          <p:cNvSpPr/>
          <p:nvPr>
            <p:custDataLst>
              <p:tags r:id="rId9"/>
            </p:custDataLst>
          </p:nvPr>
        </p:nvSpPr>
        <p:spPr>
          <a:xfrm>
            <a:off x="3993330" y="2787292"/>
            <a:ext cx="3954462" cy="558800"/>
          </a:xfrm>
          <a:custGeom>
            <a:avLst/>
            <a:gdLst>
              <a:gd name="connsiteX0" fmla="*/ 0 w 3954840"/>
              <a:gd name="connsiteY0" fmla="*/ 0 h 557348"/>
              <a:gd name="connsiteX1" fmla="*/ 3835506 w 3954840"/>
              <a:gd name="connsiteY1" fmla="*/ 0 h 557348"/>
              <a:gd name="connsiteX2" fmla="*/ 3954840 w 3954840"/>
              <a:gd name="connsiteY2" fmla="*/ 92893 h 557348"/>
              <a:gd name="connsiteX3" fmla="*/ 3954840 w 3954840"/>
              <a:gd name="connsiteY3" fmla="*/ 464455 h 557348"/>
              <a:gd name="connsiteX4" fmla="*/ 3835506 w 3954840"/>
              <a:gd name="connsiteY4" fmla="*/ 557348 h 557348"/>
              <a:gd name="connsiteX5" fmla="*/ 0 w 3954840"/>
              <a:gd name="connsiteY5" fmla="*/ 557348 h 557348"/>
              <a:gd name="connsiteX6" fmla="*/ 45938 w 3954840"/>
              <a:gd name="connsiteY6" fmla="*/ 532414 h 557348"/>
              <a:gd name="connsiteX7" fmla="*/ 180850 w 3954840"/>
              <a:gd name="connsiteY7" fmla="*/ 278674 h 557348"/>
              <a:gd name="connsiteX8" fmla="*/ 45938 w 3954840"/>
              <a:gd name="connsiteY8" fmla="*/ 24934 h 55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4840" h="557348">
                <a:moveTo>
                  <a:pt x="0" y="0"/>
                </a:moveTo>
                <a:lnTo>
                  <a:pt x="3835506" y="0"/>
                </a:lnTo>
                <a:cubicBezTo>
                  <a:pt x="3901412" y="0"/>
                  <a:pt x="3954840" y="41590"/>
                  <a:pt x="3954840" y="92893"/>
                </a:cubicBezTo>
                <a:lnTo>
                  <a:pt x="3954840" y="464455"/>
                </a:lnTo>
                <a:cubicBezTo>
                  <a:pt x="3954840" y="515758"/>
                  <a:pt x="3901412" y="557348"/>
                  <a:pt x="3835506" y="557348"/>
                </a:cubicBezTo>
                <a:lnTo>
                  <a:pt x="0" y="557348"/>
                </a:lnTo>
                <a:lnTo>
                  <a:pt x="45938" y="532414"/>
                </a:lnTo>
                <a:cubicBezTo>
                  <a:pt x="127334" y="477424"/>
                  <a:pt x="180850" y="384299"/>
                  <a:pt x="180850" y="278674"/>
                </a:cubicBezTo>
                <a:cubicBezTo>
                  <a:pt x="180850" y="173050"/>
                  <a:pt x="127334" y="79925"/>
                  <a:pt x="45938" y="24934"/>
                </a:cubicBezTo>
                <a:close/>
              </a:path>
            </a:pathLst>
          </a:custGeom>
          <a:solidFill>
            <a:srgbClr val="C00000"/>
          </a:solidFill>
          <a:ln w="12700" cap="flat" cmpd="sng" algn="ctr">
            <a:noFill/>
            <a:prstDash val="solid"/>
            <a:miter lim="800000"/>
          </a:ln>
          <a:effectLst/>
        </p:spPr>
        <p:txBody>
          <a:bodyPr lIns="252000" tIns="36000" rIns="36000" bIns="36000" anchor="ctr">
            <a:noAutofit/>
          </a:bodyPr>
          <a:lstStyle/>
          <a:p>
            <a:pPr>
              <a:defRPr/>
            </a:pPr>
            <a:r>
              <a:rPr lang="zh-CN" altLang="en-US" sz="1800" b="1" kern="0" dirty="0" smtClean="0">
                <a:solidFill>
                  <a:srgbClr val="FFFFFF"/>
                </a:solidFill>
                <a:latin typeface="+mn-ea"/>
              </a:rPr>
              <a:t>中国</a:t>
            </a:r>
            <a:r>
              <a:rPr lang="zh-CN" altLang="en-US" sz="1800" b="1" kern="0" dirty="0">
                <a:solidFill>
                  <a:srgbClr val="FFFFFF"/>
                </a:solidFill>
                <a:latin typeface="+mn-ea"/>
              </a:rPr>
              <a:t>联通大数据产品体系</a:t>
            </a:r>
          </a:p>
        </p:txBody>
      </p:sp>
      <p:sp>
        <p:nvSpPr>
          <p:cNvPr id="12" name="任意多边形 23"/>
          <p:cNvSpPr/>
          <p:nvPr>
            <p:custDataLst>
              <p:tags r:id="rId10"/>
            </p:custDataLst>
          </p:nvPr>
        </p:nvSpPr>
        <p:spPr>
          <a:xfrm>
            <a:off x="3986980" y="3541355"/>
            <a:ext cx="3954462" cy="557212"/>
          </a:xfrm>
          <a:custGeom>
            <a:avLst/>
            <a:gdLst>
              <a:gd name="connsiteX0" fmla="*/ 0 w 3954840"/>
              <a:gd name="connsiteY0" fmla="*/ 0 h 557348"/>
              <a:gd name="connsiteX1" fmla="*/ 3835506 w 3954840"/>
              <a:gd name="connsiteY1" fmla="*/ 0 h 557348"/>
              <a:gd name="connsiteX2" fmla="*/ 3954840 w 3954840"/>
              <a:gd name="connsiteY2" fmla="*/ 92893 h 557348"/>
              <a:gd name="connsiteX3" fmla="*/ 3954840 w 3954840"/>
              <a:gd name="connsiteY3" fmla="*/ 464455 h 557348"/>
              <a:gd name="connsiteX4" fmla="*/ 3835506 w 3954840"/>
              <a:gd name="connsiteY4" fmla="*/ 557348 h 557348"/>
              <a:gd name="connsiteX5" fmla="*/ 0 w 3954840"/>
              <a:gd name="connsiteY5" fmla="*/ 557348 h 557348"/>
              <a:gd name="connsiteX6" fmla="*/ 45938 w 3954840"/>
              <a:gd name="connsiteY6" fmla="*/ 532414 h 557348"/>
              <a:gd name="connsiteX7" fmla="*/ 180850 w 3954840"/>
              <a:gd name="connsiteY7" fmla="*/ 278674 h 557348"/>
              <a:gd name="connsiteX8" fmla="*/ 45938 w 3954840"/>
              <a:gd name="connsiteY8" fmla="*/ 24934 h 55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4840" h="557348">
                <a:moveTo>
                  <a:pt x="0" y="0"/>
                </a:moveTo>
                <a:lnTo>
                  <a:pt x="3835506" y="0"/>
                </a:lnTo>
                <a:cubicBezTo>
                  <a:pt x="3901412" y="0"/>
                  <a:pt x="3954840" y="41590"/>
                  <a:pt x="3954840" y="92893"/>
                </a:cubicBezTo>
                <a:lnTo>
                  <a:pt x="3954840" y="464455"/>
                </a:lnTo>
                <a:cubicBezTo>
                  <a:pt x="3954840" y="515758"/>
                  <a:pt x="3901412" y="557348"/>
                  <a:pt x="3835506" y="557348"/>
                </a:cubicBezTo>
                <a:lnTo>
                  <a:pt x="0" y="557348"/>
                </a:lnTo>
                <a:lnTo>
                  <a:pt x="45938" y="532414"/>
                </a:lnTo>
                <a:cubicBezTo>
                  <a:pt x="127334" y="477424"/>
                  <a:pt x="180850" y="384299"/>
                  <a:pt x="180850" y="278674"/>
                </a:cubicBezTo>
                <a:cubicBezTo>
                  <a:pt x="180850" y="173050"/>
                  <a:pt x="127334" y="79925"/>
                  <a:pt x="45938" y="24934"/>
                </a:cubicBezTo>
                <a:close/>
              </a:path>
            </a:pathLst>
          </a:custGeom>
          <a:solidFill>
            <a:schemeClr val="bg1">
              <a:lumMod val="75000"/>
            </a:schemeClr>
          </a:solidFill>
          <a:ln w="12700" cap="flat" cmpd="sng" algn="ctr">
            <a:noFill/>
            <a:prstDash val="solid"/>
            <a:miter lim="800000"/>
          </a:ln>
          <a:effectLst/>
        </p:spPr>
        <p:txBody>
          <a:bodyPr lIns="252000" tIns="36000" rIns="36000" bIns="36000" anchor="ctr">
            <a:noAutofit/>
          </a:bodyPr>
          <a:lstStyle/>
          <a:p>
            <a:pPr>
              <a:defRPr/>
            </a:pPr>
            <a:r>
              <a:rPr lang="zh-CN" altLang="en-US" sz="1800" b="1" kern="0" dirty="0" smtClean="0">
                <a:solidFill>
                  <a:srgbClr val="FFFFFF"/>
                </a:solidFill>
                <a:latin typeface="+mn-ea"/>
              </a:rPr>
              <a:t>中国</a:t>
            </a:r>
            <a:r>
              <a:rPr lang="zh-CN" altLang="en-US" sz="1800" b="1" kern="0" dirty="0">
                <a:solidFill>
                  <a:srgbClr val="FFFFFF"/>
                </a:solidFill>
                <a:latin typeface="+mn-ea"/>
              </a:rPr>
              <a:t>联通大数据运营情况</a:t>
            </a:r>
          </a:p>
        </p:txBody>
      </p:sp>
    </p:spTree>
    <p:extLst>
      <p:ext uri="{BB962C8B-B14F-4D97-AF65-F5344CB8AC3E}">
        <p14:creationId xmlns="" xmlns:p14="http://schemas.microsoft.com/office/powerpoint/2010/main" val="16992832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732846"/>
            <a:ext cx="9144000" cy="1014931"/>
          </a:xfrm>
          <a:prstGeom prst="rect">
            <a:avLst/>
          </a:prstGeom>
          <a:noFill/>
          <a:ln w="9525">
            <a:noFill/>
            <a:miter lim="800000"/>
          </a:ln>
          <a:effectLst/>
        </p:spPr>
        <p:txBody>
          <a:bodyPr vert="horz" wrap="square" lIns="91432" tIns="45716" rIns="91432" bIns="45716" numCol="1" anchor="ctr" anchorCtr="0" compatLnSpc="1">
            <a:noAutofit/>
          </a:bodyPr>
          <a:lstStyle/>
          <a:p>
            <a:pPr marL="285750" indent="-285750">
              <a:lnSpc>
                <a:spcPct val="150000"/>
              </a:lnSpc>
              <a:buClr>
                <a:srgbClr val="C00000"/>
              </a:buClr>
              <a:buFont typeface="Wingdings" charset="2"/>
              <a:buChar char="n"/>
            </a:pPr>
            <a:r>
              <a:rPr lang="zh-CN" altLang="en-US" b="1" dirty="0">
                <a:solidFill>
                  <a:prstClr val="black"/>
                </a:solidFill>
                <a:latin typeface="+mn-ea"/>
              </a:rPr>
              <a:t>中国联通相继推出了自己的物联网、云计算和大数据的产品及服务</a:t>
            </a:r>
            <a:r>
              <a:rPr lang="en-US" altLang="zh-CN" b="1" dirty="0">
                <a:solidFill>
                  <a:prstClr val="black"/>
                </a:solidFill>
                <a:latin typeface="+mn-ea"/>
              </a:rPr>
              <a:t>,</a:t>
            </a:r>
            <a:r>
              <a:rPr lang="zh-CN" altLang="en-US" b="1" dirty="0">
                <a:solidFill>
                  <a:prstClr val="black"/>
                </a:solidFill>
                <a:latin typeface="+mn-ea"/>
              </a:rPr>
              <a:t> 成为了大数据的生产者、提供者、传输者与服务者，</a:t>
            </a:r>
            <a:r>
              <a:rPr lang="zh-CN" altLang="zh-CN" b="1" dirty="0">
                <a:solidFill>
                  <a:prstClr val="black"/>
                </a:solidFill>
                <a:latin typeface="+mn-ea"/>
              </a:rPr>
              <a:t>以号码为唯一的</a:t>
            </a:r>
            <a:r>
              <a:rPr lang="en-US" altLang="zh-CN" b="1" dirty="0">
                <a:solidFill>
                  <a:prstClr val="black"/>
                </a:solidFill>
                <a:latin typeface="+mn-ea"/>
              </a:rPr>
              <a:t>ID</a:t>
            </a:r>
            <a:r>
              <a:rPr lang="zh-CN" altLang="zh-CN" b="1" dirty="0">
                <a:solidFill>
                  <a:prstClr val="black"/>
                </a:solidFill>
                <a:latin typeface="+mn-ea"/>
              </a:rPr>
              <a:t>来整合各类数据，</a:t>
            </a:r>
            <a:r>
              <a:rPr lang="zh-CN" altLang="en-US" b="1" dirty="0">
                <a:solidFill>
                  <a:prstClr val="black"/>
                </a:solidFill>
                <a:latin typeface="+mn-ea"/>
              </a:rPr>
              <a:t>解决</a:t>
            </a:r>
            <a:r>
              <a:rPr lang="zh-CN" altLang="zh-CN" b="1" dirty="0">
                <a:solidFill>
                  <a:prstClr val="black"/>
                </a:solidFill>
                <a:latin typeface="+mn-ea"/>
              </a:rPr>
              <a:t>移动互联网时代最为关注的三个问题</a:t>
            </a:r>
            <a:r>
              <a:rPr lang="zh-CN" altLang="en-US" b="1" dirty="0">
                <a:solidFill>
                  <a:prstClr val="black"/>
                </a:solidFill>
                <a:latin typeface="+mn-ea"/>
              </a:rPr>
              <a:t> ：</a:t>
            </a:r>
            <a:r>
              <a:rPr lang="zh-CN" altLang="zh-CN" b="1" dirty="0">
                <a:solidFill>
                  <a:prstClr val="black"/>
                </a:solidFill>
                <a:latin typeface="+mn-ea"/>
              </a:rPr>
              <a:t>我是谁，我在哪里，我在干什么。</a:t>
            </a:r>
            <a:r>
              <a:rPr lang="zh-CN" altLang="en-US" b="1" dirty="0">
                <a:solidFill>
                  <a:prstClr val="black"/>
                </a:solidFill>
                <a:latin typeface="+mn-ea"/>
              </a:rPr>
              <a:t>在近年来的数据对外运营的摸索期中，形成了一套统一的规范的对外运营产品。</a:t>
            </a:r>
          </a:p>
        </p:txBody>
      </p:sp>
      <p:sp>
        <p:nvSpPr>
          <p:cNvPr id="2" name="标题 1"/>
          <p:cNvSpPr>
            <a:spLocks noGrp="1"/>
          </p:cNvSpPr>
          <p:nvPr>
            <p:ph type="title"/>
          </p:nvPr>
        </p:nvSpPr>
        <p:spPr/>
        <p:txBody>
          <a:bodyPr/>
          <a:lstStyle/>
          <a:p>
            <a:pPr defTabSz="914310"/>
            <a:r>
              <a:rPr kumimoji="1" lang="zh-CN" altLang="en-US" kern="0" dirty="0">
                <a:solidFill>
                  <a:prstClr val="black"/>
                </a:solidFill>
              </a:rPr>
              <a:t>总部大数据产品</a:t>
            </a:r>
            <a:r>
              <a:rPr kumimoji="1" lang="zh-CN" altLang="en-US" kern="0" dirty="0" smtClean="0">
                <a:solidFill>
                  <a:prstClr val="black"/>
                </a:solidFill>
              </a:rPr>
              <a:t>目录</a:t>
            </a:r>
            <a:endParaRPr kumimoji="1" lang="zh-CN" altLang="en-US" kern="0" dirty="0">
              <a:solidFill>
                <a:prstClr val="black"/>
              </a:solidFill>
            </a:endParaRPr>
          </a:p>
        </p:txBody>
      </p:sp>
      <p:grpSp>
        <p:nvGrpSpPr>
          <p:cNvPr id="4" name="组 3"/>
          <p:cNvGrpSpPr/>
          <p:nvPr/>
        </p:nvGrpSpPr>
        <p:grpSpPr>
          <a:xfrm>
            <a:off x="418633" y="2407920"/>
            <a:ext cx="1131887" cy="1074738"/>
            <a:chOff x="1245553" y="2407920"/>
            <a:chExt cx="1131887" cy="1074738"/>
          </a:xfrm>
        </p:grpSpPr>
        <p:sp>
          <p:nvSpPr>
            <p:cNvPr id="44" name="MH_SubTitle_1"/>
            <p:cNvSpPr/>
            <p:nvPr>
              <p:custDataLst>
                <p:tags r:id="rId17"/>
              </p:custDataLst>
            </p:nvPr>
          </p:nvSpPr>
          <p:spPr>
            <a:xfrm>
              <a:off x="1245553" y="2407920"/>
              <a:ext cx="1131887" cy="1074738"/>
            </a:xfrm>
            <a:prstGeom prst="rect">
              <a:avLst/>
            </a:prstGeom>
            <a:solidFill>
              <a:srgbClr val="7CCDA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eaLnBrk="1" fontAlgn="auto" hangingPunct="1">
                <a:spcBef>
                  <a:spcPts val="0"/>
                </a:spcBef>
                <a:spcAft>
                  <a:spcPts val="0"/>
                </a:spcAft>
                <a:defRPr/>
              </a:pPr>
              <a:r>
                <a:rPr lang="en-US" altLang="zh-CN" dirty="0" smtClean="0">
                  <a:solidFill>
                    <a:srgbClr val="FFFFFF"/>
                  </a:solidFill>
                  <a:latin typeface="微软雅黑" panose="020B0503020204020204" pitchFamily="34" charset="-122"/>
                  <a:ea typeface="微软雅黑" panose="020B0503020204020204" pitchFamily="34" charset="-122"/>
                </a:rPr>
                <a:t>Wo</a:t>
              </a:r>
              <a:r>
                <a:rPr lang="zh-CN" altLang="en-US" dirty="0" smtClean="0">
                  <a:solidFill>
                    <a:srgbClr val="FFFFFF"/>
                  </a:solidFill>
                  <a:latin typeface="微软雅黑" panose="020B0503020204020204" pitchFamily="34" charset="-122"/>
                  <a:ea typeface="微软雅黑" panose="020B0503020204020204" pitchFamily="34" charset="-122"/>
                </a:rPr>
                <a:t>标签</a:t>
              </a: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53" name="MH_Other_1"/>
            <p:cNvSpPr/>
            <p:nvPr>
              <p:custDataLst>
                <p:tags r:id="rId18"/>
              </p:custDataLst>
            </p:nvPr>
          </p:nvSpPr>
          <p:spPr>
            <a:xfrm>
              <a:off x="2121853" y="3222308"/>
              <a:ext cx="255587" cy="255587"/>
            </a:xfrm>
            <a:prstGeom prst="rect">
              <a:avLst/>
            </a:prstGeom>
            <a:solidFill>
              <a:schemeClr val="bg1">
                <a:lumMod val="6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20000"/>
                </a:lnSpc>
                <a:spcBef>
                  <a:spcPts val="0"/>
                </a:spcBef>
                <a:spcAft>
                  <a:spcPts val="0"/>
                </a:spcAft>
                <a:defRPr/>
              </a:pPr>
              <a:r>
                <a:rPr lang="en-US" altLang="zh-CN" sz="1200" dirty="0">
                  <a:solidFill>
                    <a:srgbClr val="FFFFFF"/>
                  </a:solidFill>
                  <a:latin typeface="Impact" panose="020B0806030902050204" pitchFamily="34" charset="0"/>
                </a:rPr>
                <a:t>1</a:t>
              </a:r>
              <a:endParaRPr lang="zh-CN" altLang="en-US" sz="1200" dirty="0">
                <a:solidFill>
                  <a:srgbClr val="FFFFFF"/>
                </a:solidFill>
                <a:latin typeface="Impact" panose="020B0806030902050204" pitchFamily="34" charset="0"/>
              </a:endParaRPr>
            </a:p>
          </p:txBody>
        </p:sp>
      </p:grpSp>
      <p:grpSp>
        <p:nvGrpSpPr>
          <p:cNvPr id="5" name="组 4"/>
          <p:cNvGrpSpPr/>
          <p:nvPr/>
        </p:nvGrpSpPr>
        <p:grpSpPr>
          <a:xfrm>
            <a:off x="1862951" y="2407920"/>
            <a:ext cx="1133475" cy="1074738"/>
            <a:chOff x="2458403" y="2407920"/>
            <a:chExt cx="1133475" cy="1074738"/>
          </a:xfrm>
        </p:grpSpPr>
        <p:sp>
          <p:nvSpPr>
            <p:cNvPr id="45" name="MH_SubTitle_2"/>
            <p:cNvSpPr/>
            <p:nvPr>
              <p:custDataLst>
                <p:tags r:id="rId15"/>
              </p:custDataLst>
            </p:nvPr>
          </p:nvSpPr>
          <p:spPr>
            <a:xfrm>
              <a:off x="2458403" y="2407920"/>
              <a:ext cx="1133475" cy="1074738"/>
            </a:xfrm>
            <a:prstGeom prst="rect">
              <a:avLst/>
            </a:prstGeom>
            <a:solidFill>
              <a:srgbClr val="FFBE2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eaLnBrk="1" fontAlgn="auto" hangingPunct="1">
                <a:spcBef>
                  <a:spcPts val="0"/>
                </a:spcBef>
                <a:spcAft>
                  <a:spcPts val="0"/>
                </a:spcAft>
                <a:defRPr/>
              </a:pPr>
              <a:r>
                <a:rPr lang="en-US" altLang="zh-CN" dirty="0" smtClean="0">
                  <a:solidFill>
                    <a:srgbClr val="FFFFFF"/>
                  </a:solidFill>
                  <a:latin typeface="微软雅黑" panose="020B0503020204020204" pitchFamily="34" charset="-122"/>
                  <a:ea typeface="微软雅黑" panose="020B0503020204020204" pitchFamily="34" charset="-122"/>
                </a:rPr>
                <a:t>Wo</a:t>
              </a:r>
              <a:r>
                <a:rPr lang="zh-CN" altLang="en-US" dirty="0" smtClean="0">
                  <a:solidFill>
                    <a:srgbClr val="FFFFFF"/>
                  </a:solidFill>
                  <a:latin typeface="微软雅黑" panose="020B0503020204020204" pitchFamily="34" charset="-122"/>
                  <a:ea typeface="微软雅黑" panose="020B0503020204020204" pitchFamily="34" charset="-122"/>
                </a:rPr>
                <a:t>风控</a:t>
              </a: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54" name="MH_Other_2"/>
            <p:cNvSpPr/>
            <p:nvPr>
              <p:custDataLst>
                <p:tags r:id="rId16"/>
              </p:custDataLst>
            </p:nvPr>
          </p:nvSpPr>
          <p:spPr>
            <a:xfrm>
              <a:off x="3329940" y="3222308"/>
              <a:ext cx="255588" cy="255587"/>
            </a:xfrm>
            <a:prstGeom prst="rect">
              <a:avLst/>
            </a:prstGeom>
            <a:solidFill>
              <a:schemeClr val="bg1">
                <a:lumMod val="6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20000"/>
                </a:lnSpc>
                <a:spcBef>
                  <a:spcPts val="0"/>
                </a:spcBef>
                <a:spcAft>
                  <a:spcPts val="0"/>
                </a:spcAft>
                <a:defRPr/>
              </a:pPr>
              <a:r>
                <a:rPr lang="en-US" altLang="zh-CN" sz="1200" dirty="0">
                  <a:solidFill>
                    <a:srgbClr val="FFFFFF"/>
                  </a:solidFill>
                  <a:latin typeface="Impact" panose="020B0806030902050204" pitchFamily="34" charset="0"/>
                </a:rPr>
                <a:t>2</a:t>
              </a:r>
              <a:endParaRPr lang="zh-CN" altLang="en-US" sz="1200" dirty="0">
                <a:solidFill>
                  <a:srgbClr val="FFFFFF"/>
                </a:solidFill>
                <a:latin typeface="Impact" panose="020B0806030902050204" pitchFamily="34" charset="0"/>
              </a:endParaRPr>
            </a:p>
          </p:txBody>
        </p:sp>
      </p:grpSp>
      <p:grpSp>
        <p:nvGrpSpPr>
          <p:cNvPr id="62" name="组 61"/>
          <p:cNvGrpSpPr/>
          <p:nvPr/>
        </p:nvGrpSpPr>
        <p:grpSpPr>
          <a:xfrm>
            <a:off x="3308857" y="2407920"/>
            <a:ext cx="1131888" cy="1074738"/>
            <a:chOff x="3672840" y="2407920"/>
            <a:chExt cx="1131888" cy="1074738"/>
          </a:xfrm>
        </p:grpSpPr>
        <p:sp>
          <p:nvSpPr>
            <p:cNvPr id="46" name="MH_SubTitle_3"/>
            <p:cNvSpPr/>
            <p:nvPr>
              <p:custDataLst>
                <p:tags r:id="rId13"/>
              </p:custDataLst>
            </p:nvPr>
          </p:nvSpPr>
          <p:spPr>
            <a:xfrm>
              <a:off x="3672840" y="2407920"/>
              <a:ext cx="1131888" cy="1074738"/>
            </a:xfrm>
            <a:prstGeom prst="rect">
              <a:avLst/>
            </a:prstGeom>
            <a:solidFill>
              <a:srgbClr val="F26A7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en-US" altLang="zh-CN" dirty="0" smtClean="0">
                  <a:solidFill>
                    <a:srgbClr val="FFFFFF"/>
                  </a:solidFill>
                  <a:latin typeface="微软雅黑" panose="020B0503020204020204" pitchFamily="34" charset="-122"/>
                  <a:ea typeface="微软雅黑" panose="020B0503020204020204" pitchFamily="34" charset="-122"/>
                </a:rPr>
                <a:t>Wo</a:t>
              </a:r>
              <a:r>
                <a:rPr lang="zh-CN" altLang="en-US" dirty="0" smtClean="0">
                  <a:solidFill>
                    <a:srgbClr val="FFFFFF"/>
                  </a:solidFill>
                  <a:latin typeface="微软雅黑" panose="020B0503020204020204" pitchFamily="34" charset="-122"/>
                  <a:ea typeface="微软雅黑" panose="020B0503020204020204" pitchFamily="34" charset="-122"/>
                </a:rPr>
                <a:t>营销</a:t>
              </a: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55" name="MH_Other_3"/>
            <p:cNvSpPr/>
            <p:nvPr>
              <p:custDataLst>
                <p:tags r:id="rId14"/>
              </p:custDataLst>
            </p:nvPr>
          </p:nvSpPr>
          <p:spPr>
            <a:xfrm>
              <a:off x="4545965" y="3222308"/>
              <a:ext cx="255588" cy="255587"/>
            </a:xfrm>
            <a:prstGeom prst="rect">
              <a:avLst/>
            </a:prstGeom>
            <a:solidFill>
              <a:schemeClr val="bg1">
                <a:lumMod val="6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20000"/>
                </a:lnSpc>
                <a:spcBef>
                  <a:spcPts val="0"/>
                </a:spcBef>
                <a:spcAft>
                  <a:spcPts val="0"/>
                </a:spcAft>
                <a:defRPr/>
              </a:pPr>
              <a:r>
                <a:rPr lang="en-US" altLang="zh-CN" sz="1200" dirty="0">
                  <a:solidFill>
                    <a:srgbClr val="FFFFFF"/>
                  </a:solidFill>
                  <a:latin typeface="Impact" panose="020B0806030902050204" pitchFamily="34" charset="0"/>
                </a:rPr>
                <a:t>3</a:t>
              </a:r>
              <a:endParaRPr lang="zh-CN" altLang="en-US" sz="1200" dirty="0">
                <a:solidFill>
                  <a:srgbClr val="FFFFFF"/>
                </a:solidFill>
                <a:latin typeface="Impact" panose="020B0806030902050204" pitchFamily="34" charset="0"/>
              </a:endParaRPr>
            </a:p>
          </p:txBody>
        </p:sp>
      </p:grpSp>
      <p:grpSp>
        <p:nvGrpSpPr>
          <p:cNvPr id="63" name="组 62"/>
          <p:cNvGrpSpPr/>
          <p:nvPr/>
        </p:nvGrpSpPr>
        <p:grpSpPr>
          <a:xfrm>
            <a:off x="4753176" y="2407920"/>
            <a:ext cx="1133475" cy="1074738"/>
            <a:chOff x="4885690" y="2407920"/>
            <a:chExt cx="1133475" cy="1074738"/>
          </a:xfrm>
        </p:grpSpPr>
        <p:sp>
          <p:nvSpPr>
            <p:cNvPr id="47" name="MH_SubTitle_4"/>
            <p:cNvSpPr/>
            <p:nvPr>
              <p:custDataLst>
                <p:tags r:id="rId11"/>
              </p:custDataLst>
            </p:nvPr>
          </p:nvSpPr>
          <p:spPr>
            <a:xfrm>
              <a:off x="4885690" y="2407920"/>
              <a:ext cx="1133475" cy="1074738"/>
            </a:xfrm>
            <a:prstGeom prst="rect">
              <a:avLst/>
            </a:prstGeom>
            <a:solidFill>
              <a:srgbClr val="65C3E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en-US" altLang="zh-CN" dirty="0" smtClean="0">
                  <a:solidFill>
                    <a:srgbClr val="FFFFFF"/>
                  </a:solidFill>
                  <a:latin typeface="微软雅黑" panose="020B0503020204020204" pitchFamily="34" charset="-122"/>
                  <a:ea typeface="微软雅黑" panose="020B0503020204020204" pitchFamily="34" charset="-122"/>
                </a:rPr>
                <a:t>Wo</a:t>
              </a:r>
              <a:r>
                <a:rPr lang="zh-CN" altLang="en-US" dirty="0" smtClean="0">
                  <a:solidFill>
                    <a:srgbClr val="FFFFFF"/>
                  </a:solidFill>
                  <a:latin typeface="微软雅黑" panose="020B0503020204020204" pitchFamily="34" charset="-122"/>
                  <a:ea typeface="微软雅黑" panose="020B0503020204020204" pitchFamily="34" charset="-122"/>
                </a:rPr>
                <a:t>指数</a:t>
              </a:r>
              <a:endParaRPr lang="en-US" altLang="zh-CN" dirty="0">
                <a:solidFill>
                  <a:srgbClr val="FFFFFF"/>
                </a:solidFill>
                <a:latin typeface="微软雅黑" panose="020B0503020204020204" pitchFamily="34" charset="-122"/>
                <a:ea typeface="微软雅黑" panose="020B0503020204020204" pitchFamily="34" charset="-122"/>
              </a:endParaRPr>
            </a:p>
          </p:txBody>
        </p:sp>
        <p:sp>
          <p:nvSpPr>
            <p:cNvPr id="56" name="MH_Other_4"/>
            <p:cNvSpPr/>
            <p:nvPr>
              <p:custDataLst>
                <p:tags r:id="rId12"/>
              </p:custDataLst>
            </p:nvPr>
          </p:nvSpPr>
          <p:spPr>
            <a:xfrm>
              <a:off x="5761990" y="3222308"/>
              <a:ext cx="255588" cy="255587"/>
            </a:xfrm>
            <a:prstGeom prst="rect">
              <a:avLst/>
            </a:prstGeom>
            <a:solidFill>
              <a:schemeClr val="bg1">
                <a:lumMod val="6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20000"/>
                </a:lnSpc>
                <a:spcBef>
                  <a:spcPts val="0"/>
                </a:spcBef>
                <a:spcAft>
                  <a:spcPts val="0"/>
                </a:spcAft>
                <a:defRPr/>
              </a:pPr>
              <a:r>
                <a:rPr lang="en-US" altLang="zh-CN" sz="1200" dirty="0">
                  <a:solidFill>
                    <a:srgbClr val="FFFFFF"/>
                  </a:solidFill>
                  <a:latin typeface="Impact" panose="020B0806030902050204" pitchFamily="34" charset="0"/>
                </a:rPr>
                <a:t>4</a:t>
              </a:r>
              <a:endParaRPr lang="zh-CN" altLang="en-US" sz="1200" dirty="0">
                <a:solidFill>
                  <a:srgbClr val="FFFFFF"/>
                </a:solidFill>
                <a:latin typeface="Impact" panose="020B0806030902050204" pitchFamily="34" charset="0"/>
              </a:endParaRPr>
            </a:p>
          </p:txBody>
        </p:sp>
      </p:grpSp>
      <p:grpSp>
        <p:nvGrpSpPr>
          <p:cNvPr id="64" name="组 63"/>
          <p:cNvGrpSpPr/>
          <p:nvPr/>
        </p:nvGrpSpPr>
        <p:grpSpPr>
          <a:xfrm>
            <a:off x="6199082" y="2407920"/>
            <a:ext cx="1131888" cy="1074738"/>
            <a:chOff x="6100127" y="2407920"/>
            <a:chExt cx="1131888" cy="1074738"/>
          </a:xfrm>
        </p:grpSpPr>
        <p:sp>
          <p:nvSpPr>
            <p:cNvPr id="48" name="MH_SubTitle_5"/>
            <p:cNvSpPr/>
            <p:nvPr>
              <p:custDataLst>
                <p:tags r:id="rId9"/>
              </p:custDataLst>
            </p:nvPr>
          </p:nvSpPr>
          <p:spPr>
            <a:xfrm>
              <a:off x="6100127" y="2407920"/>
              <a:ext cx="1131888" cy="1074738"/>
            </a:xfrm>
            <a:prstGeom prst="rect">
              <a:avLst/>
            </a:prstGeom>
            <a:solidFill>
              <a:srgbClr val="7A7FB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CN" altLang="en-US" dirty="0" smtClean="0">
                  <a:solidFill>
                    <a:srgbClr val="FFFFFF"/>
                  </a:solidFill>
                  <a:latin typeface="微软雅黑" panose="020B0503020204020204" pitchFamily="34" charset="-122"/>
                  <a:ea typeface="微软雅黑" panose="020B0503020204020204" pitchFamily="34" charset="-122"/>
                </a:rPr>
                <a:t>能力开放</a:t>
              </a:r>
              <a:endParaRPr lang="en-US" altLang="zh-CN" dirty="0">
                <a:solidFill>
                  <a:srgbClr val="FFFFFF"/>
                </a:solidFill>
                <a:latin typeface="微软雅黑" panose="020B0503020204020204" pitchFamily="34" charset="-122"/>
                <a:ea typeface="微软雅黑" panose="020B0503020204020204" pitchFamily="34" charset="-122"/>
              </a:endParaRPr>
            </a:p>
          </p:txBody>
        </p:sp>
        <p:sp>
          <p:nvSpPr>
            <p:cNvPr id="57" name="MH_Other_5"/>
            <p:cNvSpPr/>
            <p:nvPr>
              <p:custDataLst>
                <p:tags r:id="rId10"/>
              </p:custDataLst>
            </p:nvPr>
          </p:nvSpPr>
          <p:spPr>
            <a:xfrm>
              <a:off x="6973252" y="3227070"/>
              <a:ext cx="255588" cy="255588"/>
            </a:xfrm>
            <a:prstGeom prst="rect">
              <a:avLst/>
            </a:prstGeom>
            <a:solidFill>
              <a:schemeClr val="bg1">
                <a:lumMod val="6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20000"/>
                </a:lnSpc>
                <a:spcBef>
                  <a:spcPts val="0"/>
                </a:spcBef>
                <a:spcAft>
                  <a:spcPts val="0"/>
                </a:spcAft>
                <a:defRPr/>
              </a:pPr>
              <a:r>
                <a:rPr lang="en-US" altLang="zh-CN" sz="1200" dirty="0">
                  <a:solidFill>
                    <a:srgbClr val="FFFFFF"/>
                  </a:solidFill>
                  <a:latin typeface="Impact" panose="020B0806030902050204" pitchFamily="34" charset="0"/>
                </a:rPr>
                <a:t>5</a:t>
              </a:r>
              <a:endParaRPr lang="zh-CN" altLang="en-US" sz="1200" dirty="0">
                <a:solidFill>
                  <a:srgbClr val="FFFFFF"/>
                </a:solidFill>
                <a:latin typeface="Impact" panose="020B0806030902050204" pitchFamily="34" charset="0"/>
              </a:endParaRPr>
            </a:p>
          </p:txBody>
        </p:sp>
      </p:grpSp>
      <p:grpSp>
        <p:nvGrpSpPr>
          <p:cNvPr id="68" name="组 67"/>
          <p:cNvGrpSpPr/>
          <p:nvPr/>
        </p:nvGrpSpPr>
        <p:grpSpPr>
          <a:xfrm>
            <a:off x="7643403" y="2407920"/>
            <a:ext cx="1133475" cy="1074738"/>
            <a:chOff x="2021523" y="3754914"/>
            <a:chExt cx="1133475" cy="1074738"/>
          </a:xfrm>
        </p:grpSpPr>
        <p:sp>
          <p:nvSpPr>
            <p:cNvPr id="49" name="MH_SubTitle_6"/>
            <p:cNvSpPr/>
            <p:nvPr>
              <p:custDataLst>
                <p:tags r:id="rId7"/>
              </p:custDataLst>
            </p:nvPr>
          </p:nvSpPr>
          <p:spPr>
            <a:xfrm>
              <a:off x="2021523" y="3754914"/>
              <a:ext cx="1133475" cy="1074738"/>
            </a:xfrm>
            <a:prstGeom prst="rect">
              <a:avLst/>
            </a:prstGeom>
            <a:solidFill>
              <a:srgbClr val="65C3E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CN" altLang="en-US" dirty="0" smtClean="0">
                  <a:solidFill>
                    <a:srgbClr val="FFFFFF"/>
                  </a:solidFill>
                  <a:latin typeface="微软雅黑" panose="020B0503020204020204" pitchFamily="34" charset="-122"/>
                  <a:ea typeface="微软雅黑" panose="020B0503020204020204" pitchFamily="34" charset="-122"/>
                </a:rPr>
                <a:t>智慧足迹</a:t>
              </a: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58" name="MH_Other_6"/>
            <p:cNvSpPr/>
            <p:nvPr>
              <p:custDataLst>
                <p:tags r:id="rId8"/>
              </p:custDataLst>
            </p:nvPr>
          </p:nvSpPr>
          <p:spPr>
            <a:xfrm>
              <a:off x="2897823" y="4574064"/>
              <a:ext cx="255588" cy="255588"/>
            </a:xfrm>
            <a:prstGeom prst="rect">
              <a:avLst/>
            </a:prstGeom>
            <a:solidFill>
              <a:schemeClr val="bg1">
                <a:lumMod val="6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20000"/>
                </a:lnSpc>
                <a:spcBef>
                  <a:spcPts val="0"/>
                </a:spcBef>
                <a:spcAft>
                  <a:spcPts val="0"/>
                </a:spcAft>
                <a:defRPr/>
              </a:pPr>
              <a:r>
                <a:rPr lang="en-US" altLang="zh-CN" sz="1200" dirty="0">
                  <a:solidFill>
                    <a:srgbClr val="FFFFFF"/>
                  </a:solidFill>
                  <a:latin typeface="Impact" panose="020B0806030902050204" pitchFamily="34" charset="0"/>
                </a:rPr>
                <a:t>6</a:t>
              </a:r>
              <a:endParaRPr lang="zh-CN" altLang="en-US" sz="1200" dirty="0">
                <a:solidFill>
                  <a:srgbClr val="FFFFFF"/>
                </a:solidFill>
                <a:latin typeface="Impact" panose="020B0806030902050204" pitchFamily="34" charset="0"/>
              </a:endParaRPr>
            </a:p>
          </p:txBody>
        </p:sp>
      </p:grpSp>
      <p:grpSp>
        <p:nvGrpSpPr>
          <p:cNvPr id="67" name="组 66"/>
          <p:cNvGrpSpPr/>
          <p:nvPr/>
        </p:nvGrpSpPr>
        <p:grpSpPr>
          <a:xfrm>
            <a:off x="2035385" y="3754914"/>
            <a:ext cx="1131887" cy="1074738"/>
            <a:chOff x="3235961" y="3754914"/>
            <a:chExt cx="1131887" cy="1074738"/>
          </a:xfrm>
        </p:grpSpPr>
        <p:sp>
          <p:nvSpPr>
            <p:cNvPr id="50" name="MH_SubTitle_7"/>
            <p:cNvSpPr/>
            <p:nvPr>
              <p:custDataLst>
                <p:tags r:id="rId5"/>
              </p:custDataLst>
            </p:nvPr>
          </p:nvSpPr>
          <p:spPr>
            <a:xfrm>
              <a:off x="3235961" y="3754914"/>
              <a:ext cx="1131887" cy="1074738"/>
            </a:xfrm>
            <a:prstGeom prst="rect">
              <a:avLst/>
            </a:prstGeom>
            <a:solidFill>
              <a:srgbClr val="7CCDA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en-US" altLang="zh-CN" dirty="0" smtClean="0">
                  <a:solidFill>
                    <a:srgbClr val="FFFFFF"/>
                  </a:solidFill>
                  <a:latin typeface="微软雅黑" panose="020B0503020204020204" pitchFamily="34" charset="-122"/>
                  <a:ea typeface="微软雅黑" panose="020B0503020204020204" pitchFamily="34" charset="-122"/>
                </a:rPr>
                <a:t>Wo</a:t>
              </a:r>
              <a:r>
                <a:rPr lang="zh-CN" altLang="en-US" dirty="0" smtClean="0">
                  <a:solidFill>
                    <a:srgbClr val="FFFFFF"/>
                  </a:solidFill>
                  <a:latin typeface="微软雅黑" panose="020B0503020204020204" pitchFamily="34" charset="-122"/>
                  <a:ea typeface="微软雅黑" panose="020B0503020204020204" pitchFamily="34" charset="-122"/>
                </a:rPr>
                <a:t>广告</a:t>
              </a: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59" name="MH_Other_7"/>
            <p:cNvSpPr/>
            <p:nvPr>
              <p:custDataLst>
                <p:tags r:id="rId6"/>
              </p:custDataLst>
            </p:nvPr>
          </p:nvSpPr>
          <p:spPr>
            <a:xfrm>
              <a:off x="4101148" y="4574064"/>
              <a:ext cx="255588" cy="255588"/>
            </a:xfrm>
            <a:prstGeom prst="rect">
              <a:avLst/>
            </a:prstGeom>
            <a:solidFill>
              <a:schemeClr val="bg1">
                <a:lumMod val="6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20000"/>
                </a:lnSpc>
                <a:spcBef>
                  <a:spcPts val="0"/>
                </a:spcBef>
                <a:spcAft>
                  <a:spcPts val="0"/>
                </a:spcAft>
                <a:defRPr/>
              </a:pPr>
              <a:r>
                <a:rPr lang="en-US" altLang="zh-CN" sz="1200" dirty="0">
                  <a:solidFill>
                    <a:srgbClr val="FFFFFF"/>
                  </a:solidFill>
                  <a:latin typeface="Impact" panose="020B0806030902050204" pitchFamily="34" charset="0"/>
                </a:rPr>
                <a:t>7</a:t>
              </a:r>
              <a:endParaRPr lang="zh-CN" altLang="en-US" sz="1200" dirty="0">
                <a:solidFill>
                  <a:srgbClr val="FFFFFF"/>
                </a:solidFill>
                <a:latin typeface="Impact" panose="020B0806030902050204" pitchFamily="34" charset="0"/>
              </a:endParaRPr>
            </a:p>
          </p:txBody>
        </p:sp>
      </p:grpSp>
      <p:grpSp>
        <p:nvGrpSpPr>
          <p:cNvPr id="65" name="组 64"/>
          <p:cNvGrpSpPr/>
          <p:nvPr/>
        </p:nvGrpSpPr>
        <p:grpSpPr>
          <a:xfrm>
            <a:off x="6199082" y="3754914"/>
            <a:ext cx="1131888" cy="1074738"/>
            <a:chOff x="5661660" y="3754914"/>
            <a:chExt cx="1131888" cy="1074738"/>
          </a:xfrm>
        </p:grpSpPr>
        <p:sp>
          <p:nvSpPr>
            <p:cNvPr id="52" name="MH_SubTitle_9"/>
            <p:cNvSpPr/>
            <p:nvPr>
              <p:custDataLst>
                <p:tags r:id="rId3"/>
              </p:custDataLst>
            </p:nvPr>
          </p:nvSpPr>
          <p:spPr>
            <a:xfrm>
              <a:off x="5661660" y="3754914"/>
              <a:ext cx="1131888" cy="1074738"/>
            </a:xfrm>
            <a:prstGeom prst="rect">
              <a:avLst/>
            </a:prstGeom>
            <a:solidFill>
              <a:srgbClr val="F26A7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CN" altLang="en-US" dirty="0" smtClean="0">
                  <a:solidFill>
                    <a:srgbClr val="FFFFFF"/>
                  </a:solidFill>
                  <a:latin typeface="微软雅黑" panose="020B0503020204020204" pitchFamily="34" charset="-122"/>
                  <a:ea typeface="微软雅黑" panose="020B0503020204020204" pitchFamily="34" charset="-122"/>
                </a:rPr>
                <a:t>政务大数据</a:t>
              </a: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60" name="MH_Other_8"/>
            <p:cNvSpPr/>
            <p:nvPr>
              <p:custDataLst>
                <p:tags r:id="rId4"/>
              </p:custDataLst>
            </p:nvPr>
          </p:nvSpPr>
          <p:spPr>
            <a:xfrm>
              <a:off x="6534785" y="4574064"/>
              <a:ext cx="255588" cy="255588"/>
            </a:xfrm>
            <a:prstGeom prst="rect">
              <a:avLst/>
            </a:prstGeom>
            <a:solidFill>
              <a:schemeClr val="bg1">
                <a:lumMod val="6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20000"/>
                </a:lnSpc>
                <a:spcBef>
                  <a:spcPts val="0"/>
                </a:spcBef>
                <a:spcAft>
                  <a:spcPts val="0"/>
                </a:spcAft>
                <a:defRPr/>
              </a:pPr>
              <a:r>
                <a:rPr lang="en-US" altLang="zh-CN" sz="1200" dirty="0">
                  <a:solidFill>
                    <a:srgbClr val="FFFFFF"/>
                  </a:solidFill>
                  <a:latin typeface="Impact" panose="020B0806030902050204" pitchFamily="34" charset="0"/>
                </a:rPr>
                <a:t>9</a:t>
              </a:r>
              <a:endParaRPr lang="zh-CN" altLang="en-US" sz="1200" dirty="0">
                <a:solidFill>
                  <a:srgbClr val="FFFFFF"/>
                </a:solidFill>
                <a:latin typeface="Impact" panose="020B0806030902050204" pitchFamily="34" charset="0"/>
              </a:endParaRPr>
            </a:p>
          </p:txBody>
        </p:sp>
      </p:grpSp>
      <p:grpSp>
        <p:nvGrpSpPr>
          <p:cNvPr id="66" name="组 65"/>
          <p:cNvGrpSpPr/>
          <p:nvPr/>
        </p:nvGrpSpPr>
        <p:grpSpPr>
          <a:xfrm>
            <a:off x="4116440" y="3754914"/>
            <a:ext cx="1133475" cy="1074738"/>
            <a:chOff x="4447223" y="3754914"/>
            <a:chExt cx="1133475" cy="1074738"/>
          </a:xfrm>
        </p:grpSpPr>
        <p:sp>
          <p:nvSpPr>
            <p:cNvPr id="51" name="MH_SubTitle_8"/>
            <p:cNvSpPr/>
            <p:nvPr>
              <p:custDataLst>
                <p:tags r:id="rId1"/>
              </p:custDataLst>
            </p:nvPr>
          </p:nvSpPr>
          <p:spPr>
            <a:xfrm>
              <a:off x="4447223" y="3754914"/>
              <a:ext cx="1133475" cy="1074738"/>
            </a:xfrm>
            <a:prstGeom prst="rect">
              <a:avLst/>
            </a:prstGeom>
            <a:solidFill>
              <a:srgbClr val="FFBE2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en-US" altLang="zh-CN" dirty="0">
                  <a:solidFill>
                    <a:srgbClr val="FFFFFF"/>
                  </a:solidFill>
                  <a:latin typeface="微软雅黑" panose="020B0503020204020204" pitchFamily="34" charset="-122"/>
                  <a:ea typeface="微软雅黑" panose="020B0503020204020204" pitchFamily="34" charset="-122"/>
                </a:rPr>
                <a:t>Wo</a:t>
              </a:r>
              <a:r>
                <a:rPr lang="zh-CN" altLang="en-US" dirty="0" smtClean="0">
                  <a:solidFill>
                    <a:srgbClr val="FFFFFF"/>
                  </a:solidFill>
                  <a:latin typeface="微软雅黑" panose="020B0503020204020204" pitchFamily="34" charset="-122"/>
                  <a:ea typeface="微软雅黑" panose="020B0503020204020204" pitchFamily="34" charset="-122"/>
                </a:rPr>
                <a:t>旅游</a:t>
              </a: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61" name="MH_Other_10"/>
            <p:cNvSpPr/>
            <p:nvPr>
              <p:custDataLst>
                <p:tags r:id="rId2"/>
              </p:custDataLst>
            </p:nvPr>
          </p:nvSpPr>
          <p:spPr>
            <a:xfrm>
              <a:off x="5318760" y="4574064"/>
              <a:ext cx="255588" cy="255588"/>
            </a:xfrm>
            <a:prstGeom prst="rect">
              <a:avLst/>
            </a:prstGeom>
            <a:solidFill>
              <a:schemeClr val="bg1">
                <a:lumMod val="65000"/>
              </a:schemeClr>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20000"/>
                </a:lnSpc>
                <a:spcBef>
                  <a:spcPts val="0"/>
                </a:spcBef>
                <a:spcAft>
                  <a:spcPts val="0"/>
                </a:spcAft>
                <a:defRPr/>
              </a:pPr>
              <a:r>
                <a:rPr lang="en-US" altLang="zh-CN" sz="1200" dirty="0">
                  <a:solidFill>
                    <a:srgbClr val="FFFFFF"/>
                  </a:solidFill>
                  <a:latin typeface="Impact" panose="020B0806030902050204" pitchFamily="34" charset="0"/>
                </a:rPr>
                <a:t>8</a:t>
              </a:r>
              <a:endParaRPr lang="zh-CN" altLang="en-US" sz="1200" dirty="0">
                <a:solidFill>
                  <a:srgbClr val="FFFFFF"/>
                </a:solidFill>
                <a:latin typeface="Impact" panose="020B0806030902050204" pitchFamily="34" charset="0"/>
              </a:endParaRPr>
            </a:p>
          </p:txBody>
        </p:sp>
      </p:grpSp>
    </p:spTree>
    <p:extLst>
      <p:ext uri="{BB962C8B-B14F-4D97-AF65-F5344CB8AC3E}">
        <p14:creationId xmlns="" xmlns:p14="http://schemas.microsoft.com/office/powerpoint/2010/main" val="31505022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4"/>
          <p:cNvSpPr txBox="1">
            <a:spLocks noChangeArrowheads="1"/>
          </p:cNvSpPr>
          <p:nvPr/>
        </p:nvSpPr>
        <p:spPr bwMode="auto">
          <a:xfrm>
            <a:off x="2438751" y="1990043"/>
            <a:ext cx="753732" cy="1189605"/>
          </a:xfrm>
          <a:prstGeom prst="rect">
            <a:avLst/>
          </a:prstGeom>
          <a:noFill/>
          <a:ln w="9525">
            <a:noFill/>
            <a:miter lim="800000"/>
            <a:headEnd/>
            <a:tailEnd/>
          </a:ln>
        </p:spPr>
        <p:txBody>
          <a:bodyPr wrap="none" tIns="35100" anchor="ctr">
            <a:spAutoFit/>
          </a:bodyPr>
          <a:lstStyle/>
          <a:p>
            <a:pPr algn="ctr"/>
            <a:r>
              <a:rPr lang="en-US" altLang="zh-CN" sz="7200" b="1" dirty="0">
                <a:solidFill>
                  <a:srgbClr val="C00000"/>
                </a:solidFill>
                <a:effectLst>
                  <a:outerShdw blurRad="38100" dist="38100" dir="2700000" algn="tl">
                    <a:schemeClr val="tx2">
                      <a:lumMod val="50000"/>
                      <a:alpha val="49000"/>
                    </a:schemeClr>
                  </a:outerShdw>
                </a:effectLst>
                <a:latin typeface="+mn-ea"/>
                <a:cs typeface="FrankRuehl" charset="-79"/>
              </a:rPr>
              <a:t>1</a:t>
            </a:r>
            <a:endParaRPr lang="zh-CN" altLang="en-US" sz="7200" b="1" dirty="0">
              <a:solidFill>
                <a:srgbClr val="C00000"/>
              </a:solidFill>
              <a:effectLst>
                <a:outerShdw blurRad="38100" dist="38100" dir="2700000" algn="tl">
                  <a:schemeClr val="tx2">
                    <a:lumMod val="50000"/>
                    <a:alpha val="49000"/>
                  </a:schemeClr>
                </a:outerShdw>
              </a:effectLst>
              <a:latin typeface="+mn-ea"/>
              <a:cs typeface="Latha" pitchFamily="2"/>
            </a:endParaRPr>
          </a:p>
        </p:txBody>
      </p:sp>
      <p:sp>
        <p:nvSpPr>
          <p:cNvPr id="14" name="Freeform 6"/>
          <p:cNvSpPr>
            <a:spLocks/>
          </p:cNvSpPr>
          <p:nvPr/>
        </p:nvSpPr>
        <p:spPr bwMode="auto">
          <a:xfrm>
            <a:off x="2123272" y="1975843"/>
            <a:ext cx="261938" cy="1237059"/>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endParaRPr lang="zh-CN" altLang="en-US" sz="1013">
              <a:solidFill>
                <a:srgbClr val="0070C0"/>
              </a:solidFill>
            </a:endParaRPr>
          </a:p>
        </p:txBody>
      </p:sp>
      <p:sp>
        <p:nvSpPr>
          <p:cNvPr id="15" name="Freeform 6"/>
          <p:cNvSpPr>
            <a:spLocks/>
          </p:cNvSpPr>
          <p:nvPr/>
        </p:nvSpPr>
        <p:spPr bwMode="auto">
          <a:xfrm flipH="1">
            <a:off x="3203392" y="1975843"/>
            <a:ext cx="261938" cy="1237059"/>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endParaRPr lang="zh-CN" altLang="en-US" sz="1013">
              <a:solidFill>
                <a:srgbClr val="0070C0"/>
              </a:solidFill>
            </a:endParaRPr>
          </a:p>
        </p:txBody>
      </p:sp>
      <p:sp>
        <p:nvSpPr>
          <p:cNvPr id="17" name="TextBox 6"/>
          <p:cNvSpPr txBox="1"/>
          <p:nvPr/>
        </p:nvSpPr>
        <p:spPr>
          <a:xfrm>
            <a:off x="4029314" y="2278900"/>
            <a:ext cx="2139992" cy="646331"/>
          </a:xfrm>
          <a:prstGeom prst="rect">
            <a:avLst/>
          </a:prstGeom>
          <a:noFill/>
        </p:spPr>
        <p:txBody>
          <a:bodyPr wrap="square" rtlCol="0">
            <a:spAutoFit/>
          </a:bodyPr>
          <a:lstStyle/>
          <a:p>
            <a:r>
              <a:rPr lang="en-US" altLang="zh-CN" sz="3600" b="1" smtClean="0">
                <a:solidFill>
                  <a:srgbClr val="C00000"/>
                </a:solidFill>
                <a:latin typeface="微软雅黑" pitchFamily="34" charset="-122"/>
                <a:ea typeface="微软雅黑" pitchFamily="34" charset="-122"/>
              </a:rPr>
              <a:t>Wo</a:t>
            </a:r>
            <a:r>
              <a:rPr lang="zh-CN" altLang="en-US" sz="3600" b="1" dirty="0" smtClean="0">
                <a:solidFill>
                  <a:srgbClr val="C00000"/>
                </a:solidFill>
                <a:latin typeface="微软雅黑" pitchFamily="34" charset="-122"/>
                <a:ea typeface="微软雅黑" pitchFamily="34" charset="-122"/>
              </a:rPr>
              <a:t>标签</a:t>
            </a:r>
            <a:endParaRPr lang="zh-CN" altLang="en-US" sz="3600" b="1" dirty="0">
              <a:solidFill>
                <a:srgbClr val="C00000"/>
              </a:solidFill>
              <a:latin typeface="微软雅黑" pitchFamily="34" charset="-122"/>
              <a:ea typeface="微软雅黑" pitchFamily="34" charset="-122"/>
            </a:endParaRPr>
          </a:p>
        </p:txBody>
      </p:sp>
      <p:sp>
        <p:nvSpPr>
          <p:cNvPr id="18" name="标题 17"/>
          <p:cNvSpPr>
            <a:spLocks noGrp="1"/>
          </p:cNvSpPr>
          <p:nvPr>
            <p:ph type="title"/>
          </p:nvPr>
        </p:nvSpPr>
        <p:spPr/>
        <p:txBody>
          <a:bodyPr/>
          <a:lstStyle/>
          <a:p>
            <a:r>
              <a:rPr kumimoji="1" lang="zh-CN" altLang="en-US" dirty="0" smtClean="0"/>
              <a:t>目录</a:t>
            </a:r>
            <a:endParaRPr kumimoji="1" lang="zh-CN" altLang="en-US" dirty="0"/>
          </a:p>
        </p:txBody>
      </p:sp>
    </p:spTree>
    <p:extLst>
      <p:ext uri="{BB962C8B-B14F-4D97-AF65-F5344CB8AC3E}">
        <p14:creationId xmlns="" xmlns:p14="http://schemas.microsoft.com/office/powerpoint/2010/main" val="1400665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711262"/>
            <a:ext cx="9144000" cy="932563"/>
          </a:xfrm>
          <a:prstGeom prst="rect">
            <a:avLst/>
          </a:prstGeom>
        </p:spPr>
        <p:txBody>
          <a:bodyPr wrap="square">
            <a:spAutoFit/>
          </a:bodyPr>
          <a:lstStyle/>
          <a:p>
            <a:pPr marL="285750" indent="-285750" algn="just">
              <a:lnSpc>
                <a:spcPct val="130000"/>
              </a:lnSpc>
              <a:buClr>
                <a:srgbClr val="C00000"/>
              </a:buClr>
              <a:buFont typeface="Wingdings" charset="2"/>
              <a:buChar char="n"/>
            </a:pPr>
            <a:r>
              <a:rPr kumimoji="1" lang="zh-CN" altLang="en-US" b="1" dirty="0">
                <a:solidFill>
                  <a:prstClr val="black"/>
                </a:solidFill>
                <a:latin typeface="微软雅黑" pitchFamily="34" charset="-122"/>
                <a:cs typeface="+mn-ea"/>
              </a:rPr>
              <a:t>用户标签是中国联通对全网用户的基础信息和行为数据的归纳和分析结果，包括用户</a:t>
            </a:r>
            <a:r>
              <a:rPr kumimoji="1" lang="en-US" altLang="zh-CN" b="1" dirty="0">
                <a:solidFill>
                  <a:prstClr val="black"/>
                </a:solidFill>
                <a:latin typeface="微软雅黑" pitchFamily="34" charset="-122"/>
                <a:cs typeface="+mn-ea"/>
                <a:sym typeface="Helvetica"/>
              </a:rPr>
              <a:t>360°</a:t>
            </a:r>
            <a:r>
              <a:rPr kumimoji="1" lang="zh-CN" altLang="en-US" b="1" dirty="0">
                <a:solidFill>
                  <a:prstClr val="black"/>
                </a:solidFill>
                <a:latin typeface="微软雅黑" pitchFamily="34" charset="-122"/>
                <a:cs typeface="+mn-ea"/>
              </a:rPr>
              <a:t>的属性特征和行为偏好。用户标签产品能全方位的了解用户行为特征，是基础产品，为锁定潜在的目标客户进行营销决策、市场报告分析、征信等提供数据支撑。</a:t>
            </a:r>
          </a:p>
        </p:txBody>
      </p:sp>
      <p:grpSp>
        <p:nvGrpSpPr>
          <p:cNvPr id="3" name="组 2"/>
          <p:cNvGrpSpPr/>
          <p:nvPr/>
        </p:nvGrpSpPr>
        <p:grpSpPr>
          <a:xfrm>
            <a:off x="2143805" y="1974319"/>
            <a:ext cx="6891938" cy="324000"/>
            <a:chOff x="2143805" y="2276280"/>
            <a:chExt cx="6891938" cy="324000"/>
          </a:xfrm>
        </p:grpSpPr>
        <p:sp>
          <p:nvSpPr>
            <p:cNvPr id="5" name="Shape 302"/>
            <p:cNvSpPr/>
            <p:nvPr/>
          </p:nvSpPr>
          <p:spPr>
            <a:xfrm>
              <a:off x="3599743" y="2276280"/>
              <a:ext cx="5436000" cy="324000"/>
            </a:xfrm>
            <a:prstGeom prst="rect">
              <a:avLst/>
            </a:prstGeom>
            <a:noFill/>
            <a:ln w="3175" cap="flat">
              <a:solidFill>
                <a:schemeClr val="bg1">
                  <a:lumMod val="65000"/>
                </a:schemeClr>
              </a:solidFill>
              <a:prstDash val="dash"/>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noAutofit/>
            </a:bodyPr>
            <a:lstStyle>
              <a:lvl1pPr defTabSz="914400">
                <a:defRPr sz="1000">
                  <a:latin typeface="微软雅黑"/>
                  <a:ea typeface="微软雅黑"/>
                  <a:cs typeface="微软雅黑"/>
                  <a:sym typeface="微软雅黑"/>
                </a:defRPr>
              </a:lvl1pPr>
            </a:lstStyle>
            <a:p>
              <a:r>
                <a:rPr lang="zh-CN" altLang="en-US" sz="1050" dirty="0">
                  <a:solidFill>
                    <a:prstClr val="black">
                      <a:lumMod val="65000"/>
                      <a:lumOff val="35000"/>
                    </a:prstClr>
                  </a:solidFill>
                </a:rPr>
                <a:t>从自然人的角度描述客户属性，以及相应的社会关系</a:t>
              </a:r>
              <a:r>
                <a:rPr lang="zh-CN" altLang="en-US" sz="1050" dirty="0" smtClean="0">
                  <a:solidFill>
                    <a:prstClr val="black">
                      <a:lumMod val="65000"/>
                      <a:lumOff val="35000"/>
                    </a:prstClr>
                  </a:solidFill>
                </a:rPr>
                <a:t>。</a:t>
              </a:r>
              <a:endParaRPr lang="zh-CN" altLang="en-US" sz="1050" dirty="0">
                <a:solidFill>
                  <a:prstClr val="black">
                    <a:lumMod val="65000"/>
                    <a:lumOff val="35000"/>
                  </a:prstClr>
                </a:solidFill>
              </a:endParaRPr>
            </a:p>
          </p:txBody>
        </p:sp>
        <p:sp>
          <p:nvSpPr>
            <p:cNvPr id="6" name="Shape 304"/>
            <p:cNvSpPr/>
            <p:nvPr/>
          </p:nvSpPr>
          <p:spPr>
            <a:xfrm>
              <a:off x="2143805" y="2276280"/>
              <a:ext cx="1332000" cy="324000"/>
            </a:xfrm>
            <a:prstGeom prst="roundRect">
              <a:avLst>
                <a:gd name="adj" fmla="val 16667"/>
              </a:avLst>
            </a:prstGeom>
            <a:solidFill>
              <a:srgbClr val="C00000"/>
            </a:solidFill>
            <a:ln w="12700" cap="flat">
              <a:noFill/>
              <a:miter lim="400000"/>
            </a:ln>
            <a:effectLst/>
          </p:spPr>
          <p:txBody>
            <a:bodyPr wrap="square" lIns="45719" tIns="45719" rIns="45719" bIns="45719" numCol="1" anchor="ctr">
              <a:noAutofit/>
            </a:bodyPr>
            <a:lstStyle/>
            <a:p>
              <a:pPr algn="ctr" defTabSz="685772"/>
              <a:r>
                <a:rPr lang="zh-CN" altLang="en-US" sz="1200" dirty="0">
                  <a:solidFill>
                    <a:prstClr val="white"/>
                  </a:solidFill>
                  <a:latin typeface="微软雅黑" pitchFamily="34" charset="-122"/>
                </a:rPr>
                <a:t>基础特征</a:t>
              </a:r>
            </a:p>
          </p:txBody>
        </p:sp>
      </p:grpSp>
      <p:grpSp>
        <p:nvGrpSpPr>
          <p:cNvPr id="38" name="组 37"/>
          <p:cNvGrpSpPr/>
          <p:nvPr/>
        </p:nvGrpSpPr>
        <p:grpSpPr>
          <a:xfrm>
            <a:off x="2143805" y="1574608"/>
            <a:ext cx="6891938" cy="324000"/>
            <a:chOff x="2143805" y="2739836"/>
            <a:chExt cx="6891938" cy="324000"/>
          </a:xfrm>
        </p:grpSpPr>
        <p:sp>
          <p:nvSpPr>
            <p:cNvPr id="7" name="Shape 307"/>
            <p:cNvSpPr/>
            <p:nvPr/>
          </p:nvSpPr>
          <p:spPr>
            <a:xfrm>
              <a:off x="3599743" y="2739836"/>
              <a:ext cx="5436000" cy="324000"/>
            </a:xfrm>
            <a:prstGeom prst="rect">
              <a:avLst/>
            </a:prstGeom>
            <a:noFill/>
            <a:ln w="3175" cap="flat">
              <a:solidFill>
                <a:schemeClr val="bg1">
                  <a:lumMod val="65000"/>
                </a:schemeClr>
              </a:solidFill>
              <a:prstDash val="dash"/>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noAutofit/>
            </a:bodyPr>
            <a:lstStyle/>
            <a:p>
              <a:pPr defTabSz="914400">
                <a:defRPr sz="1000">
                  <a:latin typeface="微软雅黑"/>
                  <a:ea typeface="微软雅黑"/>
                  <a:cs typeface="微软雅黑"/>
                  <a:sym typeface="微软雅黑"/>
                </a:defRPr>
              </a:pPr>
              <a:r>
                <a:rPr lang="zh-CN" altLang="en-US" sz="1050" dirty="0">
                  <a:solidFill>
                    <a:prstClr val="black">
                      <a:lumMod val="65000"/>
                      <a:lumOff val="35000"/>
                    </a:prstClr>
                  </a:solidFill>
                  <a:latin typeface="微软雅黑"/>
                  <a:cs typeface="微软雅黑"/>
                  <a:sym typeface="微软雅黑"/>
                </a:rPr>
                <a:t>用户订购联通产品信息，包括参与合约计划情况，以及客户对营销活动选择的倾向性信息。 </a:t>
              </a:r>
            </a:p>
          </p:txBody>
        </p:sp>
        <p:sp>
          <p:nvSpPr>
            <p:cNvPr id="8" name="Shape 308"/>
            <p:cNvSpPr/>
            <p:nvPr/>
          </p:nvSpPr>
          <p:spPr>
            <a:xfrm>
              <a:off x="2143805" y="2739836"/>
              <a:ext cx="1332000" cy="324000"/>
            </a:xfrm>
            <a:prstGeom prst="roundRect">
              <a:avLst>
                <a:gd name="adj" fmla="val 16667"/>
              </a:avLst>
            </a:prstGeom>
            <a:solidFill>
              <a:srgbClr val="C00000"/>
            </a:solidFill>
            <a:ln w="12700" cap="flat">
              <a:noFill/>
              <a:miter lim="400000"/>
            </a:ln>
            <a:effectLst/>
          </p:spPr>
          <p:txBody>
            <a:bodyPr wrap="square" lIns="45719" tIns="45719" rIns="45719" bIns="45719" numCol="1" anchor="ctr">
              <a:noAutofit/>
            </a:bodyPr>
            <a:lstStyle/>
            <a:p>
              <a:pPr algn="ctr" defTabSz="685772"/>
              <a:r>
                <a:rPr lang="zh-CN" altLang="en-US" sz="1200" dirty="0">
                  <a:solidFill>
                    <a:prstClr val="white"/>
                  </a:solidFill>
                  <a:latin typeface="微软雅黑" pitchFamily="34" charset="-122"/>
                </a:rPr>
                <a:t>产品需求</a:t>
              </a:r>
            </a:p>
          </p:txBody>
        </p:sp>
      </p:grpSp>
      <p:grpSp>
        <p:nvGrpSpPr>
          <p:cNvPr id="39" name="组 38"/>
          <p:cNvGrpSpPr/>
          <p:nvPr/>
        </p:nvGrpSpPr>
        <p:grpSpPr>
          <a:xfrm>
            <a:off x="2143805" y="2374030"/>
            <a:ext cx="6891938" cy="324000"/>
            <a:chOff x="2143805" y="3203392"/>
            <a:chExt cx="6891938" cy="324000"/>
          </a:xfrm>
        </p:grpSpPr>
        <p:sp>
          <p:nvSpPr>
            <p:cNvPr id="9" name="Shape 311"/>
            <p:cNvSpPr/>
            <p:nvPr/>
          </p:nvSpPr>
          <p:spPr>
            <a:xfrm>
              <a:off x="3599743" y="3203392"/>
              <a:ext cx="5436000" cy="324000"/>
            </a:xfrm>
            <a:prstGeom prst="rect">
              <a:avLst/>
            </a:prstGeom>
            <a:noFill/>
            <a:ln w="3175" cap="flat">
              <a:solidFill>
                <a:schemeClr val="bg1">
                  <a:lumMod val="65000"/>
                </a:schemeClr>
              </a:solidFill>
              <a:prstDash val="dash"/>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noAutofit/>
            </a:bodyPr>
            <a:lstStyle>
              <a:lvl1pPr defTabSz="914400">
                <a:defRPr sz="1000">
                  <a:latin typeface="微软雅黑"/>
                  <a:ea typeface="微软雅黑"/>
                  <a:cs typeface="微软雅黑"/>
                  <a:sym typeface="微软雅黑"/>
                </a:defRPr>
              </a:lvl1pPr>
            </a:lstStyle>
            <a:p>
              <a:r>
                <a:rPr lang="zh-CN" altLang="en-US" sz="1050" dirty="0">
                  <a:solidFill>
                    <a:prstClr val="black">
                      <a:lumMod val="65000"/>
                      <a:lumOff val="35000"/>
                    </a:prstClr>
                  </a:solidFill>
                </a:rPr>
                <a:t>从语音、流量、短信等方面分析用户的使用情况。 </a:t>
              </a:r>
            </a:p>
          </p:txBody>
        </p:sp>
        <p:sp>
          <p:nvSpPr>
            <p:cNvPr id="10" name="Shape 312"/>
            <p:cNvSpPr/>
            <p:nvPr/>
          </p:nvSpPr>
          <p:spPr>
            <a:xfrm>
              <a:off x="2143805" y="3203392"/>
              <a:ext cx="1332000" cy="324000"/>
            </a:xfrm>
            <a:prstGeom prst="roundRect">
              <a:avLst>
                <a:gd name="adj" fmla="val 16667"/>
              </a:avLst>
            </a:prstGeom>
            <a:solidFill>
              <a:srgbClr val="C00000"/>
            </a:solidFill>
            <a:ln w="12700" cap="flat">
              <a:noFill/>
              <a:miter lim="400000"/>
            </a:ln>
            <a:effectLst/>
          </p:spPr>
          <p:txBody>
            <a:bodyPr wrap="square" lIns="45719" tIns="45719" rIns="45719" bIns="45719" numCol="1" anchor="ctr">
              <a:noAutofit/>
            </a:bodyPr>
            <a:lstStyle/>
            <a:p>
              <a:pPr algn="ctr" defTabSz="685772"/>
              <a:r>
                <a:rPr lang="zh-CN" altLang="en-US" sz="1200" dirty="0">
                  <a:solidFill>
                    <a:prstClr val="white"/>
                  </a:solidFill>
                  <a:latin typeface="微软雅黑" pitchFamily="34" charset="-122"/>
                </a:rPr>
                <a:t>业务特征</a:t>
              </a:r>
            </a:p>
          </p:txBody>
        </p:sp>
      </p:grpSp>
      <p:grpSp>
        <p:nvGrpSpPr>
          <p:cNvPr id="40" name="组 39"/>
          <p:cNvGrpSpPr/>
          <p:nvPr/>
        </p:nvGrpSpPr>
        <p:grpSpPr>
          <a:xfrm>
            <a:off x="2143805" y="2773741"/>
            <a:ext cx="6891938" cy="324000"/>
            <a:chOff x="2143805" y="3666948"/>
            <a:chExt cx="6891938" cy="324000"/>
          </a:xfrm>
        </p:grpSpPr>
        <p:sp>
          <p:nvSpPr>
            <p:cNvPr id="11" name="Shape 315"/>
            <p:cNvSpPr/>
            <p:nvPr/>
          </p:nvSpPr>
          <p:spPr>
            <a:xfrm>
              <a:off x="3599743" y="3666948"/>
              <a:ext cx="5436000" cy="324000"/>
            </a:xfrm>
            <a:prstGeom prst="rect">
              <a:avLst/>
            </a:prstGeom>
            <a:noFill/>
            <a:ln w="3175" cap="flat">
              <a:solidFill>
                <a:schemeClr val="bg1">
                  <a:lumMod val="65000"/>
                </a:schemeClr>
              </a:solidFill>
              <a:prstDash val="dash"/>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noAutofit/>
            </a:bodyPr>
            <a:lstStyle>
              <a:lvl1pPr defTabSz="914400">
                <a:defRPr sz="1000">
                  <a:latin typeface="微软雅黑"/>
                  <a:ea typeface="微软雅黑"/>
                  <a:cs typeface="微软雅黑"/>
                  <a:sym typeface="微软雅黑"/>
                </a:defRPr>
              </a:lvl1pPr>
            </a:lstStyle>
            <a:p>
              <a:r>
                <a:rPr lang="zh-CN" altLang="en-US" sz="1050" dirty="0">
                  <a:solidFill>
                    <a:prstClr val="black">
                      <a:lumMod val="65000"/>
                      <a:lumOff val="35000"/>
                    </a:prstClr>
                  </a:solidFill>
                </a:rPr>
                <a:t>描述用户出账收入的构成、结算收支和账务相关的信息</a:t>
              </a:r>
              <a:r>
                <a:rPr lang="zh-CN" altLang="en-US" sz="1050" dirty="0" smtClean="0">
                  <a:solidFill>
                    <a:prstClr val="black">
                      <a:lumMod val="65000"/>
                      <a:lumOff val="35000"/>
                    </a:prstClr>
                  </a:solidFill>
                </a:rPr>
                <a:t>。</a:t>
              </a:r>
              <a:endParaRPr lang="zh-CN" altLang="en-US" sz="1050" dirty="0">
                <a:solidFill>
                  <a:prstClr val="black">
                    <a:lumMod val="65000"/>
                    <a:lumOff val="35000"/>
                  </a:prstClr>
                </a:solidFill>
              </a:endParaRPr>
            </a:p>
          </p:txBody>
        </p:sp>
        <p:sp>
          <p:nvSpPr>
            <p:cNvPr id="12" name="Shape 316"/>
            <p:cNvSpPr/>
            <p:nvPr/>
          </p:nvSpPr>
          <p:spPr>
            <a:xfrm>
              <a:off x="2143805" y="3666948"/>
              <a:ext cx="1332000" cy="324000"/>
            </a:xfrm>
            <a:prstGeom prst="roundRect">
              <a:avLst>
                <a:gd name="adj" fmla="val 16667"/>
              </a:avLst>
            </a:prstGeom>
            <a:solidFill>
              <a:srgbClr val="C00000"/>
            </a:solidFill>
            <a:ln w="12700" cap="flat">
              <a:noFill/>
              <a:miter lim="400000"/>
            </a:ln>
            <a:effectLst/>
          </p:spPr>
          <p:txBody>
            <a:bodyPr wrap="square" lIns="45719" tIns="45719" rIns="45719" bIns="45719" numCol="1" anchor="ctr">
              <a:noAutofit/>
            </a:bodyPr>
            <a:lstStyle/>
            <a:p>
              <a:pPr algn="ctr" defTabSz="685772"/>
              <a:r>
                <a:rPr lang="zh-CN" altLang="en-US" sz="1200" dirty="0">
                  <a:solidFill>
                    <a:prstClr val="white"/>
                  </a:solidFill>
                  <a:latin typeface="微软雅黑" pitchFamily="34" charset="-122"/>
                </a:rPr>
                <a:t>消费特征</a:t>
              </a:r>
            </a:p>
          </p:txBody>
        </p:sp>
      </p:grpSp>
      <p:grpSp>
        <p:nvGrpSpPr>
          <p:cNvPr id="41" name="组 40"/>
          <p:cNvGrpSpPr/>
          <p:nvPr/>
        </p:nvGrpSpPr>
        <p:grpSpPr>
          <a:xfrm>
            <a:off x="2143805" y="3173452"/>
            <a:ext cx="6891938" cy="329641"/>
            <a:chOff x="2143805" y="4124863"/>
            <a:chExt cx="6891938" cy="329641"/>
          </a:xfrm>
        </p:grpSpPr>
        <p:sp>
          <p:nvSpPr>
            <p:cNvPr id="13" name="Shape 319"/>
            <p:cNvSpPr/>
            <p:nvPr/>
          </p:nvSpPr>
          <p:spPr>
            <a:xfrm>
              <a:off x="3599743" y="4130504"/>
              <a:ext cx="5436000" cy="324000"/>
            </a:xfrm>
            <a:prstGeom prst="rect">
              <a:avLst/>
            </a:prstGeom>
            <a:noFill/>
            <a:ln w="3175" cap="flat">
              <a:solidFill>
                <a:schemeClr val="bg1">
                  <a:lumMod val="65000"/>
                </a:schemeClr>
              </a:solidFill>
              <a:prstDash val="dash"/>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noAutofit/>
            </a:bodyPr>
            <a:lstStyle>
              <a:lvl1pPr defTabSz="914400">
                <a:defRPr sz="1000">
                  <a:latin typeface="微软雅黑"/>
                  <a:ea typeface="微软雅黑"/>
                  <a:cs typeface="微软雅黑"/>
                  <a:sym typeface="微软雅黑"/>
                </a:defRPr>
              </a:lvl1pPr>
            </a:lstStyle>
            <a:p>
              <a:r>
                <a:rPr sz="1050">
                  <a:solidFill>
                    <a:prstClr val="black">
                      <a:lumMod val="65000"/>
                      <a:lumOff val="35000"/>
                    </a:prstClr>
                  </a:solidFill>
                </a:rPr>
                <a:t>描述客户服务接触中的渠道及渠道偏好信息。</a:t>
              </a:r>
            </a:p>
          </p:txBody>
        </p:sp>
        <p:sp>
          <p:nvSpPr>
            <p:cNvPr id="14" name="Shape 320"/>
            <p:cNvSpPr/>
            <p:nvPr/>
          </p:nvSpPr>
          <p:spPr>
            <a:xfrm>
              <a:off x="2143805" y="4124863"/>
              <a:ext cx="1332000" cy="324000"/>
            </a:xfrm>
            <a:prstGeom prst="roundRect">
              <a:avLst>
                <a:gd name="adj" fmla="val 16667"/>
              </a:avLst>
            </a:prstGeom>
            <a:solidFill>
              <a:srgbClr val="C00000"/>
            </a:solidFill>
            <a:ln w="12700" cap="flat">
              <a:noFill/>
              <a:miter lim="400000"/>
            </a:ln>
            <a:effectLst/>
          </p:spPr>
          <p:txBody>
            <a:bodyPr wrap="square" lIns="45719" tIns="45719" rIns="45719" bIns="45719" numCol="1" anchor="ctr">
              <a:noAutofit/>
            </a:bodyPr>
            <a:lstStyle/>
            <a:p>
              <a:pPr algn="ctr" defTabSz="685772"/>
              <a:r>
                <a:rPr lang="zh-CN" altLang="en-US" sz="1200" dirty="0">
                  <a:solidFill>
                    <a:prstClr val="white"/>
                  </a:solidFill>
                  <a:latin typeface="微软雅黑" pitchFamily="34" charset="-122"/>
                </a:rPr>
                <a:t>渠道特征</a:t>
              </a:r>
            </a:p>
          </p:txBody>
        </p:sp>
      </p:grpSp>
      <p:grpSp>
        <p:nvGrpSpPr>
          <p:cNvPr id="42" name="组 41"/>
          <p:cNvGrpSpPr/>
          <p:nvPr/>
        </p:nvGrpSpPr>
        <p:grpSpPr>
          <a:xfrm>
            <a:off x="2143805" y="3578804"/>
            <a:ext cx="6891938" cy="324000"/>
            <a:chOff x="2143805" y="4594060"/>
            <a:chExt cx="5341001" cy="324000"/>
          </a:xfrm>
        </p:grpSpPr>
        <p:sp>
          <p:nvSpPr>
            <p:cNvPr id="15" name="Shape 323"/>
            <p:cNvSpPr/>
            <p:nvPr/>
          </p:nvSpPr>
          <p:spPr>
            <a:xfrm>
              <a:off x="3272104" y="4594060"/>
              <a:ext cx="4212702" cy="324000"/>
            </a:xfrm>
            <a:prstGeom prst="rect">
              <a:avLst/>
            </a:prstGeom>
            <a:noFill/>
            <a:ln w="3175" cap="flat">
              <a:solidFill>
                <a:schemeClr val="bg1">
                  <a:lumMod val="65000"/>
                </a:schemeClr>
              </a:solidFill>
              <a:prstDash val="dash"/>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noAutofit/>
            </a:bodyPr>
            <a:lstStyle>
              <a:lvl1pPr defTabSz="914400">
                <a:defRPr sz="1000">
                  <a:latin typeface="微软雅黑"/>
                  <a:ea typeface="微软雅黑"/>
                  <a:cs typeface="微软雅黑"/>
                  <a:sym typeface="微软雅黑"/>
                </a:defRPr>
              </a:lvl1pPr>
            </a:lstStyle>
            <a:p>
              <a:r>
                <a:rPr sz="1050">
                  <a:solidFill>
                    <a:prstClr val="black">
                      <a:lumMod val="65000"/>
                      <a:lumOff val="35000"/>
                    </a:prstClr>
                  </a:solidFill>
                </a:rPr>
                <a:t>描述用户终端使用信息及终端偏好信息。</a:t>
              </a:r>
            </a:p>
          </p:txBody>
        </p:sp>
        <p:sp>
          <p:nvSpPr>
            <p:cNvPr id="16" name="Shape 324"/>
            <p:cNvSpPr/>
            <p:nvPr/>
          </p:nvSpPr>
          <p:spPr>
            <a:xfrm>
              <a:off x="2143805" y="4594060"/>
              <a:ext cx="1032251" cy="324000"/>
            </a:xfrm>
            <a:prstGeom prst="roundRect">
              <a:avLst>
                <a:gd name="adj" fmla="val 16667"/>
              </a:avLst>
            </a:prstGeom>
            <a:solidFill>
              <a:srgbClr val="C00000"/>
            </a:solidFill>
            <a:ln w="12700" cap="flat">
              <a:noFill/>
              <a:miter lim="400000"/>
            </a:ln>
            <a:effectLst/>
          </p:spPr>
          <p:txBody>
            <a:bodyPr wrap="square" lIns="45719" tIns="45719" rIns="45719" bIns="45719" numCol="1" anchor="ctr">
              <a:noAutofit/>
            </a:bodyPr>
            <a:lstStyle/>
            <a:p>
              <a:pPr algn="ctr" defTabSz="685772"/>
              <a:r>
                <a:rPr lang="zh-CN" altLang="en-US" sz="1200" dirty="0">
                  <a:solidFill>
                    <a:prstClr val="white"/>
                  </a:solidFill>
                  <a:latin typeface="微软雅黑" pitchFamily="34" charset="-122"/>
                </a:rPr>
                <a:t>终端偏好</a:t>
              </a:r>
            </a:p>
          </p:txBody>
        </p:sp>
      </p:grpSp>
      <p:grpSp>
        <p:nvGrpSpPr>
          <p:cNvPr id="43" name="组 42"/>
          <p:cNvGrpSpPr/>
          <p:nvPr/>
        </p:nvGrpSpPr>
        <p:grpSpPr>
          <a:xfrm>
            <a:off x="2143805" y="3978515"/>
            <a:ext cx="6891938" cy="324000"/>
            <a:chOff x="2143805" y="5057616"/>
            <a:chExt cx="6891938" cy="324000"/>
          </a:xfrm>
        </p:grpSpPr>
        <p:sp>
          <p:nvSpPr>
            <p:cNvPr id="17" name="Shape 327"/>
            <p:cNvSpPr/>
            <p:nvPr/>
          </p:nvSpPr>
          <p:spPr>
            <a:xfrm>
              <a:off x="3599743" y="5057616"/>
              <a:ext cx="5436000" cy="324000"/>
            </a:xfrm>
            <a:prstGeom prst="rect">
              <a:avLst/>
            </a:prstGeom>
            <a:noFill/>
            <a:ln w="3175" cap="flat">
              <a:solidFill>
                <a:schemeClr val="bg1">
                  <a:lumMod val="65000"/>
                </a:schemeClr>
              </a:solidFill>
              <a:prstDash val="dash"/>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noAutofit/>
            </a:bodyPr>
            <a:lstStyle>
              <a:lvl1pPr defTabSz="914400">
                <a:defRPr sz="1000">
                  <a:latin typeface="微软雅黑"/>
                  <a:ea typeface="微软雅黑"/>
                  <a:cs typeface="微软雅黑"/>
                  <a:sym typeface="微软雅黑"/>
                </a:defRPr>
              </a:lvl1pPr>
            </a:lstStyle>
            <a:p>
              <a:r>
                <a:rPr lang="zh-CN" altLang="en-US" sz="1050" dirty="0">
                  <a:solidFill>
                    <a:prstClr val="black">
                      <a:lumMod val="65000"/>
                      <a:lumOff val="35000"/>
                    </a:prstClr>
                  </a:solidFill>
                </a:rPr>
                <a:t>从营销、维挽等角度，描述客户价值及客户对服务的满意度</a:t>
              </a:r>
              <a:r>
                <a:rPr lang="zh-CN" altLang="en-US" sz="1050" dirty="0" smtClean="0">
                  <a:solidFill>
                    <a:prstClr val="black">
                      <a:lumMod val="65000"/>
                      <a:lumOff val="35000"/>
                    </a:prstClr>
                  </a:solidFill>
                </a:rPr>
                <a:t>。</a:t>
              </a:r>
              <a:endParaRPr lang="zh-CN" altLang="en-US" sz="1050" dirty="0">
                <a:solidFill>
                  <a:prstClr val="black">
                    <a:lumMod val="65000"/>
                    <a:lumOff val="35000"/>
                  </a:prstClr>
                </a:solidFill>
              </a:endParaRPr>
            </a:p>
          </p:txBody>
        </p:sp>
        <p:sp>
          <p:nvSpPr>
            <p:cNvPr id="18" name="Shape 328"/>
            <p:cNvSpPr/>
            <p:nvPr/>
          </p:nvSpPr>
          <p:spPr>
            <a:xfrm>
              <a:off x="2143805" y="5057616"/>
              <a:ext cx="1332000" cy="324000"/>
            </a:xfrm>
            <a:prstGeom prst="roundRect">
              <a:avLst>
                <a:gd name="adj" fmla="val 16667"/>
              </a:avLst>
            </a:prstGeom>
            <a:solidFill>
              <a:srgbClr val="C00000"/>
            </a:solidFill>
            <a:ln w="12700" cap="flat">
              <a:noFill/>
              <a:miter lim="400000"/>
            </a:ln>
            <a:effectLst/>
          </p:spPr>
          <p:txBody>
            <a:bodyPr wrap="square" lIns="45719" tIns="45719" rIns="45719" bIns="45719" numCol="1" anchor="ctr">
              <a:noAutofit/>
            </a:bodyPr>
            <a:lstStyle/>
            <a:p>
              <a:pPr algn="ctr" defTabSz="914400">
                <a:defRPr sz="1000">
                  <a:latin typeface="微软雅黑"/>
                  <a:ea typeface="微软雅黑"/>
                  <a:cs typeface="微软雅黑"/>
                  <a:sym typeface="微软雅黑"/>
                </a:defRPr>
              </a:pPr>
              <a:r>
                <a:rPr lang="zh-CN" altLang="en-US" sz="1200" dirty="0" smtClean="0">
                  <a:solidFill>
                    <a:prstClr val="white"/>
                  </a:solidFill>
                  <a:latin typeface="微软雅黑" pitchFamily="34" charset="-122"/>
                  <a:cs typeface="微软雅黑"/>
                  <a:sym typeface="微软雅黑"/>
                </a:rPr>
                <a:t>客户服务</a:t>
              </a:r>
              <a:r>
                <a:rPr lang="zh-CN" altLang="en-US" sz="1200" dirty="0">
                  <a:solidFill>
                    <a:prstClr val="white"/>
                  </a:solidFill>
                  <a:latin typeface="微软雅黑" pitchFamily="34" charset="-122"/>
                  <a:cs typeface="微软雅黑"/>
                  <a:sym typeface="微软雅黑"/>
                </a:rPr>
                <a:t>评价</a:t>
              </a:r>
            </a:p>
          </p:txBody>
        </p:sp>
      </p:grpSp>
      <p:grpSp>
        <p:nvGrpSpPr>
          <p:cNvPr id="44" name="组 43"/>
          <p:cNvGrpSpPr/>
          <p:nvPr/>
        </p:nvGrpSpPr>
        <p:grpSpPr>
          <a:xfrm>
            <a:off x="2143805" y="4378226"/>
            <a:ext cx="6891938" cy="324000"/>
            <a:chOff x="2143805" y="5521172"/>
            <a:chExt cx="6891938" cy="324000"/>
          </a:xfrm>
        </p:grpSpPr>
        <p:sp>
          <p:nvSpPr>
            <p:cNvPr id="19" name="Shape 331"/>
            <p:cNvSpPr/>
            <p:nvPr/>
          </p:nvSpPr>
          <p:spPr>
            <a:xfrm>
              <a:off x="3599743" y="5521172"/>
              <a:ext cx="5436000" cy="324000"/>
            </a:xfrm>
            <a:prstGeom prst="rect">
              <a:avLst/>
            </a:prstGeom>
            <a:noFill/>
            <a:ln w="3175" cap="flat">
              <a:solidFill>
                <a:schemeClr val="bg1">
                  <a:lumMod val="65000"/>
                </a:schemeClr>
              </a:solidFill>
              <a:prstDash val="dash"/>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noAutofit/>
            </a:bodyPr>
            <a:lstStyle>
              <a:lvl1pPr defTabSz="914400">
                <a:defRPr sz="1000">
                  <a:latin typeface="微软雅黑"/>
                  <a:ea typeface="微软雅黑"/>
                  <a:cs typeface="微软雅黑"/>
                  <a:sym typeface="微软雅黑"/>
                </a:defRPr>
              </a:lvl1pPr>
            </a:lstStyle>
            <a:p>
              <a:r>
                <a:rPr sz="1050" dirty="0" err="1">
                  <a:solidFill>
                    <a:prstClr val="black">
                      <a:lumMod val="65000"/>
                      <a:lumOff val="35000"/>
                    </a:prstClr>
                  </a:solidFill>
                </a:rPr>
                <a:t>记录用户行动和基站使用轨迹</a:t>
              </a:r>
              <a:r>
                <a:rPr sz="1050" dirty="0">
                  <a:solidFill>
                    <a:prstClr val="black">
                      <a:lumMod val="65000"/>
                      <a:lumOff val="35000"/>
                    </a:prstClr>
                  </a:solidFill>
                </a:rPr>
                <a:t>。</a:t>
              </a:r>
            </a:p>
          </p:txBody>
        </p:sp>
        <p:sp>
          <p:nvSpPr>
            <p:cNvPr id="20" name="Shape 332"/>
            <p:cNvSpPr/>
            <p:nvPr/>
          </p:nvSpPr>
          <p:spPr>
            <a:xfrm>
              <a:off x="2143805" y="5521172"/>
              <a:ext cx="1332000" cy="324000"/>
            </a:xfrm>
            <a:prstGeom prst="roundRect">
              <a:avLst>
                <a:gd name="adj" fmla="val 16667"/>
              </a:avLst>
            </a:prstGeom>
            <a:solidFill>
              <a:srgbClr val="C00000"/>
            </a:solidFill>
            <a:ln w="12700" cap="flat">
              <a:noFill/>
              <a:miter lim="400000"/>
            </a:ln>
            <a:effectLst/>
          </p:spPr>
          <p:txBody>
            <a:bodyPr wrap="square" lIns="45719" tIns="45719" rIns="45719" bIns="45719" numCol="1" anchor="ctr">
              <a:noAutofit/>
            </a:bodyPr>
            <a:lstStyle/>
            <a:p>
              <a:pPr algn="ctr" defTabSz="685772"/>
              <a:r>
                <a:rPr lang="zh-CN" altLang="en-US" sz="1200" dirty="0">
                  <a:solidFill>
                    <a:prstClr val="white"/>
                  </a:solidFill>
                  <a:latin typeface="微软雅黑" pitchFamily="34" charset="-122"/>
                </a:rPr>
                <a:t>位置轨迹</a:t>
              </a:r>
            </a:p>
          </p:txBody>
        </p:sp>
      </p:grpSp>
      <p:grpSp>
        <p:nvGrpSpPr>
          <p:cNvPr id="45" name="组 44"/>
          <p:cNvGrpSpPr/>
          <p:nvPr/>
        </p:nvGrpSpPr>
        <p:grpSpPr>
          <a:xfrm>
            <a:off x="2143805" y="4777935"/>
            <a:ext cx="6891938" cy="324000"/>
            <a:chOff x="2143805" y="5984728"/>
            <a:chExt cx="6891938" cy="324000"/>
          </a:xfrm>
        </p:grpSpPr>
        <p:sp>
          <p:nvSpPr>
            <p:cNvPr id="21" name="Shape 335"/>
            <p:cNvSpPr/>
            <p:nvPr/>
          </p:nvSpPr>
          <p:spPr>
            <a:xfrm>
              <a:off x="3599743" y="5984728"/>
              <a:ext cx="5436000" cy="324000"/>
            </a:xfrm>
            <a:prstGeom prst="rect">
              <a:avLst/>
            </a:prstGeom>
            <a:noFill/>
            <a:ln w="3175" cap="flat">
              <a:solidFill>
                <a:schemeClr val="bg1">
                  <a:lumMod val="65000"/>
                </a:schemeClr>
              </a:solidFill>
              <a:prstDash val="dash"/>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noAutofit/>
            </a:bodyPr>
            <a:lstStyle>
              <a:lvl1pPr defTabSz="914400">
                <a:defRPr sz="1000">
                  <a:latin typeface="微软雅黑"/>
                  <a:ea typeface="微软雅黑"/>
                  <a:cs typeface="微软雅黑"/>
                  <a:sym typeface="微软雅黑"/>
                </a:defRPr>
              </a:lvl1pPr>
            </a:lstStyle>
            <a:p>
              <a:r>
                <a:rPr sz="1050">
                  <a:solidFill>
                    <a:prstClr val="black">
                      <a:lumMod val="65000"/>
                      <a:lumOff val="35000"/>
                    </a:prstClr>
                  </a:solidFill>
                </a:rPr>
                <a:t>对互联网内容进行分类，描述客户上网行为偏好。</a:t>
              </a:r>
            </a:p>
          </p:txBody>
        </p:sp>
        <p:sp>
          <p:nvSpPr>
            <p:cNvPr id="22" name="Shape 336"/>
            <p:cNvSpPr/>
            <p:nvPr/>
          </p:nvSpPr>
          <p:spPr>
            <a:xfrm>
              <a:off x="2143805" y="5984728"/>
              <a:ext cx="1332000" cy="324000"/>
            </a:xfrm>
            <a:prstGeom prst="roundRect">
              <a:avLst>
                <a:gd name="adj" fmla="val 16667"/>
              </a:avLst>
            </a:prstGeom>
            <a:solidFill>
              <a:srgbClr val="C00000"/>
            </a:solidFill>
            <a:ln w="12700" cap="flat">
              <a:noFill/>
              <a:miter lim="400000"/>
            </a:ln>
            <a:effectLst/>
          </p:spPr>
          <p:txBody>
            <a:bodyPr wrap="square" lIns="45719" tIns="45719" rIns="45719" bIns="45719" numCol="1" anchor="ctr">
              <a:noAutofit/>
            </a:bodyPr>
            <a:lstStyle/>
            <a:p>
              <a:pPr algn="ctr" defTabSz="914400">
                <a:defRPr sz="1000">
                  <a:latin typeface="微软雅黑"/>
                  <a:ea typeface="微软雅黑"/>
                  <a:cs typeface="微软雅黑"/>
                  <a:sym typeface="微软雅黑"/>
                </a:defRPr>
              </a:pPr>
              <a:r>
                <a:rPr lang="zh-CN" altLang="en-US" sz="1200" dirty="0" smtClean="0">
                  <a:solidFill>
                    <a:prstClr val="white"/>
                  </a:solidFill>
                  <a:latin typeface="微软雅黑" pitchFamily="34" charset="-122"/>
                  <a:cs typeface="微软雅黑"/>
                  <a:sym typeface="微软雅黑"/>
                </a:rPr>
                <a:t>互联网内容</a:t>
              </a:r>
              <a:r>
                <a:rPr lang="zh-CN" altLang="en-US" sz="1200" dirty="0">
                  <a:solidFill>
                    <a:prstClr val="white"/>
                  </a:solidFill>
                  <a:latin typeface="微软雅黑" pitchFamily="34" charset="-122"/>
                  <a:cs typeface="微软雅黑"/>
                  <a:sym typeface="微软雅黑"/>
                </a:rPr>
                <a:t>偏好</a:t>
              </a:r>
            </a:p>
          </p:txBody>
        </p:sp>
      </p:grpSp>
      <p:grpSp>
        <p:nvGrpSpPr>
          <p:cNvPr id="23" name="Group 360"/>
          <p:cNvGrpSpPr/>
          <p:nvPr/>
        </p:nvGrpSpPr>
        <p:grpSpPr>
          <a:xfrm>
            <a:off x="116832" y="2414415"/>
            <a:ext cx="1402949" cy="995373"/>
            <a:chOff x="0" y="0"/>
            <a:chExt cx="1750585" cy="1242015"/>
          </a:xfrm>
        </p:grpSpPr>
        <p:sp>
          <p:nvSpPr>
            <p:cNvPr id="34" name="Shape 355"/>
            <p:cNvSpPr/>
            <p:nvPr/>
          </p:nvSpPr>
          <p:spPr>
            <a:xfrm>
              <a:off x="256238" y="0"/>
              <a:ext cx="1242015" cy="1242015"/>
            </a:xfrm>
            <a:prstGeom prst="ellipse">
              <a:avLst/>
            </a:prstGeom>
            <a:solidFill>
              <a:srgbClr val="C00000"/>
            </a:solidFill>
            <a:ln w="12700" cap="flat">
              <a:noFill/>
              <a:miter lim="400000"/>
            </a:ln>
            <a:effectLst>
              <a:outerShdw blurRad="355600" rotWithShape="0">
                <a:srgbClr val="000000">
                  <a:alpha val="75000"/>
                </a:srgbClr>
              </a:outerShdw>
            </a:effectLst>
          </p:spPr>
          <p:txBody>
            <a:bodyPr wrap="square" lIns="45719" tIns="45719" rIns="45719" bIns="45719" numCol="1" anchor="ctr">
              <a:noAutofit/>
            </a:bodyPr>
            <a:lstStyle/>
            <a:p>
              <a:pPr algn="ctr" defTabSz="914400">
                <a:defRPr sz="1800">
                  <a:solidFill>
                    <a:srgbClr val="FFFFFF"/>
                  </a:solidFill>
                </a:defRPr>
              </a:pPr>
              <a:endParaRPr sz="1800">
                <a:solidFill>
                  <a:srgbClr val="FFFFFF"/>
                </a:solidFill>
              </a:endParaRPr>
            </a:p>
          </p:txBody>
        </p:sp>
        <p:sp>
          <p:nvSpPr>
            <p:cNvPr id="35" name="Shape 356"/>
            <p:cNvSpPr/>
            <p:nvPr/>
          </p:nvSpPr>
          <p:spPr>
            <a:xfrm>
              <a:off x="0" y="185619"/>
              <a:ext cx="1750585" cy="9469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noAutofit/>
            </a:bodyPr>
            <a:lstStyle>
              <a:lvl1pPr algn="ctr" defTabSz="914400">
                <a:defRPr sz="1600">
                  <a:solidFill>
                    <a:srgbClr val="FFFFFF"/>
                  </a:solidFill>
                  <a:latin typeface="微软雅黑"/>
                  <a:ea typeface="微软雅黑"/>
                  <a:cs typeface="微软雅黑"/>
                  <a:sym typeface="微软雅黑"/>
                </a:defRPr>
              </a:lvl1pPr>
            </a:lstStyle>
            <a:p>
              <a:r>
                <a:rPr lang="zh-CN" altLang="en-US" sz="1400" dirty="0" err="1"/>
                <a:t>用户</a:t>
              </a:r>
              <a:r>
                <a:rPr sz="1400" dirty="0" err="1"/>
                <a:t>标签</a:t>
              </a:r>
              <a:endParaRPr sz="1400" dirty="0"/>
            </a:p>
          </p:txBody>
        </p:sp>
        <p:sp>
          <p:nvSpPr>
            <p:cNvPr id="36" name="Shape 357"/>
            <p:cNvSpPr/>
            <p:nvPr/>
          </p:nvSpPr>
          <p:spPr>
            <a:xfrm>
              <a:off x="597845" y="617137"/>
              <a:ext cx="537829" cy="44275"/>
            </a:xfrm>
            <a:prstGeom prst="rect">
              <a:avLst/>
            </a:prstGeom>
            <a:solidFill>
              <a:srgbClr val="FFFFFF"/>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pPr defTabSz="685772"/>
              <a:endParaRPr sz="1350">
                <a:solidFill>
                  <a:prstClr val="black"/>
                </a:solidFill>
              </a:endParaRPr>
            </a:p>
          </p:txBody>
        </p:sp>
        <p:pic>
          <p:nvPicPr>
            <p:cNvPr id="37" name="Unknown.png"/>
            <p:cNvPicPr>
              <a:picLocks noChangeAspect="1"/>
            </p:cNvPicPr>
            <p:nvPr/>
          </p:nvPicPr>
          <p:blipFill>
            <a:blip r:embed="rId4" cstate="email">
              <a:extLst>
                <a:ext uri="{28A0092B-C50C-407E-A947-70E740481C1C}">
                  <a14:useLocalDpi xmlns="" xmlns:a14="http://schemas.microsoft.com/office/drawing/2010/main"/>
                </a:ext>
              </a:extLst>
            </a:blip>
            <a:srcRect/>
            <a:stretch>
              <a:fillRect/>
            </a:stretch>
          </p:blipFill>
          <p:spPr>
            <a:xfrm>
              <a:off x="679246" y="733419"/>
              <a:ext cx="396000" cy="396000"/>
            </a:xfrm>
            <a:prstGeom prst="rect">
              <a:avLst/>
            </a:prstGeom>
            <a:ln w="12700" cap="flat">
              <a:noFill/>
              <a:miter lim="400000"/>
            </a:ln>
            <a:effectLst/>
          </p:spPr>
        </p:pic>
      </p:grpSp>
      <p:sp>
        <p:nvSpPr>
          <p:cNvPr id="46" name="左大括号 45"/>
          <p:cNvSpPr/>
          <p:nvPr/>
        </p:nvSpPr>
        <p:spPr>
          <a:xfrm>
            <a:off x="1522930" y="1643825"/>
            <a:ext cx="491471" cy="3343811"/>
          </a:xfrm>
          <a:prstGeom prst="leftBrace">
            <a:avLst>
              <a:gd name="adj1" fmla="val 46513"/>
              <a:gd name="adj2" fmla="val 42910"/>
            </a:avLst>
          </a:prstGeom>
          <a:ln>
            <a:solidFill>
              <a:srgbClr val="C00000"/>
            </a:solidFill>
          </a:ln>
        </p:spPr>
        <p:style>
          <a:lnRef idx="3">
            <a:schemeClr val="accent5"/>
          </a:lnRef>
          <a:fillRef idx="0">
            <a:schemeClr val="accent5"/>
          </a:fillRef>
          <a:effectRef idx="2">
            <a:schemeClr val="accent5"/>
          </a:effectRef>
          <a:fontRef idx="minor">
            <a:schemeClr val="tx1"/>
          </a:fontRef>
        </p:style>
        <p:txBody>
          <a:bodyPr rtlCol="0" anchor="ctr"/>
          <a:lstStyle/>
          <a:p>
            <a:pPr algn="ctr"/>
            <a:endParaRPr kumimoji="1" lang="zh-CN" altLang="en-US">
              <a:solidFill>
                <a:prstClr val="black"/>
              </a:solidFill>
            </a:endParaRPr>
          </a:p>
        </p:txBody>
      </p:sp>
      <p:sp>
        <p:nvSpPr>
          <p:cNvPr id="47" name="矩形 46"/>
          <p:cNvSpPr/>
          <p:nvPr/>
        </p:nvSpPr>
        <p:spPr>
          <a:xfrm>
            <a:off x="66355" y="3544320"/>
            <a:ext cx="1774845" cy="646331"/>
          </a:xfrm>
          <a:prstGeom prst="rect">
            <a:avLst/>
          </a:prstGeom>
        </p:spPr>
        <p:txBody>
          <a:bodyPr wrap="none">
            <a:spAutoFit/>
          </a:bodyPr>
          <a:lstStyle/>
          <a:p>
            <a:pPr>
              <a:lnSpc>
                <a:spcPct val="150000"/>
              </a:lnSpc>
            </a:pPr>
            <a:r>
              <a:rPr kumimoji="1" lang="en-US" altLang="zh-CN" sz="1200" i="1" dirty="0">
                <a:solidFill>
                  <a:srgbClr val="FF0000"/>
                </a:solidFill>
                <a:latin typeface="微软雅黑"/>
              </a:rPr>
              <a:t>9</a:t>
            </a:r>
            <a:r>
              <a:rPr kumimoji="1" lang="zh-CN" altLang="en-US" sz="1200" dirty="0">
                <a:solidFill>
                  <a:prstClr val="black">
                    <a:lumMod val="85000"/>
                    <a:lumOff val="15000"/>
                  </a:prstClr>
                </a:solidFill>
                <a:latin typeface="微软雅黑"/>
              </a:rPr>
              <a:t>大类</a:t>
            </a:r>
            <a:endParaRPr kumimoji="1" lang="en-US" altLang="zh-CN" sz="1200" dirty="0">
              <a:solidFill>
                <a:prstClr val="black">
                  <a:lumMod val="85000"/>
                  <a:lumOff val="15000"/>
                </a:prstClr>
              </a:solidFill>
              <a:latin typeface="微软雅黑"/>
            </a:endParaRPr>
          </a:p>
          <a:p>
            <a:pPr>
              <a:lnSpc>
                <a:spcPct val="150000"/>
              </a:lnSpc>
            </a:pPr>
            <a:r>
              <a:rPr kumimoji="1" lang="zh-CN" altLang="en-US" sz="1200" dirty="0">
                <a:solidFill>
                  <a:prstClr val="black">
                    <a:lumMod val="85000"/>
                    <a:lumOff val="15000"/>
                  </a:prstClr>
                </a:solidFill>
                <a:latin typeface="微软雅黑"/>
              </a:rPr>
              <a:t>共计</a:t>
            </a:r>
            <a:r>
              <a:rPr kumimoji="1" lang="en-US" altLang="zh-CN" sz="1200" i="1" dirty="0" smtClean="0">
                <a:solidFill>
                  <a:srgbClr val="FF0000"/>
                </a:solidFill>
                <a:latin typeface="微软雅黑"/>
              </a:rPr>
              <a:t>3700</a:t>
            </a:r>
            <a:r>
              <a:rPr kumimoji="1" lang="zh-CN" altLang="en-US" sz="1200" dirty="0">
                <a:solidFill>
                  <a:prstClr val="black">
                    <a:lumMod val="85000"/>
                    <a:lumOff val="15000"/>
                  </a:prstClr>
                </a:solidFill>
                <a:latin typeface="微软雅黑"/>
              </a:rPr>
              <a:t>余个用户标签</a:t>
            </a:r>
            <a:endParaRPr lang="zh-CN" altLang="en-US" sz="1200" dirty="0">
              <a:solidFill>
                <a:prstClr val="black"/>
              </a:solidFill>
            </a:endParaRPr>
          </a:p>
        </p:txBody>
      </p:sp>
      <p:sp>
        <p:nvSpPr>
          <p:cNvPr id="2" name="标题 1"/>
          <p:cNvSpPr>
            <a:spLocks noGrp="1"/>
          </p:cNvSpPr>
          <p:nvPr>
            <p:ph type="title"/>
          </p:nvPr>
        </p:nvSpPr>
        <p:spPr/>
        <p:txBody>
          <a:bodyPr/>
          <a:lstStyle/>
          <a:p>
            <a:pPr defTabSz="914310"/>
            <a:r>
              <a:rPr kumimoji="1" lang="en-US" altLang="zh-CN" kern="0" dirty="0"/>
              <a:t>1</a:t>
            </a:r>
            <a:r>
              <a:rPr kumimoji="1" lang="zh-CN" altLang="en-US" kern="0" dirty="0" smtClean="0"/>
              <a:t>、</a:t>
            </a:r>
            <a:r>
              <a:rPr kumimoji="1" lang="en-US" altLang="zh-CN" kern="0" dirty="0" smtClean="0"/>
              <a:t>Wo</a:t>
            </a:r>
            <a:r>
              <a:rPr kumimoji="1" lang="zh-CN" altLang="en-US" kern="0" dirty="0" smtClean="0"/>
              <a:t>标签产品</a:t>
            </a:r>
            <a:endParaRPr kumimoji="1" lang="zh-CN" altLang="en-US" kern="0" dirty="0">
              <a:solidFill>
                <a:srgbClr val="FF0000"/>
              </a:solidFill>
            </a:endParaRPr>
          </a:p>
        </p:txBody>
      </p:sp>
      <p:graphicFrame>
        <p:nvGraphicFramePr>
          <p:cNvPr id="4" name="对象 3"/>
          <p:cNvGraphicFramePr>
            <a:graphicFrameLocks noChangeAspect="1"/>
          </p:cNvGraphicFramePr>
          <p:nvPr>
            <p:extLst>
              <p:ext uri="{D42A27DB-BD31-4B8C-83A1-F6EECF244321}">
                <p14:modId xmlns="" xmlns:p14="http://schemas.microsoft.com/office/powerpoint/2010/main" val="2819480305"/>
              </p:ext>
            </p:extLst>
          </p:nvPr>
        </p:nvGraphicFramePr>
        <p:xfrm>
          <a:off x="259985" y="4346941"/>
          <a:ext cx="1119772" cy="964248"/>
        </p:xfrm>
        <a:graphic>
          <a:graphicData uri="http://schemas.openxmlformats.org/presentationml/2006/ole">
            <p:oleObj spid="_x0000_s1459" name="工作表" showAsIcon="1" r:id="rId5" imgW="914400" imgH="787320" progId="Excel.Sheet.12">
              <p:embed/>
            </p:oleObj>
          </a:graphicData>
        </a:graphic>
      </p:graphicFrame>
    </p:spTree>
    <p:extLst>
      <p:ext uri="{BB962C8B-B14F-4D97-AF65-F5344CB8AC3E}">
        <p14:creationId xmlns="" xmlns:p14="http://schemas.microsoft.com/office/powerpoint/2010/main" val="9149369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4"/>
          <p:cNvSpPr txBox="1">
            <a:spLocks noChangeArrowheads="1"/>
          </p:cNvSpPr>
          <p:nvPr/>
        </p:nvSpPr>
        <p:spPr bwMode="auto">
          <a:xfrm>
            <a:off x="2438751" y="1990043"/>
            <a:ext cx="753732" cy="1189605"/>
          </a:xfrm>
          <a:prstGeom prst="rect">
            <a:avLst/>
          </a:prstGeom>
          <a:noFill/>
          <a:ln w="9525">
            <a:noFill/>
            <a:miter lim="800000"/>
            <a:headEnd/>
            <a:tailEnd/>
          </a:ln>
        </p:spPr>
        <p:txBody>
          <a:bodyPr wrap="none" tIns="35100" anchor="ctr">
            <a:spAutoFit/>
          </a:bodyPr>
          <a:lstStyle/>
          <a:p>
            <a:pPr algn="ctr"/>
            <a:r>
              <a:rPr lang="en-US" altLang="zh-CN" sz="7200" b="1" dirty="0" smtClean="0">
                <a:solidFill>
                  <a:srgbClr val="C00000"/>
                </a:solidFill>
                <a:effectLst>
                  <a:outerShdw blurRad="38100" dist="38100" dir="2700000" algn="tl">
                    <a:schemeClr val="tx2">
                      <a:lumMod val="50000"/>
                      <a:alpha val="49000"/>
                    </a:schemeClr>
                  </a:outerShdw>
                </a:effectLst>
                <a:latin typeface="+mn-ea"/>
                <a:cs typeface="FrankRuehl" charset="-79"/>
              </a:rPr>
              <a:t>2</a:t>
            </a:r>
            <a:endParaRPr lang="zh-CN" altLang="en-US" sz="7200" b="1" dirty="0">
              <a:solidFill>
                <a:srgbClr val="C00000"/>
              </a:solidFill>
              <a:effectLst>
                <a:outerShdw blurRad="38100" dist="38100" dir="2700000" algn="tl">
                  <a:schemeClr val="tx2">
                    <a:lumMod val="50000"/>
                    <a:alpha val="49000"/>
                  </a:schemeClr>
                </a:outerShdw>
              </a:effectLst>
              <a:latin typeface="+mn-ea"/>
              <a:cs typeface="Latha" pitchFamily="2"/>
            </a:endParaRPr>
          </a:p>
        </p:txBody>
      </p:sp>
      <p:sp>
        <p:nvSpPr>
          <p:cNvPr id="14" name="Freeform 6"/>
          <p:cNvSpPr>
            <a:spLocks/>
          </p:cNvSpPr>
          <p:nvPr/>
        </p:nvSpPr>
        <p:spPr bwMode="auto">
          <a:xfrm>
            <a:off x="2123272" y="1975843"/>
            <a:ext cx="261938" cy="1237059"/>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endParaRPr lang="zh-CN" altLang="en-US" sz="1013">
              <a:solidFill>
                <a:srgbClr val="0070C0"/>
              </a:solidFill>
            </a:endParaRPr>
          </a:p>
        </p:txBody>
      </p:sp>
      <p:sp>
        <p:nvSpPr>
          <p:cNvPr id="15" name="Freeform 6"/>
          <p:cNvSpPr>
            <a:spLocks/>
          </p:cNvSpPr>
          <p:nvPr/>
        </p:nvSpPr>
        <p:spPr bwMode="auto">
          <a:xfrm flipH="1">
            <a:off x="3203392" y="1975843"/>
            <a:ext cx="261938" cy="1237059"/>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endParaRPr lang="zh-CN" altLang="en-US" sz="1013">
              <a:solidFill>
                <a:srgbClr val="0070C0"/>
              </a:solidFill>
            </a:endParaRPr>
          </a:p>
        </p:txBody>
      </p:sp>
      <p:sp>
        <p:nvSpPr>
          <p:cNvPr id="17" name="TextBox 6"/>
          <p:cNvSpPr txBox="1"/>
          <p:nvPr/>
        </p:nvSpPr>
        <p:spPr>
          <a:xfrm>
            <a:off x="4029314" y="2278900"/>
            <a:ext cx="2139992" cy="646331"/>
          </a:xfrm>
          <a:prstGeom prst="rect">
            <a:avLst/>
          </a:prstGeom>
          <a:noFill/>
        </p:spPr>
        <p:txBody>
          <a:bodyPr wrap="square" rtlCol="0">
            <a:spAutoFit/>
          </a:bodyPr>
          <a:lstStyle/>
          <a:p>
            <a:r>
              <a:rPr lang="en-US" altLang="zh-CN" sz="3600" b="1" dirty="0" smtClean="0">
                <a:solidFill>
                  <a:srgbClr val="C00000"/>
                </a:solidFill>
                <a:latin typeface="微软雅黑" pitchFamily="34" charset="-122"/>
                <a:ea typeface="微软雅黑" pitchFamily="34" charset="-122"/>
              </a:rPr>
              <a:t>Wo</a:t>
            </a:r>
            <a:r>
              <a:rPr lang="zh-CN" altLang="en-US" sz="3600" b="1" dirty="0" smtClean="0">
                <a:solidFill>
                  <a:srgbClr val="C00000"/>
                </a:solidFill>
                <a:latin typeface="微软雅黑" pitchFamily="34" charset="-122"/>
                <a:ea typeface="微软雅黑" pitchFamily="34" charset="-122"/>
              </a:rPr>
              <a:t>风控</a:t>
            </a:r>
            <a:endParaRPr lang="zh-CN" altLang="en-US" sz="3600" b="1" dirty="0">
              <a:solidFill>
                <a:srgbClr val="C00000"/>
              </a:solidFill>
              <a:latin typeface="微软雅黑" pitchFamily="34" charset="-122"/>
              <a:ea typeface="微软雅黑" pitchFamily="34" charset="-122"/>
            </a:endParaRPr>
          </a:p>
        </p:txBody>
      </p:sp>
      <p:sp>
        <p:nvSpPr>
          <p:cNvPr id="18" name="标题 17"/>
          <p:cNvSpPr>
            <a:spLocks noGrp="1"/>
          </p:cNvSpPr>
          <p:nvPr>
            <p:ph type="title"/>
          </p:nvPr>
        </p:nvSpPr>
        <p:spPr/>
        <p:txBody>
          <a:bodyPr/>
          <a:lstStyle/>
          <a:p>
            <a:r>
              <a:rPr kumimoji="1" lang="zh-CN" altLang="en-US" dirty="0" smtClean="0"/>
              <a:t>目录</a:t>
            </a:r>
            <a:endParaRPr kumimoji="1" lang="zh-CN" altLang="en-US" dirty="0"/>
          </a:p>
        </p:txBody>
      </p:sp>
    </p:spTree>
    <p:extLst>
      <p:ext uri="{BB962C8B-B14F-4D97-AF65-F5344CB8AC3E}">
        <p14:creationId xmlns="" xmlns:p14="http://schemas.microsoft.com/office/powerpoint/2010/main" val="8103196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kern="0" dirty="0"/>
              <a:t>2</a:t>
            </a:r>
            <a:r>
              <a:rPr kumimoji="1" lang="zh-CN" altLang="en-US" kern="0" dirty="0"/>
              <a:t>、</a:t>
            </a:r>
            <a:r>
              <a:rPr kumimoji="1" lang="en-US" altLang="zh-CN" kern="0" dirty="0"/>
              <a:t>Wo</a:t>
            </a:r>
            <a:r>
              <a:rPr kumimoji="1" lang="zh-CN" altLang="en-US" kern="0" dirty="0"/>
              <a:t>风控合作场景</a:t>
            </a:r>
            <a:endParaRPr kumimoji="1" lang="zh-CN" altLang="en-US" dirty="0"/>
          </a:p>
        </p:txBody>
      </p:sp>
      <p:sp>
        <p:nvSpPr>
          <p:cNvPr id="3" name="矩形 2"/>
          <p:cNvSpPr/>
          <p:nvPr/>
        </p:nvSpPr>
        <p:spPr>
          <a:xfrm>
            <a:off x="355827" y="2140951"/>
            <a:ext cx="2949245" cy="2271391"/>
          </a:xfrm>
          <a:prstGeom prst="rect">
            <a:avLst/>
          </a:prstGeom>
        </p:spPr>
        <p:txBody>
          <a:bodyPr wrap="square">
            <a:spAutoFit/>
          </a:bodyPr>
          <a:lstStyle/>
          <a:p>
            <a:pPr marL="628650" lvl="1" indent="-285750">
              <a:lnSpc>
                <a:spcPct val="130000"/>
              </a:lnSpc>
              <a:spcAft>
                <a:spcPts val="600"/>
              </a:spcAft>
              <a:buFont typeface="Arial" panose="020B0604020202020204" pitchFamily="34" charset="0"/>
              <a:buChar char="•"/>
            </a:pPr>
            <a:r>
              <a:rPr lang="zh-CN" altLang="en-US" sz="1200" dirty="0">
                <a:solidFill>
                  <a:prstClr val="black"/>
                </a:solidFill>
                <a:latin typeface="微软雅黑"/>
              </a:rPr>
              <a:t>用户身份信息核查比对</a:t>
            </a:r>
            <a:endParaRPr lang="en-US" altLang="zh-CN" sz="1200" dirty="0">
              <a:solidFill>
                <a:prstClr val="black"/>
              </a:solidFill>
              <a:latin typeface="微软雅黑"/>
            </a:endParaRPr>
          </a:p>
          <a:p>
            <a:pPr marL="628650" lvl="1" indent="-285750">
              <a:lnSpc>
                <a:spcPct val="130000"/>
              </a:lnSpc>
              <a:spcAft>
                <a:spcPts val="600"/>
              </a:spcAft>
              <a:buFont typeface="Arial" panose="020B0604020202020204" pitchFamily="34" charset="0"/>
              <a:buChar char="•"/>
            </a:pPr>
            <a:r>
              <a:rPr lang="zh-CN" altLang="en-US" sz="1200" dirty="0">
                <a:solidFill>
                  <a:prstClr val="black"/>
                </a:solidFill>
                <a:latin typeface="微软雅黑"/>
              </a:rPr>
              <a:t>用户通信消费的历史信用记录</a:t>
            </a:r>
            <a:endParaRPr lang="en-US" altLang="zh-CN" sz="1200" dirty="0">
              <a:solidFill>
                <a:prstClr val="black"/>
              </a:solidFill>
              <a:latin typeface="微软雅黑"/>
            </a:endParaRPr>
          </a:p>
          <a:p>
            <a:pPr marL="628650" lvl="1" indent="-285750">
              <a:lnSpc>
                <a:spcPct val="130000"/>
              </a:lnSpc>
              <a:spcAft>
                <a:spcPts val="600"/>
              </a:spcAft>
              <a:buFont typeface="Arial" panose="020B0604020202020204" pitchFamily="34" charset="0"/>
              <a:buChar char="•"/>
            </a:pPr>
            <a:r>
              <a:rPr lang="zh-CN" altLang="en-US" sz="1200" dirty="0">
                <a:solidFill>
                  <a:prstClr val="black"/>
                </a:solidFill>
                <a:latin typeface="微软雅黑"/>
              </a:rPr>
              <a:t>月均消费能力评估</a:t>
            </a:r>
            <a:endParaRPr lang="en-US" altLang="zh-CN" sz="1200" dirty="0">
              <a:solidFill>
                <a:prstClr val="black"/>
              </a:solidFill>
              <a:latin typeface="微软雅黑"/>
            </a:endParaRPr>
          </a:p>
          <a:p>
            <a:pPr marL="628650" lvl="1" indent="-285750">
              <a:lnSpc>
                <a:spcPct val="130000"/>
              </a:lnSpc>
              <a:spcAft>
                <a:spcPts val="600"/>
              </a:spcAft>
              <a:buFont typeface="Arial" panose="020B0604020202020204" pitchFamily="34" charset="0"/>
              <a:buChar char="•"/>
            </a:pPr>
            <a:r>
              <a:rPr lang="zh-CN" altLang="en-US" sz="1200" dirty="0">
                <a:solidFill>
                  <a:prstClr val="black"/>
                </a:solidFill>
                <a:latin typeface="微软雅黑"/>
              </a:rPr>
              <a:t>业务使用行为特征分析</a:t>
            </a:r>
            <a:endParaRPr lang="en-US" altLang="zh-CN" sz="1200" dirty="0">
              <a:solidFill>
                <a:prstClr val="black"/>
              </a:solidFill>
              <a:latin typeface="微软雅黑"/>
            </a:endParaRPr>
          </a:p>
          <a:p>
            <a:pPr marL="628650" lvl="1" indent="-285750">
              <a:lnSpc>
                <a:spcPct val="130000"/>
              </a:lnSpc>
              <a:spcAft>
                <a:spcPts val="600"/>
              </a:spcAft>
              <a:buFont typeface="Arial" panose="020B0604020202020204" pitchFamily="34" charset="0"/>
              <a:buChar char="•"/>
            </a:pPr>
            <a:r>
              <a:rPr lang="zh-CN" altLang="en-US" sz="1200" dirty="0">
                <a:solidFill>
                  <a:prstClr val="black"/>
                </a:solidFill>
                <a:latin typeface="微软雅黑"/>
              </a:rPr>
              <a:t>黑名单状态验证</a:t>
            </a:r>
            <a:endParaRPr lang="en-US" altLang="zh-CN" sz="1200" dirty="0">
              <a:solidFill>
                <a:prstClr val="black"/>
              </a:solidFill>
              <a:latin typeface="微软雅黑"/>
            </a:endParaRPr>
          </a:p>
          <a:p>
            <a:pPr marL="628650" lvl="1" indent="-285750">
              <a:lnSpc>
                <a:spcPct val="130000"/>
              </a:lnSpc>
              <a:spcAft>
                <a:spcPts val="600"/>
              </a:spcAft>
              <a:buFont typeface="Arial" panose="020B0604020202020204" pitchFamily="34" charset="0"/>
              <a:buChar char="•"/>
            </a:pPr>
            <a:r>
              <a:rPr lang="zh-CN" altLang="en-US" sz="1200" dirty="0">
                <a:solidFill>
                  <a:prstClr val="black"/>
                </a:solidFill>
                <a:latin typeface="微软雅黑"/>
              </a:rPr>
              <a:t>终端价值评估</a:t>
            </a:r>
            <a:endParaRPr lang="en-US" altLang="zh-CN" sz="1200" dirty="0">
              <a:solidFill>
                <a:prstClr val="black"/>
              </a:solidFill>
              <a:latin typeface="微软雅黑"/>
            </a:endParaRPr>
          </a:p>
          <a:p>
            <a:pPr marL="628650" lvl="1" indent="-285750">
              <a:lnSpc>
                <a:spcPct val="130000"/>
              </a:lnSpc>
              <a:spcAft>
                <a:spcPts val="600"/>
              </a:spcAft>
              <a:buFont typeface="Arial" panose="020B0604020202020204" pitchFamily="34" charset="0"/>
              <a:buChar char="•"/>
            </a:pPr>
            <a:r>
              <a:rPr lang="en-US" altLang="zh-CN" sz="1200" dirty="0">
                <a:solidFill>
                  <a:prstClr val="black"/>
                </a:solidFill>
                <a:latin typeface="微软雅黑"/>
              </a:rPr>
              <a:t>...</a:t>
            </a:r>
            <a:r>
              <a:rPr lang="zh-CN" altLang="en-US" sz="1200" dirty="0">
                <a:solidFill>
                  <a:prstClr val="black"/>
                </a:solidFill>
                <a:latin typeface="微软雅黑"/>
              </a:rPr>
              <a:t> </a:t>
            </a:r>
            <a:r>
              <a:rPr lang="en-US" altLang="zh-CN" sz="1200" dirty="0">
                <a:solidFill>
                  <a:prstClr val="black"/>
                </a:solidFill>
                <a:latin typeface="微软雅黑"/>
              </a:rPr>
              <a:t>...</a:t>
            </a:r>
          </a:p>
        </p:txBody>
      </p:sp>
      <p:sp>
        <p:nvSpPr>
          <p:cNvPr id="4" name="矩形 3"/>
          <p:cNvSpPr/>
          <p:nvPr/>
        </p:nvSpPr>
        <p:spPr>
          <a:xfrm>
            <a:off x="3223347" y="2140951"/>
            <a:ext cx="3011684" cy="2451120"/>
          </a:xfrm>
          <a:prstGeom prst="rect">
            <a:avLst/>
          </a:prstGeom>
        </p:spPr>
        <p:txBody>
          <a:bodyPr wrap="square">
            <a:spAutoFit/>
          </a:bodyPr>
          <a:lstStyle/>
          <a:p>
            <a:pPr marL="628650" lvl="1" indent="-285750">
              <a:lnSpc>
                <a:spcPct val="130000"/>
              </a:lnSpc>
              <a:spcAft>
                <a:spcPts val="600"/>
              </a:spcAft>
              <a:buFont typeface="Arial" panose="020B0604020202020204" pitchFamily="34" charset="0"/>
              <a:buChar char="•"/>
            </a:pPr>
            <a:r>
              <a:rPr lang="zh-CN" altLang="en-US" sz="1200" dirty="0" smtClean="0">
                <a:solidFill>
                  <a:prstClr val="black"/>
                </a:solidFill>
                <a:latin typeface="微软雅黑"/>
              </a:rPr>
              <a:t>实时位置比对，阻截可疑金融交易</a:t>
            </a:r>
            <a:endParaRPr lang="en-US" altLang="zh-CN" sz="1200" dirty="0" smtClean="0">
              <a:solidFill>
                <a:prstClr val="black"/>
              </a:solidFill>
              <a:latin typeface="微软雅黑"/>
            </a:endParaRPr>
          </a:p>
          <a:p>
            <a:pPr marL="628650" lvl="1" indent="-285750">
              <a:lnSpc>
                <a:spcPct val="130000"/>
              </a:lnSpc>
              <a:spcAft>
                <a:spcPts val="600"/>
              </a:spcAft>
              <a:buFont typeface="Arial" panose="020B0604020202020204" pitchFamily="34" charset="0"/>
              <a:buChar char="•"/>
            </a:pPr>
            <a:r>
              <a:rPr lang="zh-CN" altLang="en-US" sz="1200" dirty="0">
                <a:solidFill>
                  <a:prstClr val="black"/>
                </a:solidFill>
                <a:latin typeface="微软雅黑"/>
              </a:rPr>
              <a:t>互联网访问内容异常监控</a:t>
            </a:r>
            <a:endParaRPr lang="en-US" altLang="zh-CN" sz="1200" dirty="0">
              <a:solidFill>
                <a:prstClr val="black"/>
              </a:solidFill>
              <a:latin typeface="微软雅黑"/>
            </a:endParaRPr>
          </a:p>
          <a:p>
            <a:pPr marL="628650" lvl="1" indent="-285750">
              <a:lnSpc>
                <a:spcPct val="130000"/>
              </a:lnSpc>
              <a:spcAft>
                <a:spcPts val="600"/>
              </a:spcAft>
              <a:buFont typeface="Arial" panose="020B0604020202020204" pitchFamily="34" charset="0"/>
              <a:buChar char="•"/>
            </a:pPr>
            <a:r>
              <a:rPr lang="zh-CN" altLang="en-US" sz="1200" dirty="0">
                <a:solidFill>
                  <a:prstClr val="black"/>
                </a:solidFill>
                <a:latin typeface="微软雅黑"/>
              </a:rPr>
              <a:t>交际圈异常监控</a:t>
            </a:r>
            <a:endParaRPr lang="en-US" altLang="zh-CN" sz="1200" dirty="0" smtClean="0">
              <a:solidFill>
                <a:prstClr val="black"/>
              </a:solidFill>
              <a:latin typeface="微软雅黑"/>
            </a:endParaRPr>
          </a:p>
          <a:p>
            <a:pPr marL="628650" lvl="1" indent="-285750">
              <a:lnSpc>
                <a:spcPct val="130000"/>
              </a:lnSpc>
              <a:spcAft>
                <a:spcPts val="600"/>
              </a:spcAft>
              <a:buFont typeface="Arial" panose="020B0604020202020204" pitchFamily="34" charset="0"/>
              <a:buChar char="•"/>
            </a:pPr>
            <a:r>
              <a:rPr lang="zh-CN" altLang="en-US" sz="1200" dirty="0">
                <a:solidFill>
                  <a:prstClr val="black"/>
                </a:solidFill>
                <a:latin typeface="微软雅黑"/>
              </a:rPr>
              <a:t>过户</a:t>
            </a:r>
            <a:r>
              <a:rPr lang="en-US" altLang="zh-CN" sz="1200" dirty="0">
                <a:solidFill>
                  <a:prstClr val="black"/>
                </a:solidFill>
                <a:latin typeface="微软雅黑"/>
              </a:rPr>
              <a:t>/</a:t>
            </a:r>
            <a:r>
              <a:rPr lang="zh-CN" altLang="en-US" sz="1200" dirty="0">
                <a:solidFill>
                  <a:prstClr val="black"/>
                </a:solidFill>
                <a:latin typeface="微软雅黑"/>
              </a:rPr>
              <a:t>销户感知</a:t>
            </a:r>
            <a:endParaRPr lang="en-US" altLang="zh-CN" sz="1200" dirty="0">
              <a:solidFill>
                <a:prstClr val="black"/>
              </a:solidFill>
              <a:latin typeface="微软雅黑"/>
            </a:endParaRPr>
          </a:p>
          <a:p>
            <a:pPr marL="628650" lvl="1" indent="-285750">
              <a:lnSpc>
                <a:spcPct val="130000"/>
              </a:lnSpc>
              <a:spcAft>
                <a:spcPts val="600"/>
              </a:spcAft>
              <a:buFont typeface="Arial" panose="020B0604020202020204" pitchFamily="34" charset="0"/>
              <a:buChar char="•"/>
            </a:pPr>
            <a:r>
              <a:rPr lang="zh-CN" altLang="en-US" sz="1200" dirty="0">
                <a:solidFill>
                  <a:prstClr val="black"/>
                </a:solidFill>
                <a:latin typeface="微软雅黑"/>
              </a:rPr>
              <a:t>频繁换机感知</a:t>
            </a:r>
            <a:endParaRPr lang="en-US" altLang="zh-CN" sz="1200" dirty="0">
              <a:solidFill>
                <a:prstClr val="black"/>
              </a:solidFill>
              <a:latin typeface="微软雅黑"/>
            </a:endParaRPr>
          </a:p>
          <a:p>
            <a:pPr marL="628650" lvl="1" indent="-285750">
              <a:lnSpc>
                <a:spcPct val="130000"/>
              </a:lnSpc>
              <a:spcAft>
                <a:spcPts val="600"/>
              </a:spcAft>
              <a:buFont typeface="Arial" panose="020B0604020202020204" pitchFamily="34" charset="0"/>
              <a:buChar char="•"/>
            </a:pPr>
            <a:r>
              <a:rPr lang="zh-CN" altLang="en-US" sz="1200" dirty="0">
                <a:solidFill>
                  <a:prstClr val="black"/>
                </a:solidFill>
                <a:latin typeface="微软雅黑"/>
              </a:rPr>
              <a:t>消费行为突降</a:t>
            </a:r>
            <a:r>
              <a:rPr lang="en-US" altLang="zh-CN" sz="1200" dirty="0">
                <a:solidFill>
                  <a:prstClr val="black"/>
                </a:solidFill>
                <a:latin typeface="微软雅黑"/>
              </a:rPr>
              <a:t>/</a:t>
            </a:r>
            <a:r>
              <a:rPr lang="zh-CN" altLang="en-US" sz="1200" dirty="0">
                <a:solidFill>
                  <a:prstClr val="black"/>
                </a:solidFill>
                <a:latin typeface="微软雅黑"/>
              </a:rPr>
              <a:t>突增异常监控</a:t>
            </a:r>
            <a:endParaRPr lang="en-US" altLang="zh-CN" sz="1200" dirty="0">
              <a:solidFill>
                <a:prstClr val="black"/>
              </a:solidFill>
              <a:latin typeface="微软雅黑"/>
            </a:endParaRPr>
          </a:p>
          <a:p>
            <a:pPr marL="628650" lvl="1" indent="-285750">
              <a:lnSpc>
                <a:spcPct val="130000"/>
              </a:lnSpc>
              <a:spcAft>
                <a:spcPts val="600"/>
              </a:spcAft>
              <a:buFont typeface="Arial" panose="020B0604020202020204" pitchFamily="34" charset="0"/>
              <a:buChar char="•"/>
            </a:pPr>
            <a:r>
              <a:rPr lang="en-US" altLang="zh-CN" sz="1200" dirty="0">
                <a:solidFill>
                  <a:prstClr val="black"/>
                </a:solidFill>
                <a:latin typeface="微软雅黑"/>
              </a:rPr>
              <a:t>...</a:t>
            </a:r>
            <a:r>
              <a:rPr lang="zh-CN" altLang="en-US" sz="1200" dirty="0">
                <a:solidFill>
                  <a:prstClr val="black"/>
                </a:solidFill>
                <a:latin typeface="微软雅黑"/>
              </a:rPr>
              <a:t> </a:t>
            </a:r>
            <a:r>
              <a:rPr lang="en-US" altLang="zh-CN" sz="1200" dirty="0">
                <a:solidFill>
                  <a:prstClr val="black"/>
                </a:solidFill>
                <a:latin typeface="微软雅黑"/>
              </a:rPr>
              <a:t>...</a:t>
            </a:r>
          </a:p>
        </p:txBody>
      </p:sp>
      <p:sp>
        <p:nvSpPr>
          <p:cNvPr id="5" name="矩形 4"/>
          <p:cNvSpPr/>
          <p:nvPr/>
        </p:nvSpPr>
        <p:spPr>
          <a:xfrm>
            <a:off x="6063809" y="2140951"/>
            <a:ext cx="2664000" cy="1206484"/>
          </a:xfrm>
          <a:prstGeom prst="rect">
            <a:avLst/>
          </a:prstGeom>
        </p:spPr>
        <p:txBody>
          <a:bodyPr wrap="square">
            <a:spAutoFit/>
          </a:bodyPr>
          <a:lstStyle/>
          <a:p>
            <a:pPr marL="628650" lvl="1" indent="-285750">
              <a:lnSpc>
                <a:spcPct val="130000"/>
              </a:lnSpc>
              <a:spcAft>
                <a:spcPts val="600"/>
              </a:spcAft>
              <a:buFont typeface="Arial" panose="020B0604020202020204" pitchFamily="34" charset="0"/>
              <a:buChar char="•"/>
            </a:pPr>
            <a:r>
              <a:rPr lang="zh-CN" altLang="en-US" sz="1200" dirty="0">
                <a:solidFill>
                  <a:prstClr val="black"/>
                </a:solidFill>
                <a:latin typeface="微软雅黑"/>
              </a:rPr>
              <a:t>失联用户信息重判定与复联</a:t>
            </a:r>
            <a:endParaRPr lang="en-US" altLang="zh-CN" sz="1200" dirty="0">
              <a:solidFill>
                <a:prstClr val="black"/>
              </a:solidFill>
              <a:latin typeface="微软雅黑"/>
            </a:endParaRPr>
          </a:p>
          <a:p>
            <a:pPr marL="628650" lvl="1" indent="-285750">
              <a:lnSpc>
                <a:spcPct val="130000"/>
              </a:lnSpc>
              <a:spcAft>
                <a:spcPts val="600"/>
              </a:spcAft>
              <a:buFont typeface="Arial" panose="020B0604020202020204" pitchFamily="34" charset="0"/>
              <a:buChar char="•"/>
            </a:pPr>
            <a:r>
              <a:rPr lang="zh-CN" altLang="en-US" sz="1200" dirty="0">
                <a:solidFill>
                  <a:prstClr val="black"/>
                </a:solidFill>
                <a:latin typeface="微软雅黑"/>
              </a:rPr>
              <a:t>协助贷前预防及贷中防控能力完善</a:t>
            </a:r>
            <a:endParaRPr lang="en-US" altLang="zh-CN" sz="1200" dirty="0" smtClean="0">
              <a:solidFill>
                <a:prstClr val="black"/>
              </a:solidFill>
              <a:latin typeface="微软雅黑"/>
            </a:endParaRPr>
          </a:p>
          <a:p>
            <a:pPr marL="628650" lvl="1" indent="-285750">
              <a:lnSpc>
                <a:spcPct val="130000"/>
              </a:lnSpc>
              <a:spcAft>
                <a:spcPts val="600"/>
              </a:spcAft>
              <a:buFont typeface="Arial" panose="020B0604020202020204" pitchFamily="34" charset="0"/>
              <a:buChar char="•"/>
            </a:pPr>
            <a:r>
              <a:rPr lang="en-US" altLang="zh-CN" sz="1200" dirty="0" smtClean="0">
                <a:solidFill>
                  <a:prstClr val="black"/>
                </a:solidFill>
                <a:latin typeface="微软雅黑"/>
              </a:rPr>
              <a:t>...</a:t>
            </a:r>
            <a:r>
              <a:rPr lang="zh-CN" altLang="en-US" sz="1200" dirty="0" smtClean="0">
                <a:solidFill>
                  <a:prstClr val="black"/>
                </a:solidFill>
                <a:latin typeface="微软雅黑"/>
              </a:rPr>
              <a:t> </a:t>
            </a:r>
            <a:r>
              <a:rPr lang="en-US" altLang="zh-CN" sz="1200" dirty="0">
                <a:solidFill>
                  <a:prstClr val="black"/>
                </a:solidFill>
                <a:latin typeface="微软雅黑"/>
              </a:rPr>
              <a:t>...</a:t>
            </a:r>
          </a:p>
        </p:txBody>
      </p:sp>
      <p:sp>
        <p:nvSpPr>
          <p:cNvPr id="6" name="矩形 5"/>
          <p:cNvSpPr/>
          <p:nvPr/>
        </p:nvSpPr>
        <p:spPr>
          <a:xfrm>
            <a:off x="-2676" y="729501"/>
            <a:ext cx="9143999" cy="738664"/>
          </a:xfrm>
          <a:prstGeom prst="rect">
            <a:avLst/>
          </a:prstGeom>
          <a:noFill/>
        </p:spPr>
        <p:txBody>
          <a:bodyPr wrap="square" rtlCol="0">
            <a:spAutoFit/>
          </a:bodyPr>
          <a:lstStyle/>
          <a:p>
            <a:pPr marL="285750" indent="-285750" defTabSz="685165">
              <a:lnSpc>
                <a:spcPct val="150000"/>
              </a:lnSpc>
              <a:buClr>
                <a:srgbClr val="C00000"/>
              </a:buClr>
              <a:buFont typeface="Wingdings" charset="2"/>
              <a:buChar char="n"/>
            </a:pPr>
            <a:r>
              <a:rPr kumimoji="1" lang="zh-CN" altLang="en-US" b="1" dirty="0">
                <a:solidFill>
                  <a:prstClr val="black">
                    <a:lumMod val="95000"/>
                    <a:lumOff val="5000"/>
                  </a:prstClr>
                </a:solidFill>
                <a:latin typeface="微软雅黑"/>
              </a:rPr>
              <a:t>产品介绍：</a:t>
            </a:r>
            <a:r>
              <a:rPr kumimoji="1" lang="en-US" altLang="zh-CN" b="1" dirty="0">
                <a:solidFill>
                  <a:prstClr val="black">
                    <a:lumMod val="95000"/>
                    <a:lumOff val="5000"/>
                  </a:prstClr>
                </a:solidFill>
                <a:latin typeface="微软雅黑"/>
              </a:rPr>
              <a:t>Wo</a:t>
            </a:r>
            <a:r>
              <a:rPr kumimoji="1" lang="zh-CN" altLang="en-US" b="1" dirty="0">
                <a:solidFill>
                  <a:prstClr val="black">
                    <a:lumMod val="95000"/>
                    <a:lumOff val="5000"/>
                  </a:prstClr>
                </a:solidFill>
                <a:latin typeface="微软雅黑"/>
              </a:rPr>
              <a:t>风控产品主要针对金融行业征信类大数据应用，通过运营商真实全面的用户信息大数据资产，为金融类行业提供贷前、贷中、贷后等服务，帮助其降低风险</a:t>
            </a:r>
          </a:p>
        </p:txBody>
      </p:sp>
      <p:grpSp>
        <p:nvGrpSpPr>
          <p:cNvPr id="7" name="组 6"/>
          <p:cNvGrpSpPr/>
          <p:nvPr/>
        </p:nvGrpSpPr>
        <p:grpSpPr>
          <a:xfrm>
            <a:off x="787863" y="1636632"/>
            <a:ext cx="2174135" cy="405107"/>
            <a:chOff x="917229" y="1771321"/>
            <a:chExt cx="2174135" cy="405107"/>
          </a:xfrm>
        </p:grpSpPr>
        <p:cxnSp>
          <p:nvCxnSpPr>
            <p:cNvPr id="8" name="直接连接符 8"/>
            <p:cNvCxnSpPr/>
            <p:nvPr/>
          </p:nvCxnSpPr>
          <p:spPr bwMode="auto">
            <a:xfrm>
              <a:off x="917229" y="2176428"/>
              <a:ext cx="2174135" cy="0"/>
            </a:xfrm>
            <a:prstGeom prst="line">
              <a:avLst/>
            </a:prstGeom>
            <a:solidFill>
              <a:schemeClr val="accent1"/>
            </a:solidFill>
            <a:ln w="9525" cap="flat" cmpd="sng" algn="ctr">
              <a:solidFill>
                <a:schemeClr val="accent2"/>
              </a:solidFill>
              <a:prstDash val="solid"/>
              <a:round/>
              <a:headEnd type="stealth"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9" name="文本框 8"/>
            <p:cNvSpPr txBox="1"/>
            <p:nvPr/>
          </p:nvSpPr>
          <p:spPr>
            <a:xfrm>
              <a:off x="1450298" y="1771321"/>
              <a:ext cx="973343" cy="369332"/>
            </a:xfrm>
            <a:prstGeom prst="rect">
              <a:avLst/>
            </a:prstGeom>
            <a:noFill/>
          </p:spPr>
          <p:txBody>
            <a:bodyPr wrap="none" rtlCol="0">
              <a:spAutoFit/>
            </a:bodyPr>
            <a:lstStyle/>
            <a:p>
              <a:r>
                <a:rPr kumimoji="1" lang="zh-CN" altLang="en-US" sz="1800" b="1">
                  <a:solidFill>
                    <a:srgbClr val="1F497D"/>
                  </a:solidFill>
                </a:rPr>
                <a:t>前</a:t>
              </a:r>
              <a:r>
                <a:rPr kumimoji="1" lang="en-US" altLang="zh-CN" sz="1800" b="1">
                  <a:solidFill>
                    <a:srgbClr val="1F497D"/>
                  </a:solidFill>
                </a:rPr>
                <a:t>-</a:t>
              </a:r>
              <a:r>
                <a:rPr kumimoji="1" lang="zh-CN" altLang="en-US" sz="1800" b="1">
                  <a:solidFill>
                    <a:srgbClr val="C00000"/>
                  </a:solidFill>
                </a:rPr>
                <a:t>预防</a:t>
              </a:r>
            </a:p>
          </p:txBody>
        </p:sp>
      </p:grpSp>
      <p:grpSp>
        <p:nvGrpSpPr>
          <p:cNvPr id="10" name="组 9"/>
          <p:cNvGrpSpPr/>
          <p:nvPr/>
        </p:nvGrpSpPr>
        <p:grpSpPr>
          <a:xfrm>
            <a:off x="3635881" y="1636632"/>
            <a:ext cx="2174135" cy="405107"/>
            <a:chOff x="3384988" y="1771321"/>
            <a:chExt cx="2174135" cy="405107"/>
          </a:xfrm>
        </p:grpSpPr>
        <p:cxnSp>
          <p:nvCxnSpPr>
            <p:cNvPr id="11" name="直接连接符 8"/>
            <p:cNvCxnSpPr/>
            <p:nvPr/>
          </p:nvCxnSpPr>
          <p:spPr bwMode="auto">
            <a:xfrm>
              <a:off x="3384988" y="2176428"/>
              <a:ext cx="2174135" cy="0"/>
            </a:xfrm>
            <a:prstGeom prst="line">
              <a:avLst/>
            </a:prstGeom>
            <a:solidFill>
              <a:schemeClr val="accent1"/>
            </a:solidFill>
            <a:ln w="9525" cap="flat" cmpd="sng" algn="ctr">
              <a:solidFill>
                <a:schemeClr val="accent2"/>
              </a:solidFill>
              <a:prstDash val="solid"/>
              <a:round/>
              <a:headEnd type="stealth" w="med" len="med"/>
              <a:tailEnd type="stealth"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2" name="文本框 11"/>
            <p:cNvSpPr txBox="1"/>
            <p:nvPr/>
          </p:nvSpPr>
          <p:spPr>
            <a:xfrm>
              <a:off x="3918057" y="1771321"/>
              <a:ext cx="973343" cy="369332"/>
            </a:xfrm>
            <a:prstGeom prst="rect">
              <a:avLst/>
            </a:prstGeom>
            <a:noFill/>
          </p:spPr>
          <p:txBody>
            <a:bodyPr wrap="none" rtlCol="0">
              <a:spAutoFit/>
            </a:bodyPr>
            <a:lstStyle/>
            <a:p>
              <a:r>
                <a:rPr kumimoji="1" lang="zh-CN" altLang="en-US" sz="1800" b="1">
                  <a:solidFill>
                    <a:srgbClr val="1F497D"/>
                  </a:solidFill>
                </a:rPr>
                <a:t>中</a:t>
              </a:r>
              <a:r>
                <a:rPr kumimoji="1" lang="en-US" altLang="zh-CN" sz="1800" b="1">
                  <a:solidFill>
                    <a:srgbClr val="1F497D"/>
                  </a:solidFill>
                </a:rPr>
                <a:t>-</a:t>
              </a:r>
              <a:r>
                <a:rPr kumimoji="1" lang="zh-CN" altLang="en-US" sz="1800" b="1">
                  <a:solidFill>
                    <a:srgbClr val="C00000"/>
                  </a:solidFill>
                </a:rPr>
                <a:t>防控</a:t>
              </a:r>
            </a:p>
          </p:txBody>
        </p:sp>
      </p:grpSp>
      <p:grpSp>
        <p:nvGrpSpPr>
          <p:cNvPr id="13" name="组 12"/>
          <p:cNvGrpSpPr/>
          <p:nvPr/>
        </p:nvGrpSpPr>
        <p:grpSpPr>
          <a:xfrm>
            <a:off x="6483898" y="1627250"/>
            <a:ext cx="2174135" cy="423870"/>
            <a:chOff x="5852746" y="1771321"/>
            <a:chExt cx="2174135" cy="423870"/>
          </a:xfrm>
        </p:grpSpPr>
        <p:cxnSp>
          <p:nvCxnSpPr>
            <p:cNvPr id="14" name="直接连接符 8"/>
            <p:cNvCxnSpPr/>
            <p:nvPr/>
          </p:nvCxnSpPr>
          <p:spPr bwMode="auto">
            <a:xfrm>
              <a:off x="5852746" y="2195191"/>
              <a:ext cx="2174135" cy="0"/>
            </a:xfrm>
            <a:prstGeom prst="line">
              <a:avLst/>
            </a:prstGeom>
            <a:solidFill>
              <a:schemeClr val="accent1"/>
            </a:solidFill>
            <a:ln w="9525" cap="flat" cmpd="sng" algn="ctr">
              <a:solidFill>
                <a:schemeClr val="accent2"/>
              </a:solidFill>
              <a:prstDash val="solid"/>
              <a:round/>
              <a:headEnd type="none" w="med" len="med"/>
              <a:tailEnd type="stealth"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5" name="文本框 14"/>
            <p:cNvSpPr txBox="1"/>
            <p:nvPr/>
          </p:nvSpPr>
          <p:spPr>
            <a:xfrm>
              <a:off x="6385815" y="1771321"/>
              <a:ext cx="973343" cy="369332"/>
            </a:xfrm>
            <a:prstGeom prst="rect">
              <a:avLst/>
            </a:prstGeom>
            <a:noFill/>
          </p:spPr>
          <p:txBody>
            <a:bodyPr wrap="none" rtlCol="0">
              <a:spAutoFit/>
            </a:bodyPr>
            <a:lstStyle/>
            <a:p>
              <a:r>
                <a:rPr kumimoji="1" lang="zh-CN" altLang="en-US" sz="1800" b="1">
                  <a:solidFill>
                    <a:srgbClr val="1F497D"/>
                  </a:solidFill>
                </a:rPr>
                <a:t>后</a:t>
              </a:r>
              <a:r>
                <a:rPr kumimoji="1" lang="en-US" altLang="zh-CN" sz="1800" b="1">
                  <a:solidFill>
                    <a:srgbClr val="1F497D"/>
                  </a:solidFill>
                </a:rPr>
                <a:t>-</a:t>
              </a:r>
              <a:r>
                <a:rPr kumimoji="1" lang="zh-CN" altLang="en-US" sz="1800" b="1">
                  <a:solidFill>
                    <a:srgbClr val="C00000"/>
                  </a:solidFill>
                </a:rPr>
                <a:t>分析</a:t>
              </a:r>
            </a:p>
          </p:txBody>
        </p:sp>
      </p:grpSp>
      <p:cxnSp>
        <p:nvCxnSpPr>
          <p:cNvPr id="16" name="直接连接符 8"/>
          <p:cNvCxnSpPr/>
          <p:nvPr/>
        </p:nvCxnSpPr>
        <p:spPr bwMode="auto">
          <a:xfrm>
            <a:off x="802495" y="4693007"/>
            <a:ext cx="7920000" cy="0"/>
          </a:xfrm>
          <a:prstGeom prst="line">
            <a:avLst/>
          </a:prstGeom>
          <a:solidFill>
            <a:schemeClr val="accent1"/>
          </a:solidFill>
          <a:ln w="9525" cap="flat" cmpd="sng" algn="ctr">
            <a:solidFill>
              <a:schemeClr val="accent2"/>
            </a:solidFill>
            <a:prstDash val="solid"/>
            <a:round/>
            <a:headEnd type="stealth" w="med" len="med"/>
            <a:tailEnd type="stealth"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7" name="三角形 16"/>
          <p:cNvSpPr/>
          <p:nvPr/>
        </p:nvSpPr>
        <p:spPr>
          <a:xfrm>
            <a:off x="1582732" y="4539853"/>
            <a:ext cx="307248" cy="14951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8" name="三角形 17"/>
          <p:cNvSpPr/>
          <p:nvPr/>
        </p:nvSpPr>
        <p:spPr>
          <a:xfrm>
            <a:off x="4569324" y="4547364"/>
            <a:ext cx="307248" cy="14951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9" name="三角形 18"/>
          <p:cNvSpPr/>
          <p:nvPr/>
        </p:nvSpPr>
        <p:spPr>
          <a:xfrm>
            <a:off x="7354244" y="4539853"/>
            <a:ext cx="307248" cy="14951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20" name="文本框 19"/>
          <p:cNvSpPr txBox="1"/>
          <p:nvPr/>
        </p:nvSpPr>
        <p:spPr>
          <a:xfrm>
            <a:off x="6566313" y="4742251"/>
            <a:ext cx="2004169" cy="276991"/>
          </a:xfrm>
          <a:prstGeom prst="rect">
            <a:avLst/>
          </a:prstGeom>
        </p:spPr>
        <p:txBody>
          <a:bodyPr wrap="square" lIns="91432" tIns="45716" rIns="91432" bIns="45716" rtlCol="0">
            <a:spAutoFit/>
          </a:bodyPr>
          <a:lstStyle/>
          <a:p>
            <a:pPr algn="ctr" defTabSz="914310"/>
            <a:r>
              <a:rPr kumimoji="1" lang="zh-CN" altLang="en-US" sz="1200" b="1" kern="0" dirty="0" smtClean="0">
                <a:solidFill>
                  <a:srgbClr val="FF0000"/>
                </a:solidFill>
                <a:latin typeface="Microsoft YaHei" charset="-122"/>
                <a:cs typeface="Microsoft YaHei" charset="-122"/>
              </a:rPr>
              <a:t>分析报告</a:t>
            </a:r>
          </a:p>
        </p:txBody>
      </p:sp>
      <p:sp>
        <p:nvSpPr>
          <p:cNvPr id="21" name="圆角矩形 20"/>
          <p:cNvSpPr/>
          <p:nvPr/>
        </p:nvSpPr>
        <p:spPr>
          <a:xfrm>
            <a:off x="769897" y="4746274"/>
            <a:ext cx="7771447" cy="336384"/>
          </a:xfrm>
          <a:prstGeom prst="roundRect">
            <a:avLst>
              <a:gd name="adj" fmla="val 25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b="1">
                <a:solidFill>
                  <a:prstClr val="white"/>
                </a:solidFill>
              </a:rPr>
              <a:t>服务模式</a:t>
            </a:r>
          </a:p>
        </p:txBody>
      </p:sp>
      <p:grpSp>
        <p:nvGrpSpPr>
          <p:cNvPr id="22" name="组 21"/>
          <p:cNvGrpSpPr/>
          <p:nvPr/>
        </p:nvGrpSpPr>
        <p:grpSpPr>
          <a:xfrm>
            <a:off x="1807603" y="4791443"/>
            <a:ext cx="5876677" cy="246046"/>
            <a:chOff x="1676771" y="4794627"/>
            <a:chExt cx="5876677" cy="246046"/>
          </a:xfrm>
        </p:grpSpPr>
        <p:sp>
          <p:nvSpPr>
            <p:cNvPr id="23" name="圆角矩形 22"/>
            <p:cNvSpPr/>
            <p:nvPr/>
          </p:nvSpPr>
          <p:spPr>
            <a:xfrm>
              <a:off x="1676771" y="4794627"/>
              <a:ext cx="2878277" cy="246046"/>
            </a:xfrm>
            <a:prstGeom prst="roundRect">
              <a:avLst>
                <a:gd name="adj" fmla="val 656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a:solidFill>
                    <a:prstClr val="black"/>
                  </a:solidFill>
                  <a:latin typeface="微软雅黑"/>
                </a:rPr>
                <a:t>API</a:t>
              </a:r>
              <a:r>
                <a:rPr kumimoji="1" lang="zh-CN" altLang="en-US" sz="1200">
                  <a:solidFill>
                    <a:prstClr val="black"/>
                  </a:solidFill>
                  <a:latin typeface="微软雅黑"/>
                </a:rPr>
                <a:t>查询接口</a:t>
              </a:r>
            </a:p>
          </p:txBody>
        </p:sp>
        <p:sp>
          <p:nvSpPr>
            <p:cNvPr id="24" name="圆角矩形 23"/>
            <p:cNvSpPr/>
            <p:nvPr/>
          </p:nvSpPr>
          <p:spPr>
            <a:xfrm>
              <a:off x="4675171" y="4794627"/>
              <a:ext cx="2878277" cy="246046"/>
            </a:xfrm>
            <a:prstGeom prst="roundRect">
              <a:avLst>
                <a:gd name="adj" fmla="val 656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a:solidFill>
                    <a:prstClr val="black"/>
                  </a:solidFill>
                  <a:latin typeface="微软雅黑"/>
                </a:rPr>
                <a:t>分析报告</a:t>
              </a:r>
            </a:p>
          </p:txBody>
        </p:sp>
      </p:grpSp>
    </p:spTree>
    <p:extLst>
      <p:ext uri="{BB962C8B-B14F-4D97-AF65-F5344CB8AC3E}">
        <p14:creationId xmlns="" xmlns:p14="http://schemas.microsoft.com/office/powerpoint/2010/main" val="6898939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kern="0" dirty="0" smtClean="0">
                <a:latin typeface="微软雅黑" pitchFamily="34" charset="-122"/>
                <a:ea typeface="微软雅黑" pitchFamily="34" charset="-122"/>
              </a:rPr>
              <a:t>2.1</a:t>
            </a:r>
            <a:r>
              <a:rPr kumimoji="1" lang="zh-CN" altLang="en-US" kern="0" dirty="0" smtClean="0">
                <a:latin typeface="微软雅黑" pitchFamily="34" charset="-122"/>
                <a:ea typeface="微软雅黑" pitchFamily="34" charset="-122"/>
              </a:rPr>
              <a:t>、贷</a:t>
            </a:r>
            <a:r>
              <a:rPr kumimoji="1" lang="zh-CN" altLang="en-US" kern="0" dirty="0">
                <a:latin typeface="微软雅黑" pitchFamily="34" charset="-122"/>
                <a:ea typeface="微软雅黑" pitchFamily="34" charset="-122"/>
              </a:rPr>
              <a:t>前、贷中</a:t>
            </a:r>
            <a:r>
              <a:rPr kumimoji="1" lang="en-US" altLang="zh-CN" kern="0" dirty="0">
                <a:latin typeface="微软雅黑" pitchFamily="34" charset="-122"/>
                <a:ea typeface="微软雅黑" pitchFamily="34" charset="-122"/>
              </a:rPr>
              <a:t>-</a:t>
            </a:r>
            <a:r>
              <a:rPr kumimoji="1" lang="zh-CN" altLang="en-US" kern="0" dirty="0">
                <a:latin typeface="微软雅黑" pitchFamily="34" charset="-122"/>
                <a:ea typeface="微软雅黑" pitchFamily="34" charset="-122"/>
              </a:rPr>
              <a:t>征信产品</a:t>
            </a:r>
            <a:endParaRPr kumimoji="1" lang="zh-CN" altLang="en-US" dirty="0"/>
          </a:p>
        </p:txBody>
      </p:sp>
      <p:sp>
        <p:nvSpPr>
          <p:cNvPr id="3" name="文本框 2"/>
          <p:cNvSpPr txBox="1"/>
          <p:nvPr/>
        </p:nvSpPr>
        <p:spPr>
          <a:xfrm>
            <a:off x="0" y="726648"/>
            <a:ext cx="9144000" cy="700576"/>
          </a:xfrm>
          <a:prstGeom prst="rect">
            <a:avLst/>
          </a:prstGeom>
          <a:noFill/>
        </p:spPr>
        <p:txBody>
          <a:bodyPr wrap="square" rtlCol="0">
            <a:spAutoFit/>
          </a:bodyPr>
          <a:lstStyle/>
          <a:p>
            <a:pPr marL="285750" indent="-285750" defTabSz="685165">
              <a:lnSpc>
                <a:spcPct val="150000"/>
              </a:lnSpc>
              <a:buClr>
                <a:srgbClr val="C00000"/>
              </a:buClr>
              <a:buFont typeface="Wingdings" charset="2"/>
              <a:buChar char="n"/>
            </a:pPr>
            <a:r>
              <a:rPr kumimoji="1" lang="zh-CN" altLang="en-US" b="1" smtClean="0">
                <a:solidFill>
                  <a:prstClr val="black">
                    <a:lumMod val="95000"/>
                    <a:lumOff val="5000"/>
                  </a:prstClr>
                </a:solidFill>
                <a:latin typeface="微软雅黑"/>
              </a:rPr>
              <a:t>联通</a:t>
            </a:r>
            <a:r>
              <a:rPr kumimoji="1" lang="zh-CN" altLang="en-US" b="1" dirty="0">
                <a:solidFill>
                  <a:prstClr val="black">
                    <a:lumMod val="95000"/>
                    <a:lumOff val="5000"/>
                  </a:prstClr>
                </a:solidFill>
                <a:latin typeface="微软雅黑"/>
              </a:rPr>
              <a:t>根据征信类需求，在充分保障用户隐私安全的前提下，利用脱敏数据提供金融行业数据验证和征信评估服务，为专业化的授信机构提供一个征信平台。产品情况如下：</a:t>
            </a:r>
          </a:p>
        </p:txBody>
      </p:sp>
      <p:sp>
        <p:nvSpPr>
          <p:cNvPr id="4" name="矩形 3"/>
          <p:cNvSpPr/>
          <p:nvPr/>
        </p:nvSpPr>
        <p:spPr>
          <a:xfrm>
            <a:off x="6345211" y="4799020"/>
            <a:ext cx="2682145" cy="276999"/>
          </a:xfrm>
          <a:prstGeom prst="rect">
            <a:avLst/>
          </a:prstGeom>
        </p:spPr>
        <p:txBody>
          <a:bodyPr wrap="none">
            <a:spAutoFit/>
          </a:bodyPr>
          <a:lstStyle/>
          <a:p>
            <a:pPr defTabSz="685165"/>
            <a:r>
              <a:rPr kumimoji="1" lang="zh-CN" altLang="en-US" sz="1200" b="1" dirty="0" smtClean="0">
                <a:solidFill>
                  <a:prstClr val="white">
                    <a:lumMod val="50000"/>
                  </a:prstClr>
                </a:solidFill>
                <a:latin typeface="微软雅黑"/>
              </a:rPr>
              <a:t>备注：规划</a:t>
            </a:r>
            <a:r>
              <a:rPr kumimoji="1" lang="zh-CN" altLang="en-US" sz="1200" b="1" dirty="0">
                <a:solidFill>
                  <a:prstClr val="white">
                    <a:lumMod val="50000"/>
                  </a:prstClr>
                </a:solidFill>
                <a:latin typeface="微软雅黑"/>
              </a:rPr>
              <a:t>产品</a:t>
            </a:r>
            <a:r>
              <a:rPr kumimoji="1" lang="zh-CN" altLang="en-US" sz="1200" b="1" dirty="0" smtClean="0">
                <a:solidFill>
                  <a:prstClr val="white">
                    <a:lumMod val="50000"/>
                  </a:prstClr>
                </a:solidFill>
                <a:latin typeface="微软雅黑"/>
              </a:rPr>
              <a:t>共</a:t>
            </a:r>
            <a:r>
              <a:rPr kumimoji="1" lang="en-US" altLang="zh-CN" sz="1200" b="1" dirty="0" smtClean="0">
                <a:solidFill>
                  <a:prstClr val="white">
                    <a:lumMod val="50000"/>
                  </a:prstClr>
                </a:solidFill>
                <a:latin typeface="微软雅黑"/>
              </a:rPr>
              <a:t>61</a:t>
            </a:r>
            <a:r>
              <a:rPr kumimoji="1" lang="zh-CN" altLang="en-US" sz="1200" b="1" dirty="0" smtClean="0">
                <a:solidFill>
                  <a:prstClr val="white">
                    <a:lumMod val="50000"/>
                  </a:prstClr>
                </a:solidFill>
                <a:latin typeface="微软雅黑"/>
              </a:rPr>
              <a:t>个，已全部上线</a:t>
            </a:r>
            <a:endParaRPr lang="zh-CN" altLang="en-US" sz="1200" dirty="0">
              <a:solidFill>
                <a:prstClr val="white">
                  <a:lumMod val="50000"/>
                </a:prstClr>
              </a:solidFill>
              <a:latin typeface="微软雅黑"/>
            </a:endParaRPr>
          </a:p>
        </p:txBody>
      </p:sp>
      <p:sp>
        <p:nvSpPr>
          <p:cNvPr id="5" name="任意多边形 28"/>
          <p:cNvSpPr/>
          <p:nvPr/>
        </p:nvSpPr>
        <p:spPr bwMode="auto">
          <a:xfrm>
            <a:off x="1592683" y="1557713"/>
            <a:ext cx="432048" cy="432048"/>
          </a:xfrm>
          <a:custGeom>
            <a:avLst/>
            <a:gdLst>
              <a:gd name="connsiteX0" fmla="*/ 216024 w 432048"/>
              <a:gd name="connsiteY0" fmla="*/ 0 h 432048"/>
              <a:gd name="connsiteX1" fmla="*/ 432048 w 432048"/>
              <a:gd name="connsiteY1" fmla="*/ 216024 h 432048"/>
              <a:gd name="connsiteX2" fmla="*/ 216024 w 432048"/>
              <a:gd name="connsiteY2" fmla="*/ 432048 h 432048"/>
              <a:gd name="connsiteX3" fmla="*/ 0 w 432048"/>
              <a:gd name="connsiteY3" fmla="*/ 216024 h 432048"/>
              <a:gd name="connsiteX4" fmla="*/ 216024 w 432048"/>
              <a:gd name="connsiteY4" fmla="*/ 0 h 432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48" h="432048">
                <a:moveTo>
                  <a:pt x="216024" y="0"/>
                </a:moveTo>
                <a:cubicBezTo>
                  <a:pt x="335331" y="0"/>
                  <a:pt x="432048" y="96717"/>
                  <a:pt x="432048" y="216024"/>
                </a:cubicBezTo>
                <a:cubicBezTo>
                  <a:pt x="432048" y="335331"/>
                  <a:pt x="335331" y="432048"/>
                  <a:pt x="216024" y="432048"/>
                </a:cubicBezTo>
                <a:cubicBezTo>
                  <a:pt x="96717" y="432048"/>
                  <a:pt x="0" y="335331"/>
                  <a:pt x="0" y="216024"/>
                </a:cubicBezTo>
                <a:cubicBezTo>
                  <a:pt x="0" y="96717"/>
                  <a:pt x="96717" y="0"/>
                  <a:pt x="216024" y="0"/>
                </a:cubicBezTo>
                <a:close/>
              </a:path>
            </a:pathLst>
          </a:custGeom>
          <a:solidFill>
            <a:srgbClr val="C00000"/>
          </a:solidFill>
          <a:ln w="9525" cap="flat" cmpd="sng" algn="ctr">
            <a:noFill/>
            <a:prstDash val="solid"/>
            <a:round/>
            <a:headEnd type="none" w="med" len="med"/>
            <a:tailEnd type="none" w="med" len="med"/>
          </a:ln>
          <a:effectLst>
            <a:outerShdw blurRad="50800" dist="38100" dir="10800000" algn="r" rotWithShape="0">
              <a:prstClr val="black">
                <a:alpha val="40000"/>
              </a:prstClr>
            </a:outerShdw>
          </a:effectLst>
        </p:spPr>
        <p:txBody>
          <a:bodyPr wrap="square" lIns="91440" tIns="45720" rIns="91440" bIns="45720" numCol="1" spcCol="0" rtlCol="0" fromWordArt="0" anchor="ctr" anchorCtr="0" forceAA="0" compatLnSpc="1"/>
          <a:lstStyle/>
          <a:p>
            <a:pPr algn="ctr" fontAlgn="base">
              <a:spcBef>
                <a:spcPct val="0"/>
              </a:spcBef>
              <a:spcAft>
                <a:spcPct val="0"/>
              </a:spcAft>
            </a:pPr>
            <a:endParaRPr lang="zh-CN" altLang="en-US" sz="1500" dirty="0" smtClean="0">
              <a:solidFill>
                <a:srgbClr val="FFFFFF"/>
              </a:solidFill>
              <a:latin typeface="微软雅黑" pitchFamily="34" charset="-122"/>
              <a:ea typeface="微软雅黑" pitchFamily="34" charset="-122"/>
            </a:endParaRPr>
          </a:p>
        </p:txBody>
      </p:sp>
      <p:sp>
        <p:nvSpPr>
          <p:cNvPr id="6" name="任意多边形 26"/>
          <p:cNvSpPr/>
          <p:nvPr/>
        </p:nvSpPr>
        <p:spPr bwMode="auto">
          <a:xfrm>
            <a:off x="1808707" y="1557713"/>
            <a:ext cx="1296144" cy="432048"/>
          </a:xfrm>
          <a:custGeom>
            <a:avLst/>
            <a:gdLst>
              <a:gd name="connsiteX0" fmla="*/ 0 w 1296144"/>
              <a:gd name="connsiteY0" fmla="*/ 0 h 432048"/>
              <a:gd name="connsiteX1" fmla="*/ 1224135 w 1296144"/>
              <a:gd name="connsiteY1" fmla="*/ 0 h 432048"/>
              <a:gd name="connsiteX2" fmla="*/ 1296144 w 1296144"/>
              <a:gd name="connsiteY2" fmla="*/ 72009 h 432048"/>
              <a:gd name="connsiteX3" fmla="*/ 1296144 w 1296144"/>
              <a:gd name="connsiteY3" fmla="*/ 360039 h 432048"/>
              <a:gd name="connsiteX4" fmla="*/ 1224135 w 1296144"/>
              <a:gd name="connsiteY4" fmla="*/ 432048 h 432048"/>
              <a:gd name="connsiteX5" fmla="*/ 0 w 1296144"/>
              <a:gd name="connsiteY5" fmla="*/ 432048 h 432048"/>
              <a:gd name="connsiteX6" fmla="*/ 216024 w 1296144"/>
              <a:gd name="connsiteY6" fmla="*/ 216024 h 432048"/>
              <a:gd name="connsiteX7" fmla="*/ 0 w 1296144"/>
              <a:gd name="connsiteY7" fmla="*/ 0 h 43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6144" h="432048">
                <a:moveTo>
                  <a:pt x="0" y="0"/>
                </a:moveTo>
                <a:lnTo>
                  <a:pt x="1224135" y="0"/>
                </a:lnTo>
                <a:cubicBezTo>
                  <a:pt x="1263904" y="0"/>
                  <a:pt x="1296144" y="32240"/>
                  <a:pt x="1296144" y="72009"/>
                </a:cubicBezTo>
                <a:lnTo>
                  <a:pt x="1296144" y="360039"/>
                </a:lnTo>
                <a:cubicBezTo>
                  <a:pt x="1296144" y="399808"/>
                  <a:pt x="1263904" y="432048"/>
                  <a:pt x="1224135" y="432048"/>
                </a:cubicBezTo>
                <a:lnTo>
                  <a:pt x="0" y="432048"/>
                </a:lnTo>
                <a:cubicBezTo>
                  <a:pt x="119307" y="432048"/>
                  <a:pt x="216024" y="335331"/>
                  <a:pt x="216024" y="216024"/>
                </a:cubicBezTo>
                <a:cubicBezTo>
                  <a:pt x="216024" y="96717"/>
                  <a:pt x="119307" y="0"/>
                  <a:pt x="0" y="0"/>
                </a:cubicBezTo>
                <a:close/>
              </a:path>
            </a:pathLst>
          </a:custGeom>
          <a:solidFill>
            <a:schemeClr val="bg1">
              <a:lumMod val="65000"/>
            </a:scheme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wrap="square" lIns="91440" tIns="45720" rIns="91440" bIns="45720" numCol="1" spcCol="0" rtlCol="0" fromWordArt="0" anchor="ctr" anchorCtr="0" forceAA="0" compatLnSpc="1"/>
          <a:lstStyle/>
          <a:p>
            <a:pPr algn="r" fontAlgn="base">
              <a:spcBef>
                <a:spcPct val="0"/>
              </a:spcBef>
              <a:spcAft>
                <a:spcPct val="0"/>
              </a:spcAft>
            </a:pPr>
            <a:r>
              <a:rPr lang="zh-CN" altLang="en-US" sz="1500" dirty="0" smtClean="0">
                <a:solidFill>
                  <a:srgbClr val="FFFFFF"/>
                </a:solidFill>
                <a:latin typeface="微软雅黑" pitchFamily="34" charset="-122"/>
                <a:ea typeface="微软雅黑" pitchFamily="34" charset="-122"/>
              </a:rPr>
              <a:t>身份验证类</a:t>
            </a:r>
          </a:p>
        </p:txBody>
      </p:sp>
      <p:sp>
        <p:nvSpPr>
          <p:cNvPr id="7" name="任意多边形 30"/>
          <p:cNvSpPr/>
          <p:nvPr/>
        </p:nvSpPr>
        <p:spPr bwMode="auto">
          <a:xfrm>
            <a:off x="1592683" y="2833741"/>
            <a:ext cx="432048" cy="432048"/>
          </a:xfrm>
          <a:custGeom>
            <a:avLst/>
            <a:gdLst>
              <a:gd name="connsiteX0" fmla="*/ 216024 w 432048"/>
              <a:gd name="connsiteY0" fmla="*/ 0 h 432048"/>
              <a:gd name="connsiteX1" fmla="*/ 432048 w 432048"/>
              <a:gd name="connsiteY1" fmla="*/ 216024 h 432048"/>
              <a:gd name="connsiteX2" fmla="*/ 216024 w 432048"/>
              <a:gd name="connsiteY2" fmla="*/ 432048 h 432048"/>
              <a:gd name="connsiteX3" fmla="*/ 0 w 432048"/>
              <a:gd name="connsiteY3" fmla="*/ 216024 h 432048"/>
              <a:gd name="connsiteX4" fmla="*/ 216024 w 432048"/>
              <a:gd name="connsiteY4" fmla="*/ 0 h 432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48" h="432048">
                <a:moveTo>
                  <a:pt x="216024" y="0"/>
                </a:moveTo>
                <a:cubicBezTo>
                  <a:pt x="335331" y="0"/>
                  <a:pt x="432048" y="96717"/>
                  <a:pt x="432048" y="216024"/>
                </a:cubicBezTo>
                <a:cubicBezTo>
                  <a:pt x="432048" y="335331"/>
                  <a:pt x="335331" y="432048"/>
                  <a:pt x="216024" y="432048"/>
                </a:cubicBezTo>
                <a:cubicBezTo>
                  <a:pt x="96717" y="432048"/>
                  <a:pt x="0" y="335331"/>
                  <a:pt x="0" y="216024"/>
                </a:cubicBezTo>
                <a:cubicBezTo>
                  <a:pt x="0" y="96717"/>
                  <a:pt x="96717" y="0"/>
                  <a:pt x="216024" y="0"/>
                </a:cubicBezTo>
                <a:close/>
              </a:path>
            </a:pathLst>
          </a:custGeom>
          <a:solidFill>
            <a:srgbClr val="C00000"/>
          </a:solidFill>
          <a:ln w="9525" cap="flat" cmpd="sng" algn="ctr">
            <a:noFill/>
            <a:prstDash val="solid"/>
            <a:round/>
            <a:headEnd type="none" w="med" len="med"/>
            <a:tailEnd type="none" w="med" len="med"/>
          </a:ln>
          <a:effectLst>
            <a:outerShdw blurRad="50800" dist="38100" dir="10800000" algn="r" rotWithShape="0">
              <a:prstClr val="black">
                <a:alpha val="40000"/>
              </a:prstClr>
            </a:outerShdw>
          </a:effectLst>
        </p:spPr>
        <p:txBody>
          <a:bodyPr wrap="square" lIns="91440" tIns="45720" rIns="91440" bIns="45720" numCol="1" spcCol="0" rtlCol="0" fromWordArt="0" anchor="ctr" anchorCtr="0" forceAA="0" compatLnSpc="1"/>
          <a:lstStyle/>
          <a:p>
            <a:pPr algn="ctr" fontAlgn="base">
              <a:spcBef>
                <a:spcPct val="0"/>
              </a:spcBef>
              <a:spcAft>
                <a:spcPct val="0"/>
              </a:spcAft>
            </a:pPr>
            <a:endParaRPr lang="zh-CN" altLang="en-US" sz="1500" dirty="0">
              <a:solidFill>
                <a:srgbClr val="FFFFFF"/>
              </a:solidFill>
              <a:latin typeface="微软雅黑" pitchFamily="34" charset="-122"/>
              <a:ea typeface="微软雅黑" pitchFamily="34" charset="-122"/>
            </a:endParaRPr>
          </a:p>
        </p:txBody>
      </p:sp>
      <p:sp>
        <p:nvSpPr>
          <p:cNvPr id="8" name="任意多边形 31"/>
          <p:cNvSpPr/>
          <p:nvPr/>
        </p:nvSpPr>
        <p:spPr bwMode="auto">
          <a:xfrm>
            <a:off x="1808707" y="2833741"/>
            <a:ext cx="1296144" cy="432048"/>
          </a:xfrm>
          <a:custGeom>
            <a:avLst/>
            <a:gdLst>
              <a:gd name="connsiteX0" fmla="*/ 0 w 1296144"/>
              <a:gd name="connsiteY0" fmla="*/ 0 h 432048"/>
              <a:gd name="connsiteX1" fmla="*/ 1224135 w 1296144"/>
              <a:gd name="connsiteY1" fmla="*/ 0 h 432048"/>
              <a:gd name="connsiteX2" fmla="*/ 1296144 w 1296144"/>
              <a:gd name="connsiteY2" fmla="*/ 72009 h 432048"/>
              <a:gd name="connsiteX3" fmla="*/ 1296144 w 1296144"/>
              <a:gd name="connsiteY3" fmla="*/ 360039 h 432048"/>
              <a:gd name="connsiteX4" fmla="*/ 1224135 w 1296144"/>
              <a:gd name="connsiteY4" fmla="*/ 432048 h 432048"/>
              <a:gd name="connsiteX5" fmla="*/ 0 w 1296144"/>
              <a:gd name="connsiteY5" fmla="*/ 432048 h 432048"/>
              <a:gd name="connsiteX6" fmla="*/ 216024 w 1296144"/>
              <a:gd name="connsiteY6" fmla="*/ 216024 h 432048"/>
              <a:gd name="connsiteX7" fmla="*/ 0 w 1296144"/>
              <a:gd name="connsiteY7" fmla="*/ 0 h 43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6144" h="432048">
                <a:moveTo>
                  <a:pt x="0" y="0"/>
                </a:moveTo>
                <a:lnTo>
                  <a:pt x="1224135" y="0"/>
                </a:lnTo>
                <a:cubicBezTo>
                  <a:pt x="1263904" y="0"/>
                  <a:pt x="1296144" y="32240"/>
                  <a:pt x="1296144" y="72009"/>
                </a:cubicBezTo>
                <a:lnTo>
                  <a:pt x="1296144" y="360039"/>
                </a:lnTo>
                <a:cubicBezTo>
                  <a:pt x="1296144" y="399808"/>
                  <a:pt x="1263904" y="432048"/>
                  <a:pt x="1224135" y="432048"/>
                </a:cubicBezTo>
                <a:lnTo>
                  <a:pt x="0" y="432048"/>
                </a:lnTo>
                <a:cubicBezTo>
                  <a:pt x="119307" y="432048"/>
                  <a:pt x="216024" y="335331"/>
                  <a:pt x="216024" y="216024"/>
                </a:cubicBezTo>
                <a:cubicBezTo>
                  <a:pt x="216024" y="96717"/>
                  <a:pt x="119307" y="0"/>
                  <a:pt x="0" y="0"/>
                </a:cubicBezTo>
                <a:close/>
              </a:path>
            </a:pathLst>
          </a:custGeom>
          <a:solidFill>
            <a:schemeClr val="bg1">
              <a:lumMod val="65000"/>
            </a:scheme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wrap="square" lIns="91440" tIns="45720" rIns="91440" bIns="45720" numCol="1" spcCol="0" rtlCol="0" fromWordArt="0" anchor="ctr" anchorCtr="0" forceAA="0" compatLnSpc="1"/>
          <a:lstStyle/>
          <a:p>
            <a:pPr algn="r" fontAlgn="base">
              <a:spcBef>
                <a:spcPct val="0"/>
              </a:spcBef>
              <a:spcAft>
                <a:spcPct val="0"/>
              </a:spcAft>
            </a:pPr>
            <a:r>
              <a:rPr lang="zh-CN" altLang="en-US" sz="1500" dirty="0" smtClean="0">
                <a:solidFill>
                  <a:srgbClr val="FFFFFF"/>
                </a:solidFill>
                <a:latin typeface="微软雅黑" pitchFamily="34" charset="-122"/>
                <a:ea typeface="微软雅黑" pitchFamily="34" charset="-122"/>
              </a:rPr>
              <a:t>征信评分类</a:t>
            </a:r>
            <a:endParaRPr lang="zh-CN" altLang="en-US" sz="1500" dirty="0">
              <a:solidFill>
                <a:srgbClr val="FFFFFF"/>
              </a:solidFill>
              <a:latin typeface="微软雅黑" pitchFamily="34" charset="-122"/>
              <a:ea typeface="微软雅黑" pitchFamily="34" charset="-122"/>
            </a:endParaRPr>
          </a:p>
        </p:txBody>
      </p:sp>
      <p:sp>
        <p:nvSpPr>
          <p:cNvPr id="9" name="identity-card_70459"/>
          <p:cNvSpPr>
            <a:spLocks noChangeAspect="1"/>
          </p:cNvSpPr>
          <p:nvPr/>
        </p:nvSpPr>
        <p:spPr bwMode="auto">
          <a:xfrm>
            <a:off x="1671364" y="1679595"/>
            <a:ext cx="274686" cy="188283"/>
          </a:xfrm>
          <a:custGeom>
            <a:avLst/>
            <a:gdLst>
              <a:gd name="connsiteX0" fmla="*/ 201035 w 338138"/>
              <a:gd name="connsiteY0" fmla="*/ 157163 h 231775"/>
              <a:gd name="connsiteX1" fmla="*/ 190500 w 338138"/>
              <a:gd name="connsiteY1" fmla="*/ 168276 h 231775"/>
              <a:gd name="connsiteX2" fmla="*/ 201035 w 338138"/>
              <a:gd name="connsiteY2" fmla="*/ 179388 h 231775"/>
              <a:gd name="connsiteX3" fmla="*/ 295853 w 338138"/>
              <a:gd name="connsiteY3" fmla="*/ 179388 h 231775"/>
              <a:gd name="connsiteX4" fmla="*/ 306388 w 338138"/>
              <a:gd name="connsiteY4" fmla="*/ 168276 h 231775"/>
              <a:gd name="connsiteX5" fmla="*/ 295853 w 338138"/>
              <a:gd name="connsiteY5" fmla="*/ 157163 h 231775"/>
              <a:gd name="connsiteX6" fmla="*/ 201035 w 338138"/>
              <a:gd name="connsiteY6" fmla="*/ 157163 h 231775"/>
              <a:gd name="connsiteX7" fmla="*/ 55562 w 338138"/>
              <a:gd name="connsiteY7" fmla="*/ 127512 h 231775"/>
              <a:gd name="connsiteX8" fmla="*/ 31750 w 338138"/>
              <a:gd name="connsiteY8" fmla="*/ 168383 h 231775"/>
              <a:gd name="connsiteX9" fmla="*/ 31750 w 338138"/>
              <a:gd name="connsiteY9" fmla="*/ 178931 h 231775"/>
              <a:gd name="connsiteX10" fmla="*/ 52917 w 338138"/>
              <a:gd name="connsiteY10" fmla="*/ 200026 h 231775"/>
              <a:gd name="connsiteX11" fmla="*/ 137583 w 338138"/>
              <a:gd name="connsiteY11" fmla="*/ 200026 h 231775"/>
              <a:gd name="connsiteX12" fmla="*/ 158750 w 338138"/>
              <a:gd name="connsiteY12" fmla="*/ 178931 h 231775"/>
              <a:gd name="connsiteX13" fmla="*/ 158750 w 338138"/>
              <a:gd name="connsiteY13" fmla="*/ 168383 h 231775"/>
              <a:gd name="connsiteX14" fmla="*/ 134937 w 338138"/>
              <a:gd name="connsiteY14" fmla="*/ 127512 h 231775"/>
              <a:gd name="connsiteX15" fmla="*/ 105833 w 338138"/>
              <a:gd name="connsiteY15" fmla="*/ 140696 h 231775"/>
              <a:gd name="connsiteX16" fmla="*/ 103187 w 338138"/>
              <a:gd name="connsiteY16" fmla="*/ 143333 h 231775"/>
              <a:gd name="connsiteX17" fmla="*/ 95250 w 338138"/>
              <a:gd name="connsiteY17" fmla="*/ 147288 h 231775"/>
              <a:gd name="connsiteX18" fmla="*/ 87312 w 338138"/>
              <a:gd name="connsiteY18" fmla="*/ 143333 h 231775"/>
              <a:gd name="connsiteX19" fmla="*/ 84667 w 338138"/>
              <a:gd name="connsiteY19" fmla="*/ 140696 h 231775"/>
              <a:gd name="connsiteX20" fmla="*/ 55562 w 338138"/>
              <a:gd name="connsiteY20" fmla="*/ 127512 h 231775"/>
              <a:gd name="connsiteX21" fmla="*/ 201035 w 338138"/>
              <a:gd name="connsiteY21" fmla="*/ 104775 h 231775"/>
              <a:gd name="connsiteX22" fmla="*/ 190500 w 338138"/>
              <a:gd name="connsiteY22" fmla="*/ 115094 h 231775"/>
              <a:gd name="connsiteX23" fmla="*/ 201035 w 338138"/>
              <a:gd name="connsiteY23" fmla="*/ 125413 h 231775"/>
              <a:gd name="connsiteX24" fmla="*/ 295853 w 338138"/>
              <a:gd name="connsiteY24" fmla="*/ 125413 h 231775"/>
              <a:gd name="connsiteX25" fmla="*/ 306388 w 338138"/>
              <a:gd name="connsiteY25" fmla="*/ 115094 h 231775"/>
              <a:gd name="connsiteX26" fmla="*/ 295853 w 338138"/>
              <a:gd name="connsiteY26" fmla="*/ 104775 h 231775"/>
              <a:gd name="connsiteX27" fmla="*/ 201035 w 338138"/>
              <a:gd name="connsiteY27" fmla="*/ 104775 h 231775"/>
              <a:gd name="connsiteX28" fmla="*/ 201035 w 338138"/>
              <a:gd name="connsiteY28" fmla="*/ 52388 h 231775"/>
              <a:gd name="connsiteX29" fmla="*/ 190500 w 338138"/>
              <a:gd name="connsiteY29" fmla="*/ 62707 h 231775"/>
              <a:gd name="connsiteX30" fmla="*/ 201035 w 338138"/>
              <a:gd name="connsiteY30" fmla="*/ 73026 h 231775"/>
              <a:gd name="connsiteX31" fmla="*/ 295853 w 338138"/>
              <a:gd name="connsiteY31" fmla="*/ 73026 h 231775"/>
              <a:gd name="connsiteX32" fmla="*/ 306388 w 338138"/>
              <a:gd name="connsiteY32" fmla="*/ 62707 h 231775"/>
              <a:gd name="connsiteX33" fmla="*/ 295853 w 338138"/>
              <a:gd name="connsiteY33" fmla="*/ 52388 h 231775"/>
              <a:gd name="connsiteX34" fmla="*/ 201035 w 338138"/>
              <a:gd name="connsiteY34" fmla="*/ 52388 h 231775"/>
              <a:gd name="connsiteX35" fmla="*/ 95250 w 338138"/>
              <a:gd name="connsiteY35" fmla="*/ 31750 h 231775"/>
              <a:gd name="connsiteX36" fmla="*/ 63500 w 338138"/>
              <a:gd name="connsiteY36" fmla="*/ 65931 h 231775"/>
              <a:gd name="connsiteX37" fmla="*/ 63500 w 338138"/>
              <a:gd name="connsiteY37" fmla="*/ 81707 h 231775"/>
              <a:gd name="connsiteX38" fmla="*/ 95250 w 338138"/>
              <a:gd name="connsiteY38" fmla="*/ 115888 h 231775"/>
              <a:gd name="connsiteX39" fmla="*/ 127000 w 338138"/>
              <a:gd name="connsiteY39" fmla="*/ 81707 h 231775"/>
              <a:gd name="connsiteX40" fmla="*/ 127000 w 338138"/>
              <a:gd name="connsiteY40" fmla="*/ 65931 h 231775"/>
              <a:gd name="connsiteX41" fmla="*/ 95250 w 338138"/>
              <a:gd name="connsiteY41" fmla="*/ 31750 h 231775"/>
              <a:gd name="connsiteX42" fmla="*/ 34342 w 338138"/>
              <a:gd name="connsiteY42" fmla="*/ 0 h 231775"/>
              <a:gd name="connsiteX43" fmla="*/ 303796 w 338138"/>
              <a:gd name="connsiteY43" fmla="*/ 0 h 231775"/>
              <a:gd name="connsiteX44" fmla="*/ 338138 w 338138"/>
              <a:gd name="connsiteY44" fmla="*/ 32923 h 231775"/>
              <a:gd name="connsiteX45" fmla="*/ 338138 w 338138"/>
              <a:gd name="connsiteY45" fmla="*/ 198852 h 231775"/>
              <a:gd name="connsiteX46" fmla="*/ 303796 w 338138"/>
              <a:gd name="connsiteY46" fmla="*/ 231775 h 231775"/>
              <a:gd name="connsiteX47" fmla="*/ 34342 w 338138"/>
              <a:gd name="connsiteY47" fmla="*/ 231775 h 231775"/>
              <a:gd name="connsiteX48" fmla="*/ 0 w 338138"/>
              <a:gd name="connsiteY48" fmla="*/ 198852 h 231775"/>
              <a:gd name="connsiteX49" fmla="*/ 0 w 338138"/>
              <a:gd name="connsiteY49" fmla="*/ 32923 h 231775"/>
              <a:gd name="connsiteX50" fmla="*/ 34342 w 338138"/>
              <a:gd name="connsiteY50" fmla="*/ 0 h 23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8138" h="231775">
                <a:moveTo>
                  <a:pt x="201035" y="157163"/>
                </a:moveTo>
                <a:cubicBezTo>
                  <a:pt x="195768" y="157163"/>
                  <a:pt x="190500" y="162719"/>
                  <a:pt x="190500" y="168276"/>
                </a:cubicBezTo>
                <a:cubicBezTo>
                  <a:pt x="190500" y="173832"/>
                  <a:pt x="195768" y="179388"/>
                  <a:pt x="201035" y="179388"/>
                </a:cubicBezTo>
                <a:cubicBezTo>
                  <a:pt x="201035" y="179388"/>
                  <a:pt x="201035" y="179388"/>
                  <a:pt x="295853" y="179388"/>
                </a:cubicBezTo>
                <a:cubicBezTo>
                  <a:pt x="301120" y="179388"/>
                  <a:pt x="306388" y="173832"/>
                  <a:pt x="306388" y="168276"/>
                </a:cubicBezTo>
                <a:cubicBezTo>
                  <a:pt x="306388" y="162719"/>
                  <a:pt x="301120" y="157163"/>
                  <a:pt x="295853" y="157163"/>
                </a:cubicBezTo>
                <a:cubicBezTo>
                  <a:pt x="295853" y="157163"/>
                  <a:pt x="295853" y="157163"/>
                  <a:pt x="201035" y="157163"/>
                </a:cubicBezTo>
                <a:close/>
                <a:moveTo>
                  <a:pt x="55562" y="127512"/>
                </a:moveTo>
                <a:cubicBezTo>
                  <a:pt x="37042" y="140696"/>
                  <a:pt x="31750" y="156518"/>
                  <a:pt x="31750" y="168383"/>
                </a:cubicBezTo>
                <a:cubicBezTo>
                  <a:pt x="31750" y="168383"/>
                  <a:pt x="31750" y="178931"/>
                  <a:pt x="31750" y="178931"/>
                </a:cubicBezTo>
                <a:cubicBezTo>
                  <a:pt x="31750" y="194752"/>
                  <a:pt x="37042" y="200026"/>
                  <a:pt x="52917" y="200026"/>
                </a:cubicBezTo>
                <a:cubicBezTo>
                  <a:pt x="52917" y="200026"/>
                  <a:pt x="52917" y="200026"/>
                  <a:pt x="137583" y="200026"/>
                </a:cubicBezTo>
                <a:cubicBezTo>
                  <a:pt x="153458" y="200026"/>
                  <a:pt x="158750" y="194752"/>
                  <a:pt x="158750" y="178931"/>
                </a:cubicBezTo>
                <a:cubicBezTo>
                  <a:pt x="158750" y="178931"/>
                  <a:pt x="158750" y="168383"/>
                  <a:pt x="158750" y="168383"/>
                </a:cubicBezTo>
                <a:cubicBezTo>
                  <a:pt x="158750" y="156518"/>
                  <a:pt x="154781" y="139378"/>
                  <a:pt x="134937" y="127512"/>
                </a:cubicBezTo>
                <a:cubicBezTo>
                  <a:pt x="125677" y="122238"/>
                  <a:pt x="116417" y="131467"/>
                  <a:pt x="105833" y="140696"/>
                </a:cubicBezTo>
                <a:cubicBezTo>
                  <a:pt x="105833" y="140696"/>
                  <a:pt x="105833" y="140696"/>
                  <a:pt x="103187" y="143333"/>
                </a:cubicBezTo>
                <a:cubicBezTo>
                  <a:pt x="103187" y="143333"/>
                  <a:pt x="99219" y="147288"/>
                  <a:pt x="95250" y="147288"/>
                </a:cubicBezTo>
                <a:cubicBezTo>
                  <a:pt x="91281" y="147288"/>
                  <a:pt x="87312" y="144652"/>
                  <a:pt x="87312" y="143333"/>
                </a:cubicBezTo>
                <a:cubicBezTo>
                  <a:pt x="87312" y="143333"/>
                  <a:pt x="87312" y="143333"/>
                  <a:pt x="84667" y="140696"/>
                </a:cubicBezTo>
                <a:cubicBezTo>
                  <a:pt x="74083" y="131467"/>
                  <a:pt x="63500" y="122238"/>
                  <a:pt x="55562" y="127512"/>
                </a:cubicBezTo>
                <a:close/>
                <a:moveTo>
                  <a:pt x="201035" y="104775"/>
                </a:moveTo>
                <a:cubicBezTo>
                  <a:pt x="195768" y="104775"/>
                  <a:pt x="190500" y="109935"/>
                  <a:pt x="190500" y="115094"/>
                </a:cubicBezTo>
                <a:cubicBezTo>
                  <a:pt x="190500" y="120254"/>
                  <a:pt x="195768" y="125413"/>
                  <a:pt x="201035" y="125413"/>
                </a:cubicBezTo>
                <a:cubicBezTo>
                  <a:pt x="201035" y="125413"/>
                  <a:pt x="201035" y="125413"/>
                  <a:pt x="295853" y="125413"/>
                </a:cubicBezTo>
                <a:cubicBezTo>
                  <a:pt x="301120" y="125413"/>
                  <a:pt x="306388" y="120254"/>
                  <a:pt x="306388" y="115094"/>
                </a:cubicBezTo>
                <a:cubicBezTo>
                  <a:pt x="306388" y="109935"/>
                  <a:pt x="301120" y="104775"/>
                  <a:pt x="295853" y="104775"/>
                </a:cubicBezTo>
                <a:cubicBezTo>
                  <a:pt x="295853" y="104775"/>
                  <a:pt x="295853" y="104775"/>
                  <a:pt x="201035" y="104775"/>
                </a:cubicBezTo>
                <a:close/>
                <a:moveTo>
                  <a:pt x="201035" y="52388"/>
                </a:moveTo>
                <a:cubicBezTo>
                  <a:pt x="195768" y="52388"/>
                  <a:pt x="190500" y="57548"/>
                  <a:pt x="190500" y="62707"/>
                </a:cubicBezTo>
                <a:cubicBezTo>
                  <a:pt x="190500" y="67867"/>
                  <a:pt x="195768" y="73026"/>
                  <a:pt x="201035" y="73026"/>
                </a:cubicBezTo>
                <a:cubicBezTo>
                  <a:pt x="201035" y="73026"/>
                  <a:pt x="201035" y="73026"/>
                  <a:pt x="295853" y="73026"/>
                </a:cubicBezTo>
                <a:cubicBezTo>
                  <a:pt x="301120" y="73026"/>
                  <a:pt x="306388" y="67867"/>
                  <a:pt x="306388" y="62707"/>
                </a:cubicBezTo>
                <a:cubicBezTo>
                  <a:pt x="306388" y="57548"/>
                  <a:pt x="301120" y="52388"/>
                  <a:pt x="295853" y="52388"/>
                </a:cubicBezTo>
                <a:cubicBezTo>
                  <a:pt x="295853" y="52388"/>
                  <a:pt x="295853" y="52388"/>
                  <a:pt x="201035" y="52388"/>
                </a:cubicBezTo>
                <a:close/>
                <a:moveTo>
                  <a:pt x="95250" y="31750"/>
                </a:moveTo>
                <a:cubicBezTo>
                  <a:pt x="80698" y="31750"/>
                  <a:pt x="63500" y="42267"/>
                  <a:pt x="63500" y="65931"/>
                </a:cubicBezTo>
                <a:lnTo>
                  <a:pt x="63500" y="81707"/>
                </a:lnTo>
                <a:cubicBezTo>
                  <a:pt x="63500" y="105371"/>
                  <a:pt x="87312" y="115888"/>
                  <a:pt x="95250" y="115888"/>
                </a:cubicBezTo>
                <a:cubicBezTo>
                  <a:pt x="103187" y="115888"/>
                  <a:pt x="127000" y="105371"/>
                  <a:pt x="127000" y="81707"/>
                </a:cubicBezTo>
                <a:cubicBezTo>
                  <a:pt x="127000" y="81707"/>
                  <a:pt x="127000" y="81707"/>
                  <a:pt x="127000" y="65931"/>
                </a:cubicBezTo>
                <a:cubicBezTo>
                  <a:pt x="127000" y="42267"/>
                  <a:pt x="109802" y="31750"/>
                  <a:pt x="95250" y="31750"/>
                </a:cubicBezTo>
                <a:close/>
                <a:moveTo>
                  <a:pt x="34342" y="0"/>
                </a:moveTo>
                <a:cubicBezTo>
                  <a:pt x="34342" y="0"/>
                  <a:pt x="34342" y="0"/>
                  <a:pt x="303796" y="0"/>
                </a:cubicBezTo>
                <a:cubicBezTo>
                  <a:pt x="323609" y="0"/>
                  <a:pt x="338138" y="14486"/>
                  <a:pt x="338138" y="32923"/>
                </a:cubicBezTo>
                <a:cubicBezTo>
                  <a:pt x="338138" y="32923"/>
                  <a:pt x="338138" y="32923"/>
                  <a:pt x="338138" y="198852"/>
                </a:cubicBezTo>
                <a:cubicBezTo>
                  <a:pt x="338138" y="217289"/>
                  <a:pt x="323609" y="231775"/>
                  <a:pt x="303796" y="231775"/>
                </a:cubicBezTo>
                <a:cubicBezTo>
                  <a:pt x="303796" y="231775"/>
                  <a:pt x="303796" y="231775"/>
                  <a:pt x="34342" y="231775"/>
                </a:cubicBezTo>
                <a:cubicBezTo>
                  <a:pt x="14529" y="231775"/>
                  <a:pt x="0" y="217289"/>
                  <a:pt x="0" y="198852"/>
                </a:cubicBezTo>
                <a:cubicBezTo>
                  <a:pt x="0" y="198852"/>
                  <a:pt x="0" y="198852"/>
                  <a:pt x="0" y="32923"/>
                </a:cubicBezTo>
                <a:cubicBezTo>
                  <a:pt x="0" y="14486"/>
                  <a:pt x="14529" y="0"/>
                  <a:pt x="34342" y="0"/>
                </a:cubicBezTo>
                <a:close/>
              </a:path>
            </a:pathLst>
          </a:custGeom>
          <a:solidFill>
            <a:schemeClr val="bg1"/>
          </a:solidFill>
          <a:ln>
            <a:noFill/>
          </a:ln>
        </p:spPr>
      </p:sp>
      <p:sp>
        <p:nvSpPr>
          <p:cNvPr id="10" name="location-pointer_3913"/>
          <p:cNvSpPr>
            <a:spLocks noChangeAspect="1"/>
          </p:cNvSpPr>
          <p:nvPr/>
        </p:nvSpPr>
        <p:spPr bwMode="auto">
          <a:xfrm>
            <a:off x="1663223" y="2898257"/>
            <a:ext cx="290967" cy="290967"/>
          </a:xfrm>
          <a:custGeom>
            <a:avLst/>
            <a:gdLst>
              <a:gd name="connsiteX0" fmla="*/ 120650 w 331788"/>
              <a:gd name="connsiteY0" fmla="*/ 290512 h 331788"/>
              <a:gd name="connsiteX1" fmla="*/ 114300 w 331788"/>
              <a:gd name="connsiteY1" fmla="*/ 311150 h 331788"/>
              <a:gd name="connsiteX2" fmla="*/ 217488 w 331788"/>
              <a:gd name="connsiteY2" fmla="*/ 311150 h 331788"/>
              <a:gd name="connsiteX3" fmla="*/ 211138 w 331788"/>
              <a:gd name="connsiteY3" fmla="*/ 290512 h 331788"/>
              <a:gd name="connsiteX4" fmla="*/ 239713 w 331788"/>
              <a:gd name="connsiteY4" fmla="*/ 198438 h 331788"/>
              <a:gd name="connsiteX5" fmla="*/ 274638 w 331788"/>
              <a:gd name="connsiteY5" fmla="*/ 225426 h 331788"/>
              <a:gd name="connsiteX6" fmla="*/ 309563 w 331788"/>
              <a:gd name="connsiteY6" fmla="*/ 198438 h 331788"/>
              <a:gd name="connsiteX7" fmla="*/ 239713 w 331788"/>
              <a:gd name="connsiteY7" fmla="*/ 198438 h 331788"/>
              <a:gd name="connsiteX8" fmla="*/ 22225 w 331788"/>
              <a:gd name="connsiteY8" fmla="*/ 198437 h 331788"/>
              <a:gd name="connsiteX9" fmla="*/ 57150 w 331788"/>
              <a:gd name="connsiteY9" fmla="*/ 225425 h 331788"/>
              <a:gd name="connsiteX10" fmla="*/ 92075 w 331788"/>
              <a:gd name="connsiteY10" fmla="*/ 198437 h 331788"/>
              <a:gd name="connsiteX11" fmla="*/ 22225 w 331788"/>
              <a:gd name="connsiteY11" fmla="*/ 198437 h 331788"/>
              <a:gd name="connsiteX12" fmla="*/ 274638 w 331788"/>
              <a:gd name="connsiteY12" fmla="*/ 111125 h 331788"/>
              <a:gd name="connsiteX13" fmla="*/ 244475 w 331788"/>
              <a:gd name="connsiteY13" fmla="*/ 177800 h 331788"/>
              <a:gd name="connsiteX14" fmla="*/ 306388 w 331788"/>
              <a:gd name="connsiteY14" fmla="*/ 177800 h 331788"/>
              <a:gd name="connsiteX15" fmla="*/ 57150 w 331788"/>
              <a:gd name="connsiteY15" fmla="*/ 111125 h 331788"/>
              <a:gd name="connsiteX16" fmla="*/ 26988 w 331788"/>
              <a:gd name="connsiteY16" fmla="*/ 177800 h 331788"/>
              <a:gd name="connsiteX17" fmla="*/ 88901 w 331788"/>
              <a:gd name="connsiteY17" fmla="*/ 177800 h 331788"/>
              <a:gd name="connsiteX18" fmla="*/ 165894 w 331788"/>
              <a:gd name="connsiteY18" fmla="*/ 20637 h 331788"/>
              <a:gd name="connsiteX19" fmla="*/ 155575 w 331788"/>
              <a:gd name="connsiteY19" fmla="*/ 30956 h 331788"/>
              <a:gd name="connsiteX20" fmla="*/ 165894 w 331788"/>
              <a:gd name="connsiteY20" fmla="*/ 41275 h 331788"/>
              <a:gd name="connsiteX21" fmla="*/ 176213 w 331788"/>
              <a:gd name="connsiteY21" fmla="*/ 30956 h 331788"/>
              <a:gd name="connsiteX22" fmla="*/ 165894 w 331788"/>
              <a:gd name="connsiteY22" fmla="*/ 20637 h 331788"/>
              <a:gd name="connsiteX23" fmla="*/ 165894 w 331788"/>
              <a:gd name="connsiteY23" fmla="*/ 0 h 331788"/>
              <a:gd name="connsiteX24" fmla="*/ 196999 w 331788"/>
              <a:gd name="connsiteY24" fmla="*/ 31105 h 331788"/>
              <a:gd name="connsiteX25" fmla="*/ 176262 w 331788"/>
              <a:gd name="connsiteY25" fmla="*/ 59618 h 331788"/>
              <a:gd name="connsiteX26" fmla="*/ 176262 w 331788"/>
              <a:gd name="connsiteY26" fmla="*/ 75171 h 331788"/>
              <a:gd name="connsiteX27" fmla="*/ 281242 w 331788"/>
              <a:gd name="connsiteY27" fmla="*/ 75171 h 331788"/>
              <a:gd name="connsiteX28" fmla="*/ 331788 w 331788"/>
              <a:gd name="connsiteY28" fmla="*/ 186631 h 331788"/>
              <a:gd name="connsiteX29" fmla="*/ 331788 w 331788"/>
              <a:gd name="connsiteY29" fmla="*/ 187927 h 331788"/>
              <a:gd name="connsiteX30" fmla="*/ 274762 w 331788"/>
              <a:gd name="connsiteY30" fmla="*/ 244953 h 331788"/>
              <a:gd name="connsiteX31" fmla="*/ 217736 w 331788"/>
              <a:gd name="connsiteY31" fmla="*/ 187927 h 331788"/>
              <a:gd name="connsiteX32" fmla="*/ 217736 w 331788"/>
              <a:gd name="connsiteY32" fmla="*/ 186631 h 331788"/>
              <a:gd name="connsiteX33" fmla="*/ 259210 w 331788"/>
              <a:gd name="connsiteY33" fmla="*/ 95907 h 331788"/>
              <a:gd name="connsiteX34" fmla="*/ 176262 w 331788"/>
              <a:gd name="connsiteY34" fmla="*/ 95907 h 331788"/>
              <a:gd name="connsiteX35" fmla="*/ 176262 w 331788"/>
              <a:gd name="connsiteY35" fmla="*/ 269578 h 331788"/>
              <a:gd name="connsiteX36" fmla="*/ 225512 w 331788"/>
              <a:gd name="connsiteY36" fmla="*/ 269578 h 331788"/>
              <a:gd name="connsiteX37" fmla="*/ 246249 w 331788"/>
              <a:gd name="connsiteY37" fmla="*/ 331788 h 331788"/>
              <a:gd name="connsiteX38" fmla="*/ 85539 w 331788"/>
              <a:gd name="connsiteY38" fmla="*/ 331788 h 331788"/>
              <a:gd name="connsiteX39" fmla="*/ 106276 w 331788"/>
              <a:gd name="connsiteY39" fmla="*/ 269578 h 331788"/>
              <a:gd name="connsiteX40" fmla="*/ 155525 w 331788"/>
              <a:gd name="connsiteY40" fmla="*/ 269578 h 331788"/>
              <a:gd name="connsiteX41" fmla="*/ 155525 w 331788"/>
              <a:gd name="connsiteY41" fmla="*/ 95907 h 331788"/>
              <a:gd name="connsiteX42" fmla="*/ 72578 w 331788"/>
              <a:gd name="connsiteY42" fmla="*/ 95907 h 331788"/>
              <a:gd name="connsiteX43" fmla="*/ 114052 w 331788"/>
              <a:gd name="connsiteY43" fmla="*/ 186631 h 331788"/>
              <a:gd name="connsiteX44" fmla="*/ 114052 w 331788"/>
              <a:gd name="connsiteY44" fmla="*/ 187927 h 331788"/>
              <a:gd name="connsiteX45" fmla="*/ 57026 w 331788"/>
              <a:gd name="connsiteY45" fmla="*/ 244953 h 331788"/>
              <a:gd name="connsiteX46" fmla="*/ 0 w 331788"/>
              <a:gd name="connsiteY46" fmla="*/ 187927 h 331788"/>
              <a:gd name="connsiteX47" fmla="*/ 0 w 331788"/>
              <a:gd name="connsiteY47" fmla="*/ 186631 h 331788"/>
              <a:gd name="connsiteX48" fmla="*/ 50546 w 331788"/>
              <a:gd name="connsiteY48" fmla="*/ 75171 h 331788"/>
              <a:gd name="connsiteX49" fmla="*/ 155525 w 331788"/>
              <a:gd name="connsiteY49" fmla="*/ 75171 h 331788"/>
              <a:gd name="connsiteX50" fmla="*/ 155525 w 331788"/>
              <a:gd name="connsiteY50" fmla="*/ 59618 h 331788"/>
              <a:gd name="connsiteX51" fmla="*/ 134789 w 331788"/>
              <a:gd name="connsiteY51" fmla="*/ 31105 h 331788"/>
              <a:gd name="connsiteX52" fmla="*/ 165894 w 331788"/>
              <a:gd name="connsiteY52"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31788" h="331788">
                <a:moveTo>
                  <a:pt x="120650" y="290512"/>
                </a:moveTo>
                <a:lnTo>
                  <a:pt x="114300" y="311150"/>
                </a:lnTo>
                <a:lnTo>
                  <a:pt x="217488" y="311150"/>
                </a:lnTo>
                <a:lnTo>
                  <a:pt x="211138" y="290512"/>
                </a:lnTo>
                <a:close/>
                <a:moveTo>
                  <a:pt x="239713" y="198438"/>
                </a:moveTo>
                <a:cubicBezTo>
                  <a:pt x="243594" y="213860"/>
                  <a:pt x="257823" y="225426"/>
                  <a:pt x="274638" y="225426"/>
                </a:cubicBezTo>
                <a:cubicBezTo>
                  <a:pt x="291454" y="225426"/>
                  <a:pt x="305683" y="213860"/>
                  <a:pt x="309563" y="198438"/>
                </a:cubicBezTo>
                <a:cubicBezTo>
                  <a:pt x="309563" y="198438"/>
                  <a:pt x="309563" y="198438"/>
                  <a:pt x="239713" y="198438"/>
                </a:cubicBezTo>
                <a:close/>
                <a:moveTo>
                  <a:pt x="22225" y="198437"/>
                </a:moveTo>
                <a:cubicBezTo>
                  <a:pt x="26105" y="213859"/>
                  <a:pt x="40334" y="225425"/>
                  <a:pt x="57150" y="225425"/>
                </a:cubicBezTo>
                <a:cubicBezTo>
                  <a:pt x="73965" y="225425"/>
                  <a:pt x="88194" y="213859"/>
                  <a:pt x="92075" y="198437"/>
                </a:cubicBezTo>
                <a:cubicBezTo>
                  <a:pt x="92075" y="198437"/>
                  <a:pt x="92075" y="198437"/>
                  <a:pt x="22225" y="198437"/>
                </a:cubicBezTo>
                <a:close/>
                <a:moveTo>
                  <a:pt x="274638" y="111125"/>
                </a:moveTo>
                <a:lnTo>
                  <a:pt x="244475" y="177800"/>
                </a:lnTo>
                <a:lnTo>
                  <a:pt x="306388" y="177800"/>
                </a:lnTo>
                <a:close/>
                <a:moveTo>
                  <a:pt x="57150" y="111125"/>
                </a:moveTo>
                <a:lnTo>
                  <a:pt x="26988" y="177800"/>
                </a:lnTo>
                <a:lnTo>
                  <a:pt x="88901" y="177800"/>
                </a:lnTo>
                <a:close/>
                <a:moveTo>
                  <a:pt x="165894" y="20637"/>
                </a:moveTo>
                <a:cubicBezTo>
                  <a:pt x="160195" y="20637"/>
                  <a:pt x="155575" y="25257"/>
                  <a:pt x="155575" y="30956"/>
                </a:cubicBezTo>
                <a:cubicBezTo>
                  <a:pt x="155575" y="36655"/>
                  <a:pt x="160195" y="41275"/>
                  <a:pt x="165894" y="41275"/>
                </a:cubicBezTo>
                <a:cubicBezTo>
                  <a:pt x="171593" y="41275"/>
                  <a:pt x="176213" y="36655"/>
                  <a:pt x="176213" y="30956"/>
                </a:cubicBezTo>
                <a:cubicBezTo>
                  <a:pt x="176213" y="25257"/>
                  <a:pt x="171593" y="20637"/>
                  <a:pt x="165894" y="20637"/>
                </a:cubicBezTo>
                <a:close/>
                <a:moveTo>
                  <a:pt x="165894" y="0"/>
                </a:moveTo>
                <a:cubicBezTo>
                  <a:pt x="182742" y="0"/>
                  <a:pt x="196999" y="14256"/>
                  <a:pt x="196999" y="31105"/>
                </a:cubicBezTo>
                <a:cubicBezTo>
                  <a:pt x="196999" y="44065"/>
                  <a:pt x="187927" y="55730"/>
                  <a:pt x="176262" y="59618"/>
                </a:cubicBezTo>
                <a:cubicBezTo>
                  <a:pt x="176262" y="59618"/>
                  <a:pt x="176262" y="59618"/>
                  <a:pt x="176262" y="75171"/>
                </a:cubicBezTo>
                <a:cubicBezTo>
                  <a:pt x="176262" y="75171"/>
                  <a:pt x="176262" y="75171"/>
                  <a:pt x="281242" y="75171"/>
                </a:cubicBezTo>
                <a:lnTo>
                  <a:pt x="331788" y="186631"/>
                </a:lnTo>
                <a:cubicBezTo>
                  <a:pt x="331788" y="186631"/>
                  <a:pt x="331788" y="186631"/>
                  <a:pt x="331788" y="187927"/>
                </a:cubicBezTo>
                <a:cubicBezTo>
                  <a:pt x="331788" y="220328"/>
                  <a:pt x="305867" y="244953"/>
                  <a:pt x="274762" y="244953"/>
                </a:cubicBezTo>
                <a:cubicBezTo>
                  <a:pt x="243657" y="244953"/>
                  <a:pt x="217736" y="220328"/>
                  <a:pt x="217736" y="187927"/>
                </a:cubicBezTo>
                <a:cubicBezTo>
                  <a:pt x="217736" y="187927"/>
                  <a:pt x="217736" y="187927"/>
                  <a:pt x="217736" y="186631"/>
                </a:cubicBezTo>
                <a:cubicBezTo>
                  <a:pt x="217736" y="186631"/>
                  <a:pt x="217736" y="186631"/>
                  <a:pt x="259210" y="95907"/>
                </a:cubicBezTo>
                <a:cubicBezTo>
                  <a:pt x="259210" y="95907"/>
                  <a:pt x="259210" y="95907"/>
                  <a:pt x="176262" y="95907"/>
                </a:cubicBezTo>
                <a:cubicBezTo>
                  <a:pt x="176262" y="95907"/>
                  <a:pt x="176262" y="95907"/>
                  <a:pt x="176262" y="269578"/>
                </a:cubicBezTo>
                <a:cubicBezTo>
                  <a:pt x="176262" y="269578"/>
                  <a:pt x="176262" y="269578"/>
                  <a:pt x="225512" y="269578"/>
                </a:cubicBezTo>
                <a:cubicBezTo>
                  <a:pt x="225512" y="269578"/>
                  <a:pt x="225512" y="269578"/>
                  <a:pt x="246249" y="331788"/>
                </a:cubicBezTo>
                <a:cubicBezTo>
                  <a:pt x="246249" y="331788"/>
                  <a:pt x="246249" y="331788"/>
                  <a:pt x="85539" y="331788"/>
                </a:cubicBezTo>
                <a:cubicBezTo>
                  <a:pt x="85539" y="331788"/>
                  <a:pt x="85539" y="331788"/>
                  <a:pt x="106276" y="269578"/>
                </a:cubicBezTo>
                <a:cubicBezTo>
                  <a:pt x="106276" y="269578"/>
                  <a:pt x="106276" y="269578"/>
                  <a:pt x="155525" y="269578"/>
                </a:cubicBezTo>
                <a:cubicBezTo>
                  <a:pt x="155525" y="269578"/>
                  <a:pt x="155525" y="269578"/>
                  <a:pt x="155525" y="95907"/>
                </a:cubicBezTo>
                <a:cubicBezTo>
                  <a:pt x="155525" y="95907"/>
                  <a:pt x="155525" y="95907"/>
                  <a:pt x="72578" y="95907"/>
                </a:cubicBezTo>
                <a:cubicBezTo>
                  <a:pt x="72578" y="95907"/>
                  <a:pt x="72578" y="95907"/>
                  <a:pt x="114052" y="186631"/>
                </a:cubicBezTo>
                <a:cubicBezTo>
                  <a:pt x="114052" y="186631"/>
                  <a:pt x="114052" y="186631"/>
                  <a:pt x="114052" y="187927"/>
                </a:cubicBezTo>
                <a:cubicBezTo>
                  <a:pt x="114052" y="220328"/>
                  <a:pt x="88131" y="244953"/>
                  <a:pt x="57026" y="244953"/>
                </a:cubicBezTo>
                <a:cubicBezTo>
                  <a:pt x="25921" y="244953"/>
                  <a:pt x="0" y="220328"/>
                  <a:pt x="0" y="187927"/>
                </a:cubicBezTo>
                <a:cubicBezTo>
                  <a:pt x="0" y="187927"/>
                  <a:pt x="0" y="187927"/>
                  <a:pt x="0" y="186631"/>
                </a:cubicBezTo>
                <a:cubicBezTo>
                  <a:pt x="0" y="186631"/>
                  <a:pt x="0" y="186631"/>
                  <a:pt x="50546" y="75171"/>
                </a:cubicBezTo>
                <a:cubicBezTo>
                  <a:pt x="50546" y="75171"/>
                  <a:pt x="50546" y="75171"/>
                  <a:pt x="155525" y="75171"/>
                </a:cubicBezTo>
                <a:cubicBezTo>
                  <a:pt x="155525" y="75171"/>
                  <a:pt x="155525" y="75171"/>
                  <a:pt x="155525" y="59618"/>
                </a:cubicBezTo>
                <a:cubicBezTo>
                  <a:pt x="143861" y="55730"/>
                  <a:pt x="134789" y="44065"/>
                  <a:pt x="134789" y="31105"/>
                </a:cubicBezTo>
                <a:cubicBezTo>
                  <a:pt x="134789" y="14256"/>
                  <a:pt x="149045" y="0"/>
                  <a:pt x="165894" y="0"/>
                </a:cubicBezTo>
                <a:close/>
              </a:path>
            </a:pathLst>
          </a:custGeom>
          <a:solidFill>
            <a:schemeClr val="bg1"/>
          </a:solidFill>
          <a:ln>
            <a:noFill/>
          </a:ln>
        </p:spPr>
        <p:txBody>
          <a:bodyPr/>
          <a:lstStyle>
            <a:defPPr>
              <a:defRPr lang="zh-CN"/>
            </a:defPPr>
            <a:lvl1pPr marL="0" algn="l" defTabSz="914243" rtl="0" eaLnBrk="1" latinLnBrk="0" hangingPunct="1">
              <a:defRPr sz="1800" kern="1200">
                <a:solidFill>
                  <a:schemeClr val="tx1"/>
                </a:solidFill>
                <a:latin typeface="+mn-lt"/>
                <a:ea typeface="+mn-ea"/>
                <a:cs typeface="+mn-cs"/>
              </a:defRPr>
            </a:lvl1pPr>
            <a:lvl2pPr marL="457118" algn="l" defTabSz="914243" rtl="0" eaLnBrk="1" latinLnBrk="0" hangingPunct="1">
              <a:defRPr sz="1800" kern="1200">
                <a:solidFill>
                  <a:schemeClr val="tx1"/>
                </a:solidFill>
                <a:latin typeface="+mn-lt"/>
                <a:ea typeface="+mn-ea"/>
                <a:cs typeface="+mn-cs"/>
              </a:defRPr>
            </a:lvl2pPr>
            <a:lvl3pPr marL="914243" algn="l" defTabSz="914243" rtl="0" eaLnBrk="1" latinLnBrk="0" hangingPunct="1">
              <a:defRPr sz="1800" kern="1200">
                <a:solidFill>
                  <a:schemeClr val="tx1"/>
                </a:solidFill>
                <a:latin typeface="+mn-lt"/>
                <a:ea typeface="+mn-ea"/>
                <a:cs typeface="+mn-cs"/>
              </a:defRPr>
            </a:lvl3pPr>
            <a:lvl4pPr marL="1371362" algn="l" defTabSz="914243" rtl="0" eaLnBrk="1" latinLnBrk="0" hangingPunct="1">
              <a:defRPr sz="1800" kern="1200">
                <a:solidFill>
                  <a:schemeClr val="tx1"/>
                </a:solidFill>
                <a:latin typeface="+mn-lt"/>
                <a:ea typeface="+mn-ea"/>
                <a:cs typeface="+mn-cs"/>
              </a:defRPr>
            </a:lvl4pPr>
            <a:lvl5pPr marL="1828484" algn="l" defTabSz="914243" rtl="0" eaLnBrk="1" latinLnBrk="0" hangingPunct="1">
              <a:defRPr sz="1800" kern="1200">
                <a:solidFill>
                  <a:schemeClr val="tx1"/>
                </a:solidFill>
                <a:latin typeface="+mn-lt"/>
                <a:ea typeface="+mn-ea"/>
                <a:cs typeface="+mn-cs"/>
              </a:defRPr>
            </a:lvl5pPr>
            <a:lvl6pPr marL="2285601" algn="l" defTabSz="914243" rtl="0" eaLnBrk="1" latinLnBrk="0" hangingPunct="1">
              <a:defRPr sz="1800" kern="1200">
                <a:solidFill>
                  <a:schemeClr val="tx1"/>
                </a:solidFill>
                <a:latin typeface="+mn-lt"/>
                <a:ea typeface="+mn-ea"/>
                <a:cs typeface="+mn-cs"/>
              </a:defRPr>
            </a:lvl6pPr>
            <a:lvl7pPr marL="2742719" algn="l" defTabSz="914243" rtl="0" eaLnBrk="1" latinLnBrk="0" hangingPunct="1">
              <a:defRPr sz="1800" kern="1200">
                <a:solidFill>
                  <a:schemeClr val="tx1"/>
                </a:solidFill>
                <a:latin typeface="+mn-lt"/>
                <a:ea typeface="+mn-ea"/>
                <a:cs typeface="+mn-cs"/>
              </a:defRPr>
            </a:lvl7pPr>
            <a:lvl8pPr marL="3199840" algn="l" defTabSz="914243" rtl="0" eaLnBrk="1" latinLnBrk="0" hangingPunct="1">
              <a:defRPr sz="1800" kern="1200">
                <a:solidFill>
                  <a:schemeClr val="tx1"/>
                </a:solidFill>
                <a:latin typeface="+mn-lt"/>
                <a:ea typeface="+mn-ea"/>
                <a:cs typeface="+mn-cs"/>
              </a:defRPr>
            </a:lvl8pPr>
            <a:lvl9pPr marL="3656960" algn="l" defTabSz="914243" rtl="0" eaLnBrk="1" latinLnBrk="0" hangingPunct="1">
              <a:defRPr sz="1800" kern="1200">
                <a:solidFill>
                  <a:schemeClr val="tx1"/>
                </a:solidFill>
                <a:latin typeface="+mn-lt"/>
                <a:ea typeface="+mn-ea"/>
                <a:cs typeface="+mn-cs"/>
              </a:defRPr>
            </a:lvl9pPr>
          </a:lstStyle>
          <a:p>
            <a:endParaRPr lang="zh-CN" altLang="en-US"/>
          </a:p>
        </p:txBody>
      </p:sp>
      <p:sp>
        <p:nvSpPr>
          <p:cNvPr id="11" name="任意多边形 35"/>
          <p:cNvSpPr/>
          <p:nvPr/>
        </p:nvSpPr>
        <p:spPr bwMode="auto">
          <a:xfrm>
            <a:off x="3824931" y="1557713"/>
            <a:ext cx="432048" cy="432048"/>
          </a:xfrm>
          <a:custGeom>
            <a:avLst/>
            <a:gdLst>
              <a:gd name="connsiteX0" fmla="*/ 216024 w 432048"/>
              <a:gd name="connsiteY0" fmla="*/ 0 h 432048"/>
              <a:gd name="connsiteX1" fmla="*/ 432048 w 432048"/>
              <a:gd name="connsiteY1" fmla="*/ 216024 h 432048"/>
              <a:gd name="connsiteX2" fmla="*/ 216024 w 432048"/>
              <a:gd name="connsiteY2" fmla="*/ 432048 h 432048"/>
              <a:gd name="connsiteX3" fmla="*/ 0 w 432048"/>
              <a:gd name="connsiteY3" fmla="*/ 216024 h 432048"/>
              <a:gd name="connsiteX4" fmla="*/ 216024 w 432048"/>
              <a:gd name="connsiteY4" fmla="*/ 0 h 432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48" h="432048">
                <a:moveTo>
                  <a:pt x="216024" y="0"/>
                </a:moveTo>
                <a:cubicBezTo>
                  <a:pt x="335331" y="0"/>
                  <a:pt x="432048" y="96717"/>
                  <a:pt x="432048" y="216024"/>
                </a:cubicBezTo>
                <a:cubicBezTo>
                  <a:pt x="432048" y="335331"/>
                  <a:pt x="335331" y="432048"/>
                  <a:pt x="216024" y="432048"/>
                </a:cubicBezTo>
                <a:cubicBezTo>
                  <a:pt x="96717" y="432048"/>
                  <a:pt x="0" y="335331"/>
                  <a:pt x="0" y="216024"/>
                </a:cubicBezTo>
                <a:cubicBezTo>
                  <a:pt x="0" y="96717"/>
                  <a:pt x="96717" y="0"/>
                  <a:pt x="216024" y="0"/>
                </a:cubicBezTo>
                <a:close/>
              </a:path>
            </a:pathLst>
          </a:custGeom>
          <a:solidFill>
            <a:srgbClr val="C00000"/>
          </a:solidFill>
          <a:ln w="9525" cap="flat" cmpd="sng" algn="ctr">
            <a:noFill/>
            <a:prstDash val="solid"/>
            <a:round/>
            <a:headEnd type="none" w="med" len="med"/>
            <a:tailEnd type="none" w="med" len="med"/>
          </a:ln>
          <a:effectLst>
            <a:outerShdw blurRad="50800" dist="38100" dir="10800000" algn="r" rotWithShape="0">
              <a:prstClr val="black">
                <a:alpha val="40000"/>
              </a:prstClr>
            </a:outerShdw>
          </a:effectLst>
        </p:spPr>
        <p:txBody>
          <a:bodyPr wrap="square" lIns="91440" tIns="45720" rIns="91440" bIns="45720" numCol="1" spcCol="0" rtlCol="0" fromWordArt="0" anchor="ctr" anchorCtr="0" forceAA="0" compatLnSpc="1"/>
          <a:lstStyle/>
          <a:p>
            <a:pPr algn="ctr" fontAlgn="base">
              <a:spcBef>
                <a:spcPct val="0"/>
              </a:spcBef>
              <a:spcAft>
                <a:spcPct val="0"/>
              </a:spcAft>
            </a:pPr>
            <a:endParaRPr lang="zh-CN" altLang="en-US" sz="1500" dirty="0">
              <a:solidFill>
                <a:srgbClr val="FFFFFF"/>
              </a:solidFill>
              <a:latin typeface="微软雅黑" pitchFamily="34" charset="-122"/>
              <a:ea typeface="微软雅黑" pitchFamily="34" charset="-122"/>
            </a:endParaRPr>
          </a:p>
        </p:txBody>
      </p:sp>
      <p:sp>
        <p:nvSpPr>
          <p:cNvPr id="12" name="任意多边形 36"/>
          <p:cNvSpPr/>
          <p:nvPr/>
        </p:nvSpPr>
        <p:spPr bwMode="auto">
          <a:xfrm>
            <a:off x="4040955" y="1557713"/>
            <a:ext cx="1296144" cy="432048"/>
          </a:xfrm>
          <a:custGeom>
            <a:avLst/>
            <a:gdLst>
              <a:gd name="connsiteX0" fmla="*/ 0 w 1296144"/>
              <a:gd name="connsiteY0" fmla="*/ 0 h 432048"/>
              <a:gd name="connsiteX1" fmla="*/ 1224135 w 1296144"/>
              <a:gd name="connsiteY1" fmla="*/ 0 h 432048"/>
              <a:gd name="connsiteX2" fmla="*/ 1296144 w 1296144"/>
              <a:gd name="connsiteY2" fmla="*/ 72009 h 432048"/>
              <a:gd name="connsiteX3" fmla="*/ 1296144 w 1296144"/>
              <a:gd name="connsiteY3" fmla="*/ 360039 h 432048"/>
              <a:gd name="connsiteX4" fmla="*/ 1224135 w 1296144"/>
              <a:gd name="connsiteY4" fmla="*/ 432048 h 432048"/>
              <a:gd name="connsiteX5" fmla="*/ 0 w 1296144"/>
              <a:gd name="connsiteY5" fmla="*/ 432048 h 432048"/>
              <a:gd name="connsiteX6" fmla="*/ 216024 w 1296144"/>
              <a:gd name="connsiteY6" fmla="*/ 216024 h 432048"/>
              <a:gd name="connsiteX7" fmla="*/ 0 w 1296144"/>
              <a:gd name="connsiteY7" fmla="*/ 0 h 43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6144" h="432048">
                <a:moveTo>
                  <a:pt x="0" y="0"/>
                </a:moveTo>
                <a:lnTo>
                  <a:pt x="1224135" y="0"/>
                </a:lnTo>
                <a:cubicBezTo>
                  <a:pt x="1263904" y="0"/>
                  <a:pt x="1296144" y="32240"/>
                  <a:pt x="1296144" y="72009"/>
                </a:cubicBezTo>
                <a:lnTo>
                  <a:pt x="1296144" y="360039"/>
                </a:lnTo>
                <a:cubicBezTo>
                  <a:pt x="1296144" y="399808"/>
                  <a:pt x="1263904" y="432048"/>
                  <a:pt x="1224135" y="432048"/>
                </a:cubicBezTo>
                <a:lnTo>
                  <a:pt x="0" y="432048"/>
                </a:lnTo>
                <a:cubicBezTo>
                  <a:pt x="119307" y="432048"/>
                  <a:pt x="216024" y="335331"/>
                  <a:pt x="216024" y="216024"/>
                </a:cubicBezTo>
                <a:cubicBezTo>
                  <a:pt x="216024" y="96717"/>
                  <a:pt x="119307" y="0"/>
                  <a:pt x="0" y="0"/>
                </a:cubicBezTo>
                <a:close/>
              </a:path>
            </a:pathLst>
          </a:custGeom>
          <a:solidFill>
            <a:schemeClr val="bg1">
              <a:lumMod val="65000"/>
            </a:scheme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wrap="square" lIns="91440" tIns="45720" rIns="91440" bIns="45720" numCol="1" spcCol="0" rtlCol="0" fromWordArt="0" anchor="ctr" anchorCtr="0" forceAA="0" compatLnSpc="1"/>
          <a:lstStyle/>
          <a:p>
            <a:pPr algn="r" fontAlgn="base">
              <a:spcBef>
                <a:spcPct val="0"/>
              </a:spcBef>
              <a:spcAft>
                <a:spcPct val="0"/>
              </a:spcAft>
            </a:pPr>
            <a:r>
              <a:rPr lang="zh-CN" altLang="en-US" sz="1500" dirty="0" smtClean="0">
                <a:solidFill>
                  <a:srgbClr val="FFFFFF"/>
                </a:solidFill>
                <a:latin typeface="微软雅黑" pitchFamily="34" charset="-122"/>
                <a:ea typeface="微软雅黑" pitchFamily="34" charset="-122"/>
              </a:rPr>
              <a:t>位置信息类</a:t>
            </a:r>
            <a:endParaRPr lang="zh-CN" altLang="en-US" sz="1500" dirty="0">
              <a:solidFill>
                <a:srgbClr val="FFFFFF"/>
              </a:solidFill>
              <a:latin typeface="微软雅黑" pitchFamily="34" charset="-122"/>
              <a:ea typeface="微软雅黑" pitchFamily="34" charset="-122"/>
            </a:endParaRPr>
          </a:p>
        </p:txBody>
      </p:sp>
      <p:sp>
        <p:nvSpPr>
          <p:cNvPr id="13" name="任意多边形 37"/>
          <p:cNvSpPr/>
          <p:nvPr/>
        </p:nvSpPr>
        <p:spPr bwMode="auto">
          <a:xfrm>
            <a:off x="3824931" y="2833741"/>
            <a:ext cx="432048" cy="432048"/>
          </a:xfrm>
          <a:custGeom>
            <a:avLst/>
            <a:gdLst>
              <a:gd name="connsiteX0" fmla="*/ 216024 w 432048"/>
              <a:gd name="connsiteY0" fmla="*/ 0 h 432048"/>
              <a:gd name="connsiteX1" fmla="*/ 432048 w 432048"/>
              <a:gd name="connsiteY1" fmla="*/ 216024 h 432048"/>
              <a:gd name="connsiteX2" fmla="*/ 216024 w 432048"/>
              <a:gd name="connsiteY2" fmla="*/ 432048 h 432048"/>
              <a:gd name="connsiteX3" fmla="*/ 0 w 432048"/>
              <a:gd name="connsiteY3" fmla="*/ 216024 h 432048"/>
              <a:gd name="connsiteX4" fmla="*/ 216024 w 432048"/>
              <a:gd name="connsiteY4" fmla="*/ 0 h 432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48" h="432048">
                <a:moveTo>
                  <a:pt x="216024" y="0"/>
                </a:moveTo>
                <a:cubicBezTo>
                  <a:pt x="335331" y="0"/>
                  <a:pt x="432048" y="96717"/>
                  <a:pt x="432048" y="216024"/>
                </a:cubicBezTo>
                <a:cubicBezTo>
                  <a:pt x="432048" y="335331"/>
                  <a:pt x="335331" y="432048"/>
                  <a:pt x="216024" y="432048"/>
                </a:cubicBezTo>
                <a:cubicBezTo>
                  <a:pt x="96717" y="432048"/>
                  <a:pt x="0" y="335331"/>
                  <a:pt x="0" y="216024"/>
                </a:cubicBezTo>
                <a:cubicBezTo>
                  <a:pt x="0" y="96717"/>
                  <a:pt x="96717" y="0"/>
                  <a:pt x="216024" y="0"/>
                </a:cubicBezTo>
                <a:close/>
              </a:path>
            </a:pathLst>
          </a:custGeom>
          <a:solidFill>
            <a:srgbClr val="C00000"/>
          </a:solidFill>
          <a:ln w="9525" cap="flat" cmpd="sng" algn="ctr">
            <a:noFill/>
            <a:prstDash val="solid"/>
            <a:round/>
            <a:headEnd type="none" w="med" len="med"/>
            <a:tailEnd type="none" w="med" len="med"/>
          </a:ln>
          <a:effectLst/>
        </p:spPr>
        <p:txBody>
          <a:bodyPr wrap="square" lIns="91440" tIns="45720" rIns="91440" bIns="45720" numCol="1" spcCol="0" rtlCol="0" fromWordArt="0" anchor="ctr" anchorCtr="0" forceAA="0" compatLnSpc="1"/>
          <a:lstStyle/>
          <a:p>
            <a:pPr algn="ctr" fontAlgn="base">
              <a:spcBef>
                <a:spcPct val="0"/>
              </a:spcBef>
              <a:spcAft>
                <a:spcPct val="0"/>
              </a:spcAft>
            </a:pPr>
            <a:endParaRPr lang="zh-CN" altLang="en-US" sz="1500" dirty="0" smtClean="0">
              <a:solidFill>
                <a:srgbClr val="FFFFFF"/>
              </a:solidFill>
              <a:latin typeface="微软雅黑" pitchFamily="34" charset="-122"/>
              <a:ea typeface="微软雅黑" pitchFamily="34" charset="-122"/>
            </a:endParaRPr>
          </a:p>
        </p:txBody>
      </p:sp>
      <p:sp>
        <p:nvSpPr>
          <p:cNvPr id="14" name="任意多边形 38"/>
          <p:cNvSpPr/>
          <p:nvPr/>
        </p:nvSpPr>
        <p:spPr bwMode="auto">
          <a:xfrm>
            <a:off x="4040955" y="2833741"/>
            <a:ext cx="1296144" cy="432048"/>
          </a:xfrm>
          <a:custGeom>
            <a:avLst/>
            <a:gdLst>
              <a:gd name="connsiteX0" fmla="*/ 0 w 1296144"/>
              <a:gd name="connsiteY0" fmla="*/ 0 h 432048"/>
              <a:gd name="connsiteX1" fmla="*/ 1224135 w 1296144"/>
              <a:gd name="connsiteY1" fmla="*/ 0 h 432048"/>
              <a:gd name="connsiteX2" fmla="*/ 1296144 w 1296144"/>
              <a:gd name="connsiteY2" fmla="*/ 72009 h 432048"/>
              <a:gd name="connsiteX3" fmla="*/ 1296144 w 1296144"/>
              <a:gd name="connsiteY3" fmla="*/ 360039 h 432048"/>
              <a:gd name="connsiteX4" fmla="*/ 1224135 w 1296144"/>
              <a:gd name="connsiteY4" fmla="*/ 432048 h 432048"/>
              <a:gd name="connsiteX5" fmla="*/ 0 w 1296144"/>
              <a:gd name="connsiteY5" fmla="*/ 432048 h 432048"/>
              <a:gd name="connsiteX6" fmla="*/ 216024 w 1296144"/>
              <a:gd name="connsiteY6" fmla="*/ 216024 h 432048"/>
              <a:gd name="connsiteX7" fmla="*/ 0 w 1296144"/>
              <a:gd name="connsiteY7" fmla="*/ 0 h 43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6144" h="432048">
                <a:moveTo>
                  <a:pt x="0" y="0"/>
                </a:moveTo>
                <a:lnTo>
                  <a:pt x="1224135" y="0"/>
                </a:lnTo>
                <a:cubicBezTo>
                  <a:pt x="1263904" y="0"/>
                  <a:pt x="1296144" y="32240"/>
                  <a:pt x="1296144" y="72009"/>
                </a:cubicBezTo>
                <a:lnTo>
                  <a:pt x="1296144" y="360039"/>
                </a:lnTo>
                <a:cubicBezTo>
                  <a:pt x="1296144" y="399808"/>
                  <a:pt x="1263904" y="432048"/>
                  <a:pt x="1224135" y="432048"/>
                </a:cubicBezTo>
                <a:lnTo>
                  <a:pt x="0" y="432048"/>
                </a:lnTo>
                <a:cubicBezTo>
                  <a:pt x="119307" y="432048"/>
                  <a:pt x="216024" y="335331"/>
                  <a:pt x="216024" y="216024"/>
                </a:cubicBezTo>
                <a:cubicBezTo>
                  <a:pt x="216024" y="96717"/>
                  <a:pt x="119307" y="0"/>
                  <a:pt x="0" y="0"/>
                </a:cubicBezTo>
                <a:close/>
              </a:path>
            </a:pathLst>
          </a:custGeom>
          <a:solidFill>
            <a:schemeClr val="bg1">
              <a:lumMod val="65000"/>
            </a:scheme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wrap="square" lIns="91440" tIns="45720" rIns="91440" bIns="45720" numCol="1" spcCol="0" rtlCol="0" fromWordArt="0" anchor="ctr" anchorCtr="0" forceAA="0" compatLnSpc="1"/>
          <a:lstStyle/>
          <a:p>
            <a:pPr algn="r" fontAlgn="base">
              <a:spcBef>
                <a:spcPct val="0"/>
              </a:spcBef>
              <a:spcAft>
                <a:spcPct val="0"/>
              </a:spcAft>
            </a:pPr>
            <a:r>
              <a:rPr lang="zh-CN" altLang="en-US" sz="1500" dirty="0" smtClean="0">
                <a:solidFill>
                  <a:srgbClr val="FFFFFF"/>
                </a:solidFill>
                <a:latin typeface="微软雅黑" pitchFamily="34" charset="-122"/>
                <a:ea typeface="微软雅黑" pitchFamily="34" charset="-122"/>
              </a:rPr>
              <a:t>终端评分类</a:t>
            </a:r>
            <a:endParaRPr lang="zh-CN" altLang="en-US" sz="1500" dirty="0">
              <a:solidFill>
                <a:srgbClr val="FFFFFF"/>
              </a:solidFill>
              <a:latin typeface="微软雅黑" pitchFamily="34" charset="-122"/>
              <a:ea typeface="微软雅黑" pitchFamily="34" charset="-122"/>
            </a:endParaRPr>
          </a:p>
        </p:txBody>
      </p:sp>
      <p:sp>
        <p:nvSpPr>
          <p:cNvPr id="15" name="identity-card_70459"/>
          <p:cNvSpPr>
            <a:spLocks noChangeAspect="1"/>
          </p:cNvSpPr>
          <p:nvPr/>
        </p:nvSpPr>
        <p:spPr bwMode="auto">
          <a:xfrm>
            <a:off x="3939004" y="1636393"/>
            <a:ext cx="171517" cy="274686"/>
          </a:xfrm>
          <a:custGeom>
            <a:avLst/>
            <a:gdLst>
              <a:gd name="connsiteX0" fmla="*/ 105569 w 211138"/>
              <a:gd name="connsiteY0" fmla="*/ 50801 h 338138"/>
              <a:gd name="connsiteX1" fmla="*/ 49212 w 211138"/>
              <a:gd name="connsiteY1" fmla="*/ 107158 h 338138"/>
              <a:gd name="connsiteX2" fmla="*/ 105569 w 211138"/>
              <a:gd name="connsiteY2" fmla="*/ 163515 h 338138"/>
              <a:gd name="connsiteX3" fmla="*/ 161926 w 211138"/>
              <a:gd name="connsiteY3" fmla="*/ 107158 h 338138"/>
              <a:gd name="connsiteX4" fmla="*/ 105569 w 211138"/>
              <a:gd name="connsiteY4" fmla="*/ 50801 h 338138"/>
              <a:gd name="connsiteX5" fmla="*/ 105569 w 211138"/>
              <a:gd name="connsiteY5" fmla="*/ 0 h 338138"/>
              <a:gd name="connsiteX6" fmla="*/ 211138 w 211138"/>
              <a:gd name="connsiteY6" fmla="*/ 105668 h 338138"/>
              <a:gd name="connsiteX7" fmla="*/ 105569 w 211138"/>
              <a:gd name="connsiteY7" fmla="*/ 338138 h 338138"/>
              <a:gd name="connsiteX8" fmla="*/ 0 w 211138"/>
              <a:gd name="connsiteY8" fmla="*/ 105668 h 338138"/>
              <a:gd name="connsiteX9" fmla="*/ 105569 w 211138"/>
              <a:gd name="connsiteY9"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138" h="338138">
                <a:moveTo>
                  <a:pt x="105569" y="50801"/>
                </a:moveTo>
                <a:cubicBezTo>
                  <a:pt x="74444" y="50801"/>
                  <a:pt x="49212" y="76033"/>
                  <a:pt x="49212" y="107158"/>
                </a:cubicBezTo>
                <a:cubicBezTo>
                  <a:pt x="49212" y="138283"/>
                  <a:pt x="74444" y="163515"/>
                  <a:pt x="105569" y="163515"/>
                </a:cubicBezTo>
                <a:cubicBezTo>
                  <a:pt x="136694" y="163515"/>
                  <a:pt x="161926" y="138283"/>
                  <a:pt x="161926" y="107158"/>
                </a:cubicBezTo>
                <a:cubicBezTo>
                  <a:pt x="161926" y="76033"/>
                  <a:pt x="136694" y="50801"/>
                  <a:pt x="105569" y="50801"/>
                </a:cubicBezTo>
                <a:close/>
                <a:moveTo>
                  <a:pt x="105569" y="0"/>
                </a:moveTo>
                <a:cubicBezTo>
                  <a:pt x="163632" y="0"/>
                  <a:pt x="211138" y="47551"/>
                  <a:pt x="211138" y="105668"/>
                </a:cubicBezTo>
                <a:cubicBezTo>
                  <a:pt x="211138" y="206053"/>
                  <a:pt x="105569" y="338138"/>
                  <a:pt x="105569" y="338138"/>
                </a:cubicBezTo>
                <a:cubicBezTo>
                  <a:pt x="105569" y="338138"/>
                  <a:pt x="0" y="206053"/>
                  <a:pt x="0" y="105668"/>
                </a:cubicBezTo>
                <a:cubicBezTo>
                  <a:pt x="0" y="47551"/>
                  <a:pt x="47506" y="0"/>
                  <a:pt x="105569" y="0"/>
                </a:cubicBezTo>
                <a:close/>
              </a:path>
            </a:pathLst>
          </a:custGeom>
          <a:solidFill>
            <a:schemeClr val="bg1"/>
          </a:solidFill>
          <a:ln>
            <a:noFill/>
          </a:ln>
        </p:spPr>
        <p:txBody>
          <a:bodyPr/>
          <a:lstStyle/>
          <a:p>
            <a:endParaRPr lang="zh-CN" altLang="en-US"/>
          </a:p>
        </p:txBody>
      </p:sp>
      <p:sp>
        <p:nvSpPr>
          <p:cNvPr id="16" name="location-pointer_3913"/>
          <p:cNvSpPr>
            <a:spLocks noChangeAspect="1"/>
          </p:cNvSpPr>
          <p:nvPr/>
        </p:nvSpPr>
        <p:spPr bwMode="auto">
          <a:xfrm>
            <a:off x="3958606" y="2898257"/>
            <a:ext cx="164698" cy="290967"/>
          </a:xfrm>
          <a:custGeom>
            <a:avLst/>
            <a:gdLst>
              <a:gd name="connsiteX0" fmla="*/ 149226 w 190500"/>
              <a:gd name="connsiteY0" fmla="*/ 301625 h 336550"/>
              <a:gd name="connsiteX1" fmla="*/ 150815 w 190500"/>
              <a:gd name="connsiteY1" fmla="*/ 303213 h 336550"/>
              <a:gd name="connsiteX2" fmla="*/ 149226 w 190500"/>
              <a:gd name="connsiteY2" fmla="*/ 304802 h 336550"/>
              <a:gd name="connsiteX3" fmla="*/ 147638 w 190500"/>
              <a:gd name="connsiteY3" fmla="*/ 303213 h 336550"/>
              <a:gd name="connsiteX4" fmla="*/ 149226 w 190500"/>
              <a:gd name="connsiteY4" fmla="*/ 301625 h 336550"/>
              <a:gd name="connsiteX5" fmla="*/ 148828 w 190500"/>
              <a:gd name="connsiteY5" fmla="*/ 298450 h 336550"/>
              <a:gd name="connsiteX6" fmla="*/ 145256 w 190500"/>
              <a:gd name="connsiteY6" fmla="*/ 302532 h 336550"/>
              <a:gd name="connsiteX7" fmla="*/ 145256 w 190500"/>
              <a:gd name="connsiteY7" fmla="*/ 303893 h 336550"/>
              <a:gd name="connsiteX8" fmla="*/ 144065 w 190500"/>
              <a:gd name="connsiteY8" fmla="*/ 305254 h 336550"/>
              <a:gd name="connsiteX9" fmla="*/ 144065 w 190500"/>
              <a:gd name="connsiteY9" fmla="*/ 307975 h 336550"/>
              <a:gd name="connsiteX10" fmla="*/ 145256 w 190500"/>
              <a:gd name="connsiteY10" fmla="*/ 307975 h 336550"/>
              <a:gd name="connsiteX11" fmla="*/ 147637 w 190500"/>
              <a:gd name="connsiteY11" fmla="*/ 306615 h 336550"/>
              <a:gd name="connsiteX12" fmla="*/ 148828 w 190500"/>
              <a:gd name="connsiteY12" fmla="*/ 306615 h 336550"/>
              <a:gd name="connsiteX13" fmla="*/ 152400 w 190500"/>
              <a:gd name="connsiteY13" fmla="*/ 302532 h 336550"/>
              <a:gd name="connsiteX14" fmla="*/ 148828 w 190500"/>
              <a:gd name="connsiteY14" fmla="*/ 298450 h 336550"/>
              <a:gd name="connsiteX15" fmla="*/ 98426 w 190500"/>
              <a:gd name="connsiteY15" fmla="*/ 296863 h 336550"/>
              <a:gd name="connsiteX16" fmla="*/ 93663 w 190500"/>
              <a:gd name="connsiteY16" fmla="*/ 298450 h 336550"/>
              <a:gd name="connsiteX17" fmla="*/ 93663 w 190500"/>
              <a:gd name="connsiteY17" fmla="*/ 298450 h 336550"/>
              <a:gd name="connsiteX18" fmla="*/ 88900 w 190500"/>
              <a:gd name="connsiteY18" fmla="*/ 298450 h 336550"/>
              <a:gd name="connsiteX19" fmla="*/ 88900 w 190500"/>
              <a:gd name="connsiteY19" fmla="*/ 303213 h 336550"/>
              <a:gd name="connsiteX20" fmla="*/ 88900 w 190500"/>
              <a:gd name="connsiteY20" fmla="*/ 304801 h 336550"/>
              <a:gd name="connsiteX21" fmla="*/ 93663 w 190500"/>
              <a:gd name="connsiteY21" fmla="*/ 306388 h 336550"/>
              <a:gd name="connsiteX22" fmla="*/ 93663 w 190500"/>
              <a:gd name="connsiteY22" fmla="*/ 306389 h 336550"/>
              <a:gd name="connsiteX23" fmla="*/ 98426 w 190500"/>
              <a:gd name="connsiteY23" fmla="*/ 307976 h 336550"/>
              <a:gd name="connsiteX24" fmla="*/ 98426 w 190500"/>
              <a:gd name="connsiteY24" fmla="*/ 303213 h 336550"/>
              <a:gd name="connsiteX25" fmla="*/ 39007 w 190500"/>
              <a:gd name="connsiteY25" fmla="*/ 296863 h 336550"/>
              <a:gd name="connsiteX26" fmla="*/ 37646 w 190500"/>
              <a:gd name="connsiteY26" fmla="*/ 298223 h 336550"/>
              <a:gd name="connsiteX27" fmla="*/ 34925 w 190500"/>
              <a:gd name="connsiteY27" fmla="*/ 300945 h 336550"/>
              <a:gd name="connsiteX28" fmla="*/ 34925 w 190500"/>
              <a:gd name="connsiteY28" fmla="*/ 302306 h 336550"/>
              <a:gd name="connsiteX29" fmla="*/ 37646 w 190500"/>
              <a:gd name="connsiteY29" fmla="*/ 305028 h 336550"/>
              <a:gd name="connsiteX30" fmla="*/ 37646 w 190500"/>
              <a:gd name="connsiteY30" fmla="*/ 306388 h 336550"/>
              <a:gd name="connsiteX31" fmla="*/ 39007 w 190500"/>
              <a:gd name="connsiteY31" fmla="*/ 306388 h 336550"/>
              <a:gd name="connsiteX32" fmla="*/ 39007 w 190500"/>
              <a:gd name="connsiteY32" fmla="*/ 303667 h 336550"/>
              <a:gd name="connsiteX33" fmla="*/ 43089 w 190500"/>
              <a:gd name="connsiteY33" fmla="*/ 303667 h 336550"/>
              <a:gd name="connsiteX34" fmla="*/ 44450 w 190500"/>
              <a:gd name="connsiteY34" fmla="*/ 302306 h 336550"/>
              <a:gd name="connsiteX35" fmla="*/ 43089 w 190500"/>
              <a:gd name="connsiteY35" fmla="*/ 300945 h 336550"/>
              <a:gd name="connsiteX36" fmla="*/ 39007 w 190500"/>
              <a:gd name="connsiteY36" fmla="*/ 300945 h 336550"/>
              <a:gd name="connsiteX37" fmla="*/ 40368 w 190500"/>
              <a:gd name="connsiteY37" fmla="*/ 299584 h 336550"/>
              <a:gd name="connsiteX38" fmla="*/ 39007 w 190500"/>
              <a:gd name="connsiteY38" fmla="*/ 296863 h 336550"/>
              <a:gd name="connsiteX39" fmla="*/ 20638 w 190500"/>
              <a:gd name="connsiteY39" fmla="*/ 38100 h 336550"/>
              <a:gd name="connsiteX40" fmla="*/ 20638 w 190500"/>
              <a:gd name="connsiteY40" fmla="*/ 282575 h 336550"/>
              <a:gd name="connsiteX41" fmla="*/ 168276 w 190500"/>
              <a:gd name="connsiteY41" fmla="*/ 282575 h 336550"/>
              <a:gd name="connsiteX42" fmla="*/ 168276 w 190500"/>
              <a:gd name="connsiteY42" fmla="*/ 38100 h 336550"/>
              <a:gd name="connsiteX43" fmla="*/ 116609 w 190500"/>
              <a:gd name="connsiteY43" fmla="*/ 17463 h 336550"/>
              <a:gd name="connsiteX44" fmla="*/ 112713 w 190500"/>
              <a:gd name="connsiteY44" fmla="*/ 21273 h 336550"/>
              <a:gd name="connsiteX45" fmla="*/ 116609 w 190500"/>
              <a:gd name="connsiteY45" fmla="*/ 23813 h 336550"/>
              <a:gd name="connsiteX46" fmla="*/ 123104 w 190500"/>
              <a:gd name="connsiteY46" fmla="*/ 23813 h 336550"/>
              <a:gd name="connsiteX47" fmla="*/ 127001 w 190500"/>
              <a:gd name="connsiteY47" fmla="*/ 21273 h 336550"/>
              <a:gd name="connsiteX48" fmla="*/ 123104 w 190500"/>
              <a:gd name="connsiteY48" fmla="*/ 17463 h 336550"/>
              <a:gd name="connsiteX49" fmla="*/ 116609 w 190500"/>
              <a:gd name="connsiteY49" fmla="*/ 17463 h 336550"/>
              <a:gd name="connsiteX50" fmla="*/ 138907 w 190500"/>
              <a:gd name="connsiteY50" fmla="*/ 15875 h 336550"/>
              <a:gd name="connsiteX51" fmla="*/ 134938 w 190500"/>
              <a:gd name="connsiteY51" fmla="*/ 20638 h 336550"/>
              <a:gd name="connsiteX52" fmla="*/ 138907 w 190500"/>
              <a:gd name="connsiteY52" fmla="*/ 25402 h 336550"/>
              <a:gd name="connsiteX53" fmla="*/ 142876 w 190500"/>
              <a:gd name="connsiteY53" fmla="*/ 20638 h 336550"/>
              <a:gd name="connsiteX54" fmla="*/ 138907 w 190500"/>
              <a:gd name="connsiteY54" fmla="*/ 15875 h 336550"/>
              <a:gd name="connsiteX55" fmla="*/ 71438 w 190500"/>
              <a:gd name="connsiteY55" fmla="*/ 0 h 336550"/>
              <a:gd name="connsiteX56" fmla="*/ 107951 w 190500"/>
              <a:gd name="connsiteY56" fmla="*/ 0 h 336550"/>
              <a:gd name="connsiteX57" fmla="*/ 106363 w 190500"/>
              <a:gd name="connsiteY57" fmla="*/ 4763 h 336550"/>
              <a:gd name="connsiteX58" fmla="*/ 73025 w 190500"/>
              <a:gd name="connsiteY58" fmla="*/ 4763 h 336550"/>
              <a:gd name="connsiteX59" fmla="*/ 23812 w 190500"/>
              <a:gd name="connsiteY59" fmla="*/ 0 h 336550"/>
              <a:gd name="connsiteX60" fmla="*/ 66146 w 190500"/>
              <a:gd name="connsiteY60" fmla="*/ 0 h 336550"/>
              <a:gd name="connsiteX61" fmla="*/ 66146 w 190500"/>
              <a:gd name="connsiteY61" fmla="*/ 2629 h 336550"/>
              <a:gd name="connsiteX62" fmla="*/ 68791 w 190500"/>
              <a:gd name="connsiteY62" fmla="*/ 7888 h 336550"/>
              <a:gd name="connsiteX63" fmla="*/ 71437 w 190500"/>
              <a:gd name="connsiteY63" fmla="*/ 9202 h 336550"/>
              <a:gd name="connsiteX64" fmla="*/ 108479 w 190500"/>
              <a:gd name="connsiteY64" fmla="*/ 9202 h 336550"/>
              <a:gd name="connsiteX65" fmla="*/ 111125 w 190500"/>
              <a:gd name="connsiteY65" fmla="*/ 7888 h 336550"/>
              <a:gd name="connsiteX66" fmla="*/ 113771 w 190500"/>
              <a:gd name="connsiteY66" fmla="*/ 2629 h 336550"/>
              <a:gd name="connsiteX67" fmla="*/ 113771 w 190500"/>
              <a:gd name="connsiteY67" fmla="*/ 0 h 336550"/>
              <a:gd name="connsiteX68" fmla="*/ 166688 w 190500"/>
              <a:gd name="connsiteY68" fmla="*/ 0 h 336550"/>
              <a:gd name="connsiteX69" fmla="*/ 190500 w 190500"/>
              <a:gd name="connsiteY69" fmla="*/ 23663 h 336550"/>
              <a:gd name="connsiteX70" fmla="*/ 190500 w 190500"/>
              <a:gd name="connsiteY70" fmla="*/ 312887 h 336550"/>
              <a:gd name="connsiteX71" fmla="*/ 166688 w 190500"/>
              <a:gd name="connsiteY71" fmla="*/ 336550 h 336550"/>
              <a:gd name="connsiteX72" fmla="*/ 23812 w 190500"/>
              <a:gd name="connsiteY72" fmla="*/ 336550 h 336550"/>
              <a:gd name="connsiteX73" fmla="*/ 0 w 190500"/>
              <a:gd name="connsiteY73" fmla="*/ 312887 h 336550"/>
              <a:gd name="connsiteX74" fmla="*/ 0 w 190500"/>
              <a:gd name="connsiteY74" fmla="*/ 23663 h 336550"/>
              <a:gd name="connsiteX75" fmla="*/ 23812 w 190500"/>
              <a:gd name="connsiteY75"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90500" h="336550">
                <a:moveTo>
                  <a:pt x="149226" y="301625"/>
                </a:moveTo>
                <a:cubicBezTo>
                  <a:pt x="150104" y="301625"/>
                  <a:pt x="150815" y="302336"/>
                  <a:pt x="150815" y="303213"/>
                </a:cubicBezTo>
                <a:cubicBezTo>
                  <a:pt x="150815" y="304091"/>
                  <a:pt x="150104" y="304802"/>
                  <a:pt x="149226" y="304802"/>
                </a:cubicBezTo>
                <a:cubicBezTo>
                  <a:pt x="148349" y="304802"/>
                  <a:pt x="147638" y="304091"/>
                  <a:pt x="147638" y="303213"/>
                </a:cubicBezTo>
                <a:cubicBezTo>
                  <a:pt x="147638" y="302336"/>
                  <a:pt x="148349" y="301625"/>
                  <a:pt x="149226" y="301625"/>
                </a:cubicBezTo>
                <a:close/>
                <a:moveTo>
                  <a:pt x="148828" y="298450"/>
                </a:moveTo>
                <a:cubicBezTo>
                  <a:pt x="146447" y="298450"/>
                  <a:pt x="145256" y="299810"/>
                  <a:pt x="145256" y="302532"/>
                </a:cubicBezTo>
                <a:cubicBezTo>
                  <a:pt x="145256" y="302532"/>
                  <a:pt x="145256" y="303893"/>
                  <a:pt x="145256" y="303893"/>
                </a:cubicBezTo>
                <a:cubicBezTo>
                  <a:pt x="145256" y="303893"/>
                  <a:pt x="145256" y="303893"/>
                  <a:pt x="144065" y="305254"/>
                </a:cubicBezTo>
                <a:cubicBezTo>
                  <a:pt x="144065" y="305254"/>
                  <a:pt x="142875" y="306615"/>
                  <a:pt x="144065" y="307975"/>
                </a:cubicBezTo>
                <a:cubicBezTo>
                  <a:pt x="144065" y="307975"/>
                  <a:pt x="144065" y="307975"/>
                  <a:pt x="145256" y="307975"/>
                </a:cubicBezTo>
                <a:cubicBezTo>
                  <a:pt x="145256" y="307975"/>
                  <a:pt x="145256" y="307975"/>
                  <a:pt x="147637" y="306615"/>
                </a:cubicBezTo>
                <a:cubicBezTo>
                  <a:pt x="147637" y="306615"/>
                  <a:pt x="148828" y="306615"/>
                  <a:pt x="148828" y="306615"/>
                </a:cubicBezTo>
                <a:cubicBezTo>
                  <a:pt x="151210" y="306615"/>
                  <a:pt x="152400" y="305254"/>
                  <a:pt x="152400" y="302532"/>
                </a:cubicBezTo>
                <a:cubicBezTo>
                  <a:pt x="152400" y="299810"/>
                  <a:pt x="151210" y="298450"/>
                  <a:pt x="148828" y="298450"/>
                </a:cubicBezTo>
                <a:close/>
                <a:moveTo>
                  <a:pt x="98426" y="296863"/>
                </a:moveTo>
                <a:lnTo>
                  <a:pt x="93663" y="298450"/>
                </a:lnTo>
                <a:lnTo>
                  <a:pt x="93663" y="298450"/>
                </a:lnTo>
                <a:lnTo>
                  <a:pt x="88900" y="298450"/>
                </a:lnTo>
                <a:lnTo>
                  <a:pt x="88900" y="303213"/>
                </a:lnTo>
                <a:lnTo>
                  <a:pt x="88900" y="304801"/>
                </a:lnTo>
                <a:lnTo>
                  <a:pt x="93663" y="306388"/>
                </a:lnTo>
                <a:lnTo>
                  <a:pt x="93663" y="306389"/>
                </a:lnTo>
                <a:lnTo>
                  <a:pt x="98426" y="307976"/>
                </a:lnTo>
                <a:lnTo>
                  <a:pt x="98426" y="303213"/>
                </a:lnTo>
                <a:close/>
                <a:moveTo>
                  <a:pt x="39007" y="296863"/>
                </a:moveTo>
                <a:cubicBezTo>
                  <a:pt x="39007" y="296863"/>
                  <a:pt x="37646" y="296863"/>
                  <a:pt x="37646" y="298223"/>
                </a:cubicBezTo>
                <a:cubicBezTo>
                  <a:pt x="37646" y="298223"/>
                  <a:pt x="37646" y="298223"/>
                  <a:pt x="34925" y="300945"/>
                </a:cubicBezTo>
                <a:cubicBezTo>
                  <a:pt x="34925" y="300945"/>
                  <a:pt x="34925" y="302306"/>
                  <a:pt x="34925" y="302306"/>
                </a:cubicBezTo>
                <a:cubicBezTo>
                  <a:pt x="34925" y="302306"/>
                  <a:pt x="34925" y="302306"/>
                  <a:pt x="37646" y="305028"/>
                </a:cubicBezTo>
                <a:cubicBezTo>
                  <a:pt x="37646" y="306388"/>
                  <a:pt x="37646" y="306388"/>
                  <a:pt x="37646" y="306388"/>
                </a:cubicBezTo>
                <a:cubicBezTo>
                  <a:pt x="39007" y="306388"/>
                  <a:pt x="39007" y="306388"/>
                  <a:pt x="39007" y="306388"/>
                </a:cubicBezTo>
                <a:cubicBezTo>
                  <a:pt x="40368" y="305028"/>
                  <a:pt x="40368" y="305028"/>
                  <a:pt x="39007" y="303667"/>
                </a:cubicBezTo>
                <a:cubicBezTo>
                  <a:pt x="39007" y="303667"/>
                  <a:pt x="39007" y="303667"/>
                  <a:pt x="43089" y="303667"/>
                </a:cubicBezTo>
                <a:cubicBezTo>
                  <a:pt x="43089" y="303667"/>
                  <a:pt x="44450" y="302306"/>
                  <a:pt x="44450" y="302306"/>
                </a:cubicBezTo>
                <a:cubicBezTo>
                  <a:pt x="44450" y="300945"/>
                  <a:pt x="43089" y="300945"/>
                  <a:pt x="43089" y="300945"/>
                </a:cubicBezTo>
                <a:cubicBezTo>
                  <a:pt x="43089" y="300945"/>
                  <a:pt x="43089" y="300945"/>
                  <a:pt x="39007" y="300945"/>
                </a:cubicBezTo>
                <a:cubicBezTo>
                  <a:pt x="39007" y="300945"/>
                  <a:pt x="39007" y="300945"/>
                  <a:pt x="40368" y="299584"/>
                </a:cubicBezTo>
                <a:cubicBezTo>
                  <a:pt x="40368" y="298223"/>
                  <a:pt x="40368" y="298223"/>
                  <a:pt x="39007" y="296863"/>
                </a:cubicBezTo>
                <a:close/>
                <a:moveTo>
                  <a:pt x="20638" y="38100"/>
                </a:moveTo>
                <a:lnTo>
                  <a:pt x="20638" y="282575"/>
                </a:lnTo>
                <a:lnTo>
                  <a:pt x="168276" y="282575"/>
                </a:lnTo>
                <a:lnTo>
                  <a:pt x="168276" y="38100"/>
                </a:lnTo>
                <a:close/>
                <a:moveTo>
                  <a:pt x="116609" y="17463"/>
                </a:moveTo>
                <a:cubicBezTo>
                  <a:pt x="114012" y="17463"/>
                  <a:pt x="112713" y="18733"/>
                  <a:pt x="112713" y="21273"/>
                </a:cubicBezTo>
                <a:cubicBezTo>
                  <a:pt x="112713" y="22543"/>
                  <a:pt x="114012" y="23813"/>
                  <a:pt x="116609" y="23813"/>
                </a:cubicBezTo>
                <a:cubicBezTo>
                  <a:pt x="116609" y="23813"/>
                  <a:pt x="116609" y="23813"/>
                  <a:pt x="123104" y="23813"/>
                </a:cubicBezTo>
                <a:cubicBezTo>
                  <a:pt x="124403" y="23813"/>
                  <a:pt x="127001" y="22543"/>
                  <a:pt x="127001" y="21273"/>
                </a:cubicBezTo>
                <a:cubicBezTo>
                  <a:pt x="127001" y="18733"/>
                  <a:pt x="124403" y="17463"/>
                  <a:pt x="123104" y="17463"/>
                </a:cubicBezTo>
                <a:cubicBezTo>
                  <a:pt x="123104" y="17463"/>
                  <a:pt x="123104" y="17463"/>
                  <a:pt x="116609" y="17463"/>
                </a:cubicBezTo>
                <a:close/>
                <a:moveTo>
                  <a:pt x="138907" y="15875"/>
                </a:moveTo>
                <a:cubicBezTo>
                  <a:pt x="136715" y="15875"/>
                  <a:pt x="134938" y="18007"/>
                  <a:pt x="134938" y="20638"/>
                </a:cubicBezTo>
                <a:cubicBezTo>
                  <a:pt x="134938" y="23269"/>
                  <a:pt x="136715" y="25402"/>
                  <a:pt x="138907" y="25402"/>
                </a:cubicBezTo>
                <a:cubicBezTo>
                  <a:pt x="141098" y="25402"/>
                  <a:pt x="142876" y="23269"/>
                  <a:pt x="142876" y="20638"/>
                </a:cubicBezTo>
                <a:cubicBezTo>
                  <a:pt x="142876" y="18007"/>
                  <a:pt x="141098" y="15875"/>
                  <a:pt x="138907" y="15875"/>
                </a:cubicBezTo>
                <a:close/>
                <a:moveTo>
                  <a:pt x="71438" y="0"/>
                </a:moveTo>
                <a:lnTo>
                  <a:pt x="107951" y="0"/>
                </a:lnTo>
                <a:lnTo>
                  <a:pt x="106363" y="4763"/>
                </a:lnTo>
                <a:lnTo>
                  <a:pt x="73025" y="4763"/>
                </a:lnTo>
                <a:close/>
                <a:moveTo>
                  <a:pt x="23812" y="0"/>
                </a:moveTo>
                <a:cubicBezTo>
                  <a:pt x="23812" y="0"/>
                  <a:pt x="23812" y="0"/>
                  <a:pt x="66146" y="0"/>
                </a:cubicBezTo>
                <a:cubicBezTo>
                  <a:pt x="64823" y="1314"/>
                  <a:pt x="64823" y="1314"/>
                  <a:pt x="66146" y="2629"/>
                </a:cubicBezTo>
                <a:cubicBezTo>
                  <a:pt x="66146" y="2629"/>
                  <a:pt x="66146" y="2629"/>
                  <a:pt x="68791" y="7888"/>
                </a:cubicBezTo>
                <a:cubicBezTo>
                  <a:pt x="70114" y="9202"/>
                  <a:pt x="70114" y="9202"/>
                  <a:pt x="71437" y="9202"/>
                </a:cubicBezTo>
                <a:cubicBezTo>
                  <a:pt x="71437" y="9202"/>
                  <a:pt x="71437" y="9202"/>
                  <a:pt x="108479" y="9202"/>
                </a:cubicBezTo>
                <a:cubicBezTo>
                  <a:pt x="109802" y="9202"/>
                  <a:pt x="109802" y="9202"/>
                  <a:pt x="111125" y="7888"/>
                </a:cubicBezTo>
                <a:cubicBezTo>
                  <a:pt x="111125" y="7888"/>
                  <a:pt x="111125" y="7888"/>
                  <a:pt x="113771" y="2629"/>
                </a:cubicBezTo>
                <a:cubicBezTo>
                  <a:pt x="115094" y="1314"/>
                  <a:pt x="115094" y="1314"/>
                  <a:pt x="113771" y="0"/>
                </a:cubicBezTo>
                <a:cubicBezTo>
                  <a:pt x="113771" y="0"/>
                  <a:pt x="113771" y="0"/>
                  <a:pt x="166688" y="0"/>
                </a:cubicBezTo>
                <a:cubicBezTo>
                  <a:pt x="179917" y="0"/>
                  <a:pt x="190500" y="10517"/>
                  <a:pt x="190500" y="23663"/>
                </a:cubicBezTo>
                <a:cubicBezTo>
                  <a:pt x="190500" y="23663"/>
                  <a:pt x="190500" y="23663"/>
                  <a:pt x="190500" y="312887"/>
                </a:cubicBezTo>
                <a:cubicBezTo>
                  <a:pt x="190500" y="326033"/>
                  <a:pt x="179917" y="336550"/>
                  <a:pt x="166688" y="336550"/>
                </a:cubicBezTo>
                <a:cubicBezTo>
                  <a:pt x="166688" y="336550"/>
                  <a:pt x="166688" y="336550"/>
                  <a:pt x="23812" y="336550"/>
                </a:cubicBezTo>
                <a:cubicBezTo>
                  <a:pt x="10583" y="336550"/>
                  <a:pt x="0" y="326033"/>
                  <a:pt x="0" y="312887"/>
                </a:cubicBezTo>
                <a:cubicBezTo>
                  <a:pt x="0" y="312887"/>
                  <a:pt x="0" y="312887"/>
                  <a:pt x="0" y="23663"/>
                </a:cubicBezTo>
                <a:cubicBezTo>
                  <a:pt x="0" y="10517"/>
                  <a:pt x="10583" y="0"/>
                  <a:pt x="23812" y="0"/>
                </a:cubicBezTo>
                <a:close/>
              </a:path>
            </a:pathLst>
          </a:custGeom>
          <a:solidFill>
            <a:schemeClr val="bg1"/>
          </a:solidFill>
          <a:ln>
            <a:noFill/>
          </a:ln>
        </p:spPr>
        <p:txBody>
          <a:bodyPr/>
          <a:lstStyle/>
          <a:p>
            <a:endParaRPr lang="zh-CN" altLang="en-US"/>
          </a:p>
        </p:txBody>
      </p:sp>
      <p:sp>
        <p:nvSpPr>
          <p:cNvPr id="17" name="任意多边形 41"/>
          <p:cNvSpPr/>
          <p:nvPr/>
        </p:nvSpPr>
        <p:spPr bwMode="auto">
          <a:xfrm>
            <a:off x="5913163" y="1557713"/>
            <a:ext cx="432048" cy="432048"/>
          </a:xfrm>
          <a:custGeom>
            <a:avLst/>
            <a:gdLst>
              <a:gd name="connsiteX0" fmla="*/ 216024 w 432048"/>
              <a:gd name="connsiteY0" fmla="*/ 0 h 432048"/>
              <a:gd name="connsiteX1" fmla="*/ 432048 w 432048"/>
              <a:gd name="connsiteY1" fmla="*/ 216024 h 432048"/>
              <a:gd name="connsiteX2" fmla="*/ 216024 w 432048"/>
              <a:gd name="connsiteY2" fmla="*/ 432048 h 432048"/>
              <a:gd name="connsiteX3" fmla="*/ 0 w 432048"/>
              <a:gd name="connsiteY3" fmla="*/ 216024 h 432048"/>
              <a:gd name="connsiteX4" fmla="*/ 216024 w 432048"/>
              <a:gd name="connsiteY4" fmla="*/ 0 h 432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48" h="432048">
                <a:moveTo>
                  <a:pt x="216024" y="0"/>
                </a:moveTo>
                <a:cubicBezTo>
                  <a:pt x="335331" y="0"/>
                  <a:pt x="432048" y="96717"/>
                  <a:pt x="432048" y="216024"/>
                </a:cubicBezTo>
                <a:cubicBezTo>
                  <a:pt x="432048" y="335331"/>
                  <a:pt x="335331" y="432048"/>
                  <a:pt x="216024" y="432048"/>
                </a:cubicBezTo>
                <a:cubicBezTo>
                  <a:pt x="96717" y="432048"/>
                  <a:pt x="0" y="335331"/>
                  <a:pt x="0" y="216024"/>
                </a:cubicBezTo>
                <a:cubicBezTo>
                  <a:pt x="0" y="96717"/>
                  <a:pt x="96717" y="0"/>
                  <a:pt x="216024" y="0"/>
                </a:cubicBezTo>
                <a:close/>
              </a:path>
            </a:pathLst>
          </a:custGeom>
          <a:solidFill>
            <a:srgbClr val="C00000"/>
          </a:solidFill>
          <a:ln w="9525" cap="flat" cmpd="sng" algn="ctr">
            <a:noFill/>
            <a:prstDash val="solid"/>
            <a:round/>
            <a:headEnd type="none" w="med" len="med"/>
            <a:tailEnd type="none" w="med" len="med"/>
          </a:ln>
          <a:effectLst>
            <a:outerShdw blurRad="50800" dist="38100" dir="10800000" algn="r" rotWithShape="0">
              <a:prstClr val="black">
                <a:alpha val="40000"/>
              </a:prstClr>
            </a:outerShdw>
          </a:effectLst>
        </p:spPr>
        <p:txBody>
          <a:bodyPr wrap="square" lIns="91440" tIns="45720" rIns="91440" bIns="45720" numCol="1" spcCol="0" rtlCol="0" fromWordArt="0" anchor="ctr" anchorCtr="0" forceAA="0" compatLnSpc="1"/>
          <a:lstStyle/>
          <a:p>
            <a:pPr algn="ctr" fontAlgn="base">
              <a:spcBef>
                <a:spcPct val="0"/>
              </a:spcBef>
              <a:spcAft>
                <a:spcPct val="0"/>
              </a:spcAft>
            </a:pPr>
            <a:endParaRPr lang="zh-CN" altLang="en-US" sz="1500" dirty="0">
              <a:solidFill>
                <a:srgbClr val="FFFFFF"/>
              </a:solidFill>
              <a:latin typeface="微软雅黑" pitchFamily="34" charset="-122"/>
              <a:ea typeface="微软雅黑" pitchFamily="34" charset="-122"/>
            </a:endParaRPr>
          </a:p>
        </p:txBody>
      </p:sp>
      <p:sp>
        <p:nvSpPr>
          <p:cNvPr id="18" name="任意多边形 42"/>
          <p:cNvSpPr/>
          <p:nvPr/>
        </p:nvSpPr>
        <p:spPr bwMode="auto">
          <a:xfrm>
            <a:off x="6129187" y="1557713"/>
            <a:ext cx="1296144" cy="432048"/>
          </a:xfrm>
          <a:custGeom>
            <a:avLst/>
            <a:gdLst>
              <a:gd name="connsiteX0" fmla="*/ 0 w 1296144"/>
              <a:gd name="connsiteY0" fmla="*/ 0 h 432048"/>
              <a:gd name="connsiteX1" fmla="*/ 1224135 w 1296144"/>
              <a:gd name="connsiteY1" fmla="*/ 0 h 432048"/>
              <a:gd name="connsiteX2" fmla="*/ 1296144 w 1296144"/>
              <a:gd name="connsiteY2" fmla="*/ 72009 h 432048"/>
              <a:gd name="connsiteX3" fmla="*/ 1296144 w 1296144"/>
              <a:gd name="connsiteY3" fmla="*/ 360039 h 432048"/>
              <a:gd name="connsiteX4" fmla="*/ 1224135 w 1296144"/>
              <a:gd name="connsiteY4" fmla="*/ 432048 h 432048"/>
              <a:gd name="connsiteX5" fmla="*/ 0 w 1296144"/>
              <a:gd name="connsiteY5" fmla="*/ 432048 h 432048"/>
              <a:gd name="connsiteX6" fmla="*/ 216024 w 1296144"/>
              <a:gd name="connsiteY6" fmla="*/ 216024 h 432048"/>
              <a:gd name="connsiteX7" fmla="*/ 0 w 1296144"/>
              <a:gd name="connsiteY7" fmla="*/ 0 h 43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6144" h="432048">
                <a:moveTo>
                  <a:pt x="0" y="0"/>
                </a:moveTo>
                <a:lnTo>
                  <a:pt x="1224135" y="0"/>
                </a:lnTo>
                <a:cubicBezTo>
                  <a:pt x="1263904" y="0"/>
                  <a:pt x="1296144" y="32240"/>
                  <a:pt x="1296144" y="72009"/>
                </a:cubicBezTo>
                <a:lnTo>
                  <a:pt x="1296144" y="360039"/>
                </a:lnTo>
                <a:cubicBezTo>
                  <a:pt x="1296144" y="399808"/>
                  <a:pt x="1263904" y="432048"/>
                  <a:pt x="1224135" y="432048"/>
                </a:cubicBezTo>
                <a:lnTo>
                  <a:pt x="0" y="432048"/>
                </a:lnTo>
                <a:cubicBezTo>
                  <a:pt x="119307" y="432048"/>
                  <a:pt x="216024" y="335331"/>
                  <a:pt x="216024" y="216024"/>
                </a:cubicBezTo>
                <a:cubicBezTo>
                  <a:pt x="216024" y="96717"/>
                  <a:pt x="119307" y="0"/>
                  <a:pt x="0" y="0"/>
                </a:cubicBezTo>
                <a:close/>
              </a:path>
            </a:pathLst>
          </a:custGeom>
          <a:solidFill>
            <a:schemeClr val="bg1">
              <a:lumMod val="65000"/>
            </a:scheme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wrap="square" lIns="91440" tIns="45720" rIns="91440" bIns="45720" numCol="1" spcCol="0" rtlCol="0" fromWordArt="0" anchor="ctr" anchorCtr="0" forceAA="0" compatLnSpc="1"/>
          <a:lstStyle/>
          <a:p>
            <a:pPr algn="r" fontAlgn="base">
              <a:spcBef>
                <a:spcPct val="0"/>
              </a:spcBef>
              <a:spcAft>
                <a:spcPct val="0"/>
              </a:spcAft>
            </a:pPr>
            <a:r>
              <a:rPr lang="zh-CN" altLang="en-US" sz="1500" dirty="0" smtClean="0">
                <a:solidFill>
                  <a:srgbClr val="FFFFFF"/>
                </a:solidFill>
                <a:latin typeface="微软雅黑" pitchFamily="34" charset="-122"/>
                <a:ea typeface="微软雅黑" pitchFamily="34" charset="-122"/>
              </a:rPr>
              <a:t>号码风险类</a:t>
            </a:r>
            <a:endParaRPr lang="zh-CN" altLang="en-US" sz="1500" dirty="0">
              <a:solidFill>
                <a:srgbClr val="FFFFFF"/>
              </a:solidFill>
              <a:latin typeface="微软雅黑" pitchFamily="34" charset="-122"/>
              <a:ea typeface="微软雅黑" pitchFamily="34" charset="-122"/>
            </a:endParaRPr>
          </a:p>
        </p:txBody>
      </p:sp>
      <p:sp>
        <p:nvSpPr>
          <p:cNvPr id="19" name="任意多边形 43"/>
          <p:cNvSpPr/>
          <p:nvPr/>
        </p:nvSpPr>
        <p:spPr bwMode="auto">
          <a:xfrm>
            <a:off x="5913163" y="2833741"/>
            <a:ext cx="432048" cy="432048"/>
          </a:xfrm>
          <a:custGeom>
            <a:avLst/>
            <a:gdLst>
              <a:gd name="connsiteX0" fmla="*/ 216024 w 432048"/>
              <a:gd name="connsiteY0" fmla="*/ 0 h 432048"/>
              <a:gd name="connsiteX1" fmla="*/ 432048 w 432048"/>
              <a:gd name="connsiteY1" fmla="*/ 216024 h 432048"/>
              <a:gd name="connsiteX2" fmla="*/ 216024 w 432048"/>
              <a:gd name="connsiteY2" fmla="*/ 432048 h 432048"/>
              <a:gd name="connsiteX3" fmla="*/ 0 w 432048"/>
              <a:gd name="connsiteY3" fmla="*/ 216024 h 432048"/>
              <a:gd name="connsiteX4" fmla="*/ 216024 w 432048"/>
              <a:gd name="connsiteY4" fmla="*/ 0 h 432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48" h="432048">
                <a:moveTo>
                  <a:pt x="216024" y="0"/>
                </a:moveTo>
                <a:cubicBezTo>
                  <a:pt x="335331" y="0"/>
                  <a:pt x="432048" y="96717"/>
                  <a:pt x="432048" y="216024"/>
                </a:cubicBezTo>
                <a:cubicBezTo>
                  <a:pt x="432048" y="335331"/>
                  <a:pt x="335331" y="432048"/>
                  <a:pt x="216024" y="432048"/>
                </a:cubicBezTo>
                <a:cubicBezTo>
                  <a:pt x="96717" y="432048"/>
                  <a:pt x="0" y="335331"/>
                  <a:pt x="0" y="216024"/>
                </a:cubicBezTo>
                <a:cubicBezTo>
                  <a:pt x="0" y="96717"/>
                  <a:pt x="96717" y="0"/>
                  <a:pt x="216024" y="0"/>
                </a:cubicBezTo>
                <a:close/>
              </a:path>
            </a:pathLst>
          </a:custGeom>
          <a:solidFill>
            <a:srgbClr val="C00000"/>
          </a:solidFill>
          <a:ln w="9525" cap="flat" cmpd="sng" algn="ctr">
            <a:noFill/>
            <a:prstDash val="solid"/>
            <a:round/>
            <a:headEnd type="none" w="med" len="med"/>
            <a:tailEnd type="none" w="med" len="med"/>
          </a:ln>
          <a:effectLst>
            <a:outerShdw blurRad="50800" dist="38100" dir="10800000" algn="r" rotWithShape="0">
              <a:prstClr val="black">
                <a:alpha val="40000"/>
              </a:prstClr>
            </a:outerShdw>
          </a:effectLst>
        </p:spPr>
        <p:txBody>
          <a:bodyPr wrap="square" lIns="91440" tIns="45720" rIns="91440" bIns="45720" numCol="1" spcCol="0" rtlCol="0" fromWordArt="0" anchor="ctr" anchorCtr="0" forceAA="0" compatLnSpc="1"/>
          <a:lstStyle/>
          <a:p>
            <a:pPr algn="ctr" fontAlgn="base">
              <a:spcBef>
                <a:spcPct val="0"/>
              </a:spcBef>
              <a:spcAft>
                <a:spcPct val="0"/>
              </a:spcAft>
            </a:pPr>
            <a:endParaRPr lang="zh-CN" altLang="en-US" sz="1500" dirty="0">
              <a:solidFill>
                <a:srgbClr val="FFFFFF"/>
              </a:solidFill>
              <a:latin typeface="微软雅黑" pitchFamily="34" charset="-122"/>
              <a:ea typeface="微软雅黑" pitchFamily="34" charset="-122"/>
            </a:endParaRPr>
          </a:p>
        </p:txBody>
      </p:sp>
      <p:sp>
        <p:nvSpPr>
          <p:cNvPr id="20" name="任意多边形 44"/>
          <p:cNvSpPr/>
          <p:nvPr/>
        </p:nvSpPr>
        <p:spPr bwMode="auto">
          <a:xfrm>
            <a:off x="6129187" y="2833741"/>
            <a:ext cx="1296144" cy="432048"/>
          </a:xfrm>
          <a:custGeom>
            <a:avLst/>
            <a:gdLst>
              <a:gd name="connsiteX0" fmla="*/ 0 w 1296144"/>
              <a:gd name="connsiteY0" fmla="*/ 0 h 432048"/>
              <a:gd name="connsiteX1" fmla="*/ 1224135 w 1296144"/>
              <a:gd name="connsiteY1" fmla="*/ 0 h 432048"/>
              <a:gd name="connsiteX2" fmla="*/ 1296144 w 1296144"/>
              <a:gd name="connsiteY2" fmla="*/ 72009 h 432048"/>
              <a:gd name="connsiteX3" fmla="*/ 1296144 w 1296144"/>
              <a:gd name="connsiteY3" fmla="*/ 360039 h 432048"/>
              <a:gd name="connsiteX4" fmla="*/ 1224135 w 1296144"/>
              <a:gd name="connsiteY4" fmla="*/ 432048 h 432048"/>
              <a:gd name="connsiteX5" fmla="*/ 0 w 1296144"/>
              <a:gd name="connsiteY5" fmla="*/ 432048 h 432048"/>
              <a:gd name="connsiteX6" fmla="*/ 216024 w 1296144"/>
              <a:gd name="connsiteY6" fmla="*/ 216024 h 432048"/>
              <a:gd name="connsiteX7" fmla="*/ 0 w 1296144"/>
              <a:gd name="connsiteY7" fmla="*/ 0 h 43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6144" h="432048">
                <a:moveTo>
                  <a:pt x="0" y="0"/>
                </a:moveTo>
                <a:lnTo>
                  <a:pt x="1224135" y="0"/>
                </a:lnTo>
                <a:cubicBezTo>
                  <a:pt x="1263904" y="0"/>
                  <a:pt x="1296144" y="32240"/>
                  <a:pt x="1296144" y="72009"/>
                </a:cubicBezTo>
                <a:lnTo>
                  <a:pt x="1296144" y="360039"/>
                </a:lnTo>
                <a:cubicBezTo>
                  <a:pt x="1296144" y="399808"/>
                  <a:pt x="1263904" y="432048"/>
                  <a:pt x="1224135" y="432048"/>
                </a:cubicBezTo>
                <a:lnTo>
                  <a:pt x="0" y="432048"/>
                </a:lnTo>
                <a:cubicBezTo>
                  <a:pt x="119307" y="432048"/>
                  <a:pt x="216024" y="335331"/>
                  <a:pt x="216024" y="216024"/>
                </a:cubicBezTo>
                <a:cubicBezTo>
                  <a:pt x="216024" y="96717"/>
                  <a:pt x="119307" y="0"/>
                  <a:pt x="0" y="0"/>
                </a:cubicBezTo>
                <a:close/>
              </a:path>
            </a:pathLst>
          </a:custGeom>
          <a:solidFill>
            <a:schemeClr val="bg1">
              <a:lumMod val="65000"/>
            </a:scheme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wrap="square" lIns="91440" tIns="45720" rIns="91440" bIns="45720" numCol="1" spcCol="0" rtlCol="0" fromWordArt="0" anchor="ctr" anchorCtr="0" forceAA="0" compatLnSpc="1"/>
          <a:lstStyle/>
          <a:p>
            <a:pPr algn="r" fontAlgn="base">
              <a:spcBef>
                <a:spcPct val="0"/>
              </a:spcBef>
              <a:spcAft>
                <a:spcPct val="0"/>
              </a:spcAft>
            </a:pPr>
            <a:r>
              <a:rPr lang="zh-CN" altLang="en-US" sz="1500" dirty="0" smtClean="0">
                <a:solidFill>
                  <a:srgbClr val="FFFFFF"/>
                </a:solidFill>
                <a:latin typeface="微软雅黑" pitchFamily="34" charset="-122"/>
                <a:ea typeface="微软雅黑" pitchFamily="34" charset="-122"/>
              </a:rPr>
              <a:t>通信评分类</a:t>
            </a:r>
            <a:endParaRPr lang="zh-CN" altLang="en-US" sz="1500" dirty="0">
              <a:solidFill>
                <a:srgbClr val="FFFFFF"/>
              </a:solidFill>
              <a:latin typeface="微软雅黑" pitchFamily="34" charset="-122"/>
              <a:ea typeface="微软雅黑" pitchFamily="34" charset="-122"/>
            </a:endParaRPr>
          </a:p>
        </p:txBody>
      </p:sp>
      <p:sp>
        <p:nvSpPr>
          <p:cNvPr id="21" name="identity-card_70459"/>
          <p:cNvSpPr>
            <a:spLocks noChangeAspect="1"/>
          </p:cNvSpPr>
          <p:nvPr/>
        </p:nvSpPr>
        <p:spPr bwMode="auto">
          <a:xfrm>
            <a:off x="5991844" y="1689913"/>
            <a:ext cx="274686" cy="167648"/>
          </a:xfrm>
          <a:custGeom>
            <a:avLst/>
            <a:gdLst>
              <a:gd name="connsiteX0" fmla="*/ 165327 w 338138"/>
              <a:gd name="connsiteY0" fmla="*/ 153987 h 206375"/>
              <a:gd name="connsiteX1" fmla="*/ 158750 w 338138"/>
              <a:gd name="connsiteY1" fmla="*/ 160867 h 206375"/>
              <a:gd name="connsiteX2" fmla="*/ 158750 w 338138"/>
              <a:gd name="connsiteY2" fmla="*/ 167746 h 206375"/>
              <a:gd name="connsiteX3" fmla="*/ 165327 w 338138"/>
              <a:gd name="connsiteY3" fmla="*/ 174625 h 206375"/>
              <a:gd name="connsiteX4" fmla="*/ 182427 w 338138"/>
              <a:gd name="connsiteY4" fmla="*/ 174625 h 206375"/>
              <a:gd name="connsiteX5" fmla="*/ 203473 w 338138"/>
              <a:gd name="connsiteY5" fmla="*/ 160867 h 206375"/>
              <a:gd name="connsiteX6" fmla="*/ 198211 w 338138"/>
              <a:gd name="connsiteY6" fmla="*/ 153987 h 206375"/>
              <a:gd name="connsiteX7" fmla="*/ 165327 w 338138"/>
              <a:gd name="connsiteY7" fmla="*/ 153987 h 206375"/>
              <a:gd name="connsiteX8" fmla="*/ 97102 w 338138"/>
              <a:gd name="connsiteY8" fmla="*/ 153987 h 206375"/>
              <a:gd name="connsiteX9" fmla="*/ 90487 w 338138"/>
              <a:gd name="connsiteY9" fmla="*/ 160867 h 206375"/>
              <a:gd name="connsiteX10" fmla="*/ 90487 w 338138"/>
              <a:gd name="connsiteY10" fmla="*/ 167746 h 206375"/>
              <a:gd name="connsiteX11" fmla="*/ 97102 w 338138"/>
              <a:gd name="connsiteY11" fmla="*/ 174625 h 206375"/>
              <a:gd name="connsiteX12" fmla="*/ 147373 w 338138"/>
              <a:gd name="connsiteY12" fmla="*/ 174625 h 206375"/>
              <a:gd name="connsiteX13" fmla="*/ 153987 w 338138"/>
              <a:gd name="connsiteY13" fmla="*/ 167746 h 206375"/>
              <a:gd name="connsiteX14" fmla="*/ 153987 w 338138"/>
              <a:gd name="connsiteY14" fmla="*/ 160867 h 206375"/>
              <a:gd name="connsiteX15" fmla="*/ 147373 w 338138"/>
              <a:gd name="connsiteY15" fmla="*/ 153987 h 206375"/>
              <a:gd name="connsiteX16" fmla="*/ 97102 w 338138"/>
              <a:gd name="connsiteY16" fmla="*/ 153987 h 206375"/>
              <a:gd name="connsiteX17" fmla="*/ 38547 w 338138"/>
              <a:gd name="connsiteY17" fmla="*/ 153987 h 206375"/>
              <a:gd name="connsiteX18" fmla="*/ 34640 w 338138"/>
              <a:gd name="connsiteY18" fmla="*/ 160867 h 206375"/>
              <a:gd name="connsiteX19" fmla="*/ 54178 w 338138"/>
              <a:gd name="connsiteY19" fmla="*/ 174625 h 206375"/>
              <a:gd name="connsiteX20" fmla="*/ 77624 w 338138"/>
              <a:gd name="connsiteY20" fmla="*/ 174625 h 206375"/>
              <a:gd name="connsiteX21" fmla="*/ 84137 w 338138"/>
              <a:gd name="connsiteY21" fmla="*/ 167746 h 206375"/>
              <a:gd name="connsiteX22" fmla="*/ 84137 w 338138"/>
              <a:gd name="connsiteY22" fmla="*/ 160867 h 206375"/>
              <a:gd name="connsiteX23" fmla="*/ 77624 w 338138"/>
              <a:gd name="connsiteY23" fmla="*/ 153987 h 206375"/>
              <a:gd name="connsiteX24" fmla="*/ 38547 w 338138"/>
              <a:gd name="connsiteY24" fmla="*/ 153987 h 206375"/>
              <a:gd name="connsiteX25" fmla="*/ 38412 w 338138"/>
              <a:gd name="connsiteY25" fmla="*/ 123825 h 206375"/>
              <a:gd name="connsiteX26" fmla="*/ 31750 w 338138"/>
              <a:gd name="connsiteY26" fmla="*/ 130175 h 206375"/>
              <a:gd name="connsiteX27" fmla="*/ 31750 w 338138"/>
              <a:gd name="connsiteY27" fmla="*/ 142875 h 206375"/>
              <a:gd name="connsiteX28" fmla="*/ 38412 w 338138"/>
              <a:gd name="connsiteY28" fmla="*/ 149225 h 206375"/>
              <a:gd name="connsiteX29" fmla="*/ 102366 w 338138"/>
              <a:gd name="connsiteY29" fmla="*/ 149225 h 206375"/>
              <a:gd name="connsiteX30" fmla="*/ 103698 w 338138"/>
              <a:gd name="connsiteY30" fmla="*/ 144145 h 206375"/>
              <a:gd name="connsiteX31" fmla="*/ 94372 w 338138"/>
              <a:gd name="connsiteY31" fmla="*/ 130175 h 206375"/>
              <a:gd name="connsiteX32" fmla="*/ 85045 w 338138"/>
              <a:gd name="connsiteY32" fmla="*/ 123825 h 206375"/>
              <a:gd name="connsiteX33" fmla="*/ 38412 w 338138"/>
              <a:gd name="connsiteY33" fmla="*/ 123825 h 206375"/>
              <a:gd name="connsiteX34" fmla="*/ 153080 w 338138"/>
              <a:gd name="connsiteY34" fmla="*/ 122237 h 206375"/>
              <a:gd name="connsiteX35" fmla="*/ 143754 w 338138"/>
              <a:gd name="connsiteY35" fmla="*/ 128663 h 206375"/>
              <a:gd name="connsiteX36" fmla="*/ 133095 w 338138"/>
              <a:gd name="connsiteY36" fmla="*/ 144085 h 206375"/>
              <a:gd name="connsiteX37" fmla="*/ 135759 w 338138"/>
              <a:gd name="connsiteY37" fmla="*/ 149225 h 206375"/>
              <a:gd name="connsiteX38" fmla="*/ 199713 w 338138"/>
              <a:gd name="connsiteY38" fmla="*/ 149225 h 206375"/>
              <a:gd name="connsiteX39" fmla="*/ 206375 w 338138"/>
              <a:gd name="connsiteY39" fmla="*/ 142800 h 206375"/>
              <a:gd name="connsiteX40" fmla="*/ 206375 w 338138"/>
              <a:gd name="connsiteY40" fmla="*/ 128663 h 206375"/>
              <a:gd name="connsiteX41" fmla="*/ 199713 w 338138"/>
              <a:gd name="connsiteY41" fmla="*/ 122237 h 206375"/>
              <a:gd name="connsiteX42" fmla="*/ 153080 w 338138"/>
              <a:gd name="connsiteY42" fmla="*/ 122237 h 206375"/>
              <a:gd name="connsiteX43" fmla="*/ 38425 w 338138"/>
              <a:gd name="connsiteY43" fmla="*/ 92075 h 206375"/>
              <a:gd name="connsiteX44" fmla="*/ 31750 w 338138"/>
              <a:gd name="connsiteY44" fmla="*/ 98425 h 206375"/>
              <a:gd name="connsiteX45" fmla="*/ 31750 w 338138"/>
              <a:gd name="connsiteY45" fmla="*/ 111125 h 206375"/>
              <a:gd name="connsiteX46" fmla="*/ 38425 w 338138"/>
              <a:gd name="connsiteY46" fmla="*/ 117475 h 206375"/>
              <a:gd name="connsiteX47" fmla="*/ 83813 w 338138"/>
              <a:gd name="connsiteY47" fmla="*/ 117475 h 206375"/>
              <a:gd name="connsiteX48" fmla="*/ 89153 w 338138"/>
              <a:gd name="connsiteY48" fmla="*/ 112395 h 206375"/>
              <a:gd name="connsiteX49" fmla="*/ 89153 w 338138"/>
              <a:gd name="connsiteY49" fmla="*/ 103505 h 206375"/>
              <a:gd name="connsiteX50" fmla="*/ 89153 w 338138"/>
              <a:gd name="connsiteY50" fmla="*/ 97155 h 206375"/>
              <a:gd name="connsiteX51" fmla="*/ 82478 w 338138"/>
              <a:gd name="connsiteY51" fmla="*/ 92075 h 206375"/>
              <a:gd name="connsiteX52" fmla="*/ 38425 w 338138"/>
              <a:gd name="connsiteY52" fmla="*/ 92075 h 206375"/>
              <a:gd name="connsiteX53" fmla="*/ 154312 w 338138"/>
              <a:gd name="connsiteY53" fmla="*/ 90487 h 206375"/>
              <a:gd name="connsiteX54" fmla="*/ 148972 w 338138"/>
              <a:gd name="connsiteY54" fmla="*/ 96837 h 206375"/>
              <a:gd name="connsiteX55" fmla="*/ 148972 w 338138"/>
              <a:gd name="connsiteY55" fmla="*/ 103187 h 206375"/>
              <a:gd name="connsiteX56" fmla="*/ 148972 w 338138"/>
              <a:gd name="connsiteY56" fmla="*/ 110807 h 206375"/>
              <a:gd name="connsiteX57" fmla="*/ 154312 w 338138"/>
              <a:gd name="connsiteY57" fmla="*/ 115887 h 206375"/>
              <a:gd name="connsiteX58" fmla="*/ 199700 w 338138"/>
              <a:gd name="connsiteY58" fmla="*/ 115887 h 206375"/>
              <a:gd name="connsiteX59" fmla="*/ 206375 w 338138"/>
              <a:gd name="connsiteY59" fmla="*/ 109537 h 206375"/>
              <a:gd name="connsiteX60" fmla="*/ 206375 w 338138"/>
              <a:gd name="connsiteY60" fmla="*/ 96837 h 206375"/>
              <a:gd name="connsiteX61" fmla="*/ 199700 w 338138"/>
              <a:gd name="connsiteY61" fmla="*/ 90487 h 206375"/>
              <a:gd name="connsiteX62" fmla="*/ 154312 w 338138"/>
              <a:gd name="connsiteY62" fmla="*/ 90487 h 206375"/>
              <a:gd name="connsiteX63" fmla="*/ 143363 w 338138"/>
              <a:gd name="connsiteY63" fmla="*/ 57150 h 206375"/>
              <a:gd name="connsiteX64" fmla="*/ 140738 w 338138"/>
              <a:gd name="connsiteY64" fmla="*/ 62593 h 206375"/>
              <a:gd name="connsiteX65" fmla="*/ 145989 w 338138"/>
              <a:gd name="connsiteY65" fmla="*/ 78922 h 206375"/>
              <a:gd name="connsiteX66" fmla="*/ 155178 w 338138"/>
              <a:gd name="connsiteY66" fmla="*/ 85725 h 206375"/>
              <a:gd name="connsiteX67" fmla="*/ 199811 w 338138"/>
              <a:gd name="connsiteY67" fmla="*/ 85725 h 206375"/>
              <a:gd name="connsiteX68" fmla="*/ 206375 w 338138"/>
              <a:gd name="connsiteY68" fmla="*/ 78922 h 206375"/>
              <a:gd name="connsiteX69" fmla="*/ 206375 w 338138"/>
              <a:gd name="connsiteY69" fmla="*/ 63954 h 206375"/>
              <a:gd name="connsiteX70" fmla="*/ 199811 w 338138"/>
              <a:gd name="connsiteY70" fmla="*/ 57150 h 206375"/>
              <a:gd name="connsiteX71" fmla="*/ 143363 w 338138"/>
              <a:gd name="connsiteY71" fmla="*/ 57150 h 206375"/>
              <a:gd name="connsiteX72" fmla="*/ 38443 w 338138"/>
              <a:gd name="connsiteY72" fmla="*/ 57150 h 206375"/>
              <a:gd name="connsiteX73" fmla="*/ 31750 w 338138"/>
              <a:gd name="connsiteY73" fmla="*/ 63645 h 206375"/>
              <a:gd name="connsiteX74" fmla="*/ 31750 w 338138"/>
              <a:gd name="connsiteY74" fmla="*/ 79231 h 206375"/>
              <a:gd name="connsiteX75" fmla="*/ 38443 w 338138"/>
              <a:gd name="connsiteY75" fmla="*/ 85725 h 206375"/>
              <a:gd name="connsiteX76" fmla="*/ 83951 w 338138"/>
              <a:gd name="connsiteY76" fmla="*/ 85725 h 206375"/>
              <a:gd name="connsiteX77" fmla="*/ 91982 w 338138"/>
              <a:gd name="connsiteY77" fmla="*/ 79231 h 206375"/>
              <a:gd name="connsiteX78" fmla="*/ 98675 w 338138"/>
              <a:gd name="connsiteY78" fmla="*/ 62346 h 206375"/>
              <a:gd name="connsiteX79" fmla="*/ 95998 w 338138"/>
              <a:gd name="connsiteY79" fmla="*/ 57150 h 206375"/>
              <a:gd name="connsiteX80" fmla="*/ 38443 w 338138"/>
              <a:gd name="connsiteY80" fmla="*/ 57150 h 206375"/>
              <a:gd name="connsiteX81" fmla="*/ 54439 w 338138"/>
              <a:gd name="connsiteY81" fmla="*/ 34925 h 206375"/>
              <a:gd name="connsiteX82" fmla="*/ 34656 w 338138"/>
              <a:gd name="connsiteY82" fmla="*/ 46749 h 206375"/>
              <a:gd name="connsiteX83" fmla="*/ 38613 w 338138"/>
              <a:gd name="connsiteY83" fmla="*/ 52005 h 206375"/>
              <a:gd name="connsiteX84" fmla="*/ 105874 w 338138"/>
              <a:gd name="connsiteY84" fmla="*/ 52005 h 206375"/>
              <a:gd name="connsiteX85" fmla="*/ 109830 w 338138"/>
              <a:gd name="connsiteY85" fmla="*/ 54632 h 206375"/>
              <a:gd name="connsiteX86" fmla="*/ 108511 w 338138"/>
              <a:gd name="connsiteY86" fmla="*/ 55946 h 206375"/>
              <a:gd name="connsiteX87" fmla="*/ 92685 w 338138"/>
              <a:gd name="connsiteY87" fmla="*/ 103242 h 206375"/>
              <a:gd name="connsiteX88" fmla="*/ 109830 w 338138"/>
              <a:gd name="connsiteY88" fmla="*/ 143970 h 206375"/>
              <a:gd name="connsiteX89" fmla="*/ 119062 w 338138"/>
              <a:gd name="connsiteY89" fmla="*/ 149225 h 206375"/>
              <a:gd name="connsiteX90" fmla="*/ 126975 w 338138"/>
              <a:gd name="connsiteY90" fmla="*/ 143970 h 206375"/>
              <a:gd name="connsiteX91" fmla="*/ 144120 w 338138"/>
              <a:gd name="connsiteY91" fmla="*/ 103242 h 206375"/>
              <a:gd name="connsiteX92" fmla="*/ 129613 w 338138"/>
              <a:gd name="connsiteY92" fmla="*/ 55946 h 206375"/>
              <a:gd name="connsiteX93" fmla="*/ 128294 w 338138"/>
              <a:gd name="connsiteY93" fmla="*/ 54632 h 206375"/>
              <a:gd name="connsiteX94" fmla="*/ 132251 w 338138"/>
              <a:gd name="connsiteY94" fmla="*/ 52005 h 206375"/>
              <a:gd name="connsiteX95" fmla="*/ 198193 w 338138"/>
              <a:gd name="connsiteY95" fmla="*/ 52005 h 206375"/>
              <a:gd name="connsiteX96" fmla="*/ 203468 w 338138"/>
              <a:gd name="connsiteY96" fmla="*/ 46749 h 206375"/>
              <a:gd name="connsiteX97" fmla="*/ 182367 w 338138"/>
              <a:gd name="connsiteY97" fmla="*/ 34925 h 206375"/>
              <a:gd name="connsiteX98" fmla="*/ 54439 w 338138"/>
              <a:gd name="connsiteY98" fmla="*/ 34925 h 206375"/>
              <a:gd name="connsiteX99" fmla="*/ 54569 w 338138"/>
              <a:gd name="connsiteY99" fmla="*/ 30162 h 206375"/>
              <a:gd name="connsiteX100" fmla="*/ 181969 w 338138"/>
              <a:gd name="connsiteY100" fmla="*/ 30162 h 206375"/>
              <a:gd name="connsiteX101" fmla="*/ 209550 w 338138"/>
              <a:gd name="connsiteY101" fmla="*/ 57599 h 206375"/>
              <a:gd name="connsiteX102" fmla="*/ 209550 w 338138"/>
              <a:gd name="connsiteY102" fmla="*/ 151670 h 206375"/>
              <a:gd name="connsiteX103" fmla="*/ 181969 w 338138"/>
              <a:gd name="connsiteY103" fmla="*/ 177800 h 206375"/>
              <a:gd name="connsiteX104" fmla="*/ 54569 w 338138"/>
              <a:gd name="connsiteY104" fmla="*/ 177800 h 206375"/>
              <a:gd name="connsiteX105" fmla="*/ 26987 w 338138"/>
              <a:gd name="connsiteY105" fmla="*/ 151670 h 206375"/>
              <a:gd name="connsiteX106" fmla="*/ 26987 w 338138"/>
              <a:gd name="connsiteY106" fmla="*/ 57599 h 206375"/>
              <a:gd name="connsiteX107" fmla="*/ 54569 w 338138"/>
              <a:gd name="connsiteY107" fmla="*/ 30162 h 206375"/>
              <a:gd name="connsiteX108" fmla="*/ 30856 w 338138"/>
              <a:gd name="connsiteY108" fmla="*/ 9525 h 206375"/>
              <a:gd name="connsiteX109" fmla="*/ 11112 w 338138"/>
              <a:gd name="connsiteY109" fmla="*/ 29313 h 206375"/>
              <a:gd name="connsiteX110" fmla="*/ 11112 w 338138"/>
              <a:gd name="connsiteY110" fmla="*/ 177062 h 206375"/>
              <a:gd name="connsiteX111" fmla="*/ 30856 w 338138"/>
              <a:gd name="connsiteY111" fmla="*/ 196850 h 206375"/>
              <a:gd name="connsiteX112" fmla="*/ 237516 w 338138"/>
              <a:gd name="connsiteY112" fmla="*/ 196850 h 206375"/>
              <a:gd name="connsiteX113" fmla="*/ 280954 w 338138"/>
              <a:gd name="connsiteY113" fmla="*/ 182339 h 206375"/>
              <a:gd name="connsiteX114" fmla="*/ 309913 w 338138"/>
              <a:gd name="connsiteY114" fmla="*/ 162551 h 206375"/>
              <a:gd name="connsiteX115" fmla="*/ 327025 w 338138"/>
              <a:gd name="connsiteY115" fmla="*/ 125614 h 206375"/>
              <a:gd name="connsiteX116" fmla="*/ 327025 w 338138"/>
              <a:gd name="connsiteY116" fmla="*/ 29313 h 206375"/>
              <a:gd name="connsiteX117" fmla="*/ 307281 w 338138"/>
              <a:gd name="connsiteY117" fmla="*/ 9525 h 206375"/>
              <a:gd name="connsiteX118" fmla="*/ 30856 w 338138"/>
              <a:gd name="connsiteY118" fmla="*/ 9525 h 206375"/>
              <a:gd name="connsiteX119" fmla="*/ 30379 w 338138"/>
              <a:gd name="connsiteY119" fmla="*/ 0 h 206375"/>
              <a:gd name="connsiteX120" fmla="*/ 307759 w 338138"/>
              <a:gd name="connsiteY120" fmla="*/ 0 h 206375"/>
              <a:gd name="connsiteX121" fmla="*/ 338138 w 338138"/>
              <a:gd name="connsiteY121" fmla="*/ 29104 h 206375"/>
              <a:gd name="connsiteX122" fmla="*/ 338138 w 338138"/>
              <a:gd name="connsiteY122" fmla="*/ 125677 h 206375"/>
              <a:gd name="connsiteX123" fmla="*/ 315684 w 338138"/>
              <a:gd name="connsiteY123" fmla="*/ 170656 h 206375"/>
              <a:gd name="connsiteX124" fmla="*/ 286625 w 338138"/>
              <a:gd name="connsiteY124" fmla="*/ 191823 h 206375"/>
              <a:gd name="connsiteX125" fmla="*/ 237753 w 338138"/>
              <a:gd name="connsiteY125" fmla="*/ 206375 h 206375"/>
              <a:gd name="connsiteX126" fmla="*/ 30379 w 338138"/>
              <a:gd name="connsiteY126" fmla="*/ 206375 h 206375"/>
              <a:gd name="connsiteX127" fmla="*/ 0 w 338138"/>
              <a:gd name="connsiteY127" fmla="*/ 177271 h 206375"/>
              <a:gd name="connsiteX128" fmla="*/ 0 w 338138"/>
              <a:gd name="connsiteY128" fmla="*/ 29104 h 206375"/>
              <a:gd name="connsiteX129" fmla="*/ 30379 w 338138"/>
              <a:gd name="connsiteY129" fmla="*/ 0 h 20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338138" h="206375">
                <a:moveTo>
                  <a:pt x="165327" y="153987"/>
                </a:moveTo>
                <a:cubicBezTo>
                  <a:pt x="161381" y="153987"/>
                  <a:pt x="158750" y="156739"/>
                  <a:pt x="158750" y="160867"/>
                </a:cubicBezTo>
                <a:cubicBezTo>
                  <a:pt x="158750" y="160867"/>
                  <a:pt x="158750" y="160867"/>
                  <a:pt x="158750" y="167746"/>
                </a:cubicBezTo>
                <a:cubicBezTo>
                  <a:pt x="158750" y="170498"/>
                  <a:pt x="161381" y="174625"/>
                  <a:pt x="165327" y="174625"/>
                </a:cubicBezTo>
                <a:lnTo>
                  <a:pt x="182427" y="174625"/>
                </a:lnTo>
                <a:cubicBezTo>
                  <a:pt x="191634" y="174625"/>
                  <a:pt x="199527" y="169122"/>
                  <a:pt x="203473" y="160867"/>
                </a:cubicBezTo>
                <a:cubicBezTo>
                  <a:pt x="204788" y="156739"/>
                  <a:pt x="202157" y="153987"/>
                  <a:pt x="198211" y="153987"/>
                </a:cubicBezTo>
                <a:cubicBezTo>
                  <a:pt x="198211" y="153987"/>
                  <a:pt x="198211" y="153987"/>
                  <a:pt x="165327" y="153987"/>
                </a:cubicBezTo>
                <a:close/>
                <a:moveTo>
                  <a:pt x="97102" y="153987"/>
                </a:moveTo>
                <a:cubicBezTo>
                  <a:pt x="93133" y="153987"/>
                  <a:pt x="90487" y="156739"/>
                  <a:pt x="90487" y="160867"/>
                </a:cubicBezTo>
                <a:cubicBezTo>
                  <a:pt x="90487" y="160867"/>
                  <a:pt x="90487" y="160867"/>
                  <a:pt x="90487" y="167746"/>
                </a:cubicBezTo>
                <a:cubicBezTo>
                  <a:pt x="90487" y="170498"/>
                  <a:pt x="93133" y="174625"/>
                  <a:pt x="97102" y="174625"/>
                </a:cubicBezTo>
                <a:cubicBezTo>
                  <a:pt x="97102" y="174625"/>
                  <a:pt x="97102" y="174625"/>
                  <a:pt x="147373" y="174625"/>
                </a:cubicBezTo>
                <a:cubicBezTo>
                  <a:pt x="151341" y="174625"/>
                  <a:pt x="153987" y="170498"/>
                  <a:pt x="153987" y="167746"/>
                </a:cubicBezTo>
                <a:cubicBezTo>
                  <a:pt x="153987" y="167746"/>
                  <a:pt x="153987" y="167746"/>
                  <a:pt x="153987" y="160867"/>
                </a:cubicBezTo>
                <a:cubicBezTo>
                  <a:pt x="153987" y="156739"/>
                  <a:pt x="151341" y="153987"/>
                  <a:pt x="147373" y="153987"/>
                </a:cubicBezTo>
                <a:cubicBezTo>
                  <a:pt x="147373" y="153987"/>
                  <a:pt x="147373" y="153987"/>
                  <a:pt x="97102" y="153987"/>
                </a:cubicBezTo>
                <a:close/>
                <a:moveTo>
                  <a:pt x="38547" y="153987"/>
                </a:moveTo>
                <a:cubicBezTo>
                  <a:pt x="35942" y="153987"/>
                  <a:pt x="33337" y="156739"/>
                  <a:pt x="34640" y="160867"/>
                </a:cubicBezTo>
                <a:cubicBezTo>
                  <a:pt x="37245" y="169122"/>
                  <a:pt x="45060" y="174625"/>
                  <a:pt x="54178" y="174625"/>
                </a:cubicBezTo>
                <a:cubicBezTo>
                  <a:pt x="54178" y="174625"/>
                  <a:pt x="54178" y="174625"/>
                  <a:pt x="77624" y="174625"/>
                </a:cubicBezTo>
                <a:cubicBezTo>
                  <a:pt x="81532" y="174625"/>
                  <a:pt x="84137" y="170498"/>
                  <a:pt x="84137" y="167746"/>
                </a:cubicBezTo>
                <a:cubicBezTo>
                  <a:pt x="84137" y="167746"/>
                  <a:pt x="84137" y="167746"/>
                  <a:pt x="84137" y="160867"/>
                </a:cubicBezTo>
                <a:cubicBezTo>
                  <a:pt x="84137" y="156739"/>
                  <a:pt x="81532" y="153987"/>
                  <a:pt x="77624" y="153987"/>
                </a:cubicBezTo>
                <a:cubicBezTo>
                  <a:pt x="77624" y="153987"/>
                  <a:pt x="77624" y="153987"/>
                  <a:pt x="38547" y="153987"/>
                </a:cubicBezTo>
                <a:close/>
                <a:moveTo>
                  <a:pt x="38412" y="123825"/>
                </a:moveTo>
                <a:cubicBezTo>
                  <a:pt x="34415" y="123825"/>
                  <a:pt x="31750" y="126365"/>
                  <a:pt x="31750" y="130175"/>
                </a:cubicBezTo>
                <a:cubicBezTo>
                  <a:pt x="31750" y="130175"/>
                  <a:pt x="31750" y="130175"/>
                  <a:pt x="31750" y="142875"/>
                </a:cubicBezTo>
                <a:cubicBezTo>
                  <a:pt x="31750" y="146685"/>
                  <a:pt x="34415" y="149225"/>
                  <a:pt x="38412" y="149225"/>
                </a:cubicBezTo>
                <a:cubicBezTo>
                  <a:pt x="38412" y="149225"/>
                  <a:pt x="38412" y="149225"/>
                  <a:pt x="102366" y="149225"/>
                </a:cubicBezTo>
                <a:cubicBezTo>
                  <a:pt x="105031" y="149225"/>
                  <a:pt x="106363" y="147955"/>
                  <a:pt x="103698" y="144145"/>
                </a:cubicBezTo>
                <a:cubicBezTo>
                  <a:pt x="101034" y="140335"/>
                  <a:pt x="97037" y="136525"/>
                  <a:pt x="94372" y="130175"/>
                </a:cubicBezTo>
                <a:cubicBezTo>
                  <a:pt x="93039" y="126365"/>
                  <a:pt x="89042" y="123825"/>
                  <a:pt x="85045" y="123825"/>
                </a:cubicBezTo>
                <a:cubicBezTo>
                  <a:pt x="85045" y="123825"/>
                  <a:pt x="85045" y="123825"/>
                  <a:pt x="38412" y="123825"/>
                </a:cubicBezTo>
                <a:close/>
                <a:moveTo>
                  <a:pt x="153080" y="122237"/>
                </a:moveTo>
                <a:cubicBezTo>
                  <a:pt x="149083" y="122237"/>
                  <a:pt x="145086" y="124808"/>
                  <a:pt x="143754" y="128663"/>
                </a:cubicBezTo>
                <a:cubicBezTo>
                  <a:pt x="141089" y="135089"/>
                  <a:pt x="137092" y="140229"/>
                  <a:pt x="133095" y="144085"/>
                </a:cubicBezTo>
                <a:cubicBezTo>
                  <a:pt x="131762" y="147940"/>
                  <a:pt x="131762" y="149225"/>
                  <a:pt x="135759" y="149225"/>
                </a:cubicBezTo>
                <a:cubicBezTo>
                  <a:pt x="135759" y="149225"/>
                  <a:pt x="135759" y="149225"/>
                  <a:pt x="199713" y="149225"/>
                </a:cubicBezTo>
                <a:cubicBezTo>
                  <a:pt x="202378" y="149225"/>
                  <a:pt x="206375" y="146655"/>
                  <a:pt x="206375" y="142800"/>
                </a:cubicBezTo>
                <a:cubicBezTo>
                  <a:pt x="206375" y="142800"/>
                  <a:pt x="206375" y="142800"/>
                  <a:pt x="206375" y="128663"/>
                </a:cubicBezTo>
                <a:cubicBezTo>
                  <a:pt x="206375" y="124808"/>
                  <a:pt x="202378" y="122237"/>
                  <a:pt x="199713" y="122237"/>
                </a:cubicBezTo>
                <a:cubicBezTo>
                  <a:pt x="199713" y="122237"/>
                  <a:pt x="199713" y="122237"/>
                  <a:pt x="153080" y="122237"/>
                </a:cubicBezTo>
                <a:close/>
                <a:moveTo>
                  <a:pt x="38425" y="92075"/>
                </a:moveTo>
                <a:cubicBezTo>
                  <a:pt x="34420" y="92075"/>
                  <a:pt x="31750" y="94615"/>
                  <a:pt x="31750" y="98425"/>
                </a:cubicBezTo>
                <a:cubicBezTo>
                  <a:pt x="31750" y="98425"/>
                  <a:pt x="31750" y="98425"/>
                  <a:pt x="31750" y="111125"/>
                </a:cubicBezTo>
                <a:cubicBezTo>
                  <a:pt x="31750" y="114935"/>
                  <a:pt x="34420" y="117475"/>
                  <a:pt x="38425" y="117475"/>
                </a:cubicBezTo>
                <a:cubicBezTo>
                  <a:pt x="38425" y="117475"/>
                  <a:pt x="38425" y="117475"/>
                  <a:pt x="83813" y="117475"/>
                </a:cubicBezTo>
                <a:cubicBezTo>
                  <a:pt x="87818" y="117475"/>
                  <a:pt x="90488" y="114935"/>
                  <a:pt x="89153" y="112395"/>
                </a:cubicBezTo>
                <a:cubicBezTo>
                  <a:pt x="89153" y="108585"/>
                  <a:pt x="89153" y="106045"/>
                  <a:pt x="89153" y="103505"/>
                </a:cubicBezTo>
                <a:cubicBezTo>
                  <a:pt x="89153" y="100965"/>
                  <a:pt x="89153" y="99695"/>
                  <a:pt x="89153" y="97155"/>
                </a:cubicBezTo>
                <a:cubicBezTo>
                  <a:pt x="89153" y="94615"/>
                  <a:pt x="86483" y="92075"/>
                  <a:pt x="82478" y="92075"/>
                </a:cubicBezTo>
                <a:cubicBezTo>
                  <a:pt x="82478" y="92075"/>
                  <a:pt x="82478" y="92075"/>
                  <a:pt x="38425" y="92075"/>
                </a:cubicBezTo>
                <a:close/>
                <a:moveTo>
                  <a:pt x="154312" y="90487"/>
                </a:moveTo>
                <a:cubicBezTo>
                  <a:pt x="151642" y="90487"/>
                  <a:pt x="148972" y="93027"/>
                  <a:pt x="148972" y="96837"/>
                </a:cubicBezTo>
                <a:cubicBezTo>
                  <a:pt x="148972" y="98107"/>
                  <a:pt x="148972" y="100647"/>
                  <a:pt x="148972" y="103187"/>
                </a:cubicBezTo>
                <a:cubicBezTo>
                  <a:pt x="148972" y="105727"/>
                  <a:pt x="148972" y="108267"/>
                  <a:pt x="148972" y="110807"/>
                </a:cubicBezTo>
                <a:cubicBezTo>
                  <a:pt x="147637" y="113347"/>
                  <a:pt x="150307" y="115887"/>
                  <a:pt x="154312" y="115887"/>
                </a:cubicBezTo>
                <a:cubicBezTo>
                  <a:pt x="154312" y="115887"/>
                  <a:pt x="154312" y="115887"/>
                  <a:pt x="199700" y="115887"/>
                </a:cubicBezTo>
                <a:cubicBezTo>
                  <a:pt x="202370" y="115887"/>
                  <a:pt x="206375" y="113347"/>
                  <a:pt x="206375" y="109537"/>
                </a:cubicBezTo>
                <a:cubicBezTo>
                  <a:pt x="206375" y="109537"/>
                  <a:pt x="206375" y="109537"/>
                  <a:pt x="206375" y="96837"/>
                </a:cubicBezTo>
                <a:cubicBezTo>
                  <a:pt x="206375" y="93027"/>
                  <a:pt x="202370" y="90487"/>
                  <a:pt x="199700" y="90487"/>
                </a:cubicBezTo>
                <a:cubicBezTo>
                  <a:pt x="199700" y="90487"/>
                  <a:pt x="199700" y="90487"/>
                  <a:pt x="154312" y="90487"/>
                </a:cubicBezTo>
                <a:close/>
                <a:moveTo>
                  <a:pt x="143363" y="57150"/>
                </a:moveTo>
                <a:cubicBezTo>
                  <a:pt x="139425" y="57150"/>
                  <a:pt x="138112" y="59872"/>
                  <a:pt x="140738" y="62593"/>
                </a:cubicBezTo>
                <a:cubicBezTo>
                  <a:pt x="142050" y="66675"/>
                  <a:pt x="144676" y="72118"/>
                  <a:pt x="145989" y="78922"/>
                </a:cubicBezTo>
                <a:cubicBezTo>
                  <a:pt x="147301" y="83004"/>
                  <a:pt x="151240" y="85725"/>
                  <a:pt x="155178" y="85725"/>
                </a:cubicBezTo>
                <a:cubicBezTo>
                  <a:pt x="155178" y="85725"/>
                  <a:pt x="155178" y="85725"/>
                  <a:pt x="199811" y="85725"/>
                </a:cubicBezTo>
                <a:cubicBezTo>
                  <a:pt x="202437" y="85725"/>
                  <a:pt x="206375" y="83004"/>
                  <a:pt x="206375" y="78922"/>
                </a:cubicBezTo>
                <a:cubicBezTo>
                  <a:pt x="206375" y="78922"/>
                  <a:pt x="206375" y="78922"/>
                  <a:pt x="206375" y="63954"/>
                </a:cubicBezTo>
                <a:cubicBezTo>
                  <a:pt x="206375" y="59872"/>
                  <a:pt x="202437" y="57150"/>
                  <a:pt x="199811" y="57150"/>
                </a:cubicBezTo>
                <a:cubicBezTo>
                  <a:pt x="199811" y="57150"/>
                  <a:pt x="199811" y="57150"/>
                  <a:pt x="143363" y="57150"/>
                </a:cubicBezTo>
                <a:close/>
                <a:moveTo>
                  <a:pt x="38443" y="57150"/>
                </a:moveTo>
                <a:cubicBezTo>
                  <a:pt x="34427" y="57150"/>
                  <a:pt x="31750" y="59748"/>
                  <a:pt x="31750" y="63645"/>
                </a:cubicBezTo>
                <a:cubicBezTo>
                  <a:pt x="31750" y="63645"/>
                  <a:pt x="31750" y="63645"/>
                  <a:pt x="31750" y="79231"/>
                </a:cubicBezTo>
                <a:cubicBezTo>
                  <a:pt x="31750" y="83128"/>
                  <a:pt x="34427" y="85725"/>
                  <a:pt x="38443" y="85725"/>
                </a:cubicBezTo>
                <a:cubicBezTo>
                  <a:pt x="38443" y="85725"/>
                  <a:pt x="38443" y="85725"/>
                  <a:pt x="83951" y="85725"/>
                </a:cubicBezTo>
                <a:cubicBezTo>
                  <a:pt x="87967" y="85725"/>
                  <a:pt x="90644" y="83128"/>
                  <a:pt x="91982" y="79231"/>
                </a:cubicBezTo>
                <a:cubicBezTo>
                  <a:pt x="93321" y="72737"/>
                  <a:pt x="95998" y="67541"/>
                  <a:pt x="98675" y="62346"/>
                </a:cubicBezTo>
                <a:cubicBezTo>
                  <a:pt x="100013" y="59748"/>
                  <a:pt x="98675" y="57150"/>
                  <a:pt x="95998" y="57150"/>
                </a:cubicBezTo>
                <a:cubicBezTo>
                  <a:pt x="95998" y="57150"/>
                  <a:pt x="95998" y="57150"/>
                  <a:pt x="38443" y="57150"/>
                </a:cubicBezTo>
                <a:close/>
                <a:moveTo>
                  <a:pt x="54439" y="34925"/>
                </a:moveTo>
                <a:cubicBezTo>
                  <a:pt x="46526" y="34925"/>
                  <a:pt x="38613" y="38867"/>
                  <a:pt x="34656" y="46749"/>
                </a:cubicBezTo>
                <a:cubicBezTo>
                  <a:pt x="33337" y="49377"/>
                  <a:pt x="35975" y="52005"/>
                  <a:pt x="38613" y="52005"/>
                </a:cubicBezTo>
                <a:cubicBezTo>
                  <a:pt x="38613" y="52005"/>
                  <a:pt x="38613" y="52005"/>
                  <a:pt x="105874" y="52005"/>
                </a:cubicBezTo>
                <a:cubicBezTo>
                  <a:pt x="108511" y="52005"/>
                  <a:pt x="111149" y="53318"/>
                  <a:pt x="109830" y="54632"/>
                </a:cubicBezTo>
                <a:cubicBezTo>
                  <a:pt x="108511" y="55946"/>
                  <a:pt x="108511" y="55946"/>
                  <a:pt x="108511" y="55946"/>
                </a:cubicBezTo>
                <a:cubicBezTo>
                  <a:pt x="108511" y="57260"/>
                  <a:pt x="92685" y="74339"/>
                  <a:pt x="92685" y="103242"/>
                </a:cubicBezTo>
                <a:cubicBezTo>
                  <a:pt x="94004" y="122949"/>
                  <a:pt x="103236" y="137401"/>
                  <a:pt x="109830" y="143970"/>
                </a:cubicBezTo>
                <a:cubicBezTo>
                  <a:pt x="112468" y="146598"/>
                  <a:pt x="116424" y="149225"/>
                  <a:pt x="119062" y="149225"/>
                </a:cubicBezTo>
                <a:cubicBezTo>
                  <a:pt x="121700" y="149225"/>
                  <a:pt x="125656" y="146598"/>
                  <a:pt x="126975" y="143970"/>
                </a:cubicBezTo>
                <a:cubicBezTo>
                  <a:pt x="133569" y="137401"/>
                  <a:pt x="144120" y="122949"/>
                  <a:pt x="144120" y="103242"/>
                </a:cubicBezTo>
                <a:cubicBezTo>
                  <a:pt x="145439" y="74339"/>
                  <a:pt x="129613" y="57260"/>
                  <a:pt x="129613" y="55946"/>
                </a:cubicBezTo>
                <a:cubicBezTo>
                  <a:pt x="129613" y="55946"/>
                  <a:pt x="129613" y="55946"/>
                  <a:pt x="128294" y="54632"/>
                </a:cubicBezTo>
                <a:cubicBezTo>
                  <a:pt x="126975" y="53318"/>
                  <a:pt x="128294" y="52005"/>
                  <a:pt x="132251" y="52005"/>
                </a:cubicBezTo>
                <a:cubicBezTo>
                  <a:pt x="132251" y="52005"/>
                  <a:pt x="132251" y="52005"/>
                  <a:pt x="198193" y="52005"/>
                </a:cubicBezTo>
                <a:cubicBezTo>
                  <a:pt x="202149" y="52005"/>
                  <a:pt x="204787" y="49377"/>
                  <a:pt x="203468" y="46749"/>
                </a:cubicBezTo>
                <a:cubicBezTo>
                  <a:pt x="199512" y="38867"/>
                  <a:pt x="191599" y="34925"/>
                  <a:pt x="182367" y="34925"/>
                </a:cubicBezTo>
                <a:cubicBezTo>
                  <a:pt x="182367" y="34925"/>
                  <a:pt x="182367" y="34925"/>
                  <a:pt x="54439" y="34925"/>
                </a:cubicBezTo>
                <a:close/>
                <a:moveTo>
                  <a:pt x="54569" y="30162"/>
                </a:moveTo>
                <a:cubicBezTo>
                  <a:pt x="54569" y="30162"/>
                  <a:pt x="54569" y="30162"/>
                  <a:pt x="181969" y="30162"/>
                </a:cubicBezTo>
                <a:cubicBezTo>
                  <a:pt x="197730" y="30162"/>
                  <a:pt x="209550" y="41921"/>
                  <a:pt x="209550" y="57599"/>
                </a:cubicBezTo>
                <a:cubicBezTo>
                  <a:pt x="209550" y="57599"/>
                  <a:pt x="209550" y="57599"/>
                  <a:pt x="209550" y="151670"/>
                </a:cubicBezTo>
                <a:cubicBezTo>
                  <a:pt x="209550" y="166041"/>
                  <a:pt x="197730" y="177800"/>
                  <a:pt x="181969" y="177800"/>
                </a:cubicBezTo>
                <a:cubicBezTo>
                  <a:pt x="181969" y="177800"/>
                  <a:pt x="181969" y="177800"/>
                  <a:pt x="54569" y="177800"/>
                </a:cubicBezTo>
                <a:cubicBezTo>
                  <a:pt x="40121" y="177800"/>
                  <a:pt x="26987" y="166041"/>
                  <a:pt x="26987" y="151670"/>
                </a:cubicBezTo>
                <a:cubicBezTo>
                  <a:pt x="26987" y="151670"/>
                  <a:pt x="26987" y="151670"/>
                  <a:pt x="26987" y="57599"/>
                </a:cubicBezTo>
                <a:cubicBezTo>
                  <a:pt x="26987" y="41921"/>
                  <a:pt x="40121" y="30162"/>
                  <a:pt x="54569" y="30162"/>
                </a:cubicBezTo>
                <a:close/>
                <a:moveTo>
                  <a:pt x="30856" y="9525"/>
                </a:moveTo>
                <a:cubicBezTo>
                  <a:pt x="19010" y="9525"/>
                  <a:pt x="11112" y="18759"/>
                  <a:pt x="11112" y="29313"/>
                </a:cubicBezTo>
                <a:cubicBezTo>
                  <a:pt x="11112" y="29313"/>
                  <a:pt x="11112" y="29313"/>
                  <a:pt x="11112" y="177062"/>
                </a:cubicBezTo>
                <a:cubicBezTo>
                  <a:pt x="11112" y="187616"/>
                  <a:pt x="19010" y="196850"/>
                  <a:pt x="30856" y="196850"/>
                </a:cubicBezTo>
                <a:cubicBezTo>
                  <a:pt x="30856" y="196850"/>
                  <a:pt x="30856" y="196850"/>
                  <a:pt x="237516" y="196850"/>
                </a:cubicBezTo>
                <a:cubicBezTo>
                  <a:pt x="250679" y="196850"/>
                  <a:pt x="270424" y="190254"/>
                  <a:pt x="280954" y="182339"/>
                </a:cubicBezTo>
                <a:cubicBezTo>
                  <a:pt x="280954" y="182339"/>
                  <a:pt x="280954" y="182339"/>
                  <a:pt x="309913" y="162551"/>
                </a:cubicBezTo>
                <a:cubicBezTo>
                  <a:pt x="319127" y="154636"/>
                  <a:pt x="327025" y="138806"/>
                  <a:pt x="327025" y="125614"/>
                </a:cubicBezTo>
                <a:lnTo>
                  <a:pt x="327025" y="29313"/>
                </a:lnTo>
                <a:cubicBezTo>
                  <a:pt x="327025" y="18759"/>
                  <a:pt x="319127" y="9525"/>
                  <a:pt x="307281" y="9525"/>
                </a:cubicBezTo>
                <a:cubicBezTo>
                  <a:pt x="307281" y="9525"/>
                  <a:pt x="307281" y="9525"/>
                  <a:pt x="30856" y="9525"/>
                </a:cubicBezTo>
                <a:close/>
                <a:moveTo>
                  <a:pt x="30379" y="0"/>
                </a:moveTo>
                <a:cubicBezTo>
                  <a:pt x="30379" y="0"/>
                  <a:pt x="30379" y="0"/>
                  <a:pt x="307759" y="0"/>
                </a:cubicBezTo>
                <a:cubicBezTo>
                  <a:pt x="324930" y="0"/>
                  <a:pt x="338138" y="13229"/>
                  <a:pt x="338138" y="29104"/>
                </a:cubicBezTo>
                <a:cubicBezTo>
                  <a:pt x="338138" y="29104"/>
                  <a:pt x="338138" y="29104"/>
                  <a:pt x="338138" y="125677"/>
                </a:cubicBezTo>
                <a:cubicBezTo>
                  <a:pt x="338138" y="141552"/>
                  <a:pt x="328892" y="161396"/>
                  <a:pt x="315684" y="170656"/>
                </a:cubicBezTo>
                <a:cubicBezTo>
                  <a:pt x="315684" y="170656"/>
                  <a:pt x="315684" y="170656"/>
                  <a:pt x="286625" y="191823"/>
                </a:cubicBezTo>
                <a:cubicBezTo>
                  <a:pt x="274737" y="199761"/>
                  <a:pt x="253604" y="206375"/>
                  <a:pt x="237753" y="206375"/>
                </a:cubicBezTo>
                <a:cubicBezTo>
                  <a:pt x="237753" y="206375"/>
                  <a:pt x="237753" y="206375"/>
                  <a:pt x="30379" y="206375"/>
                </a:cubicBezTo>
                <a:cubicBezTo>
                  <a:pt x="13208" y="206375"/>
                  <a:pt x="0" y="193146"/>
                  <a:pt x="0" y="177271"/>
                </a:cubicBezTo>
                <a:cubicBezTo>
                  <a:pt x="0" y="177271"/>
                  <a:pt x="0" y="177271"/>
                  <a:pt x="0" y="29104"/>
                </a:cubicBezTo>
                <a:cubicBezTo>
                  <a:pt x="0" y="13229"/>
                  <a:pt x="13208" y="0"/>
                  <a:pt x="30379" y="0"/>
                </a:cubicBezTo>
                <a:close/>
              </a:path>
            </a:pathLst>
          </a:custGeom>
          <a:solidFill>
            <a:schemeClr val="bg1"/>
          </a:solidFill>
          <a:ln w="12700">
            <a:solidFill>
              <a:schemeClr val="bg1"/>
            </a:solidFill>
          </a:ln>
        </p:spPr>
        <p:txBody>
          <a:bodyPr/>
          <a:lstStyle/>
          <a:p>
            <a:endParaRPr lang="zh-CN" altLang="en-US"/>
          </a:p>
        </p:txBody>
      </p:sp>
      <p:sp>
        <p:nvSpPr>
          <p:cNvPr id="22" name="location-pointer_3913"/>
          <p:cNvSpPr>
            <a:spLocks noChangeAspect="1"/>
          </p:cNvSpPr>
          <p:nvPr/>
        </p:nvSpPr>
        <p:spPr bwMode="auto">
          <a:xfrm>
            <a:off x="5983704" y="2898747"/>
            <a:ext cx="290967" cy="289987"/>
          </a:xfrm>
          <a:custGeom>
            <a:avLst/>
            <a:gdLst>
              <a:gd name="connsiteX0" fmla="*/ 55283 w 336786"/>
              <a:gd name="connsiteY0" fmla="*/ 34143 h 335652"/>
              <a:gd name="connsiteX1" fmla="*/ 51344 w 336786"/>
              <a:gd name="connsiteY1" fmla="*/ 160906 h 335652"/>
              <a:gd name="connsiteX2" fmla="*/ 174768 w 336786"/>
              <a:gd name="connsiteY2" fmla="*/ 285027 h 335652"/>
              <a:gd name="connsiteX3" fmla="*/ 300819 w 336786"/>
              <a:gd name="connsiteY3" fmla="*/ 281066 h 335652"/>
              <a:gd name="connsiteX4" fmla="*/ 269306 w 336786"/>
              <a:gd name="connsiteY4" fmla="*/ 249375 h 335652"/>
              <a:gd name="connsiteX5" fmla="*/ 225977 w 336786"/>
              <a:gd name="connsiteY5" fmla="*/ 259939 h 335652"/>
              <a:gd name="connsiteX6" fmla="*/ 181334 w 336786"/>
              <a:gd name="connsiteY6" fmla="*/ 232210 h 335652"/>
              <a:gd name="connsiteX7" fmla="*/ 103865 w 336786"/>
              <a:gd name="connsiteY7" fmla="*/ 154303 h 335652"/>
              <a:gd name="connsiteX8" fmla="*/ 74978 w 336786"/>
              <a:gd name="connsiteY8" fmla="*/ 109408 h 335652"/>
              <a:gd name="connsiteX9" fmla="*/ 86795 w 336786"/>
              <a:gd name="connsiteY9" fmla="*/ 65834 h 335652"/>
              <a:gd name="connsiteX10" fmla="*/ 55283 w 336786"/>
              <a:gd name="connsiteY10" fmla="*/ 34143 h 335652"/>
              <a:gd name="connsiteX11" fmla="*/ 235602 w 336786"/>
              <a:gd name="connsiteY11" fmla="*/ 29381 h 335652"/>
              <a:gd name="connsiteX12" fmla="*/ 161118 w 336786"/>
              <a:gd name="connsiteY12" fmla="*/ 79242 h 335652"/>
              <a:gd name="connsiteX13" fmla="*/ 234272 w 336786"/>
              <a:gd name="connsiteY13" fmla="*/ 129102 h 335652"/>
              <a:gd name="connsiteX14" fmla="*/ 246243 w 336786"/>
              <a:gd name="connsiteY14" fmla="*/ 134351 h 335652"/>
              <a:gd name="connsiteX15" fmla="*/ 270184 w 336786"/>
              <a:gd name="connsiteY15" fmla="*/ 157969 h 335652"/>
              <a:gd name="connsiteX16" fmla="*/ 271514 w 336786"/>
              <a:gd name="connsiteY16" fmla="*/ 130414 h 335652"/>
              <a:gd name="connsiteX17" fmla="*/ 279495 w 336786"/>
              <a:gd name="connsiteY17" fmla="*/ 119917 h 335652"/>
              <a:gd name="connsiteX18" fmla="*/ 308756 w 336786"/>
              <a:gd name="connsiteY18" fmla="*/ 79242 h 335652"/>
              <a:gd name="connsiteX19" fmla="*/ 235602 w 336786"/>
              <a:gd name="connsiteY19" fmla="*/ 29381 h 335652"/>
              <a:gd name="connsiteX20" fmla="*/ 235596 w 336786"/>
              <a:gd name="connsiteY20" fmla="*/ 806 h 335652"/>
              <a:gd name="connsiteX21" fmla="*/ 335744 w 336786"/>
              <a:gd name="connsiteY21" fmla="*/ 79983 h 335652"/>
              <a:gd name="connsiteX22" fmla="*/ 298848 w 336786"/>
              <a:gd name="connsiteY22" fmla="*/ 140685 h 335652"/>
              <a:gd name="connsiteX23" fmla="*/ 294894 w 336786"/>
              <a:gd name="connsiteY23" fmla="*/ 192150 h 335652"/>
              <a:gd name="connsiteX24" fmla="*/ 271175 w 336786"/>
              <a:gd name="connsiteY24" fmla="*/ 200067 h 335652"/>
              <a:gd name="connsiteX25" fmla="*/ 229008 w 336786"/>
              <a:gd name="connsiteY25" fmla="*/ 157840 h 335652"/>
              <a:gd name="connsiteX26" fmla="*/ 134131 w 336786"/>
              <a:gd name="connsiteY26" fmla="*/ 79983 h 335652"/>
              <a:gd name="connsiteX27" fmla="*/ 235596 w 336786"/>
              <a:gd name="connsiteY27" fmla="*/ 806 h 335652"/>
              <a:gd name="connsiteX28" fmla="*/ 57228 w 336786"/>
              <a:gd name="connsiteY28" fmla="*/ 544 h 335652"/>
              <a:gd name="connsiteX29" fmla="*/ 64163 w 336786"/>
              <a:gd name="connsiteY29" fmla="*/ 4987 h 335652"/>
              <a:gd name="connsiteX30" fmla="*/ 115679 w 336786"/>
              <a:gd name="connsiteY30" fmla="*/ 56323 h 335652"/>
              <a:gd name="connsiteX31" fmla="*/ 115679 w 336786"/>
              <a:gd name="connsiteY31" fmla="*/ 76068 h 335652"/>
              <a:gd name="connsiteX32" fmla="*/ 103791 w 336786"/>
              <a:gd name="connsiteY32" fmla="*/ 105028 h 335652"/>
              <a:gd name="connsiteX33" fmla="*/ 123605 w 336786"/>
              <a:gd name="connsiteY33" fmla="*/ 136619 h 335652"/>
              <a:gd name="connsiteX34" fmla="*/ 201541 w 336786"/>
              <a:gd name="connsiteY34" fmla="*/ 214283 h 335652"/>
              <a:gd name="connsiteX35" fmla="*/ 231923 w 336786"/>
              <a:gd name="connsiteY35" fmla="*/ 234028 h 335652"/>
              <a:gd name="connsiteX36" fmla="*/ 262304 w 336786"/>
              <a:gd name="connsiteY36" fmla="*/ 222181 h 335652"/>
              <a:gd name="connsiteX37" fmla="*/ 282119 w 336786"/>
              <a:gd name="connsiteY37" fmla="*/ 222181 h 335652"/>
              <a:gd name="connsiteX38" fmla="*/ 332314 w 336786"/>
              <a:gd name="connsiteY38" fmla="*/ 272201 h 335652"/>
              <a:gd name="connsiteX39" fmla="*/ 332314 w 336786"/>
              <a:gd name="connsiteY39" fmla="*/ 291946 h 335652"/>
              <a:gd name="connsiteX40" fmla="*/ 155308 w 336786"/>
              <a:gd name="connsiteY40" fmla="*/ 305109 h 335652"/>
              <a:gd name="connsiteX41" fmla="*/ 29818 w 336786"/>
              <a:gd name="connsiteY41" fmla="*/ 180058 h 335652"/>
              <a:gd name="connsiteX42" fmla="*/ 44348 w 336786"/>
              <a:gd name="connsiteY42" fmla="*/ 4987 h 335652"/>
              <a:gd name="connsiteX43" fmla="*/ 57228 w 336786"/>
              <a:gd name="connsiteY43" fmla="*/ 544 h 33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36786" h="335652">
                <a:moveTo>
                  <a:pt x="55283" y="34143"/>
                </a:moveTo>
                <a:cubicBezTo>
                  <a:pt x="22457" y="73756"/>
                  <a:pt x="19831" y="129215"/>
                  <a:pt x="51344" y="160906"/>
                </a:cubicBezTo>
                <a:cubicBezTo>
                  <a:pt x="51344" y="160906"/>
                  <a:pt x="51344" y="160906"/>
                  <a:pt x="174768" y="285027"/>
                </a:cubicBezTo>
                <a:cubicBezTo>
                  <a:pt x="206281" y="316718"/>
                  <a:pt x="260115" y="314077"/>
                  <a:pt x="300819" y="281066"/>
                </a:cubicBezTo>
                <a:cubicBezTo>
                  <a:pt x="300819" y="281066"/>
                  <a:pt x="300819" y="281066"/>
                  <a:pt x="269306" y="249375"/>
                </a:cubicBezTo>
                <a:cubicBezTo>
                  <a:pt x="256176" y="259939"/>
                  <a:pt x="241733" y="263900"/>
                  <a:pt x="225977" y="259939"/>
                </a:cubicBezTo>
                <a:cubicBezTo>
                  <a:pt x="211533" y="257298"/>
                  <a:pt x="195777" y="248055"/>
                  <a:pt x="181334" y="232210"/>
                </a:cubicBezTo>
                <a:cubicBezTo>
                  <a:pt x="181334" y="232210"/>
                  <a:pt x="181334" y="232210"/>
                  <a:pt x="103865" y="154303"/>
                </a:cubicBezTo>
                <a:cubicBezTo>
                  <a:pt x="88108" y="138458"/>
                  <a:pt x="78917" y="123933"/>
                  <a:pt x="74978" y="109408"/>
                </a:cubicBezTo>
                <a:cubicBezTo>
                  <a:pt x="72352" y="93563"/>
                  <a:pt x="76291" y="79038"/>
                  <a:pt x="86795" y="65834"/>
                </a:cubicBezTo>
                <a:cubicBezTo>
                  <a:pt x="86795" y="65834"/>
                  <a:pt x="86795" y="65834"/>
                  <a:pt x="55283" y="34143"/>
                </a:cubicBezTo>
                <a:close/>
                <a:moveTo>
                  <a:pt x="235602" y="29381"/>
                </a:moveTo>
                <a:cubicBezTo>
                  <a:pt x="194370" y="29381"/>
                  <a:pt x="161118" y="51687"/>
                  <a:pt x="161118" y="79242"/>
                </a:cubicBezTo>
                <a:cubicBezTo>
                  <a:pt x="161118" y="106796"/>
                  <a:pt x="194370" y="129102"/>
                  <a:pt x="234272" y="129102"/>
                </a:cubicBezTo>
                <a:cubicBezTo>
                  <a:pt x="235602" y="129102"/>
                  <a:pt x="240922" y="129102"/>
                  <a:pt x="246243" y="134351"/>
                </a:cubicBezTo>
                <a:cubicBezTo>
                  <a:pt x="246243" y="134351"/>
                  <a:pt x="246243" y="134351"/>
                  <a:pt x="270184" y="157969"/>
                </a:cubicBezTo>
                <a:cubicBezTo>
                  <a:pt x="270184" y="157969"/>
                  <a:pt x="270184" y="157969"/>
                  <a:pt x="271514" y="130414"/>
                </a:cubicBezTo>
                <a:cubicBezTo>
                  <a:pt x="271514" y="126478"/>
                  <a:pt x="274174" y="121230"/>
                  <a:pt x="279495" y="119917"/>
                </a:cubicBezTo>
                <a:cubicBezTo>
                  <a:pt x="298116" y="109420"/>
                  <a:pt x="308756" y="94987"/>
                  <a:pt x="308756" y="79242"/>
                </a:cubicBezTo>
                <a:cubicBezTo>
                  <a:pt x="308756" y="51687"/>
                  <a:pt x="275504" y="29381"/>
                  <a:pt x="235602" y="29381"/>
                </a:cubicBezTo>
                <a:close/>
                <a:moveTo>
                  <a:pt x="235596" y="806"/>
                </a:moveTo>
                <a:cubicBezTo>
                  <a:pt x="290941" y="806"/>
                  <a:pt x="335744" y="36436"/>
                  <a:pt x="335744" y="79983"/>
                </a:cubicBezTo>
                <a:cubicBezTo>
                  <a:pt x="335744" y="103736"/>
                  <a:pt x="322567" y="126169"/>
                  <a:pt x="298848" y="140685"/>
                </a:cubicBezTo>
                <a:cubicBezTo>
                  <a:pt x="298848" y="140685"/>
                  <a:pt x="298848" y="140685"/>
                  <a:pt x="294894" y="192150"/>
                </a:cubicBezTo>
                <a:cubicBezTo>
                  <a:pt x="290941" y="211944"/>
                  <a:pt x="273811" y="204026"/>
                  <a:pt x="271175" y="200067"/>
                </a:cubicBezTo>
                <a:cubicBezTo>
                  <a:pt x="271175" y="200067"/>
                  <a:pt x="271175" y="200067"/>
                  <a:pt x="229008" y="157840"/>
                </a:cubicBezTo>
                <a:cubicBezTo>
                  <a:pt x="176299" y="156520"/>
                  <a:pt x="134131" y="122210"/>
                  <a:pt x="134131" y="79983"/>
                </a:cubicBezTo>
                <a:cubicBezTo>
                  <a:pt x="134131" y="36436"/>
                  <a:pt x="178934" y="806"/>
                  <a:pt x="235596" y="806"/>
                </a:cubicBezTo>
                <a:close/>
                <a:moveTo>
                  <a:pt x="57228" y="544"/>
                </a:moveTo>
                <a:cubicBezTo>
                  <a:pt x="60860" y="1696"/>
                  <a:pt x="63502" y="4328"/>
                  <a:pt x="64163" y="4987"/>
                </a:cubicBezTo>
                <a:cubicBezTo>
                  <a:pt x="64163" y="4987"/>
                  <a:pt x="64163" y="4987"/>
                  <a:pt x="115679" y="56323"/>
                </a:cubicBezTo>
                <a:cubicBezTo>
                  <a:pt x="120963" y="61589"/>
                  <a:pt x="120963" y="69487"/>
                  <a:pt x="115679" y="76068"/>
                </a:cubicBezTo>
                <a:cubicBezTo>
                  <a:pt x="101149" y="89232"/>
                  <a:pt x="101149" y="98446"/>
                  <a:pt x="103791" y="105028"/>
                </a:cubicBezTo>
                <a:cubicBezTo>
                  <a:pt x="105112" y="114242"/>
                  <a:pt x="111716" y="123456"/>
                  <a:pt x="123605" y="136619"/>
                </a:cubicBezTo>
                <a:cubicBezTo>
                  <a:pt x="123605" y="136619"/>
                  <a:pt x="123605" y="136619"/>
                  <a:pt x="201541" y="214283"/>
                </a:cubicBezTo>
                <a:cubicBezTo>
                  <a:pt x="213429" y="226130"/>
                  <a:pt x="222676" y="232711"/>
                  <a:pt x="231923" y="234028"/>
                </a:cubicBezTo>
                <a:cubicBezTo>
                  <a:pt x="238527" y="235344"/>
                  <a:pt x="247774" y="235344"/>
                  <a:pt x="262304" y="222181"/>
                </a:cubicBezTo>
                <a:cubicBezTo>
                  <a:pt x="264946" y="218232"/>
                  <a:pt x="272872" y="214283"/>
                  <a:pt x="282119" y="222181"/>
                </a:cubicBezTo>
                <a:cubicBezTo>
                  <a:pt x="282119" y="222181"/>
                  <a:pt x="282119" y="222181"/>
                  <a:pt x="332314" y="272201"/>
                </a:cubicBezTo>
                <a:cubicBezTo>
                  <a:pt x="338919" y="277466"/>
                  <a:pt x="337598" y="286681"/>
                  <a:pt x="332314" y="291946"/>
                </a:cubicBezTo>
                <a:cubicBezTo>
                  <a:pt x="304575" y="324854"/>
                  <a:pt x="213429" y="364344"/>
                  <a:pt x="155308" y="305109"/>
                </a:cubicBezTo>
                <a:cubicBezTo>
                  <a:pt x="155308" y="305109"/>
                  <a:pt x="155308" y="305109"/>
                  <a:pt x="29818" y="180058"/>
                </a:cubicBezTo>
                <a:cubicBezTo>
                  <a:pt x="-15094" y="136619"/>
                  <a:pt x="-8489" y="57640"/>
                  <a:pt x="44348" y="4987"/>
                </a:cubicBezTo>
                <a:cubicBezTo>
                  <a:pt x="48972" y="-279"/>
                  <a:pt x="53595" y="-608"/>
                  <a:pt x="57228" y="544"/>
                </a:cubicBezTo>
                <a:close/>
              </a:path>
            </a:pathLst>
          </a:custGeom>
          <a:solidFill>
            <a:schemeClr val="bg1"/>
          </a:solidFill>
          <a:ln>
            <a:noFill/>
          </a:ln>
        </p:spPr>
        <p:txBody>
          <a:bodyPr/>
          <a:lstStyle>
            <a:defPPr>
              <a:defRPr lang="zh-CN"/>
            </a:defPPr>
            <a:lvl1pPr marL="0" algn="l" defTabSz="914243" rtl="0" eaLnBrk="1" latinLnBrk="0" hangingPunct="1">
              <a:defRPr sz="1800" kern="1200">
                <a:solidFill>
                  <a:schemeClr val="tx1"/>
                </a:solidFill>
                <a:latin typeface="+mn-lt"/>
                <a:ea typeface="+mn-ea"/>
                <a:cs typeface="+mn-cs"/>
              </a:defRPr>
            </a:lvl1pPr>
            <a:lvl2pPr marL="457118" algn="l" defTabSz="914243" rtl="0" eaLnBrk="1" latinLnBrk="0" hangingPunct="1">
              <a:defRPr sz="1800" kern="1200">
                <a:solidFill>
                  <a:schemeClr val="tx1"/>
                </a:solidFill>
                <a:latin typeface="+mn-lt"/>
                <a:ea typeface="+mn-ea"/>
                <a:cs typeface="+mn-cs"/>
              </a:defRPr>
            </a:lvl2pPr>
            <a:lvl3pPr marL="914243" algn="l" defTabSz="914243" rtl="0" eaLnBrk="1" latinLnBrk="0" hangingPunct="1">
              <a:defRPr sz="1800" kern="1200">
                <a:solidFill>
                  <a:schemeClr val="tx1"/>
                </a:solidFill>
                <a:latin typeface="+mn-lt"/>
                <a:ea typeface="+mn-ea"/>
                <a:cs typeface="+mn-cs"/>
              </a:defRPr>
            </a:lvl3pPr>
            <a:lvl4pPr marL="1371362" algn="l" defTabSz="914243" rtl="0" eaLnBrk="1" latinLnBrk="0" hangingPunct="1">
              <a:defRPr sz="1800" kern="1200">
                <a:solidFill>
                  <a:schemeClr val="tx1"/>
                </a:solidFill>
                <a:latin typeface="+mn-lt"/>
                <a:ea typeface="+mn-ea"/>
                <a:cs typeface="+mn-cs"/>
              </a:defRPr>
            </a:lvl4pPr>
            <a:lvl5pPr marL="1828484" algn="l" defTabSz="914243" rtl="0" eaLnBrk="1" latinLnBrk="0" hangingPunct="1">
              <a:defRPr sz="1800" kern="1200">
                <a:solidFill>
                  <a:schemeClr val="tx1"/>
                </a:solidFill>
                <a:latin typeface="+mn-lt"/>
                <a:ea typeface="+mn-ea"/>
                <a:cs typeface="+mn-cs"/>
              </a:defRPr>
            </a:lvl5pPr>
            <a:lvl6pPr marL="2285601" algn="l" defTabSz="914243" rtl="0" eaLnBrk="1" latinLnBrk="0" hangingPunct="1">
              <a:defRPr sz="1800" kern="1200">
                <a:solidFill>
                  <a:schemeClr val="tx1"/>
                </a:solidFill>
                <a:latin typeface="+mn-lt"/>
                <a:ea typeface="+mn-ea"/>
                <a:cs typeface="+mn-cs"/>
              </a:defRPr>
            </a:lvl6pPr>
            <a:lvl7pPr marL="2742719" algn="l" defTabSz="914243" rtl="0" eaLnBrk="1" latinLnBrk="0" hangingPunct="1">
              <a:defRPr sz="1800" kern="1200">
                <a:solidFill>
                  <a:schemeClr val="tx1"/>
                </a:solidFill>
                <a:latin typeface="+mn-lt"/>
                <a:ea typeface="+mn-ea"/>
                <a:cs typeface="+mn-cs"/>
              </a:defRPr>
            </a:lvl7pPr>
            <a:lvl8pPr marL="3199840" algn="l" defTabSz="914243" rtl="0" eaLnBrk="1" latinLnBrk="0" hangingPunct="1">
              <a:defRPr sz="1800" kern="1200">
                <a:solidFill>
                  <a:schemeClr val="tx1"/>
                </a:solidFill>
                <a:latin typeface="+mn-lt"/>
                <a:ea typeface="+mn-ea"/>
                <a:cs typeface="+mn-cs"/>
              </a:defRPr>
            </a:lvl8pPr>
            <a:lvl9pPr marL="3656960" algn="l" defTabSz="914243" rtl="0" eaLnBrk="1" latinLnBrk="0" hangingPunct="1">
              <a:defRPr sz="1800" kern="1200">
                <a:solidFill>
                  <a:schemeClr val="tx1"/>
                </a:solidFill>
                <a:latin typeface="+mn-lt"/>
                <a:ea typeface="+mn-ea"/>
                <a:cs typeface="+mn-cs"/>
              </a:defRPr>
            </a:lvl9pPr>
          </a:lstStyle>
          <a:p>
            <a:endParaRPr lang="zh-CN" altLang="en-US"/>
          </a:p>
        </p:txBody>
      </p:sp>
      <p:sp>
        <p:nvSpPr>
          <p:cNvPr id="23" name="任意多边形 47"/>
          <p:cNvSpPr/>
          <p:nvPr/>
        </p:nvSpPr>
        <p:spPr bwMode="auto">
          <a:xfrm>
            <a:off x="1592683" y="4212983"/>
            <a:ext cx="432048" cy="432048"/>
          </a:xfrm>
          <a:custGeom>
            <a:avLst/>
            <a:gdLst>
              <a:gd name="connsiteX0" fmla="*/ 216024 w 432048"/>
              <a:gd name="connsiteY0" fmla="*/ 0 h 432048"/>
              <a:gd name="connsiteX1" fmla="*/ 432048 w 432048"/>
              <a:gd name="connsiteY1" fmla="*/ 216024 h 432048"/>
              <a:gd name="connsiteX2" fmla="*/ 216024 w 432048"/>
              <a:gd name="connsiteY2" fmla="*/ 432048 h 432048"/>
              <a:gd name="connsiteX3" fmla="*/ 0 w 432048"/>
              <a:gd name="connsiteY3" fmla="*/ 216024 h 432048"/>
              <a:gd name="connsiteX4" fmla="*/ 216024 w 432048"/>
              <a:gd name="connsiteY4" fmla="*/ 0 h 432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48" h="432048">
                <a:moveTo>
                  <a:pt x="216024" y="0"/>
                </a:moveTo>
                <a:cubicBezTo>
                  <a:pt x="335331" y="0"/>
                  <a:pt x="432048" y="96717"/>
                  <a:pt x="432048" y="216024"/>
                </a:cubicBezTo>
                <a:cubicBezTo>
                  <a:pt x="432048" y="335331"/>
                  <a:pt x="335331" y="432048"/>
                  <a:pt x="216024" y="432048"/>
                </a:cubicBezTo>
                <a:cubicBezTo>
                  <a:pt x="96717" y="432048"/>
                  <a:pt x="0" y="335331"/>
                  <a:pt x="0" y="216024"/>
                </a:cubicBezTo>
                <a:cubicBezTo>
                  <a:pt x="0" y="96717"/>
                  <a:pt x="96717" y="0"/>
                  <a:pt x="216024" y="0"/>
                </a:cubicBezTo>
                <a:close/>
              </a:path>
            </a:pathLst>
          </a:custGeom>
          <a:solidFill>
            <a:srgbClr val="C00000"/>
          </a:solidFill>
          <a:ln w="9525" cap="flat" cmpd="sng" algn="ctr">
            <a:noFill/>
            <a:prstDash val="solid"/>
            <a:round/>
            <a:headEnd type="none" w="med" len="med"/>
            <a:tailEnd type="none" w="med" len="med"/>
          </a:ln>
          <a:effectLst>
            <a:outerShdw blurRad="50800" dist="38100" dir="10800000" algn="r" rotWithShape="0">
              <a:prstClr val="black">
                <a:alpha val="40000"/>
              </a:prstClr>
            </a:outerShdw>
          </a:effectLst>
        </p:spPr>
        <p:txBody>
          <a:bodyPr wrap="square" lIns="91440" tIns="45720" rIns="91440" bIns="45720" numCol="1" spcCol="0" rtlCol="0" fromWordArt="0" anchor="ctr" anchorCtr="0" forceAA="0" compatLnSpc="1"/>
          <a:lstStyle/>
          <a:p>
            <a:pPr algn="ctr" fontAlgn="base">
              <a:spcBef>
                <a:spcPct val="0"/>
              </a:spcBef>
              <a:spcAft>
                <a:spcPct val="0"/>
              </a:spcAft>
            </a:pPr>
            <a:endParaRPr lang="zh-CN" altLang="en-US" sz="1500" dirty="0">
              <a:solidFill>
                <a:srgbClr val="FFFFFF"/>
              </a:solidFill>
              <a:latin typeface="微软雅黑" pitchFamily="34" charset="-122"/>
              <a:ea typeface="微软雅黑" pitchFamily="34" charset="-122"/>
            </a:endParaRPr>
          </a:p>
        </p:txBody>
      </p:sp>
      <p:sp>
        <p:nvSpPr>
          <p:cNvPr id="24" name="任意多边形 48"/>
          <p:cNvSpPr/>
          <p:nvPr/>
        </p:nvSpPr>
        <p:spPr bwMode="auto">
          <a:xfrm>
            <a:off x="1808707" y="4212983"/>
            <a:ext cx="1296144" cy="432048"/>
          </a:xfrm>
          <a:custGeom>
            <a:avLst/>
            <a:gdLst>
              <a:gd name="connsiteX0" fmla="*/ 0 w 1296144"/>
              <a:gd name="connsiteY0" fmla="*/ 0 h 432048"/>
              <a:gd name="connsiteX1" fmla="*/ 1224135 w 1296144"/>
              <a:gd name="connsiteY1" fmla="*/ 0 h 432048"/>
              <a:gd name="connsiteX2" fmla="*/ 1296144 w 1296144"/>
              <a:gd name="connsiteY2" fmla="*/ 72009 h 432048"/>
              <a:gd name="connsiteX3" fmla="*/ 1296144 w 1296144"/>
              <a:gd name="connsiteY3" fmla="*/ 360039 h 432048"/>
              <a:gd name="connsiteX4" fmla="*/ 1224135 w 1296144"/>
              <a:gd name="connsiteY4" fmla="*/ 432048 h 432048"/>
              <a:gd name="connsiteX5" fmla="*/ 0 w 1296144"/>
              <a:gd name="connsiteY5" fmla="*/ 432048 h 432048"/>
              <a:gd name="connsiteX6" fmla="*/ 216024 w 1296144"/>
              <a:gd name="connsiteY6" fmla="*/ 216024 h 432048"/>
              <a:gd name="connsiteX7" fmla="*/ 0 w 1296144"/>
              <a:gd name="connsiteY7" fmla="*/ 0 h 43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6144" h="432048">
                <a:moveTo>
                  <a:pt x="0" y="0"/>
                </a:moveTo>
                <a:lnTo>
                  <a:pt x="1224135" y="0"/>
                </a:lnTo>
                <a:cubicBezTo>
                  <a:pt x="1263904" y="0"/>
                  <a:pt x="1296144" y="32240"/>
                  <a:pt x="1296144" y="72009"/>
                </a:cubicBezTo>
                <a:lnTo>
                  <a:pt x="1296144" y="360039"/>
                </a:lnTo>
                <a:cubicBezTo>
                  <a:pt x="1296144" y="399808"/>
                  <a:pt x="1263904" y="432048"/>
                  <a:pt x="1224135" y="432048"/>
                </a:cubicBezTo>
                <a:lnTo>
                  <a:pt x="0" y="432048"/>
                </a:lnTo>
                <a:cubicBezTo>
                  <a:pt x="119307" y="432048"/>
                  <a:pt x="216024" y="335331"/>
                  <a:pt x="216024" y="216024"/>
                </a:cubicBezTo>
                <a:cubicBezTo>
                  <a:pt x="216024" y="96717"/>
                  <a:pt x="119307" y="0"/>
                  <a:pt x="0" y="0"/>
                </a:cubicBezTo>
                <a:close/>
              </a:path>
            </a:pathLst>
          </a:custGeom>
          <a:solidFill>
            <a:schemeClr val="bg1">
              <a:lumMod val="65000"/>
            </a:scheme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wrap="square" lIns="91440" tIns="45720" rIns="91440" bIns="45720" numCol="1" spcCol="0" rtlCol="0" fromWordArt="0" anchor="ctr" anchorCtr="0" forceAA="0" compatLnSpc="1"/>
          <a:lstStyle/>
          <a:p>
            <a:pPr algn="r" fontAlgn="base">
              <a:spcBef>
                <a:spcPct val="0"/>
              </a:spcBef>
              <a:spcAft>
                <a:spcPct val="0"/>
              </a:spcAft>
            </a:pPr>
            <a:r>
              <a:rPr lang="zh-CN" altLang="en-US" sz="1500" dirty="0" smtClean="0">
                <a:solidFill>
                  <a:srgbClr val="FFFFFF"/>
                </a:solidFill>
                <a:latin typeface="微软雅黑" pitchFamily="34" charset="-122"/>
                <a:ea typeface="微软雅黑" pitchFamily="34" charset="-122"/>
              </a:rPr>
              <a:t>交际圈验证</a:t>
            </a:r>
            <a:endParaRPr lang="zh-CN" altLang="en-US" sz="1500" dirty="0">
              <a:solidFill>
                <a:srgbClr val="FFFFFF"/>
              </a:solidFill>
              <a:latin typeface="微软雅黑" pitchFamily="34" charset="-122"/>
              <a:ea typeface="微软雅黑" pitchFamily="34" charset="-122"/>
            </a:endParaRPr>
          </a:p>
        </p:txBody>
      </p:sp>
      <p:sp>
        <p:nvSpPr>
          <p:cNvPr id="25" name="任意多边形 49"/>
          <p:cNvSpPr/>
          <p:nvPr/>
        </p:nvSpPr>
        <p:spPr bwMode="auto">
          <a:xfrm>
            <a:off x="3824931" y="4212983"/>
            <a:ext cx="432048" cy="432048"/>
          </a:xfrm>
          <a:custGeom>
            <a:avLst/>
            <a:gdLst>
              <a:gd name="connsiteX0" fmla="*/ 216024 w 432048"/>
              <a:gd name="connsiteY0" fmla="*/ 0 h 432048"/>
              <a:gd name="connsiteX1" fmla="*/ 432048 w 432048"/>
              <a:gd name="connsiteY1" fmla="*/ 216024 h 432048"/>
              <a:gd name="connsiteX2" fmla="*/ 216024 w 432048"/>
              <a:gd name="connsiteY2" fmla="*/ 432048 h 432048"/>
              <a:gd name="connsiteX3" fmla="*/ 0 w 432048"/>
              <a:gd name="connsiteY3" fmla="*/ 216024 h 432048"/>
              <a:gd name="connsiteX4" fmla="*/ 216024 w 432048"/>
              <a:gd name="connsiteY4" fmla="*/ 0 h 432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48" h="432048">
                <a:moveTo>
                  <a:pt x="216024" y="0"/>
                </a:moveTo>
                <a:cubicBezTo>
                  <a:pt x="335331" y="0"/>
                  <a:pt x="432048" y="96717"/>
                  <a:pt x="432048" y="216024"/>
                </a:cubicBezTo>
                <a:cubicBezTo>
                  <a:pt x="432048" y="335331"/>
                  <a:pt x="335331" y="432048"/>
                  <a:pt x="216024" y="432048"/>
                </a:cubicBezTo>
                <a:cubicBezTo>
                  <a:pt x="96717" y="432048"/>
                  <a:pt x="0" y="335331"/>
                  <a:pt x="0" y="216024"/>
                </a:cubicBezTo>
                <a:cubicBezTo>
                  <a:pt x="0" y="96717"/>
                  <a:pt x="96717" y="0"/>
                  <a:pt x="216024" y="0"/>
                </a:cubicBezTo>
                <a:close/>
              </a:path>
            </a:pathLst>
          </a:custGeom>
          <a:solidFill>
            <a:srgbClr val="C00000"/>
          </a:solidFill>
          <a:ln w="9525" cap="flat" cmpd="sng" algn="ctr">
            <a:noFill/>
            <a:prstDash val="solid"/>
            <a:round/>
            <a:headEnd type="none" w="med" len="med"/>
            <a:tailEnd type="none" w="med" len="med"/>
          </a:ln>
          <a:effectLst>
            <a:outerShdw blurRad="50800" dist="38100" dir="10800000" algn="r" rotWithShape="0">
              <a:prstClr val="black">
                <a:alpha val="40000"/>
              </a:prstClr>
            </a:outerShdw>
          </a:effectLst>
        </p:spPr>
        <p:txBody>
          <a:bodyPr wrap="square" lIns="91440" tIns="45720" rIns="91440" bIns="45720" numCol="1" spcCol="0" rtlCol="0" fromWordArt="0" anchor="ctr" anchorCtr="0" forceAA="0" compatLnSpc="1"/>
          <a:lstStyle/>
          <a:p>
            <a:pPr algn="ctr" fontAlgn="base">
              <a:spcBef>
                <a:spcPct val="0"/>
              </a:spcBef>
              <a:spcAft>
                <a:spcPct val="0"/>
              </a:spcAft>
            </a:pPr>
            <a:endParaRPr lang="zh-CN" altLang="en-US" sz="1500" dirty="0">
              <a:solidFill>
                <a:srgbClr val="FFFFFF"/>
              </a:solidFill>
              <a:latin typeface="微软雅黑" pitchFamily="34" charset="-122"/>
              <a:ea typeface="微软雅黑" pitchFamily="34" charset="-122"/>
            </a:endParaRPr>
          </a:p>
        </p:txBody>
      </p:sp>
      <p:sp>
        <p:nvSpPr>
          <p:cNvPr id="26" name="任意多边形 50"/>
          <p:cNvSpPr/>
          <p:nvPr/>
        </p:nvSpPr>
        <p:spPr bwMode="auto">
          <a:xfrm>
            <a:off x="4040955" y="4212983"/>
            <a:ext cx="1296144" cy="432048"/>
          </a:xfrm>
          <a:custGeom>
            <a:avLst/>
            <a:gdLst>
              <a:gd name="connsiteX0" fmla="*/ 0 w 1296144"/>
              <a:gd name="connsiteY0" fmla="*/ 0 h 432048"/>
              <a:gd name="connsiteX1" fmla="*/ 1224135 w 1296144"/>
              <a:gd name="connsiteY1" fmla="*/ 0 h 432048"/>
              <a:gd name="connsiteX2" fmla="*/ 1296144 w 1296144"/>
              <a:gd name="connsiteY2" fmla="*/ 72009 h 432048"/>
              <a:gd name="connsiteX3" fmla="*/ 1296144 w 1296144"/>
              <a:gd name="connsiteY3" fmla="*/ 360039 h 432048"/>
              <a:gd name="connsiteX4" fmla="*/ 1224135 w 1296144"/>
              <a:gd name="connsiteY4" fmla="*/ 432048 h 432048"/>
              <a:gd name="connsiteX5" fmla="*/ 0 w 1296144"/>
              <a:gd name="connsiteY5" fmla="*/ 432048 h 432048"/>
              <a:gd name="connsiteX6" fmla="*/ 216024 w 1296144"/>
              <a:gd name="connsiteY6" fmla="*/ 216024 h 432048"/>
              <a:gd name="connsiteX7" fmla="*/ 0 w 1296144"/>
              <a:gd name="connsiteY7" fmla="*/ 0 h 43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6144" h="432048">
                <a:moveTo>
                  <a:pt x="0" y="0"/>
                </a:moveTo>
                <a:lnTo>
                  <a:pt x="1224135" y="0"/>
                </a:lnTo>
                <a:cubicBezTo>
                  <a:pt x="1263904" y="0"/>
                  <a:pt x="1296144" y="32240"/>
                  <a:pt x="1296144" y="72009"/>
                </a:cubicBezTo>
                <a:lnTo>
                  <a:pt x="1296144" y="360039"/>
                </a:lnTo>
                <a:cubicBezTo>
                  <a:pt x="1296144" y="399808"/>
                  <a:pt x="1263904" y="432048"/>
                  <a:pt x="1224135" y="432048"/>
                </a:cubicBezTo>
                <a:lnTo>
                  <a:pt x="0" y="432048"/>
                </a:lnTo>
                <a:cubicBezTo>
                  <a:pt x="119307" y="432048"/>
                  <a:pt x="216024" y="335331"/>
                  <a:pt x="216024" y="216024"/>
                </a:cubicBezTo>
                <a:cubicBezTo>
                  <a:pt x="216024" y="96717"/>
                  <a:pt x="119307" y="0"/>
                  <a:pt x="0" y="0"/>
                </a:cubicBezTo>
                <a:close/>
              </a:path>
            </a:pathLst>
          </a:custGeom>
          <a:solidFill>
            <a:schemeClr val="bg1">
              <a:lumMod val="65000"/>
            </a:scheme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wrap="square" lIns="91440" tIns="45720" rIns="91440" bIns="45720" numCol="1" spcCol="0" rtlCol="0" fromWordArt="0" anchor="ctr" anchorCtr="0" forceAA="0" compatLnSpc="1"/>
          <a:lstStyle/>
          <a:p>
            <a:pPr algn="r" fontAlgn="base">
              <a:spcBef>
                <a:spcPct val="0"/>
              </a:spcBef>
              <a:spcAft>
                <a:spcPct val="0"/>
              </a:spcAft>
            </a:pPr>
            <a:r>
              <a:rPr lang="zh-CN" altLang="en-US" sz="1500" dirty="0" smtClean="0">
                <a:solidFill>
                  <a:srgbClr val="FFFFFF"/>
                </a:solidFill>
                <a:latin typeface="微软雅黑" pitchFamily="34" charset="-122"/>
                <a:ea typeface="微软雅黑" pitchFamily="34" charset="-122"/>
              </a:rPr>
              <a:t>二次卡清理</a:t>
            </a:r>
            <a:endParaRPr lang="zh-CN" altLang="en-US" sz="1500" dirty="0">
              <a:solidFill>
                <a:srgbClr val="FFFFFF"/>
              </a:solidFill>
              <a:latin typeface="微软雅黑" pitchFamily="34" charset="-122"/>
              <a:ea typeface="微软雅黑" pitchFamily="34" charset="-122"/>
            </a:endParaRPr>
          </a:p>
        </p:txBody>
      </p:sp>
      <p:sp>
        <p:nvSpPr>
          <p:cNvPr id="27" name="identity-card_70459"/>
          <p:cNvSpPr>
            <a:spLocks noChangeAspect="1"/>
          </p:cNvSpPr>
          <p:nvPr/>
        </p:nvSpPr>
        <p:spPr bwMode="auto">
          <a:xfrm>
            <a:off x="1671364" y="4291663"/>
            <a:ext cx="274686" cy="274686"/>
          </a:xfrm>
          <a:custGeom>
            <a:avLst/>
            <a:gdLst>
              <a:gd name="connsiteX0" fmla="*/ 169070 w 338138"/>
              <a:gd name="connsiteY0" fmla="*/ 293688 h 338138"/>
              <a:gd name="connsiteX1" fmla="*/ 157163 w 338138"/>
              <a:gd name="connsiteY1" fmla="*/ 304801 h 338138"/>
              <a:gd name="connsiteX2" fmla="*/ 169070 w 338138"/>
              <a:gd name="connsiteY2" fmla="*/ 315914 h 338138"/>
              <a:gd name="connsiteX3" fmla="*/ 180977 w 338138"/>
              <a:gd name="connsiteY3" fmla="*/ 304801 h 338138"/>
              <a:gd name="connsiteX4" fmla="*/ 169070 w 338138"/>
              <a:gd name="connsiteY4" fmla="*/ 293688 h 338138"/>
              <a:gd name="connsiteX5" fmla="*/ 257760 w 338138"/>
              <a:gd name="connsiteY5" fmla="*/ 257760 h 338138"/>
              <a:gd name="connsiteX6" fmla="*/ 257760 w 338138"/>
              <a:gd name="connsiteY6" fmla="*/ 274053 h 338138"/>
              <a:gd name="connsiteX7" fmla="*/ 274053 w 338138"/>
              <a:gd name="connsiteY7" fmla="*/ 274053 h 338138"/>
              <a:gd name="connsiteX8" fmla="*/ 274053 w 338138"/>
              <a:gd name="connsiteY8" fmla="*/ 257760 h 338138"/>
              <a:gd name="connsiteX9" fmla="*/ 257760 w 338138"/>
              <a:gd name="connsiteY9" fmla="*/ 257760 h 338138"/>
              <a:gd name="connsiteX10" fmla="*/ 64085 w 338138"/>
              <a:gd name="connsiteY10" fmla="*/ 257760 h 338138"/>
              <a:gd name="connsiteX11" fmla="*/ 64085 w 338138"/>
              <a:gd name="connsiteY11" fmla="*/ 274053 h 338138"/>
              <a:gd name="connsiteX12" fmla="*/ 80378 w 338138"/>
              <a:gd name="connsiteY12" fmla="*/ 274053 h 338138"/>
              <a:gd name="connsiteX13" fmla="*/ 80378 w 338138"/>
              <a:gd name="connsiteY13" fmla="*/ 257760 h 338138"/>
              <a:gd name="connsiteX14" fmla="*/ 64085 w 338138"/>
              <a:gd name="connsiteY14" fmla="*/ 257760 h 338138"/>
              <a:gd name="connsiteX15" fmla="*/ 304801 w 338138"/>
              <a:gd name="connsiteY15" fmla="*/ 157163 h 338138"/>
              <a:gd name="connsiteX16" fmla="*/ 293688 w 338138"/>
              <a:gd name="connsiteY16" fmla="*/ 169070 h 338138"/>
              <a:gd name="connsiteX17" fmla="*/ 304801 w 338138"/>
              <a:gd name="connsiteY17" fmla="*/ 180977 h 338138"/>
              <a:gd name="connsiteX18" fmla="*/ 315914 w 338138"/>
              <a:gd name="connsiteY18" fmla="*/ 169070 h 338138"/>
              <a:gd name="connsiteX19" fmla="*/ 304801 w 338138"/>
              <a:gd name="connsiteY19" fmla="*/ 157163 h 338138"/>
              <a:gd name="connsiteX20" fmla="*/ 32545 w 338138"/>
              <a:gd name="connsiteY20" fmla="*/ 157163 h 338138"/>
              <a:gd name="connsiteX21" fmla="*/ 20638 w 338138"/>
              <a:gd name="connsiteY21" fmla="*/ 169070 h 338138"/>
              <a:gd name="connsiteX22" fmla="*/ 32545 w 338138"/>
              <a:gd name="connsiteY22" fmla="*/ 180977 h 338138"/>
              <a:gd name="connsiteX23" fmla="*/ 44452 w 338138"/>
              <a:gd name="connsiteY23" fmla="*/ 169070 h 338138"/>
              <a:gd name="connsiteX24" fmla="*/ 32545 w 338138"/>
              <a:gd name="connsiteY24" fmla="*/ 157163 h 338138"/>
              <a:gd name="connsiteX25" fmla="*/ 158410 w 338138"/>
              <a:gd name="connsiteY25" fmla="*/ 117934 h 338138"/>
              <a:gd name="connsiteX26" fmla="*/ 178396 w 338138"/>
              <a:gd name="connsiteY26" fmla="*/ 121850 h 338138"/>
              <a:gd name="connsiteX27" fmla="*/ 197049 w 338138"/>
              <a:gd name="connsiteY27" fmla="*/ 155787 h 338138"/>
              <a:gd name="connsiteX28" fmla="*/ 206376 w 338138"/>
              <a:gd name="connsiteY28" fmla="*/ 177977 h 338138"/>
              <a:gd name="connsiteX29" fmla="*/ 182393 w 338138"/>
              <a:gd name="connsiteY29" fmla="*/ 185809 h 338138"/>
              <a:gd name="connsiteX30" fmla="*/ 182393 w 338138"/>
              <a:gd name="connsiteY30" fmla="*/ 189725 h 338138"/>
              <a:gd name="connsiteX31" fmla="*/ 182393 w 338138"/>
              <a:gd name="connsiteY31" fmla="*/ 191030 h 338138"/>
              <a:gd name="connsiteX32" fmla="*/ 169069 w 338138"/>
              <a:gd name="connsiteY32" fmla="*/ 230188 h 338138"/>
              <a:gd name="connsiteX33" fmla="*/ 155746 w 338138"/>
              <a:gd name="connsiteY33" fmla="*/ 191030 h 338138"/>
              <a:gd name="connsiteX34" fmla="*/ 155746 w 338138"/>
              <a:gd name="connsiteY34" fmla="*/ 185809 h 338138"/>
              <a:gd name="connsiteX35" fmla="*/ 131763 w 338138"/>
              <a:gd name="connsiteY35" fmla="*/ 177977 h 338138"/>
              <a:gd name="connsiteX36" fmla="*/ 141090 w 338138"/>
              <a:gd name="connsiteY36" fmla="*/ 151871 h 338138"/>
              <a:gd name="connsiteX37" fmla="*/ 158410 w 338138"/>
              <a:gd name="connsiteY37" fmla="*/ 117934 h 338138"/>
              <a:gd name="connsiteX38" fmla="*/ 169069 w 338138"/>
              <a:gd name="connsiteY38" fmla="*/ 100013 h 338138"/>
              <a:gd name="connsiteX39" fmla="*/ 100013 w 338138"/>
              <a:gd name="connsiteY39" fmla="*/ 168388 h 338138"/>
              <a:gd name="connsiteX40" fmla="*/ 121261 w 338138"/>
              <a:gd name="connsiteY40" fmla="*/ 217039 h 338138"/>
              <a:gd name="connsiteX41" fmla="*/ 121261 w 338138"/>
              <a:gd name="connsiteY41" fmla="*/ 215724 h 338138"/>
              <a:gd name="connsiteX42" fmla="*/ 130557 w 338138"/>
              <a:gd name="connsiteY42" fmla="*/ 203890 h 338138"/>
              <a:gd name="connsiteX43" fmla="*/ 146493 w 338138"/>
              <a:gd name="connsiteY43" fmla="*/ 196001 h 338138"/>
              <a:gd name="connsiteX44" fmla="*/ 150477 w 338138"/>
              <a:gd name="connsiteY44" fmla="*/ 194686 h 338138"/>
              <a:gd name="connsiteX45" fmla="*/ 145165 w 338138"/>
              <a:gd name="connsiteY45" fmla="*/ 210465 h 338138"/>
              <a:gd name="connsiteX46" fmla="*/ 151805 w 338138"/>
              <a:gd name="connsiteY46" fmla="*/ 209150 h 338138"/>
              <a:gd name="connsiteX47" fmla="*/ 169069 w 338138"/>
              <a:gd name="connsiteY47" fmla="*/ 230188 h 338138"/>
              <a:gd name="connsiteX48" fmla="*/ 186334 w 338138"/>
              <a:gd name="connsiteY48" fmla="*/ 209150 h 338138"/>
              <a:gd name="connsiteX49" fmla="*/ 192974 w 338138"/>
              <a:gd name="connsiteY49" fmla="*/ 210465 h 338138"/>
              <a:gd name="connsiteX50" fmla="*/ 187662 w 338138"/>
              <a:gd name="connsiteY50" fmla="*/ 194686 h 338138"/>
              <a:gd name="connsiteX51" fmla="*/ 191646 w 338138"/>
              <a:gd name="connsiteY51" fmla="*/ 196001 h 338138"/>
              <a:gd name="connsiteX52" fmla="*/ 208910 w 338138"/>
              <a:gd name="connsiteY52" fmla="*/ 203890 h 338138"/>
              <a:gd name="connsiteX53" fmla="*/ 216878 w 338138"/>
              <a:gd name="connsiteY53" fmla="*/ 215724 h 338138"/>
              <a:gd name="connsiteX54" fmla="*/ 216878 w 338138"/>
              <a:gd name="connsiteY54" fmla="*/ 217039 h 338138"/>
              <a:gd name="connsiteX55" fmla="*/ 238126 w 338138"/>
              <a:gd name="connsiteY55" fmla="*/ 168388 h 338138"/>
              <a:gd name="connsiteX56" fmla="*/ 169069 w 338138"/>
              <a:gd name="connsiteY56" fmla="*/ 100013 h 338138"/>
              <a:gd name="connsiteX57" fmla="*/ 257760 w 338138"/>
              <a:gd name="connsiteY57" fmla="*/ 64085 h 338138"/>
              <a:gd name="connsiteX58" fmla="*/ 257760 w 338138"/>
              <a:gd name="connsiteY58" fmla="*/ 80378 h 338138"/>
              <a:gd name="connsiteX59" fmla="*/ 274053 w 338138"/>
              <a:gd name="connsiteY59" fmla="*/ 80378 h 338138"/>
              <a:gd name="connsiteX60" fmla="*/ 274053 w 338138"/>
              <a:gd name="connsiteY60" fmla="*/ 64085 h 338138"/>
              <a:gd name="connsiteX61" fmla="*/ 257760 w 338138"/>
              <a:gd name="connsiteY61" fmla="*/ 64085 h 338138"/>
              <a:gd name="connsiteX62" fmla="*/ 64085 w 338138"/>
              <a:gd name="connsiteY62" fmla="*/ 64085 h 338138"/>
              <a:gd name="connsiteX63" fmla="*/ 64085 w 338138"/>
              <a:gd name="connsiteY63" fmla="*/ 80378 h 338138"/>
              <a:gd name="connsiteX64" fmla="*/ 80378 w 338138"/>
              <a:gd name="connsiteY64" fmla="*/ 80378 h 338138"/>
              <a:gd name="connsiteX65" fmla="*/ 80378 w 338138"/>
              <a:gd name="connsiteY65" fmla="*/ 64085 h 338138"/>
              <a:gd name="connsiteX66" fmla="*/ 64085 w 338138"/>
              <a:gd name="connsiteY66" fmla="*/ 64085 h 338138"/>
              <a:gd name="connsiteX67" fmla="*/ 169070 w 338138"/>
              <a:gd name="connsiteY67" fmla="*/ 22225 h 338138"/>
              <a:gd name="connsiteX68" fmla="*/ 157163 w 338138"/>
              <a:gd name="connsiteY68" fmla="*/ 33338 h 338138"/>
              <a:gd name="connsiteX69" fmla="*/ 169070 w 338138"/>
              <a:gd name="connsiteY69" fmla="*/ 44451 h 338138"/>
              <a:gd name="connsiteX70" fmla="*/ 180977 w 338138"/>
              <a:gd name="connsiteY70" fmla="*/ 33338 h 338138"/>
              <a:gd name="connsiteX71" fmla="*/ 169070 w 338138"/>
              <a:gd name="connsiteY71" fmla="*/ 22225 h 338138"/>
              <a:gd name="connsiteX72" fmla="*/ 169069 w 338138"/>
              <a:gd name="connsiteY72" fmla="*/ 0 h 338138"/>
              <a:gd name="connsiteX73" fmla="*/ 200769 w 338138"/>
              <a:gd name="connsiteY73" fmla="*/ 31700 h 338138"/>
              <a:gd name="connsiteX74" fmla="*/ 179636 w 338138"/>
              <a:gd name="connsiteY74" fmla="*/ 62080 h 338138"/>
              <a:gd name="connsiteX75" fmla="*/ 179636 w 338138"/>
              <a:gd name="connsiteY75" fmla="*/ 80572 h 338138"/>
              <a:gd name="connsiteX76" fmla="*/ 223224 w 338138"/>
              <a:gd name="connsiteY76" fmla="*/ 99064 h 338138"/>
              <a:gd name="connsiteX77" fmla="*/ 236432 w 338138"/>
              <a:gd name="connsiteY77" fmla="*/ 85855 h 338138"/>
              <a:gd name="connsiteX78" fmla="*/ 243037 w 338138"/>
              <a:gd name="connsiteY78" fmla="*/ 50192 h 338138"/>
              <a:gd name="connsiteX79" fmla="*/ 287946 w 338138"/>
              <a:gd name="connsiteY79" fmla="*/ 50192 h 338138"/>
              <a:gd name="connsiteX80" fmla="*/ 287946 w 338138"/>
              <a:gd name="connsiteY80" fmla="*/ 95101 h 338138"/>
              <a:gd name="connsiteX81" fmla="*/ 252283 w 338138"/>
              <a:gd name="connsiteY81" fmla="*/ 101705 h 338138"/>
              <a:gd name="connsiteX82" fmla="*/ 239074 w 338138"/>
              <a:gd name="connsiteY82" fmla="*/ 114914 h 338138"/>
              <a:gd name="connsiteX83" fmla="*/ 257566 w 338138"/>
              <a:gd name="connsiteY83" fmla="*/ 158502 h 338138"/>
              <a:gd name="connsiteX84" fmla="*/ 276058 w 338138"/>
              <a:gd name="connsiteY84" fmla="*/ 158502 h 338138"/>
              <a:gd name="connsiteX85" fmla="*/ 306438 w 338138"/>
              <a:gd name="connsiteY85" fmla="*/ 137368 h 338138"/>
              <a:gd name="connsiteX86" fmla="*/ 338138 w 338138"/>
              <a:gd name="connsiteY86" fmla="*/ 169069 h 338138"/>
              <a:gd name="connsiteX87" fmla="*/ 306438 w 338138"/>
              <a:gd name="connsiteY87" fmla="*/ 200770 h 338138"/>
              <a:gd name="connsiteX88" fmla="*/ 276058 w 338138"/>
              <a:gd name="connsiteY88" fmla="*/ 179636 h 338138"/>
              <a:gd name="connsiteX89" fmla="*/ 257566 w 338138"/>
              <a:gd name="connsiteY89" fmla="*/ 179636 h 338138"/>
              <a:gd name="connsiteX90" fmla="*/ 239074 w 338138"/>
              <a:gd name="connsiteY90" fmla="*/ 223224 h 338138"/>
              <a:gd name="connsiteX91" fmla="*/ 252283 w 338138"/>
              <a:gd name="connsiteY91" fmla="*/ 236433 h 338138"/>
              <a:gd name="connsiteX92" fmla="*/ 287946 w 338138"/>
              <a:gd name="connsiteY92" fmla="*/ 243037 h 338138"/>
              <a:gd name="connsiteX93" fmla="*/ 287946 w 338138"/>
              <a:gd name="connsiteY93" fmla="*/ 287946 h 338138"/>
              <a:gd name="connsiteX94" fmla="*/ 243037 w 338138"/>
              <a:gd name="connsiteY94" fmla="*/ 287946 h 338138"/>
              <a:gd name="connsiteX95" fmla="*/ 236432 w 338138"/>
              <a:gd name="connsiteY95" fmla="*/ 252283 h 338138"/>
              <a:gd name="connsiteX96" fmla="*/ 223224 w 338138"/>
              <a:gd name="connsiteY96" fmla="*/ 239074 h 338138"/>
              <a:gd name="connsiteX97" fmla="*/ 179636 w 338138"/>
              <a:gd name="connsiteY97" fmla="*/ 257566 h 338138"/>
              <a:gd name="connsiteX98" fmla="*/ 179636 w 338138"/>
              <a:gd name="connsiteY98" fmla="*/ 276058 h 338138"/>
              <a:gd name="connsiteX99" fmla="*/ 200769 w 338138"/>
              <a:gd name="connsiteY99" fmla="*/ 306438 h 338138"/>
              <a:gd name="connsiteX100" fmla="*/ 169069 w 338138"/>
              <a:gd name="connsiteY100" fmla="*/ 338138 h 338138"/>
              <a:gd name="connsiteX101" fmla="*/ 137369 w 338138"/>
              <a:gd name="connsiteY101" fmla="*/ 306438 h 338138"/>
              <a:gd name="connsiteX102" fmla="*/ 158502 w 338138"/>
              <a:gd name="connsiteY102" fmla="*/ 276058 h 338138"/>
              <a:gd name="connsiteX103" fmla="*/ 158502 w 338138"/>
              <a:gd name="connsiteY103" fmla="*/ 257566 h 338138"/>
              <a:gd name="connsiteX104" fmla="*/ 113593 w 338138"/>
              <a:gd name="connsiteY104" fmla="*/ 239074 h 338138"/>
              <a:gd name="connsiteX105" fmla="*/ 101706 w 338138"/>
              <a:gd name="connsiteY105" fmla="*/ 252283 h 338138"/>
              <a:gd name="connsiteX106" fmla="*/ 95101 w 338138"/>
              <a:gd name="connsiteY106" fmla="*/ 287946 h 338138"/>
              <a:gd name="connsiteX107" fmla="*/ 50192 w 338138"/>
              <a:gd name="connsiteY107" fmla="*/ 287946 h 338138"/>
              <a:gd name="connsiteX108" fmla="*/ 50192 w 338138"/>
              <a:gd name="connsiteY108" fmla="*/ 243037 h 338138"/>
              <a:gd name="connsiteX109" fmla="*/ 85855 w 338138"/>
              <a:gd name="connsiteY109" fmla="*/ 236433 h 338138"/>
              <a:gd name="connsiteX110" fmla="*/ 99064 w 338138"/>
              <a:gd name="connsiteY110" fmla="*/ 223224 h 338138"/>
              <a:gd name="connsiteX111" fmla="*/ 80572 w 338138"/>
              <a:gd name="connsiteY111" fmla="*/ 179636 h 338138"/>
              <a:gd name="connsiteX112" fmla="*/ 62080 w 338138"/>
              <a:gd name="connsiteY112" fmla="*/ 179636 h 338138"/>
              <a:gd name="connsiteX113" fmla="*/ 31700 w 338138"/>
              <a:gd name="connsiteY113" fmla="*/ 200770 h 338138"/>
              <a:gd name="connsiteX114" fmla="*/ 0 w 338138"/>
              <a:gd name="connsiteY114" fmla="*/ 169069 h 338138"/>
              <a:gd name="connsiteX115" fmla="*/ 31700 w 338138"/>
              <a:gd name="connsiteY115" fmla="*/ 137368 h 338138"/>
              <a:gd name="connsiteX116" fmla="*/ 62080 w 338138"/>
              <a:gd name="connsiteY116" fmla="*/ 158502 h 338138"/>
              <a:gd name="connsiteX117" fmla="*/ 80572 w 338138"/>
              <a:gd name="connsiteY117" fmla="*/ 158502 h 338138"/>
              <a:gd name="connsiteX118" fmla="*/ 99064 w 338138"/>
              <a:gd name="connsiteY118" fmla="*/ 113593 h 338138"/>
              <a:gd name="connsiteX119" fmla="*/ 85855 w 338138"/>
              <a:gd name="connsiteY119" fmla="*/ 100384 h 338138"/>
              <a:gd name="connsiteX120" fmla="*/ 50192 w 338138"/>
              <a:gd name="connsiteY120" fmla="*/ 95101 h 338138"/>
              <a:gd name="connsiteX121" fmla="*/ 50192 w 338138"/>
              <a:gd name="connsiteY121" fmla="*/ 48871 h 338138"/>
              <a:gd name="connsiteX122" fmla="*/ 95101 w 338138"/>
              <a:gd name="connsiteY122" fmla="*/ 48871 h 338138"/>
              <a:gd name="connsiteX123" fmla="*/ 101706 w 338138"/>
              <a:gd name="connsiteY123" fmla="*/ 85855 h 338138"/>
              <a:gd name="connsiteX124" fmla="*/ 114914 w 338138"/>
              <a:gd name="connsiteY124" fmla="*/ 99064 h 338138"/>
              <a:gd name="connsiteX125" fmla="*/ 158502 w 338138"/>
              <a:gd name="connsiteY125" fmla="*/ 80572 h 338138"/>
              <a:gd name="connsiteX126" fmla="*/ 158502 w 338138"/>
              <a:gd name="connsiteY126" fmla="*/ 62080 h 338138"/>
              <a:gd name="connsiteX127" fmla="*/ 137369 w 338138"/>
              <a:gd name="connsiteY127" fmla="*/ 31700 h 338138"/>
              <a:gd name="connsiteX128" fmla="*/ 169069 w 338138"/>
              <a:gd name="connsiteY128"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338138" h="338138">
                <a:moveTo>
                  <a:pt x="169070" y="293688"/>
                </a:moveTo>
                <a:cubicBezTo>
                  <a:pt x="162494" y="293688"/>
                  <a:pt x="157163" y="298663"/>
                  <a:pt x="157163" y="304801"/>
                </a:cubicBezTo>
                <a:cubicBezTo>
                  <a:pt x="157163" y="310939"/>
                  <a:pt x="162494" y="315914"/>
                  <a:pt x="169070" y="315914"/>
                </a:cubicBezTo>
                <a:cubicBezTo>
                  <a:pt x="175646" y="315914"/>
                  <a:pt x="180977" y="310939"/>
                  <a:pt x="180977" y="304801"/>
                </a:cubicBezTo>
                <a:cubicBezTo>
                  <a:pt x="180977" y="298663"/>
                  <a:pt x="175646" y="293688"/>
                  <a:pt x="169070" y="293688"/>
                </a:cubicBezTo>
                <a:close/>
                <a:moveTo>
                  <a:pt x="257760" y="257760"/>
                </a:moveTo>
                <a:cubicBezTo>
                  <a:pt x="254000" y="261520"/>
                  <a:pt x="254000" y="269040"/>
                  <a:pt x="257760" y="274053"/>
                </a:cubicBezTo>
                <a:cubicBezTo>
                  <a:pt x="262773" y="277813"/>
                  <a:pt x="269040" y="277813"/>
                  <a:pt x="274053" y="274053"/>
                </a:cubicBezTo>
                <a:cubicBezTo>
                  <a:pt x="277813" y="269040"/>
                  <a:pt x="277813" y="262773"/>
                  <a:pt x="274053" y="257760"/>
                </a:cubicBezTo>
                <a:cubicBezTo>
                  <a:pt x="269040" y="254000"/>
                  <a:pt x="262773" y="254000"/>
                  <a:pt x="257760" y="257760"/>
                </a:cubicBezTo>
                <a:close/>
                <a:moveTo>
                  <a:pt x="64085" y="257760"/>
                </a:moveTo>
                <a:cubicBezTo>
                  <a:pt x="60325" y="262773"/>
                  <a:pt x="60325" y="269040"/>
                  <a:pt x="64085" y="274053"/>
                </a:cubicBezTo>
                <a:cubicBezTo>
                  <a:pt x="69098" y="277813"/>
                  <a:pt x="75365" y="277813"/>
                  <a:pt x="80378" y="274053"/>
                </a:cubicBezTo>
                <a:cubicBezTo>
                  <a:pt x="84138" y="269040"/>
                  <a:pt x="84138" y="261520"/>
                  <a:pt x="80378" y="257760"/>
                </a:cubicBezTo>
                <a:cubicBezTo>
                  <a:pt x="75365" y="254000"/>
                  <a:pt x="69098" y="254000"/>
                  <a:pt x="64085" y="257760"/>
                </a:cubicBezTo>
                <a:close/>
                <a:moveTo>
                  <a:pt x="304801" y="157163"/>
                </a:moveTo>
                <a:cubicBezTo>
                  <a:pt x="298663" y="157163"/>
                  <a:pt x="293688" y="162494"/>
                  <a:pt x="293688" y="169070"/>
                </a:cubicBezTo>
                <a:cubicBezTo>
                  <a:pt x="293688" y="175646"/>
                  <a:pt x="298663" y="180977"/>
                  <a:pt x="304801" y="180977"/>
                </a:cubicBezTo>
                <a:cubicBezTo>
                  <a:pt x="310939" y="180977"/>
                  <a:pt x="315914" y="175646"/>
                  <a:pt x="315914" y="169070"/>
                </a:cubicBezTo>
                <a:cubicBezTo>
                  <a:pt x="315914" y="162494"/>
                  <a:pt x="310939" y="157163"/>
                  <a:pt x="304801" y="157163"/>
                </a:cubicBezTo>
                <a:close/>
                <a:moveTo>
                  <a:pt x="32545" y="157163"/>
                </a:moveTo>
                <a:cubicBezTo>
                  <a:pt x="25969" y="157163"/>
                  <a:pt x="20638" y="162494"/>
                  <a:pt x="20638" y="169070"/>
                </a:cubicBezTo>
                <a:cubicBezTo>
                  <a:pt x="20638" y="175646"/>
                  <a:pt x="25969" y="180977"/>
                  <a:pt x="32545" y="180977"/>
                </a:cubicBezTo>
                <a:cubicBezTo>
                  <a:pt x="39121" y="180977"/>
                  <a:pt x="44452" y="175646"/>
                  <a:pt x="44452" y="169070"/>
                </a:cubicBezTo>
                <a:cubicBezTo>
                  <a:pt x="44452" y="162494"/>
                  <a:pt x="39121" y="157163"/>
                  <a:pt x="32545" y="157163"/>
                </a:cubicBezTo>
                <a:close/>
                <a:moveTo>
                  <a:pt x="158410" y="117934"/>
                </a:moveTo>
                <a:cubicBezTo>
                  <a:pt x="171734" y="112713"/>
                  <a:pt x="178396" y="121850"/>
                  <a:pt x="178396" y="121850"/>
                </a:cubicBezTo>
                <a:cubicBezTo>
                  <a:pt x="194385" y="119239"/>
                  <a:pt x="198382" y="136208"/>
                  <a:pt x="197049" y="155787"/>
                </a:cubicBezTo>
                <a:cubicBezTo>
                  <a:pt x="195717" y="175367"/>
                  <a:pt x="206376" y="177977"/>
                  <a:pt x="206376" y="177977"/>
                </a:cubicBezTo>
                <a:cubicBezTo>
                  <a:pt x="198382" y="185809"/>
                  <a:pt x="182393" y="185809"/>
                  <a:pt x="182393" y="185809"/>
                </a:cubicBezTo>
                <a:cubicBezTo>
                  <a:pt x="182393" y="185809"/>
                  <a:pt x="182393" y="185809"/>
                  <a:pt x="182393" y="189725"/>
                </a:cubicBezTo>
                <a:lnTo>
                  <a:pt x="182393" y="191030"/>
                </a:lnTo>
                <a:cubicBezTo>
                  <a:pt x="182393" y="191030"/>
                  <a:pt x="182393" y="191030"/>
                  <a:pt x="169069" y="230188"/>
                </a:cubicBezTo>
                <a:cubicBezTo>
                  <a:pt x="169069" y="230188"/>
                  <a:pt x="169069" y="230188"/>
                  <a:pt x="155746" y="191030"/>
                </a:cubicBezTo>
                <a:cubicBezTo>
                  <a:pt x="155746" y="191030"/>
                  <a:pt x="155746" y="191030"/>
                  <a:pt x="155746" y="185809"/>
                </a:cubicBezTo>
                <a:cubicBezTo>
                  <a:pt x="137092" y="185809"/>
                  <a:pt x="131763" y="177977"/>
                  <a:pt x="131763" y="177977"/>
                </a:cubicBezTo>
                <a:cubicBezTo>
                  <a:pt x="131763" y="177977"/>
                  <a:pt x="142422" y="177977"/>
                  <a:pt x="141090" y="151871"/>
                </a:cubicBezTo>
                <a:cubicBezTo>
                  <a:pt x="141090" y="124460"/>
                  <a:pt x="153081" y="120544"/>
                  <a:pt x="158410" y="117934"/>
                </a:cubicBezTo>
                <a:close/>
                <a:moveTo>
                  <a:pt x="169069" y="100013"/>
                </a:moveTo>
                <a:cubicBezTo>
                  <a:pt x="130557" y="100013"/>
                  <a:pt x="100013" y="130255"/>
                  <a:pt x="100013" y="168388"/>
                </a:cubicBezTo>
                <a:cubicBezTo>
                  <a:pt x="100013" y="188111"/>
                  <a:pt x="107981" y="205205"/>
                  <a:pt x="121261" y="217039"/>
                </a:cubicBezTo>
                <a:cubicBezTo>
                  <a:pt x="121261" y="217039"/>
                  <a:pt x="121261" y="217039"/>
                  <a:pt x="121261" y="215724"/>
                </a:cubicBezTo>
                <a:cubicBezTo>
                  <a:pt x="122589" y="210465"/>
                  <a:pt x="125245" y="206520"/>
                  <a:pt x="130557" y="203890"/>
                </a:cubicBezTo>
                <a:cubicBezTo>
                  <a:pt x="130557" y="203890"/>
                  <a:pt x="130557" y="203890"/>
                  <a:pt x="146493" y="196001"/>
                </a:cubicBezTo>
                <a:cubicBezTo>
                  <a:pt x="146493" y="196001"/>
                  <a:pt x="146493" y="196001"/>
                  <a:pt x="150477" y="194686"/>
                </a:cubicBezTo>
                <a:cubicBezTo>
                  <a:pt x="150477" y="194686"/>
                  <a:pt x="150477" y="194686"/>
                  <a:pt x="145165" y="210465"/>
                </a:cubicBezTo>
                <a:cubicBezTo>
                  <a:pt x="145165" y="210465"/>
                  <a:pt x="145165" y="210465"/>
                  <a:pt x="151805" y="209150"/>
                </a:cubicBezTo>
                <a:cubicBezTo>
                  <a:pt x="151805" y="209150"/>
                  <a:pt x="151805" y="209150"/>
                  <a:pt x="169069" y="230188"/>
                </a:cubicBezTo>
                <a:cubicBezTo>
                  <a:pt x="169069" y="230188"/>
                  <a:pt x="169069" y="230188"/>
                  <a:pt x="186334" y="209150"/>
                </a:cubicBezTo>
                <a:cubicBezTo>
                  <a:pt x="186334" y="209150"/>
                  <a:pt x="186334" y="209150"/>
                  <a:pt x="192974" y="210465"/>
                </a:cubicBezTo>
                <a:cubicBezTo>
                  <a:pt x="192974" y="210465"/>
                  <a:pt x="192974" y="210465"/>
                  <a:pt x="187662" y="194686"/>
                </a:cubicBezTo>
                <a:cubicBezTo>
                  <a:pt x="188990" y="194686"/>
                  <a:pt x="190318" y="194686"/>
                  <a:pt x="191646" y="196001"/>
                </a:cubicBezTo>
                <a:cubicBezTo>
                  <a:pt x="191646" y="196001"/>
                  <a:pt x="191646" y="196001"/>
                  <a:pt x="208910" y="203890"/>
                </a:cubicBezTo>
                <a:cubicBezTo>
                  <a:pt x="212894" y="206520"/>
                  <a:pt x="215550" y="210465"/>
                  <a:pt x="216878" y="215724"/>
                </a:cubicBezTo>
                <a:cubicBezTo>
                  <a:pt x="216878" y="215724"/>
                  <a:pt x="216878" y="215724"/>
                  <a:pt x="216878" y="217039"/>
                </a:cubicBezTo>
                <a:cubicBezTo>
                  <a:pt x="230158" y="205205"/>
                  <a:pt x="238126" y="188111"/>
                  <a:pt x="238126" y="168388"/>
                </a:cubicBezTo>
                <a:cubicBezTo>
                  <a:pt x="238126" y="130255"/>
                  <a:pt x="207582" y="100013"/>
                  <a:pt x="169069" y="100013"/>
                </a:cubicBezTo>
                <a:close/>
                <a:moveTo>
                  <a:pt x="257760" y="64085"/>
                </a:moveTo>
                <a:cubicBezTo>
                  <a:pt x="254000" y="69098"/>
                  <a:pt x="254000" y="75365"/>
                  <a:pt x="257760" y="80378"/>
                </a:cubicBezTo>
                <a:cubicBezTo>
                  <a:pt x="262773" y="84138"/>
                  <a:pt x="269040" y="84138"/>
                  <a:pt x="274053" y="80378"/>
                </a:cubicBezTo>
                <a:cubicBezTo>
                  <a:pt x="277813" y="75365"/>
                  <a:pt x="277813" y="69098"/>
                  <a:pt x="274053" y="64085"/>
                </a:cubicBezTo>
                <a:cubicBezTo>
                  <a:pt x="269040" y="60325"/>
                  <a:pt x="262773" y="60325"/>
                  <a:pt x="257760" y="64085"/>
                </a:cubicBezTo>
                <a:close/>
                <a:moveTo>
                  <a:pt x="64085" y="64085"/>
                </a:moveTo>
                <a:cubicBezTo>
                  <a:pt x="60325" y="69098"/>
                  <a:pt x="60325" y="75365"/>
                  <a:pt x="64085" y="80378"/>
                </a:cubicBezTo>
                <a:cubicBezTo>
                  <a:pt x="69098" y="84138"/>
                  <a:pt x="75365" y="84138"/>
                  <a:pt x="80378" y="80378"/>
                </a:cubicBezTo>
                <a:cubicBezTo>
                  <a:pt x="84138" y="75365"/>
                  <a:pt x="84138" y="69098"/>
                  <a:pt x="80378" y="64085"/>
                </a:cubicBezTo>
                <a:cubicBezTo>
                  <a:pt x="75365" y="60325"/>
                  <a:pt x="69098" y="60325"/>
                  <a:pt x="64085" y="64085"/>
                </a:cubicBezTo>
                <a:close/>
                <a:moveTo>
                  <a:pt x="169070" y="22225"/>
                </a:moveTo>
                <a:cubicBezTo>
                  <a:pt x="162494" y="22225"/>
                  <a:pt x="157163" y="27200"/>
                  <a:pt x="157163" y="33338"/>
                </a:cubicBezTo>
                <a:cubicBezTo>
                  <a:pt x="157163" y="39476"/>
                  <a:pt x="162494" y="44451"/>
                  <a:pt x="169070" y="44451"/>
                </a:cubicBezTo>
                <a:cubicBezTo>
                  <a:pt x="175646" y="44451"/>
                  <a:pt x="180977" y="39476"/>
                  <a:pt x="180977" y="33338"/>
                </a:cubicBezTo>
                <a:cubicBezTo>
                  <a:pt x="180977" y="27200"/>
                  <a:pt x="175646" y="22225"/>
                  <a:pt x="169070" y="22225"/>
                </a:cubicBezTo>
                <a:close/>
                <a:moveTo>
                  <a:pt x="169069" y="0"/>
                </a:moveTo>
                <a:cubicBezTo>
                  <a:pt x="186240" y="0"/>
                  <a:pt x="200769" y="14529"/>
                  <a:pt x="200769" y="31700"/>
                </a:cubicBezTo>
                <a:cubicBezTo>
                  <a:pt x="200769" y="46230"/>
                  <a:pt x="192844" y="58117"/>
                  <a:pt x="179636" y="62080"/>
                </a:cubicBezTo>
                <a:cubicBezTo>
                  <a:pt x="179636" y="62080"/>
                  <a:pt x="179636" y="62080"/>
                  <a:pt x="179636" y="80572"/>
                </a:cubicBezTo>
                <a:cubicBezTo>
                  <a:pt x="196807" y="83213"/>
                  <a:pt x="211336" y="89818"/>
                  <a:pt x="223224" y="99064"/>
                </a:cubicBezTo>
                <a:cubicBezTo>
                  <a:pt x="223224" y="99064"/>
                  <a:pt x="223224" y="99064"/>
                  <a:pt x="236432" y="85855"/>
                </a:cubicBezTo>
                <a:cubicBezTo>
                  <a:pt x="231149" y="73967"/>
                  <a:pt x="233791" y="59438"/>
                  <a:pt x="243037" y="50192"/>
                </a:cubicBezTo>
                <a:cubicBezTo>
                  <a:pt x="256245" y="36984"/>
                  <a:pt x="276058" y="36984"/>
                  <a:pt x="287946" y="50192"/>
                </a:cubicBezTo>
                <a:cubicBezTo>
                  <a:pt x="301154" y="62080"/>
                  <a:pt x="301154" y="81893"/>
                  <a:pt x="287946" y="95101"/>
                </a:cubicBezTo>
                <a:cubicBezTo>
                  <a:pt x="278700" y="104347"/>
                  <a:pt x="264170" y="106989"/>
                  <a:pt x="252283" y="101705"/>
                </a:cubicBezTo>
                <a:cubicBezTo>
                  <a:pt x="252283" y="101705"/>
                  <a:pt x="252283" y="101705"/>
                  <a:pt x="239074" y="114914"/>
                </a:cubicBezTo>
                <a:cubicBezTo>
                  <a:pt x="248320" y="126802"/>
                  <a:pt x="254924" y="141331"/>
                  <a:pt x="257566" y="158502"/>
                </a:cubicBezTo>
                <a:cubicBezTo>
                  <a:pt x="257566" y="158502"/>
                  <a:pt x="257566" y="158502"/>
                  <a:pt x="276058" y="158502"/>
                </a:cubicBezTo>
                <a:cubicBezTo>
                  <a:pt x="280021" y="145293"/>
                  <a:pt x="291908" y="137368"/>
                  <a:pt x="306438" y="137368"/>
                </a:cubicBezTo>
                <a:cubicBezTo>
                  <a:pt x="323609" y="137368"/>
                  <a:pt x="338138" y="151898"/>
                  <a:pt x="338138" y="169069"/>
                </a:cubicBezTo>
                <a:cubicBezTo>
                  <a:pt x="338138" y="186240"/>
                  <a:pt x="323609" y="200770"/>
                  <a:pt x="306438" y="200770"/>
                </a:cubicBezTo>
                <a:cubicBezTo>
                  <a:pt x="291908" y="200770"/>
                  <a:pt x="280021" y="191524"/>
                  <a:pt x="276058" y="179636"/>
                </a:cubicBezTo>
                <a:cubicBezTo>
                  <a:pt x="276058" y="179636"/>
                  <a:pt x="276058" y="179636"/>
                  <a:pt x="257566" y="179636"/>
                </a:cubicBezTo>
                <a:cubicBezTo>
                  <a:pt x="254924" y="195486"/>
                  <a:pt x="248320" y="211336"/>
                  <a:pt x="239074" y="223224"/>
                </a:cubicBezTo>
                <a:cubicBezTo>
                  <a:pt x="239074" y="223224"/>
                  <a:pt x="239074" y="223224"/>
                  <a:pt x="252283" y="236433"/>
                </a:cubicBezTo>
                <a:cubicBezTo>
                  <a:pt x="264170" y="231149"/>
                  <a:pt x="278700" y="233791"/>
                  <a:pt x="287946" y="243037"/>
                </a:cubicBezTo>
                <a:cubicBezTo>
                  <a:pt x="301154" y="256245"/>
                  <a:pt x="301154" y="276058"/>
                  <a:pt x="287946" y="287946"/>
                </a:cubicBezTo>
                <a:cubicBezTo>
                  <a:pt x="276058" y="301154"/>
                  <a:pt x="256245" y="301154"/>
                  <a:pt x="243037" y="287946"/>
                </a:cubicBezTo>
                <a:cubicBezTo>
                  <a:pt x="233791" y="278700"/>
                  <a:pt x="231149" y="264171"/>
                  <a:pt x="236432" y="252283"/>
                </a:cubicBezTo>
                <a:cubicBezTo>
                  <a:pt x="236432" y="252283"/>
                  <a:pt x="236432" y="252283"/>
                  <a:pt x="223224" y="239074"/>
                </a:cubicBezTo>
                <a:cubicBezTo>
                  <a:pt x="211336" y="248320"/>
                  <a:pt x="196807" y="254925"/>
                  <a:pt x="179636" y="257566"/>
                </a:cubicBezTo>
                <a:cubicBezTo>
                  <a:pt x="179636" y="257566"/>
                  <a:pt x="179636" y="257566"/>
                  <a:pt x="179636" y="276058"/>
                </a:cubicBezTo>
                <a:cubicBezTo>
                  <a:pt x="192844" y="280021"/>
                  <a:pt x="200769" y="291908"/>
                  <a:pt x="200769" y="306438"/>
                </a:cubicBezTo>
                <a:cubicBezTo>
                  <a:pt x="200769" y="323609"/>
                  <a:pt x="186240" y="338138"/>
                  <a:pt x="169069" y="338138"/>
                </a:cubicBezTo>
                <a:cubicBezTo>
                  <a:pt x="151898" y="338138"/>
                  <a:pt x="137369" y="323609"/>
                  <a:pt x="137369" y="306438"/>
                </a:cubicBezTo>
                <a:cubicBezTo>
                  <a:pt x="137369" y="291908"/>
                  <a:pt x="146615" y="280021"/>
                  <a:pt x="158502" y="276058"/>
                </a:cubicBezTo>
                <a:cubicBezTo>
                  <a:pt x="158502" y="276058"/>
                  <a:pt x="158502" y="276058"/>
                  <a:pt x="158502" y="257566"/>
                </a:cubicBezTo>
                <a:cubicBezTo>
                  <a:pt x="141331" y="254925"/>
                  <a:pt x="126802" y="248320"/>
                  <a:pt x="113593" y="239074"/>
                </a:cubicBezTo>
                <a:cubicBezTo>
                  <a:pt x="113593" y="239074"/>
                  <a:pt x="113593" y="239074"/>
                  <a:pt x="101706" y="252283"/>
                </a:cubicBezTo>
                <a:cubicBezTo>
                  <a:pt x="106989" y="264171"/>
                  <a:pt x="104347" y="278700"/>
                  <a:pt x="95101" y="287946"/>
                </a:cubicBezTo>
                <a:cubicBezTo>
                  <a:pt x="81893" y="301154"/>
                  <a:pt x="62080" y="301154"/>
                  <a:pt x="50192" y="287946"/>
                </a:cubicBezTo>
                <a:cubicBezTo>
                  <a:pt x="36984" y="276058"/>
                  <a:pt x="36984" y="256245"/>
                  <a:pt x="50192" y="243037"/>
                </a:cubicBezTo>
                <a:cubicBezTo>
                  <a:pt x="59438" y="233791"/>
                  <a:pt x="73968" y="231149"/>
                  <a:pt x="85855" y="236433"/>
                </a:cubicBezTo>
                <a:cubicBezTo>
                  <a:pt x="85855" y="236433"/>
                  <a:pt x="85855" y="236433"/>
                  <a:pt x="99064" y="223224"/>
                </a:cubicBezTo>
                <a:cubicBezTo>
                  <a:pt x="89818" y="211336"/>
                  <a:pt x="83214" y="195486"/>
                  <a:pt x="80572" y="179636"/>
                </a:cubicBezTo>
                <a:cubicBezTo>
                  <a:pt x="80572" y="179636"/>
                  <a:pt x="80572" y="179636"/>
                  <a:pt x="62080" y="179636"/>
                </a:cubicBezTo>
                <a:cubicBezTo>
                  <a:pt x="58117" y="191524"/>
                  <a:pt x="46230" y="200770"/>
                  <a:pt x="31700" y="200770"/>
                </a:cubicBezTo>
                <a:cubicBezTo>
                  <a:pt x="14529" y="200770"/>
                  <a:pt x="0" y="186240"/>
                  <a:pt x="0" y="169069"/>
                </a:cubicBezTo>
                <a:cubicBezTo>
                  <a:pt x="0" y="151898"/>
                  <a:pt x="14529" y="137368"/>
                  <a:pt x="31700" y="137368"/>
                </a:cubicBezTo>
                <a:cubicBezTo>
                  <a:pt x="46230" y="137368"/>
                  <a:pt x="58117" y="145293"/>
                  <a:pt x="62080" y="158502"/>
                </a:cubicBezTo>
                <a:cubicBezTo>
                  <a:pt x="62080" y="158502"/>
                  <a:pt x="62080" y="158502"/>
                  <a:pt x="80572" y="158502"/>
                </a:cubicBezTo>
                <a:cubicBezTo>
                  <a:pt x="83214" y="141331"/>
                  <a:pt x="89818" y="126802"/>
                  <a:pt x="99064" y="113593"/>
                </a:cubicBezTo>
                <a:cubicBezTo>
                  <a:pt x="99064" y="113593"/>
                  <a:pt x="99064" y="113593"/>
                  <a:pt x="85855" y="100384"/>
                </a:cubicBezTo>
                <a:cubicBezTo>
                  <a:pt x="73968" y="106989"/>
                  <a:pt x="59438" y="104347"/>
                  <a:pt x="50192" y="95101"/>
                </a:cubicBezTo>
                <a:cubicBezTo>
                  <a:pt x="36984" y="81893"/>
                  <a:pt x="36984" y="62080"/>
                  <a:pt x="50192" y="48871"/>
                </a:cubicBezTo>
                <a:cubicBezTo>
                  <a:pt x="62080" y="36984"/>
                  <a:pt x="81893" y="36984"/>
                  <a:pt x="95101" y="48871"/>
                </a:cubicBezTo>
                <a:cubicBezTo>
                  <a:pt x="104347" y="59438"/>
                  <a:pt x="106989" y="73967"/>
                  <a:pt x="101706" y="85855"/>
                </a:cubicBezTo>
                <a:cubicBezTo>
                  <a:pt x="101706" y="85855"/>
                  <a:pt x="101706" y="85855"/>
                  <a:pt x="114914" y="99064"/>
                </a:cubicBezTo>
                <a:cubicBezTo>
                  <a:pt x="126802" y="89818"/>
                  <a:pt x="142652" y="83213"/>
                  <a:pt x="158502" y="80572"/>
                </a:cubicBezTo>
                <a:cubicBezTo>
                  <a:pt x="158502" y="80572"/>
                  <a:pt x="158502" y="80572"/>
                  <a:pt x="158502" y="62080"/>
                </a:cubicBezTo>
                <a:cubicBezTo>
                  <a:pt x="146615" y="58117"/>
                  <a:pt x="137369" y="46230"/>
                  <a:pt x="137369" y="31700"/>
                </a:cubicBezTo>
                <a:cubicBezTo>
                  <a:pt x="137369" y="14529"/>
                  <a:pt x="151898" y="0"/>
                  <a:pt x="169069" y="0"/>
                </a:cubicBezTo>
                <a:close/>
              </a:path>
            </a:pathLst>
          </a:custGeom>
          <a:solidFill>
            <a:schemeClr val="bg1"/>
          </a:solidFill>
          <a:ln>
            <a:noFill/>
          </a:ln>
        </p:spPr>
        <p:txBody>
          <a:bodyPr/>
          <a:lstStyle>
            <a:defPPr>
              <a:defRPr lang="zh-CN"/>
            </a:defPPr>
            <a:lvl1pPr marL="0" algn="l" defTabSz="914243" rtl="0" eaLnBrk="1" latinLnBrk="0" hangingPunct="1">
              <a:defRPr sz="1800" kern="1200">
                <a:solidFill>
                  <a:schemeClr val="tx1"/>
                </a:solidFill>
                <a:latin typeface="+mn-lt"/>
                <a:ea typeface="+mn-ea"/>
                <a:cs typeface="+mn-cs"/>
              </a:defRPr>
            </a:lvl1pPr>
            <a:lvl2pPr marL="457118" algn="l" defTabSz="914243" rtl="0" eaLnBrk="1" latinLnBrk="0" hangingPunct="1">
              <a:defRPr sz="1800" kern="1200">
                <a:solidFill>
                  <a:schemeClr val="tx1"/>
                </a:solidFill>
                <a:latin typeface="+mn-lt"/>
                <a:ea typeface="+mn-ea"/>
                <a:cs typeface="+mn-cs"/>
              </a:defRPr>
            </a:lvl2pPr>
            <a:lvl3pPr marL="914243" algn="l" defTabSz="914243" rtl="0" eaLnBrk="1" latinLnBrk="0" hangingPunct="1">
              <a:defRPr sz="1800" kern="1200">
                <a:solidFill>
                  <a:schemeClr val="tx1"/>
                </a:solidFill>
                <a:latin typeface="+mn-lt"/>
                <a:ea typeface="+mn-ea"/>
                <a:cs typeface="+mn-cs"/>
              </a:defRPr>
            </a:lvl3pPr>
            <a:lvl4pPr marL="1371362" algn="l" defTabSz="914243" rtl="0" eaLnBrk="1" latinLnBrk="0" hangingPunct="1">
              <a:defRPr sz="1800" kern="1200">
                <a:solidFill>
                  <a:schemeClr val="tx1"/>
                </a:solidFill>
                <a:latin typeface="+mn-lt"/>
                <a:ea typeface="+mn-ea"/>
                <a:cs typeface="+mn-cs"/>
              </a:defRPr>
            </a:lvl4pPr>
            <a:lvl5pPr marL="1828484" algn="l" defTabSz="914243" rtl="0" eaLnBrk="1" latinLnBrk="0" hangingPunct="1">
              <a:defRPr sz="1800" kern="1200">
                <a:solidFill>
                  <a:schemeClr val="tx1"/>
                </a:solidFill>
                <a:latin typeface="+mn-lt"/>
                <a:ea typeface="+mn-ea"/>
                <a:cs typeface="+mn-cs"/>
              </a:defRPr>
            </a:lvl5pPr>
            <a:lvl6pPr marL="2285601" algn="l" defTabSz="914243" rtl="0" eaLnBrk="1" latinLnBrk="0" hangingPunct="1">
              <a:defRPr sz="1800" kern="1200">
                <a:solidFill>
                  <a:schemeClr val="tx1"/>
                </a:solidFill>
                <a:latin typeface="+mn-lt"/>
                <a:ea typeface="+mn-ea"/>
                <a:cs typeface="+mn-cs"/>
              </a:defRPr>
            </a:lvl6pPr>
            <a:lvl7pPr marL="2742719" algn="l" defTabSz="914243" rtl="0" eaLnBrk="1" latinLnBrk="0" hangingPunct="1">
              <a:defRPr sz="1800" kern="1200">
                <a:solidFill>
                  <a:schemeClr val="tx1"/>
                </a:solidFill>
                <a:latin typeface="+mn-lt"/>
                <a:ea typeface="+mn-ea"/>
                <a:cs typeface="+mn-cs"/>
              </a:defRPr>
            </a:lvl7pPr>
            <a:lvl8pPr marL="3199840" algn="l" defTabSz="914243" rtl="0" eaLnBrk="1" latinLnBrk="0" hangingPunct="1">
              <a:defRPr sz="1800" kern="1200">
                <a:solidFill>
                  <a:schemeClr val="tx1"/>
                </a:solidFill>
                <a:latin typeface="+mn-lt"/>
                <a:ea typeface="+mn-ea"/>
                <a:cs typeface="+mn-cs"/>
              </a:defRPr>
            </a:lvl8pPr>
            <a:lvl9pPr marL="3656960" algn="l" defTabSz="914243" rtl="0" eaLnBrk="1" latinLnBrk="0" hangingPunct="1">
              <a:defRPr sz="1800" kern="1200">
                <a:solidFill>
                  <a:schemeClr val="tx1"/>
                </a:solidFill>
                <a:latin typeface="+mn-lt"/>
                <a:ea typeface="+mn-ea"/>
                <a:cs typeface="+mn-cs"/>
              </a:defRPr>
            </a:lvl9pPr>
          </a:lstStyle>
          <a:p>
            <a:endParaRPr lang="zh-CN" altLang="en-US"/>
          </a:p>
        </p:txBody>
      </p:sp>
      <p:sp>
        <p:nvSpPr>
          <p:cNvPr id="28" name="location-pointer_3913"/>
          <p:cNvSpPr>
            <a:spLocks noChangeAspect="1"/>
          </p:cNvSpPr>
          <p:nvPr/>
        </p:nvSpPr>
        <p:spPr bwMode="auto">
          <a:xfrm>
            <a:off x="3903637" y="4277499"/>
            <a:ext cx="274636" cy="290967"/>
          </a:xfrm>
          <a:custGeom>
            <a:avLst/>
            <a:gdLst>
              <a:gd name="connsiteX0" fmla="*/ 200819 w 309562"/>
              <a:gd name="connsiteY0" fmla="*/ 153344 h 327969"/>
              <a:gd name="connsiteX1" fmla="*/ 211138 w 309562"/>
              <a:gd name="connsiteY1" fmla="*/ 163663 h 327969"/>
              <a:gd name="connsiteX2" fmla="*/ 200819 w 309562"/>
              <a:gd name="connsiteY2" fmla="*/ 173982 h 327969"/>
              <a:gd name="connsiteX3" fmla="*/ 190500 w 309562"/>
              <a:gd name="connsiteY3" fmla="*/ 163663 h 327969"/>
              <a:gd name="connsiteX4" fmla="*/ 200819 w 309562"/>
              <a:gd name="connsiteY4" fmla="*/ 153344 h 327969"/>
              <a:gd name="connsiteX5" fmla="*/ 154781 w 309562"/>
              <a:gd name="connsiteY5" fmla="*/ 153344 h 327969"/>
              <a:gd name="connsiteX6" fmla="*/ 165100 w 309562"/>
              <a:gd name="connsiteY6" fmla="*/ 163663 h 327969"/>
              <a:gd name="connsiteX7" fmla="*/ 154781 w 309562"/>
              <a:gd name="connsiteY7" fmla="*/ 173982 h 327969"/>
              <a:gd name="connsiteX8" fmla="*/ 144462 w 309562"/>
              <a:gd name="connsiteY8" fmla="*/ 163663 h 327969"/>
              <a:gd name="connsiteX9" fmla="*/ 154781 w 309562"/>
              <a:gd name="connsiteY9" fmla="*/ 153344 h 327969"/>
              <a:gd name="connsiteX10" fmla="*/ 110331 w 309562"/>
              <a:gd name="connsiteY10" fmla="*/ 153344 h 327969"/>
              <a:gd name="connsiteX11" fmla="*/ 120650 w 309562"/>
              <a:gd name="connsiteY11" fmla="*/ 163663 h 327969"/>
              <a:gd name="connsiteX12" fmla="*/ 110331 w 309562"/>
              <a:gd name="connsiteY12" fmla="*/ 173982 h 327969"/>
              <a:gd name="connsiteX13" fmla="*/ 100012 w 309562"/>
              <a:gd name="connsiteY13" fmla="*/ 163663 h 327969"/>
              <a:gd name="connsiteX14" fmla="*/ 110331 w 309562"/>
              <a:gd name="connsiteY14" fmla="*/ 153344 h 327969"/>
              <a:gd name="connsiteX15" fmla="*/ 33704 w 309562"/>
              <a:gd name="connsiteY15" fmla="*/ 34281 h 327969"/>
              <a:gd name="connsiteX16" fmla="*/ 57037 w 309562"/>
              <a:gd name="connsiteY16" fmla="*/ 34281 h 327969"/>
              <a:gd name="connsiteX17" fmla="*/ 64815 w 309562"/>
              <a:gd name="connsiteY17" fmla="*/ 43337 h 327969"/>
              <a:gd name="connsiteX18" fmla="*/ 57037 w 309562"/>
              <a:gd name="connsiteY18" fmla="*/ 51100 h 327969"/>
              <a:gd name="connsiteX19" fmla="*/ 33704 w 309562"/>
              <a:gd name="connsiteY19" fmla="*/ 51100 h 327969"/>
              <a:gd name="connsiteX20" fmla="*/ 16852 w 309562"/>
              <a:gd name="connsiteY20" fmla="*/ 69213 h 327969"/>
              <a:gd name="connsiteX21" fmla="*/ 16852 w 309562"/>
              <a:gd name="connsiteY21" fmla="*/ 258105 h 327969"/>
              <a:gd name="connsiteX22" fmla="*/ 33704 w 309562"/>
              <a:gd name="connsiteY22" fmla="*/ 276218 h 327969"/>
              <a:gd name="connsiteX23" fmla="*/ 191853 w 309562"/>
              <a:gd name="connsiteY23" fmla="*/ 276218 h 327969"/>
              <a:gd name="connsiteX24" fmla="*/ 169815 w 309562"/>
              <a:gd name="connsiteY24" fmla="*/ 254224 h 327969"/>
              <a:gd name="connsiteX25" fmla="*/ 169815 w 309562"/>
              <a:gd name="connsiteY25" fmla="*/ 242580 h 327969"/>
              <a:gd name="connsiteX26" fmla="*/ 181482 w 309562"/>
              <a:gd name="connsiteY26" fmla="*/ 242580 h 327969"/>
              <a:gd name="connsiteX27" fmla="*/ 217779 w 309562"/>
              <a:gd name="connsiteY27" fmla="*/ 278806 h 327969"/>
              <a:gd name="connsiteX28" fmla="*/ 219075 w 309562"/>
              <a:gd name="connsiteY28" fmla="*/ 283981 h 327969"/>
              <a:gd name="connsiteX29" fmla="*/ 217779 w 309562"/>
              <a:gd name="connsiteY29" fmla="*/ 290450 h 327969"/>
              <a:gd name="connsiteX30" fmla="*/ 181482 w 309562"/>
              <a:gd name="connsiteY30" fmla="*/ 325382 h 327969"/>
              <a:gd name="connsiteX31" fmla="*/ 175000 w 309562"/>
              <a:gd name="connsiteY31" fmla="*/ 327969 h 327969"/>
              <a:gd name="connsiteX32" fmla="*/ 169815 w 309562"/>
              <a:gd name="connsiteY32" fmla="*/ 325382 h 327969"/>
              <a:gd name="connsiteX33" fmla="*/ 169815 w 309562"/>
              <a:gd name="connsiteY33" fmla="*/ 313738 h 327969"/>
              <a:gd name="connsiteX34" fmla="*/ 191853 w 309562"/>
              <a:gd name="connsiteY34" fmla="*/ 293037 h 327969"/>
              <a:gd name="connsiteX35" fmla="*/ 33704 w 309562"/>
              <a:gd name="connsiteY35" fmla="*/ 293037 h 327969"/>
              <a:gd name="connsiteX36" fmla="*/ 0 w 309562"/>
              <a:gd name="connsiteY36" fmla="*/ 258105 h 327969"/>
              <a:gd name="connsiteX37" fmla="*/ 0 w 309562"/>
              <a:gd name="connsiteY37" fmla="*/ 69213 h 327969"/>
              <a:gd name="connsiteX38" fmla="*/ 33704 w 309562"/>
              <a:gd name="connsiteY38" fmla="*/ 34281 h 327969"/>
              <a:gd name="connsiteX39" fmla="*/ 129147 w 309562"/>
              <a:gd name="connsiteY39" fmla="*/ 1932 h 327969"/>
              <a:gd name="connsiteX40" fmla="*/ 140745 w 309562"/>
              <a:gd name="connsiteY40" fmla="*/ 1932 h 327969"/>
              <a:gd name="connsiteX41" fmla="*/ 140745 w 309562"/>
              <a:gd name="connsiteY41" fmla="*/ 13525 h 327969"/>
              <a:gd name="connsiteX42" fmla="*/ 118838 w 309562"/>
              <a:gd name="connsiteY42" fmla="*/ 35423 h 327969"/>
              <a:gd name="connsiteX43" fmla="*/ 274768 w 309562"/>
              <a:gd name="connsiteY43" fmla="*/ 35423 h 327969"/>
              <a:gd name="connsiteX44" fmla="*/ 309562 w 309562"/>
              <a:gd name="connsiteY44" fmla="*/ 70202 h 327969"/>
              <a:gd name="connsiteX45" fmla="*/ 309562 w 309562"/>
              <a:gd name="connsiteY45" fmla="*/ 258265 h 327969"/>
              <a:gd name="connsiteX46" fmla="*/ 274768 w 309562"/>
              <a:gd name="connsiteY46" fmla="*/ 293044 h 327969"/>
              <a:gd name="connsiteX47" fmla="*/ 252860 w 309562"/>
              <a:gd name="connsiteY47" fmla="*/ 293044 h 327969"/>
              <a:gd name="connsiteX48" fmla="*/ 243840 w 309562"/>
              <a:gd name="connsiteY48" fmla="*/ 284027 h 327969"/>
              <a:gd name="connsiteX49" fmla="*/ 252860 w 309562"/>
              <a:gd name="connsiteY49" fmla="*/ 276299 h 327969"/>
              <a:gd name="connsiteX50" fmla="*/ 274768 w 309562"/>
              <a:gd name="connsiteY50" fmla="*/ 276299 h 327969"/>
              <a:gd name="connsiteX51" fmla="*/ 292809 w 309562"/>
              <a:gd name="connsiteY51" fmla="*/ 258265 h 327969"/>
              <a:gd name="connsiteX52" fmla="*/ 292809 w 309562"/>
              <a:gd name="connsiteY52" fmla="*/ 70202 h 327969"/>
              <a:gd name="connsiteX53" fmla="*/ 274768 w 309562"/>
              <a:gd name="connsiteY53" fmla="*/ 52168 h 327969"/>
              <a:gd name="connsiteX54" fmla="*/ 118838 w 309562"/>
              <a:gd name="connsiteY54" fmla="*/ 52168 h 327969"/>
              <a:gd name="connsiteX55" fmla="*/ 140745 w 309562"/>
              <a:gd name="connsiteY55" fmla="*/ 74066 h 327969"/>
              <a:gd name="connsiteX56" fmla="*/ 140745 w 309562"/>
              <a:gd name="connsiteY56" fmla="*/ 85659 h 327969"/>
              <a:gd name="connsiteX57" fmla="*/ 134302 w 309562"/>
              <a:gd name="connsiteY57" fmla="*/ 88235 h 327969"/>
              <a:gd name="connsiteX58" fmla="*/ 129147 w 309562"/>
              <a:gd name="connsiteY58" fmla="*/ 85659 h 327969"/>
              <a:gd name="connsiteX59" fmla="*/ 93064 w 309562"/>
              <a:gd name="connsiteY59" fmla="*/ 49592 h 327969"/>
              <a:gd name="connsiteX60" fmla="*/ 90487 w 309562"/>
              <a:gd name="connsiteY60" fmla="*/ 44439 h 327969"/>
              <a:gd name="connsiteX61" fmla="*/ 93064 w 309562"/>
              <a:gd name="connsiteY61" fmla="*/ 37999 h 327969"/>
              <a:gd name="connsiteX62" fmla="*/ 129147 w 309562"/>
              <a:gd name="connsiteY62" fmla="*/ 1932 h 3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09562" h="327969">
                <a:moveTo>
                  <a:pt x="200819" y="153344"/>
                </a:moveTo>
                <a:cubicBezTo>
                  <a:pt x="206518" y="153344"/>
                  <a:pt x="211138" y="157964"/>
                  <a:pt x="211138" y="163663"/>
                </a:cubicBezTo>
                <a:cubicBezTo>
                  <a:pt x="211138" y="169362"/>
                  <a:pt x="206518" y="173982"/>
                  <a:pt x="200819" y="173982"/>
                </a:cubicBezTo>
                <a:cubicBezTo>
                  <a:pt x="195120" y="173982"/>
                  <a:pt x="190500" y="169362"/>
                  <a:pt x="190500" y="163663"/>
                </a:cubicBezTo>
                <a:cubicBezTo>
                  <a:pt x="190500" y="157964"/>
                  <a:pt x="195120" y="153344"/>
                  <a:pt x="200819" y="153344"/>
                </a:cubicBezTo>
                <a:close/>
                <a:moveTo>
                  <a:pt x="154781" y="153344"/>
                </a:moveTo>
                <a:cubicBezTo>
                  <a:pt x="160480" y="153344"/>
                  <a:pt x="165100" y="157964"/>
                  <a:pt x="165100" y="163663"/>
                </a:cubicBezTo>
                <a:cubicBezTo>
                  <a:pt x="165100" y="169362"/>
                  <a:pt x="160480" y="173982"/>
                  <a:pt x="154781" y="173982"/>
                </a:cubicBezTo>
                <a:cubicBezTo>
                  <a:pt x="149082" y="173982"/>
                  <a:pt x="144462" y="169362"/>
                  <a:pt x="144462" y="163663"/>
                </a:cubicBezTo>
                <a:cubicBezTo>
                  <a:pt x="144462" y="157964"/>
                  <a:pt x="149082" y="153344"/>
                  <a:pt x="154781" y="153344"/>
                </a:cubicBezTo>
                <a:close/>
                <a:moveTo>
                  <a:pt x="110331" y="153344"/>
                </a:moveTo>
                <a:cubicBezTo>
                  <a:pt x="116030" y="153344"/>
                  <a:pt x="120650" y="157964"/>
                  <a:pt x="120650" y="163663"/>
                </a:cubicBezTo>
                <a:cubicBezTo>
                  <a:pt x="120650" y="169362"/>
                  <a:pt x="116030" y="173982"/>
                  <a:pt x="110331" y="173982"/>
                </a:cubicBezTo>
                <a:cubicBezTo>
                  <a:pt x="104632" y="173982"/>
                  <a:pt x="100012" y="169362"/>
                  <a:pt x="100012" y="163663"/>
                </a:cubicBezTo>
                <a:cubicBezTo>
                  <a:pt x="100012" y="157964"/>
                  <a:pt x="104632" y="153344"/>
                  <a:pt x="110331" y="153344"/>
                </a:cubicBezTo>
                <a:close/>
                <a:moveTo>
                  <a:pt x="33704" y="34281"/>
                </a:moveTo>
                <a:cubicBezTo>
                  <a:pt x="33704" y="34281"/>
                  <a:pt x="33704" y="34281"/>
                  <a:pt x="57037" y="34281"/>
                </a:cubicBezTo>
                <a:cubicBezTo>
                  <a:pt x="62222" y="34281"/>
                  <a:pt x="64815" y="38162"/>
                  <a:pt x="64815" y="43337"/>
                </a:cubicBezTo>
                <a:cubicBezTo>
                  <a:pt x="64815" y="47219"/>
                  <a:pt x="62222" y="51100"/>
                  <a:pt x="57037" y="51100"/>
                </a:cubicBezTo>
                <a:cubicBezTo>
                  <a:pt x="57037" y="51100"/>
                  <a:pt x="57037" y="51100"/>
                  <a:pt x="33704" y="51100"/>
                </a:cubicBezTo>
                <a:cubicBezTo>
                  <a:pt x="24629" y="51100"/>
                  <a:pt x="16852" y="58863"/>
                  <a:pt x="16852" y="69213"/>
                </a:cubicBezTo>
                <a:cubicBezTo>
                  <a:pt x="16852" y="69213"/>
                  <a:pt x="16852" y="69213"/>
                  <a:pt x="16852" y="258105"/>
                </a:cubicBezTo>
                <a:cubicBezTo>
                  <a:pt x="16852" y="268455"/>
                  <a:pt x="24629" y="276218"/>
                  <a:pt x="33704" y="276218"/>
                </a:cubicBezTo>
                <a:cubicBezTo>
                  <a:pt x="33704" y="276218"/>
                  <a:pt x="33704" y="276218"/>
                  <a:pt x="191853" y="276218"/>
                </a:cubicBezTo>
                <a:cubicBezTo>
                  <a:pt x="191853" y="276218"/>
                  <a:pt x="191853" y="276218"/>
                  <a:pt x="169815" y="254224"/>
                </a:cubicBezTo>
                <a:cubicBezTo>
                  <a:pt x="165926" y="251636"/>
                  <a:pt x="165926" y="246461"/>
                  <a:pt x="169815" y="242580"/>
                </a:cubicBezTo>
                <a:cubicBezTo>
                  <a:pt x="172408" y="239992"/>
                  <a:pt x="177593" y="239992"/>
                  <a:pt x="181482" y="242580"/>
                </a:cubicBezTo>
                <a:lnTo>
                  <a:pt x="217779" y="278806"/>
                </a:lnTo>
                <a:cubicBezTo>
                  <a:pt x="219075" y="280099"/>
                  <a:pt x="219075" y="282687"/>
                  <a:pt x="219075" y="283981"/>
                </a:cubicBezTo>
                <a:cubicBezTo>
                  <a:pt x="219075" y="286568"/>
                  <a:pt x="219075" y="289156"/>
                  <a:pt x="217779" y="290450"/>
                </a:cubicBezTo>
                <a:cubicBezTo>
                  <a:pt x="217779" y="290450"/>
                  <a:pt x="217779" y="290450"/>
                  <a:pt x="181482" y="325382"/>
                </a:cubicBezTo>
                <a:cubicBezTo>
                  <a:pt x="180186" y="327969"/>
                  <a:pt x="177593" y="327969"/>
                  <a:pt x="175000" y="327969"/>
                </a:cubicBezTo>
                <a:cubicBezTo>
                  <a:pt x="173704" y="327969"/>
                  <a:pt x="171112" y="327969"/>
                  <a:pt x="169815" y="325382"/>
                </a:cubicBezTo>
                <a:cubicBezTo>
                  <a:pt x="165926" y="322794"/>
                  <a:pt x="165926" y="317619"/>
                  <a:pt x="169815" y="313738"/>
                </a:cubicBezTo>
                <a:cubicBezTo>
                  <a:pt x="169815" y="313738"/>
                  <a:pt x="169815" y="313738"/>
                  <a:pt x="191853" y="293037"/>
                </a:cubicBezTo>
                <a:cubicBezTo>
                  <a:pt x="191853" y="293037"/>
                  <a:pt x="191853" y="293037"/>
                  <a:pt x="33704" y="293037"/>
                </a:cubicBezTo>
                <a:cubicBezTo>
                  <a:pt x="15555" y="293037"/>
                  <a:pt x="0" y="277512"/>
                  <a:pt x="0" y="258105"/>
                </a:cubicBezTo>
                <a:cubicBezTo>
                  <a:pt x="0" y="258105"/>
                  <a:pt x="0" y="258105"/>
                  <a:pt x="0" y="69213"/>
                </a:cubicBezTo>
                <a:cubicBezTo>
                  <a:pt x="0" y="49806"/>
                  <a:pt x="15555" y="34281"/>
                  <a:pt x="33704" y="34281"/>
                </a:cubicBezTo>
                <a:close/>
                <a:moveTo>
                  <a:pt x="129147" y="1932"/>
                </a:moveTo>
                <a:cubicBezTo>
                  <a:pt x="131724" y="-644"/>
                  <a:pt x="136879" y="-644"/>
                  <a:pt x="140745" y="1932"/>
                </a:cubicBezTo>
                <a:cubicBezTo>
                  <a:pt x="143322" y="5796"/>
                  <a:pt x="143322" y="10949"/>
                  <a:pt x="140745" y="13525"/>
                </a:cubicBezTo>
                <a:cubicBezTo>
                  <a:pt x="140745" y="13525"/>
                  <a:pt x="140745" y="13525"/>
                  <a:pt x="118838" y="35423"/>
                </a:cubicBezTo>
                <a:cubicBezTo>
                  <a:pt x="118838" y="35423"/>
                  <a:pt x="118838" y="35423"/>
                  <a:pt x="274768" y="35423"/>
                </a:cubicBezTo>
                <a:cubicBezTo>
                  <a:pt x="294098" y="35423"/>
                  <a:pt x="309562" y="50880"/>
                  <a:pt x="309562" y="70202"/>
                </a:cubicBezTo>
                <a:cubicBezTo>
                  <a:pt x="309562" y="70202"/>
                  <a:pt x="309562" y="70202"/>
                  <a:pt x="309562" y="258265"/>
                </a:cubicBezTo>
                <a:cubicBezTo>
                  <a:pt x="309562" y="277587"/>
                  <a:pt x="294098" y="293044"/>
                  <a:pt x="274768" y="293044"/>
                </a:cubicBezTo>
                <a:cubicBezTo>
                  <a:pt x="274768" y="293044"/>
                  <a:pt x="274768" y="293044"/>
                  <a:pt x="252860" y="293044"/>
                </a:cubicBezTo>
                <a:cubicBezTo>
                  <a:pt x="247706" y="293044"/>
                  <a:pt x="243840" y="289180"/>
                  <a:pt x="243840" y="284027"/>
                </a:cubicBezTo>
                <a:cubicBezTo>
                  <a:pt x="243840" y="280163"/>
                  <a:pt x="247706" y="276299"/>
                  <a:pt x="252860" y="276299"/>
                </a:cubicBezTo>
                <a:cubicBezTo>
                  <a:pt x="252860" y="276299"/>
                  <a:pt x="252860" y="276299"/>
                  <a:pt x="274768" y="276299"/>
                </a:cubicBezTo>
                <a:cubicBezTo>
                  <a:pt x="285077" y="276299"/>
                  <a:pt x="292809" y="268570"/>
                  <a:pt x="292809" y="258265"/>
                </a:cubicBezTo>
                <a:cubicBezTo>
                  <a:pt x="292809" y="258265"/>
                  <a:pt x="292809" y="258265"/>
                  <a:pt x="292809" y="70202"/>
                </a:cubicBezTo>
                <a:cubicBezTo>
                  <a:pt x="292809" y="59897"/>
                  <a:pt x="285077" y="52168"/>
                  <a:pt x="274768" y="52168"/>
                </a:cubicBezTo>
                <a:cubicBezTo>
                  <a:pt x="274768" y="52168"/>
                  <a:pt x="274768" y="52168"/>
                  <a:pt x="118838" y="52168"/>
                </a:cubicBezTo>
                <a:cubicBezTo>
                  <a:pt x="118838" y="52168"/>
                  <a:pt x="118838" y="52168"/>
                  <a:pt x="140745" y="74066"/>
                </a:cubicBezTo>
                <a:cubicBezTo>
                  <a:pt x="143322" y="76642"/>
                  <a:pt x="143322" y="81794"/>
                  <a:pt x="140745" y="85659"/>
                </a:cubicBezTo>
                <a:cubicBezTo>
                  <a:pt x="139456" y="86947"/>
                  <a:pt x="136879" y="88235"/>
                  <a:pt x="134302" y="88235"/>
                </a:cubicBezTo>
                <a:cubicBezTo>
                  <a:pt x="133013" y="88235"/>
                  <a:pt x="130436" y="86947"/>
                  <a:pt x="129147" y="85659"/>
                </a:cubicBezTo>
                <a:cubicBezTo>
                  <a:pt x="129147" y="85659"/>
                  <a:pt x="129147" y="85659"/>
                  <a:pt x="93064" y="49592"/>
                </a:cubicBezTo>
                <a:cubicBezTo>
                  <a:pt x="91775" y="48304"/>
                  <a:pt x="90487" y="45728"/>
                  <a:pt x="90487" y="44439"/>
                </a:cubicBezTo>
                <a:cubicBezTo>
                  <a:pt x="90487" y="41863"/>
                  <a:pt x="91775" y="39287"/>
                  <a:pt x="93064" y="37999"/>
                </a:cubicBezTo>
                <a:cubicBezTo>
                  <a:pt x="93064" y="37999"/>
                  <a:pt x="93064" y="37999"/>
                  <a:pt x="129147" y="1932"/>
                </a:cubicBezTo>
                <a:close/>
              </a:path>
            </a:pathLst>
          </a:custGeom>
          <a:solidFill>
            <a:schemeClr val="bg1"/>
          </a:solidFill>
          <a:ln>
            <a:noFill/>
          </a:ln>
        </p:spPr>
        <p:txBody>
          <a:bodyPr/>
          <a:lstStyle/>
          <a:p>
            <a:endParaRPr lang="zh-CN" altLang="en-US"/>
          </a:p>
        </p:txBody>
      </p:sp>
      <p:cxnSp>
        <p:nvCxnSpPr>
          <p:cNvPr id="29" name="直接箭头连接符 55"/>
          <p:cNvCxnSpPr/>
          <p:nvPr/>
        </p:nvCxnSpPr>
        <p:spPr>
          <a:xfrm>
            <a:off x="3104851" y="1773737"/>
            <a:ext cx="720080" cy="0"/>
          </a:xfrm>
          <a:prstGeom prst="straightConnector1">
            <a:avLst/>
          </a:prstGeom>
          <a:ln w="57150">
            <a:solidFill>
              <a:srgbClr val="C00000"/>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30" name="直接箭头连接符 61"/>
          <p:cNvCxnSpPr/>
          <p:nvPr/>
        </p:nvCxnSpPr>
        <p:spPr>
          <a:xfrm>
            <a:off x="5337099" y="1773737"/>
            <a:ext cx="576064" cy="0"/>
          </a:xfrm>
          <a:prstGeom prst="straightConnector1">
            <a:avLst/>
          </a:prstGeom>
          <a:ln w="57150">
            <a:solidFill>
              <a:srgbClr val="C00000"/>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sp>
        <p:nvSpPr>
          <p:cNvPr id="31" name="弧形 62"/>
          <p:cNvSpPr/>
          <p:nvPr/>
        </p:nvSpPr>
        <p:spPr>
          <a:xfrm>
            <a:off x="6957279" y="1773737"/>
            <a:ext cx="936104" cy="1303246"/>
          </a:xfrm>
          <a:prstGeom prst="arc">
            <a:avLst>
              <a:gd name="adj1" fmla="val 16200000"/>
              <a:gd name="adj2" fmla="val 5380781"/>
            </a:avLst>
          </a:prstGeom>
          <a:ln w="57150">
            <a:solidFill>
              <a:srgbClr val="C00000"/>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txBody>
          <a:bodyPr rtlCol="0" anchor="ctr"/>
          <a:lstStyle/>
          <a:p>
            <a:pPr algn="ctr"/>
            <a:endParaRPr lang="zh-CN" altLang="en-US"/>
          </a:p>
        </p:txBody>
      </p:sp>
      <p:cxnSp>
        <p:nvCxnSpPr>
          <p:cNvPr id="32" name="直接箭头连接符 63"/>
          <p:cNvCxnSpPr/>
          <p:nvPr/>
        </p:nvCxnSpPr>
        <p:spPr>
          <a:xfrm>
            <a:off x="5193083" y="3043740"/>
            <a:ext cx="720080" cy="0"/>
          </a:xfrm>
          <a:prstGeom prst="straightConnector1">
            <a:avLst/>
          </a:prstGeom>
          <a:ln w="57150">
            <a:solidFill>
              <a:srgbClr val="C00000"/>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cxnSp>
        <p:nvCxnSpPr>
          <p:cNvPr id="33" name="直接箭头连接符 64"/>
          <p:cNvCxnSpPr/>
          <p:nvPr/>
        </p:nvCxnSpPr>
        <p:spPr>
          <a:xfrm>
            <a:off x="3104851" y="3043740"/>
            <a:ext cx="720080" cy="0"/>
          </a:xfrm>
          <a:prstGeom prst="straightConnector1">
            <a:avLst/>
          </a:prstGeom>
          <a:ln w="57150">
            <a:solidFill>
              <a:srgbClr val="C00000"/>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sp>
        <p:nvSpPr>
          <p:cNvPr id="34" name="弧形 65"/>
          <p:cNvSpPr/>
          <p:nvPr/>
        </p:nvSpPr>
        <p:spPr>
          <a:xfrm rot="10800000">
            <a:off x="1091356" y="3076983"/>
            <a:ext cx="854694" cy="1344240"/>
          </a:xfrm>
          <a:prstGeom prst="arc">
            <a:avLst>
              <a:gd name="adj1" fmla="val 16200000"/>
              <a:gd name="adj2" fmla="val 5380781"/>
            </a:avLst>
          </a:prstGeom>
          <a:ln w="57150">
            <a:solidFill>
              <a:srgbClr val="C00000"/>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txBody>
          <a:bodyPr rtlCol="0" anchor="ctr"/>
          <a:lstStyle/>
          <a:p>
            <a:pPr algn="ctr"/>
            <a:endParaRPr lang="zh-CN" altLang="en-US"/>
          </a:p>
        </p:txBody>
      </p:sp>
      <p:cxnSp>
        <p:nvCxnSpPr>
          <p:cNvPr id="35" name="直接箭头连接符 66"/>
          <p:cNvCxnSpPr/>
          <p:nvPr/>
        </p:nvCxnSpPr>
        <p:spPr>
          <a:xfrm>
            <a:off x="3104851" y="4421224"/>
            <a:ext cx="720080" cy="0"/>
          </a:xfrm>
          <a:prstGeom prst="straightConnector1">
            <a:avLst/>
          </a:prstGeom>
          <a:ln w="57150">
            <a:solidFill>
              <a:srgbClr val="C00000"/>
            </a:solidFill>
            <a:headEnd type="none" w="med" len="med"/>
            <a:tailEnd type="none" w="med" len="med"/>
          </a:ln>
          <a:effectLst/>
        </p:spPr>
        <p:style>
          <a:lnRef idx="3">
            <a:schemeClr val="accent5"/>
          </a:lnRef>
          <a:fillRef idx="0">
            <a:schemeClr val="accent5"/>
          </a:fillRef>
          <a:effectRef idx="2">
            <a:schemeClr val="accent5"/>
          </a:effectRef>
          <a:fontRef idx="minor">
            <a:schemeClr val="tx1"/>
          </a:fontRef>
        </p:style>
      </p:cxnSp>
      <p:sp>
        <p:nvSpPr>
          <p:cNvPr id="36" name="矩形 35"/>
          <p:cNvSpPr/>
          <p:nvPr/>
        </p:nvSpPr>
        <p:spPr>
          <a:xfrm>
            <a:off x="1592683" y="2004941"/>
            <a:ext cx="1512168" cy="553998"/>
          </a:xfrm>
          <a:prstGeom prst="rect">
            <a:avLst/>
          </a:prstGeom>
        </p:spPr>
        <p:txBody>
          <a:bodyPr wrap="square">
            <a:spAutoFit/>
          </a:bodyPr>
          <a:lstStyle/>
          <a:p>
            <a:pPr algn="just"/>
            <a:r>
              <a:rPr lang="zh-CN" altLang="en-US" sz="1000" dirty="0">
                <a:solidFill>
                  <a:prstClr val="black"/>
                </a:solidFill>
                <a:latin typeface="微软雅黑"/>
                <a:sym typeface="+mn-ea"/>
              </a:rPr>
              <a:t>通过联通实名信息，帮助客户对用户信息的真实性来进行</a:t>
            </a:r>
            <a:r>
              <a:rPr lang="zh-CN" altLang="en-US" sz="1000" dirty="0" smtClean="0">
                <a:solidFill>
                  <a:prstClr val="black"/>
                </a:solidFill>
                <a:latin typeface="微软雅黑"/>
                <a:sym typeface="+mn-ea"/>
              </a:rPr>
              <a:t>核实；</a:t>
            </a:r>
            <a:endParaRPr lang="da-DK" altLang="zh-CN" sz="1000" dirty="0">
              <a:solidFill>
                <a:srgbClr val="000000"/>
              </a:solidFill>
            </a:endParaRPr>
          </a:p>
        </p:txBody>
      </p:sp>
      <p:sp>
        <p:nvSpPr>
          <p:cNvPr id="37" name="矩形 36"/>
          <p:cNvSpPr/>
          <p:nvPr/>
        </p:nvSpPr>
        <p:spPr>
          <a:xfrm>
            <a:off x="3824931" y="2004941"/>
            <a:ext cx="1512168" cy="707886"/>
          </a:xfrm>
          <a:prstGeom prst="rect">
            <a:avLst/>
          </a:prstGeom>
        </p:spPr>
        <p:txBody>
          <a:bodyPr wrap="square">
            <a:spAutoFit/>
          </a:bodyPr>
          <a:lstStyle/>
          <a:p>
            <a:pPr algn="just"/>
            <a:r>
              <a:rPr lang="zh-CN" altLang="en-US" sz="1000" dirty="0">
                <a:solidFill>
                  <a:prstClr val="black"/>
                </a:solidFill>
                <a:latin typeface="微软雅黑"/>
                <a:sym typeface="+mn-ea"/>
              </a:rPr>
              <a:t>通过位置信息，对用户历时轨迹、当前位置、常驻地等进行核实，降低欺诈</a:t>
            </a:r>
            <a:r>
              <a:rPr lang="zh-CN" altLang="en-US" sz="1000" dirty="0" smtClean="0">
                <a:solidFill>
                  <a:prstClr val="black"/>
                </a:solidFill>
                <a:latin typeface="微软雅黑"/>
                <a:sym typeface="+mn-ea"/>
              </a:rPr>
              <a:t>风险；</a:t>
            </a:r>
            <a:endParaRPr lang="zh-CN" altLang="zh-CN" sz="1000" dirty="0">
              <a:solidFill>
                <a:prstClr val="black"/>
              </a:solidFill>
              <a:latin typeface="微软雅黑"/>
              <a:sym typeface="+mn-ea"/>
            </a:endParaRPr>
          </a:p>
        </p:txBody>
      </p:sp>
      <p:sp>
        <p:nvSpPr>
          <p:cNvPr id="38" name="矩形 37"/>
          <p:cNvSpPr/>
          <p:nvPr/>
        </p:nvSpPr>
        <p:spPr>
          <a:xfrm>
            <a:off x="5913163" y="2004941"/>
            <a:ext cx="1512168" cy="707886"/>
          </a:xfrm>
          <a:prstGeom prst="rect">
            <a:avLst/>
          </a:prstGeom>
        </p:spPr>
        <p:txBody>
          <a:bodyPr wrap="square">
            <a:spAutoFit/>
          </a:bodyPr>
          <a:lstStyle/>
          <a:p>
            <a:pPr algn="just"/>
            <a:r>
              <a:rPr lang="zh-CN" altLang="zh-CN" sz="1000" dirty="0">
                <a:solidFill>
                  <a:prstClr val="black"/>
                </a:solidFill>
                <a:latin typeface="微软雅黑"/>
                <a:sym typeface="+mn-ea"/>
              </a:rPr>
              <a:t>通过</a:t>
            </a:r>
            <a:r>
              <a:rPr lang="zh-CN" altLang="en-US" sz="1000" dirty="0">
                <a:solidFill>
                  <a:prstClr val="black"/>
                </a:solidFill>
                <a:latin typeface="微软雅黑"/>
                <a:sym typeface="+mn-ea"/>
              </a:rPr>
              <a:t>用户当前的各种状态，必须是否黑名单、在网时长等信息，来判断此号码的风险</a:t>
            </a:r>
            <a:r>
              <a:rPr lang="zh-CN" altLang="en-US" sz="1000" dirty="0" smtClean="0">
                <a:solidFill>
                  <a:prstClr val="black"/>
                </a:solidFill>
                <a:latin typeface="微软雅黑"/>
                <a:sym typeface="+mn-ea"/>
              </a:rPr>
              <a:t>度；</a:t>
            </a:r>
            <a:endParaRPr lang="zh-CN" altLang="zh-CN" sz="1000" dirty="0">
              <a:solidFill>
                <a:prstClr val="black"/>
              </a:solidFill>
              <a:latin typeface="微软雅黑"/>
              <a:sym typeface="+mn-ea"/>
            </a:endParaRPr>
          </a:p>
        </p:txBody>
      </p:sp>
      <p:sp>
        <p:nvSpPr>
          <p:cNvPr id="39" name="矩形 38"/>
          <p:cNvSpPr/>
          <p:nvPr/>
        </p:nvSpPr>
        <p:spPr>
          <a:xfrm>
            <a:off x="5913163" y="3377701"/>
            <a:ext cx="1512168" cy="553998"/>
          </a:xfrm>
          <a:prstGeom prst="rect">
            <a:avLst/>
          </a:prstGeom>
        </p:spPr>
        <p:txBody>
          <a:bodyPr wrap="square">
            <a:spAutoFit/>
          </a:bodyPr>
          <a:lstStyle/>
          <a:p>
            <a:pPr algn="just"/>
            <a:r>
              <a:rPr lang="zh-CN" altLang="en-US" sz="1000" dirty="0">
                <a:solidFill>
                  <a:prstClr val="black"/>
                </a:solidFill>
                <a:latin typeface="微软雅黑"/>
                <a:sym typeface="+mn-ea"/>
              </a:rPr>
              <a:t>基于用户近半年的通话话务情况形成用户的话务评分</a:t>
            </a:r>
            <a:r>
              <a:rPr lang="zh-CN" altLang="en-US" sz="1000" dirty="0" smtClean="0">
                <a:solidFill>
                  <a:prstClr val="black"/>
                </a:solidFill>
                <a:latin typeface="微软雅黑"/>
                <a:sym typeface="+mn-ea"/>
              </a:rPr>
              <a:t>能力；</a:t>
            </a:r>
            <a:endParaRPr lang="zh-CN" altLang="zh-CN" sz="1000" dirty="0">
              <a:solidFill>
                <a:prstClr val="black"/>
              </a:solidFill>
              <a:latin typeface="微软雅黑"/>
              <a:sym typeface="+mn-ea"/>
            </a:endParaRPr>
          </a:p>
        </p:txBody>
      </p:sp>
      <p:sp>
        <p:nvSpPr>
          <p:cNvPr id="40" name="矩形 39"/>
          <p:cNvSpPr/>
          <p:nvPr/>
        </p:nvSpPr>
        <p:spPr>
          <a:xfrm>
            <a:off x="3824931" y="3377701"/>
            <a:ext cx="1512168" cy="707886"/>
          </a:xfrm>
          <a:prstGeom prst="rect">
            <a:avLst/>
          </a:prstGeom>
        </p:spPr>
        <p:txBody>
          <a:bodyPr wrap="square">
            <a:spAutoFit/>
          </a:bodyPr>
          <a:lstStyle/>
          <a:p>
            <a:pPr algn="just"/>
            <a:r>
              <a:rPr lang="zh-CN" altLang="zh-CN" sz="1000" dirty="0">
                <a:solidFill>
                  <a:prstClr val="black"/>
                </a:solidFill>
                <a:latin typeface="微软雅黑"/>
                <a:sym typeface="+mn-ea"/>
              </a:rPr>
              <a:t>用于</a:t>
            </a:r>
            <a:r>
              <a:rPr lang="zh-CN" altLang="en-US" sz="1000" dirty="0">
                <a:solidFill>
                  <a:prstClr val="black"/>
                </a:solidFill>
                <a:latin typeface="微软雅黑"/>
                <a:sym typeface="+mn-ea"/>
              </a:rPr>
              <a:t>用户的终端品牌、型号的验证、用户的换机频率评分和用户的终端价格</a:t>
            </a:r>
            <a:r>
              <a:rPr lang="zh-CN" altLang="en-US" sz="1000" dirty="0" smtClean="0">
                <a:solidFill>
                  <a:prstClr val="black"/>
                </a:solidFill>
                <a:latin typeface="微软雅黑"/>
                <a:sym typeface="+mn-ea"/>
              </a:rPr>
              <a:t>评分；</a:t>
            </a:r>
            <a:endParaRPr lang="da-DK" altLang="zh-CN" sz="1000" dirty="0">
              <a:solidFill>
                <a:srgbClr val="000000"/>
              </a:solidFill>
            </a:endParaRPr>
          </a:p>
        </p:txBody>
      </p:sp>
      <p:sp>
        <p:nvSpPr>
          <p:cNvPr id="41" name="矩形 40"/>
          <p:cNvSpPr/>
          <p:nvPr/>
        </p:nvSpPr>
        <p:spPr>
          <a:xfrm>
            <a:off x="1591945" y="3377701"/>
            <a:ext cx="1512168" cy="707886"/>
          </a:xfrm>
          <a:prstGeom prst="rect">
            <a:avLst/>
          </a:prstGeom>
        </p:spPr>
        <p:txBody>
          <a:bodyPr wrap="square">
            <a:spAutoFit/>
          </a:bodyPr>
          <a:lstStyle/>
          <a:p>
            <a:pPr algn="just"/>
            <a:r>
              <a:rPr lang="zh-CN" altLang="zh-CN" sz="1000" dirty="0">
                <a:solidFill>
                  <a:prstClr val="black"/>
                </a:solidFill>
                <a:latin typeface="微软雅黑"/>
                <a:sym typeface="+mn-ea"/>
              </a:rPr>
              <a:t>基于用户的客户属性、账务信息和使用行为、信用信息等综合判断用户的信控</a:t>
            </a:r>
            <a:r>
              <a:rPr lang="zh-CN" altLang="zh-CN" sz="1000" dirty="0" smtClean="0">
                <a:solidFill>
                  <a:prstClr val="black"/>
                </a:solidFill>
                <a:latin typeface="微软雅黑"/>
                <a:sym typeface="+mn-ea"/>
              </a:rPr>
              <a:t>得分</a:t>
            </a:r>
            <a:r>
              <a:rPr lang="zh-CN" altLang="en-US" sz="1000" dirty="0" smtClean="0">
                <a:solidFill>
                  <a:prstClr val="black"/>
                </a:solidFill>
                <a:latin typeface="微软雅黑"/>
                <a:sym typeface="+mn-ea"/>
              </a:rPr>
              <a:t>；</a:t>
            </a:r>
            <a:endParaRPr lang="en-US" altLang="zh-CN" sz="1000" dirty="0">
              <a:solidFill>
                <a:prstClr val="black"/>
              </a:solidFill>
              <a:latin typeface="微软雅黑"/>
              <a:sym typeface="+mn-ea"/>
            </a:endParaRPr>
          </a:p>
        </p:txBody>
      </p:sp>
      <p:sp>
        <p:nvSpPr>
          <p:cNvPr id="42" name="矩形 41"/>
          <p:cNvSpPr/>
          <p:nvPr/>
        </p:nvSpPr>
        <p:spPr>
          <a:xfrm>
            <a:off x="339967" y="4737465"/>
            <a:ext cx="2764146" cy="400110"/>
          </a:xfrm>
          <a:prstGeom prst="rect">
            <a:avLst/>
          </a:prstGeom>
        </p:spPr>
        <p:txBody>
          <a:bodyPr wrap="square">
            <a:spAutoFit/>
          </a:bodyPr>
          <a:lstStyle/>
          <a:p>
            <a:pPr algn="just"/>
            <a:r>
              <a:rPr lang="zh-CN" altLang="zh-CN" sz="1000" dirty="0">
                <a:solidFill>
                  <a:prstClr val="black"/>
                </a:solidFill>
                <a:latin typeface="微软雅黑"/>
                <a:sym typeface="+mn-ea"/>
              </a:rPr>
              <a:t>基于</a:t>
            </a:r>
            <a:r>
              <a:rPr lang="zh-CN" altLang="en-US" sz="1000" dirty="0">
                <a:solidFill>
                  <a:prstClr val="black"/>
                </a:solidFill>
                <a:latin typeface="微软雅黑"/>
                <a:sym typeface="+mn-ea"/>
              </a:rPr>
              <a:t>用户的语音行为，验证用户之间的通信关系、通信的时间跨度、通信的次数等</a:t>
            </a:r>
            <a:r>
              <a:rPr lang="zh-CN" altLang="en-US" sz="1000" dirty="0" smtClean="0">
                <a:solidFill>
                  <a:prstClr val="black"/>
                </a:solidFill>
                <a:latin typeface="微软雅黑"/>
                <a:sym typeface="+mn-ea"/>
              </a:rPr>
              <a:t>信息；</a:t>
            </a:r>
            <a:endParaRPr lang="zh-CN" altLang="zh-CN" sz="1000" dirty="0">
              <a:solidFill>
                <a:prstClr val="black"/>
              </a:solidFill>
              <a:latin typeface="微软雅黑"/>
              <a:sym typeface="+mn-ea"/>
            </a:endParaRPr>
          </a:p>
        </p:txBody>
      </p:sp>
      <p:sp>
        <p:nvSpPr>
          <p:cNvPr id="43" name="矩形 42"/>
          <p:cNvSpPr/>
          <p:nvPr/>
        </p:nvSpPr>
        <p:spPr>
          <a:xfrm>
            <a:off x="3507129" y="4737465"/>
            <a:ext cx="2622058" cy="400110"/>
          </a:xfrm>
          <a:prstGeom prst="rect">
            <a:avLst/>
          </a:prstGeom>
        </p:spPr>
        <p:txBody>
          <a:bodyPr wrap="square">
            <a:spAutoFit/>
          </a:bodyPr>
          <a:lstStyle/>
          <a:p>
            <a:pPr algn="just"/>
            <a:r>
              <a:rPr lang="zh-CN" altLang="en-US" sz="1000" dirty="0">
                <a:solidFill>
                  <a:prstClr val="black"/>
                </a:solidFill>
                <a:latin typeface="微软雅黑"/>
                <a:sym typeface="+mn-ea"/>
              </a:rPr>
              <a:t>通过判断号码是否重入网，是否再次放号，进而解决互联网、金融客户更改号码的</a:t>
            </a:r>
            <a:r>
              <a:rPr lang="zh-CN" altLang="en-US" sz="1000" dirty="0" smtClean="0">
                <a:solidFill>
                  <a:prstClr val="black"/>
                </a:solidFill>
                <a:latin typeface="微软雅黑"/>
                <a:sym typeface="+mn-ea"/>
              </a:rPr>
              <a:t>情况。</a:t>
            </a:r>
            <a:endParaRPr lang="zh-CN" altLang="zh-CN" sz="1000" dirty="0">
              <a:solidFill>
                <a:prstClr val="black"/>
              </a:solidFill>
              <a:latin typeface="微软雅黑"/>
              <a:sym typeface="+mn-ea"/>
            </a:endParaRPr>
          </a:p>
        </p:txBody>
      </p:sp>
      <p:graphicFrame>
        <p:nvGraphicFramePr>
          <p:cNvPr id="44" name="对象 43"/>
          <p:cNvGraphicFramePr>
            <a:graphicFrameLocks noChangeAspect="1"/>
          </p:cNvGraphicFramePr>
          <p:nvPr>
            <p:extLst>
              <p:ext uri="{D42A27DB-BD31-4B8C-83A1-F6EECF244321}">
                <p14:modId xmlns="" xmlns:p14="http://schemas.microsoft.com/office/powerpoint/2010/main" val="1343862817"/>
              </p:ext>
            </p:extLst>
          </p:nvPr>
        </p:nvGraphicFramePr>
        <p:xfrm>
          <a:off x="7203683" y="4080453"/>
          <a:ext cx="965200" cy="609600"/>
        </p:xfrm>
        <a:graphic>
          <a:graphicData uri="http://schemas.openxmlformats.org/presentationml/2006/ole">
            <p:oleObj spid="_x0000_s5262" name="工作表" showAsIcon="1" r:id="rId3" imgW="950760" imgH="594000" progId="Excel.Sheet.12">
              <p:embed/>
            </p:oleObj>
          </a:graphicData>
        </a:graphic>
      </p:graphicFrame>
    </p:spTree>
    <p:extLst>
      <p:ext uri="{BB962C8B-B14F-4D97-AF65-F5344CB8AC3E}">
        <p14:creationId xmlns="" xmlns:p14="http://schemas.microsoft.com/office/powerpoint/2010/main" val="165074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kern="0" dirty="0">
                <a:solidFill>
                  <a:prstClr val="black"/>
                </a:solidFill>
              </a:rPr>
              <a:t>1</a:t>
            </a:r>
            <a:r>
              <a:rPr kumimoji="1" lang="zh-CN" altLang="en-US" kern="0" dirty="0">
                <a:solidFill>
                  <a:prstClr val="black"/>
                </a:solidFill>
              </a:rPr>
              <a:t>、运营商到底有什么</a:t>
            </a:r>
            <a:r>
              <a:rPr kumimoji="1" lang="zh-CN" altLang="en-US" kern="0" dirty="0" smtClean="0">
                <a:solidFill>
                  <a:prstClr val="black"/>
                </a:solidFill>
              </a:rPr>
              <a:t>数</a:t>
            </a:r>
            <a:endParaRPr kumimoji="1" lang="zh-CN" altLang="en-US" dirty="0"/>
          </a:p>
        </p:txBody>
      </p:sp>
      <p:sp>
        <p:nvSpPr>
          <p:cNvPr id="3" name="文本框 2"/>
          <p:cNvSpPr txBox="1"/>
          <p:nvPr/>
        </p:nvSpPr>
        <p:spPr>
          <a:xfrm>
            <a:off x="0" y="725600"/>
            <a:ext cx="9144000" cy="618620"/>
          </a:xfrm>
          <a:prstGeom prst="rect">
            <a:avLst/>
          </a:prstGeom>
          <a:noFill/>
        </p:spPr>
        <p:txBody>
          <a:bodyPr wrap="square" lIns="91428" tIns="45714" rIns="91428" bIns="45714" rtlCol="0">
            <a:spAutoFit/>
          </a:bodyPr>
          <a:lstStyle>
            <a:defPPr>
              <a:defRPr lang="zh-CN"/>
            </a:defPPr>
            <a:lvl2pPr lvl="1">
              <a:defRPr sz="1600" b="1">
                <a:latin typeface="Microsoft YaHei" charset="-122"/>
                <a:ea typeface="Microsoft YaHei" charset="-122"/>
                <a:cs typeface="Microsoft YaHei" charset="-122"/>
              </a:defRPr>
            </a:lvl2pPr>
          </a:lstStyle>
          <a:p>
            <a:pPr marL="285736" indent="-285736" defTabSz="685063">
              <a:lnSpc>
                <a:spcPct val="120000"/>
              </a:lnSpc>
              <a:buClr>
                <a:srgbClr val="C00000"/>
              </a:buClr>
              <a:buFont typeface="Wingdings" charset="2"/>
              <a:buChar char="n"/>
            </a:pPr>
            <a:r>
              <a:rPr lang="zh-CN" altLang="en-US" b="1" dirty="0">
                <a:solidFill>
                  <a:prstClr val="black"/>
                </a:solidFill>
              </a:rPr>
              <a:t>运营商</a:t>
            </a:r>
            <a:r>
              <a:rPr lang="zh-CN" altLang="zh-CN" b="1" dirty="0">
                <a:solidFill>
                  <a:prstClr val="black"/>
                </a:solidFill>
              </a:rPr>
              <a:t>大数据</a:t>
            </a:r>
            <a:r>
              <a:rPr lang="zh-CN" altLang="en-US" b="1" dirty="0">
                <a:solidFill>
                  <a:prstClr val="black"/>
                </a:solidFill>
              </a:rPr>
              <a:t>具备</a:t>
            </a:r>
            <a:r>
              <a:rPr lang="zh-CN" altLang="zh-CN" b="1" dirty="0">
                <a:solidFill>
                  <a:prstClr val="black"/>
                </a:solidFill>
              </a:rPr>
              <a:t>全面性、多维性、中立性、完整性是其它企业很难比拟的，而且通过这些不同维度数据的交叉关联，可以创造更多的新数据和新价值 </a:t>
            </a:r>
            <a:r>
              <a:rPr lang="zh-CN" altLang="en-US" b="1" dirty="0">
                <a:solidFill>
                  <a:prstClr val="black"/>
                </a:solidFill>
              </a:rPr>
              <a:t>。</a:t>
            </a:r>
          </a:p>
        </p:txBody>
      </p:sp>
      <p:sp>
        <p:nvSpPr>
          <p:cNvPr id="4" name="文本框 3"/>
          <p:cNvSpPr txBox="1"/>
          <p:nvPr/>
        </p:nvSpPr>
        <p:spPr>
          <a:xfrm>
            <a:off x="1012832" y="1711218"/>
            <a:ext cx="534723" cy="530912"/>
          </a:xfrm>
          <a:prstGeom prst="rect">
            <a:avLst/>
          </a:prstGeom>
          <a:noFill/>
        </p:spPr>
        <p:txBody>
          <a:bodyPr wrap="square" lIns="91428" tIns="45714" rIns="91428" bIns="45714" rtlCol="0" anchor="ctr">
            <a:spAutoFit/>
          </a:bodyPr>
          <a:lstStyle/>
          <a:p>
            <a:pPr algn="ctr" defTabSz="685063"/>
            <a:r>
              <a:rPr kumimoji="1" lang="zh-CN" altLang="en-US" b="1" dirty="0">
                <a:solidFill>
                  <a:prstClr val="black"/>
                </a:solidFill>
              </a:rPr>
              <a:t>身份</a:t>
            </a:r>
            <a:endParaRPr kumimoji="1" lang="en-US" altLang="zh-CN" b="1" dirty="0">
              <a:solidFill>
                <a:prstClr val="black"/>
              </a:solidFill>
            </a:endParaRPr>
          </a:p>
        </p:txBody>
      </p:sp>
      <p:sp>
        <p:nvSpPr>
          <p:cNvPr id="5" name="文本框 4"/>
          <p:cNvSpPr txBox="1"/>
          <p:nvPr/>
        </p:nvSpPr>
        <p:spPr>
          <a:xfrm>
            <a:off x="1012832" y="2583076"/>
            <a:ext cx="534723" cy="530912"/>
          </a:xfrm>
          <a:prstGeom prst="rect">
            <a:avLst/>
          </a:prstGeom>
          <a:noFill/>
        </p:spPr>
        <p:txBody>
          <a:bodyPr wrap="square" lIns="91428" tIns="45714" rIns="91428" bIns="45714" rtlCol="0" anchor="ctr">
            <a:spAutoFit/>
          </a:bodyPr>
          <a:lstStyle/>
          <a:p>
            <a:pPr algn="ctr" defTabSz="685063"/>
            <a:r>
              <a:rPr kumimoji="1" lang="zh-CN" altLang="en-US" b="1" dirty="0">
                <a:solidFill>
                  <a:prstClr val="black"/>
                </a:solidFill>
              </a:rPr>
              <a:t>上网</a:t>
            </a:r>
            <a:endParaRPr kumimoji="1" lang="en-US" altLang="zh-CN" b="1" dirty="0">
              <a:solidFill>
                <a:prstClr val="black"/>
              </a:solidFill>
            </a:endParaRPr>
          </a:p>
        </p:txBody>
      </p:sp>
      <p:sp>
        <p:nvSpPr>
          <p:cNvPr id="6" name="文本框 5"/>
          <p:cNvSpPr txBox="1"/>
          <p:nvPr/>
        </p:nvSpPr>
        <p:spPr>
          <a:xfrm>
            <a:off x="1012832" y="3426508"/>
            <a:ext cx="534723" cy="530912"/>
          </a:xfrm>
          <a:prstGeom prst="rect">
            <a:avLst/>
          </a:prstGeom>
          <a:noFill/>
        </p:spPr>
        <p:txBody>
          <a:bodyPr wrap="square" lIns="91428" tIns="45714" rIns="91428" bIns="45714" rtlCol="0" anchor="ctr">
            <a:spAutoFit/>
          </a:bodyPr>
          <a:lstStyle/>
          <a:p>
            <a:pPr algn="ctr" defTabSz="1087276"/>
            <a:r>
              <a:rPr lang="zh-CN" altLang="en-US" b="1" dirty="0">
                <a:solidFill>
                  <a:prstClr val="black"/>
                </a:solidFill>
                <a:latin typeface="微软雅黑"/>
                <a:cs typeface="微软雅黑"/>
              </a:rPr>
              <a:t>位置</a:t>
            </a:r>
            <a:endParaRPr lang="en-US" altLang="zh-CN" b="1" dirty="0">
              <a:solidFill>
                <a:prstClr val="black"/>
              </a:solidFill>
              <a:latin typeface="微软雅黑"/>
              <a:cs typeface="微软雅黑"/>
            </a:endParaRPr>
          </a:p>
        </p:txBody>
      </p:sp>
      <p:sp>
        <p:nvSpPr>
          <p:cNvPr id="7" name="文本框 6"/>
          <p:cNvSpPr txBox="1"/>
          <p:nvPr/>
        </p:nvSpPr>
        <p:spPr>
          <a:xfrm>
            <a:off x="1012832" y="4326796"/>
            <a:ext cx="534723" cy="530912"/>
          </a:xfrm>
          <a:prstGeom prst="rect">
            <a:avLst/>
          </a:prstGeom>
          <a:noFill/>
        </p:spPr>
        <p:txBody>
          <a:bodyPr wrap="square" lIns="91428" tIns="45714" rIns="91428" bIns="45714" rtlCol="0" anchor="ctr">
            <a:spAutoFit/>
          </a:bodyPr>
          <a:lstStyle/>
          <a:p>
            <a:pPr algn="ctr" defTabSz="685063"/>
            <a:r>
              <a:rPr kumimoji="1" lang="zh-CN" altLang="en-US" b="1" dirty="0">
                <a:solidFill>
                  <a:prstClr val="black"/>
                </a:solidFill>
              </a:rPr>
              <a:t>社交</a:t>
            </a:r>
            <a:endParaRPr kumimoji="1" lang="en-US" altLang="zh-CN" b="1" dirty="0">
              <a:solidFill>
                <a:prstClr val="black"/>
              </a:solidFill>
            </a:endParaRPr>
          </a:p>
        </p:txBody>
      </p:sp>
      <p:sp>
        <p:nvSpPr>
          <p:cNvPr id="8" name="文本框 7"/>
          <p:cNvSpPr txBox="1"/>
          <p:nvPr/>
        </p:nvSpPr>
        <p:spPr>
          <a:xfrm>
            <a:off x="5402669" y="1720696"/>
            <a:ext cx="534723" cy="530912"/>
          </a:xfrm>
          <a:prstGeom prst="rect">
            <a:avLst/>
          </a:prstGeom>
          <a:noFill/>
        </p:spPr>
        <p:txBody>
          <a:bodyPr wrap="square" lIns="91428" tIns="45714" rIns="91428" bIns="45714" rtlCol="0" anchor="ctr">
            <a:spAutoFit/>
          </a:bodyPr>
          <a:lstStyle/>
          <a:p>
            <a:pPr algn="ctr" defTabSz="685063"/>
            <a:r>
              <a:rPr kumimoji="1" lang="zh-CN" altLang="en-US" b="1" dirty="0">
                <a:solidFill>
                  <a:prstClr val="black"/>
                </a:solidFill>
              </a:rPr>
              <a:t>支出</a:t>
            </a:r>
            <a:endParaRPr kumimoji="1" lang="en-US" altLang="zh-CN" b="1" dirty="0">
              <a:solidFill>
                <a:prstClr val="black"/>
              </a:solidFill>
            </a:endParaRPr>
          </a:p>
        </p:txBody>
      </p:sp>
      <p:sp>
        <p:nvSpPr>
          <p:cNvPr id="9" name="文本框 8"/>
          <p:cNvSpPr txBox="1"/>
          <p:nvPr/>
        </p:nvSpPr>
        <p:spPr>
          <a:xfrm>
            <a:off x="5402669" y="2624146"/>
            <a:ext cx="534723" cy="530912"/>
          </a:xfrm>
          <a:prstGeom prst="rect">
            <a:avLst/>
          </a:prstGeom>
          <a:noFill/>
        </p:spPr>
        <p:txBody>
          <a:bodyPr wrap="square" lIns="91428" tIns="45714" rIns="91428" bIns="45714" rtlCol="0" anchor="ctr">
            <a:spAutoFit/>
          </a:bodyPr>
          <a:lstStyle/>
          <a:p>
            <a:pPr algn="ctr" defTabSz="685063"/>
            <a:r>
              <a:rPr kumimoji="1" lang="zh-CN" altLang="en-US" b="1" dirty="0">
                <a:solidFill>
                  <a:prstClr val="black"/>
                </a:solidFill>
              </a:rPr>
              <a:t>通信</a:t>
            </a:r>
            <a:endParaRPr kumimoji="1" lang="en-US" altLang="zh-CN" b="1" dirty="0">
              <a:solidFill>
                <a:prstClr val="black"/>
              </a:solidFill>
            </a:endParaRPr>
          </a:p>
        </p:txBody>
      </p:sp>
      <p:sp>
        <p:nvSpPr>
          <p:cNvPr id="10" name="文本框 9"/>
          <p:cNvSpPr txBox="1"/>
          <p:nvPr/>
        </p:nvSpPr>
        <p:spPr>
          <a:xfrm>
            <a:off x="5402669" y="3470734"/>
            <a:ext cx="534723" cy="530912"/>
          </a:xfrm>
          <a:prstGeom prst="rect">
            <a:avLst/>
          </a:prstGeom>
          <a:noFill/>
        </p:spPr>
        <p:txBody>
          <a:bodyPr wrap="square" lIns="91428" tIns="45714" rIns="91428" bIns="45714" rtlCol="0" anchor="ctr">
            <a:spAutoFit/>
          </a:bodyPr>
          <a:lstStyle/>
          <a:p>
            <a:pPr algn="ctr" defTabSz="685063"/>
            <a:r>
              <a:rPr kumimoji="1" lang="zh-CN" altLang="en-US" b="1" dirty="0">
                <a:solidFill>
                  <a:prstClr val="black"/>
                </a:solidFill>
              </a:rPr>
              <a:t>终端</a:t>
            </a:r>
            <a:endParaRPr kumimoji="1" lang="en-US" altLang="zh-CN" b="1" dirty="0">
              <a:solidFill>
                <a:prstClr val="black"/>
              </a:solidFill>
            </a:endParaRPr>
          </a:p>
        </p:txBody>
      </p:sp>
      <p:sp>
        <p:nvSpPr>
          <p:cNvPr id="11" name="文本框 10"/>
          <p:cNvSpPr txBox="1"/>
          <p:nvPr/>
        </p:nvSpPr>
        <p:spPr>
          <a:xfrm>
            <a:off x="5402669" y="4345753"/>
            <a:ext cx="534723" cy="530912"/>
          </a:xfrm>
          <a:prstGeom prst="rect">
            <a:avLst/>
          </a:prstGeom>
          <a:noFill/>
        </p:spPr>
        <p:txBody>
          <a:bodyPr wrap="square" lIns="91428" tIns="45714" rIns="91428" bIns="45714" rtlCol="0" anchor="ctr">
            <a:spAutoFit/>
          </a:bodyPr>
          <a:lstStyle/>
          <a:p>
            <a:pPr algn="ctr" defTabSz="1087276"/>
            <a:r>
              <a:rPr lang="zh-CN" altLang="en-US" b="1" dirty="0">
                <a:solidFill>
                  <a:prstClr val="black"/>
                </a:solidFill>
                <a:latin typeface="微软雅黑"/>
                <a:cs typeface="微软雅黑"/>
              </a:rPr>
              <a:t>时序</a:t>
            </a:r>
          </a:p>
        </p:txBody>
      </p:sp>
      <p:grpSp>
        <p:nvGrpSpPr>
          <p:cNvPr id="12" name="组合 20"/>
          <p:cNvGrpSpPr/>
          <p:nvPr/>
        </p:nvGrpSpPr>
        <p:grpSpPr>
          <a:xfrm>
            <a:off x="376456" y="1698821"/>
            <a:ext cx="556364" cy="556363"/>
            <a:chOff x="849199" y="1959558"/>
            <a:chExt cx="720000" cy="720000"/>
          </a:xfrm>
        </p:grpSpPr>
        <p:sp>
          <p:nvSpPr>
            <p:cNvPr id="13" name="椭圆 12">
              <a:hlinkClick r:id="rId2"/>
            </p:cNvPr>
            <p:cNvSpPr/>
            <p:nvPr/>
          </p:nvSpPr>
          <p:spPr>
            <a:xfrm>
              <a:off x="849199" y="1959558"/>
              <a:ext cx="720000" cy="72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63"/>
              <a:endParaRPr lang="zh-CN" altLang="en-US" sz="1200" b="1">
                <a:solidFill>
                  <a:prstClr val="black"/>
                </a:solidFill>
                <a:latin typeface="微软雅黑"/>
              </a:endParaRPr>
            </a:p>
          </p:txBody>
        </p:sp>
        <p:sp>
          <p:nvSpPr>
            <p:cNvPr id="14" name="KSO_Shape"/>
            <p:cNvSpPr>
              <a:spLocks/>
            </p:cNvSpPr>
            <p:nvPr/>
          </p:nvSpPr>
          <p:spPr bwMode="auto">
            <a:xfrm>
              <a:off x="1040924" y="2106833"/>
              <a:ext cx="336550" cy="425450"/>
            </a:xfrm>
            <a:custGeom>
              <a:avLst/>
              <a:gdLst>
                <a:gd name="T0" fmla="*/ 508479 w 1679575"/>
                <a:gd name="T1" fmla="*/ 933537 h 2125662"/>
                <a:gd name="T2" fmla="*/ 645344 w 1679575"/>
                <a:gd name="T3" fmla="*/ 1004349 h 2125662"/>
                <a:gd name="T4" fmla="*/ 637947 w 1679575"/>
                <a:gd name="T5" fmla="*/ 1045870 h 2125662"/>
                <a:gd name="T6" fmla="*/ 629410 w 1679575"/>
                <a:gd name="T7" fmla="*/ 1095637 h 2125662"/>
                <a:gd name="T8" fmla="*/ 645913 w 1679575"/>
                <a:gd name="T9" fmla="*/ 1148533 h 2125662"/>
                <a:gd name="T10" fmla="*/ 923628 w 1679575"/>
                <a:gd name="T11" fmla="*/ 1679766 h 2125662"/>
                <a:gd name="T12" fmla="*/ 886068 w 1679575"/>
                <a:gd name="T13" fmla="*/ 1137442 h 2125662"/>
                <a:gd name="T14" fmla="*/ 896597 w 1679575"/>
                <a:gd name="T15" fmla="*/ 1083408 h 2125662"/>
                <a:gd name="T16" fmla="*/ 885214 w 1679575"/>
                <a:gd name="T17" fmla="*/ 1039044 h 2125662"/>
                <a:gd name="T18" fmla="*/ 917083 w 1679575"/>
                <a:gd name="T19" fmla="*/ 999799 h 2125662"/>
                <a:gd name="T20" fmla="*/ 1048543 w 1679575"/>
                <a:gd name="T21" fmla="*/ 927280 h 2125662"/>
                <a:gd name="T22" fmla="*/ 1168905 w 1679575"/>
                <a:gd name="T23" fmla="*/ 933822 h 2125662"/>
                <a:gd name="T24" fmla="*/ 1257397 w 1679575"/>
                <a:gd name="T25" fmla="*/ 1021128 h 2125662"/>
                <a:gd name="T26" fmla="*/ 1333655 w 1679575"/>
                <a:gd name="T27" fmla="*/ 1118957 h 2125662"/>
                <a:gd name="T28" fmla="*/ 1397392 w 1679575"/>
                <a:gd name="T29" fmla="*/ 1227592 h 2125662"/>
                <a:gd name="T30" fmla="*/ 1446903 w 1679575"/>
                <a:gd name="T31" fmla="*/ 1349025 h 2125662"/>
                <a:gd name="T32" fmla="*/ 1482186 w 1679575"/>
                <a:gd name="T33" fmla="*/ 1483540 h 2125662"/>
                <a:gd name="T34" fmla="*/ 1501820 w 1679575"/>
                <a:gd name="T35" fmla="*/ 1632274 h 2125662"/>
                <a:gd name="T36" fmla="*/ 1439790 w 1679575"/>
                <a:gd name="T37" fmla="*/ 1742331 h 2125662"/>
                <a:gd name="T38" fmla="*/ 1242601 w 1679575"/>
                <a:gd name="T39" fmla="*/ 1826794 h 2125662"/>
                <a:gd name="T40" fmla="*/ 1035738 w 1679575"/>
                <a:gd name="T41" fmla="*/ 1881112 h 2125662"/>
                <a:gd name="T42" fmla="*/ 822331 w 1679575"/>
                <a:gd name="T43" fmla="*/ 1904432 h 2125662"/>
                <a:gd name="T44" fmla="*/ 596403 w 1679575"/>
                <a:gd name="T45" fmla="*/ 1894194 h 2125662"/>
                <a:gd name="T46" fmla="*/ 373036 w 1679575"/>
                <a:gd name="T47" fmla="*/ 1847838 h 2125662"/>
                <a:gd name="T48" fmla="*/ 159344 w 1679575"/>
                <a:gd name="T49" fmla="*/ 1766788 h 2125662"/>
                <a:gd name="T50" fmla="*/ 0 w 1679575"/>
                <a:gd name="T51" fmla="*/ 1676354 h 2125662"/>
                <a:gd name="T52" fmla="*/ 15365 w 1679575"/>
                <a:gd name="T53" fmla="*/ 1518519 h 2125662"/>
                <a:gd name="T54" fmla="*/ 47234 w 1679575"/>
                <a:gd name="T55" fmla="*/ 1376611 h 2125662"/>
                <a:gd name="T56" fmla="*/ 94468 w 1679575"/>
                <a:gd name="T57" fmla="*/ 1249206 h 2125662"/>
                <a:gd name="T58" fmla="*/ 155930 w 1679575"/>
                <a:gd name="T59" fmla="*/ 1135735 h 2125662"/>
                <a:gd name="T60" fmla="*/ 230765 w 1679575"/>
                <a:gd name="T61" fmla="*/ 1035348 h 2125662"/>
                <a:gd name="T62" fmla="*/ 317835 w 1679575"/>
                <a:gd name="T63" fmla="*/ 946334 h 2125662"/>
                <a:gd name="T64" fmla="*/ 427669 w 1679575"/>
                <a:gd name="T65" fmla="*/ 860449 h 2125662"/>
                <a:gd name="T66" fmla="*/ 831848 w 1679575"/>
                <a:gd name="T67" fmla="*/ 5125 h 2125662"/>
                <a:gd name="T68" fmla="*/ 927152 w 1679575"/>
                <a:gd name="T69" fmla="*/ 31035 h 2125662"/>
                <a:gd name="T70" fmla="*/ 1013353 w 1679575"/>
                <a:gd name="T71" fmla="*/ 76590 h 2125662"/>
                <a:gd name="T72" fmla="*/ 1087035 w 1679575"/>
                <a:gd name="T73" fmla="*/ 138945 h 2125662"/>
                <a:gd name="T74" fmla="*/ 1145356 w 1679575"/>
                <a:gd name="T75" fmla="*/ 215250 h 2125662"/>
                <a:gd name="T76" fmla="*/ 1186607 w 1679575"/>
                <a:gd name="T77" fmla="*/ 303514 h 2125662"/>
                <a:gd name="T78" fmla="*/ 1207944 w 1679575"/>
                <a:gd name="T79" fmla="*/ 401174 h 2125662"/>
                <a:gd name="T80" fmla="*/ 1205383 w 1679575"/>
                <a:gd name="T81" fmla="*/ 513924 h 2125662"/>
                <a:gd name="T82" fmla="*/ 1172382 w 1679575"/>
                <a:gd name="T83" fmla="*/ 626673 h 2125662"/>
                <a:gd name="T84" fmla="*/ 1112924 w 1679575"/>
                <a:gd name="T85" fmla="*/ 725187 h 2125662"/>
                <a:gd name="T86" fmla="*/ 1030706 w 1679575"/>
                <a:gd name="T87" fmla="*/ 804625 h 2125662"/>
                <a:gd name="T88" fmla="*/ 915204 w 1679575"/>
                <a:gd name="T89" fmla="*/ 867264 h 2125662"/>
                <a:gd name="T90" fmla="*/ 837253 w 1679575"/>
                <a:gd name="T91" fmla="*/ 887764 h 2125662"/>
                <a:gd name="T92" fmla="*/ 753044 w 1679575"/>
                <a:gd name="T93" fmla="*/ 893458 h 2125662"/>
                <a:gd name="T94" fmla="*/ 658879 w 1679575"/>
                <a:gd name="T95" fmla="*/ 881215 h 2125662"/>
                <a:gd name="T96" fmla="*/ 572394 w 1679575"/>
                <a:gd name="T97" fmla="*/ 850180 h 2125662"/>
                <a:gd name="T98" fmla="*/ 494728 w 1679575"/>
                <a:gd name="T99" fmla="*/ 802917 h 2125662"/>
                <a:gd name="T100" fmla="*/ 424459 w 1679575"/>
                <a:gd name="T101" fmla="*/ 736576 h 2125662"/>
                <a:gd name="T102" fmla="*/ 366992 w 1679575"/>
                <a:gd name="T103" fmla="*/ 651159 h 2125662"/>
                <a:gd name="T104" fmla="*/ 330578 w 1679575"/>
                <a:gd name="T105" fmla="*/ 553500 h 2125662"/>
                <a:gd name="T106" fmla="*/ 317206 w 1679575"/>
                <a:gd name="T107" fmla="*/ 446729 h 2125662"/>
                <a:gd name="T108" fmla="*/ 328586 w 1679575"/>
                <a:gd name="T109" fmla="*/ 345653 h 2125662"/>
                <a:gd name="T110" fmla="*/ 361587 w 1679575"/>
                <a:gd name="T111" fmla="*/ 253403 h 2125662"/>
                <a:gd name="T112" fmla="*/ 412795 w 1679575"/>
                <a:gd name="T113" fmla="*/ 171118 h 2125662"/>
                <a:gd name="T114" fmla="*/ 479934 w 1679575"/>
                <a:gd name="T115" fmla="*/ 101931 h 2125662"/>
                <a:gd name="T116" fmla="*/ 560729 w 1679575"/>
                <a:gd name="T117" fmla="*/ 48972 h 2125662"/>
                <a:gd name="T118" fmla="*/ 652620 w 1679575"/>
                <a:gd name="T119" fmla="*/ 13952 h 2125662"/>
                <a:gd name="T120" fmla="*/ 752191 w 1679575"/>
                <a:gd name="T121" fmla="*/ 0 h 212566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679575" h="2125662">
                  <a:moveTo>
                    <a:pt x="481421" y="957262"/>
                  </a:moveTo>
                  <a:lnTo>
                    <a:pt x="484914" y="961070"/>
                  </a:lnTo>
                  <a:lnTo>
                    <a:pt x="490948" y="968686"/>
                  </a:lnTo>
                  <a:lnTo>
                    <a:pt x="497299" y="975667"/>
                  </a:lnTo>
                  <a:lnTo>
                    <a:pt x="510319" y="990264"/>
                  </a:lnTo>
                  <a:lnTo>
                    <a:pt x="523657" y="1003909"/>
                  </a:lnTo>
                  <a:lnTo>
                    <a:pt x="537947" y="1017237"/>
                  </a:lnTo>
                  <a:lnTo>
                    <a:pt x="552237" y="1029613"/>
                  </a:lnTo>
                  <a:lnTo>
                    <a:pt x="567480" y="1041671"/>
                  </a:lnTo>
                  <a:lnTo>
                    <a:pt x="583040" y="1053095"/>
                  </a:lnTo>
                  <a:lnTo>
                    <a:pt x="598601" y="1063884"/>
                  </a:lnTo>
                  <a:lnTo>
                    <a:pt x="615114" y="1074039"/>
                  </a:lnTo>
                  <a:lnTo>
                    <a:pt x="631627" y="1083558"/>
                  </a:lnTo>
                  <a:lnTo>
                    <a:pt x="649093" y="1092126"/>
                  </a:lnTo>
                  <a:lnTo>
                    <a:pt x="666241" y="1100377"/>
                  </a:lnTo>
                  <a:lnTo>
                    <a:pt x="684025" y="1107993"/>
                  </a:lnTo>
                  <a:lnTo>
                    <a:pt x="701808" y="1114657"/>
                  </a:lnTo>
                  <a:lnTo>
                    <a:pt x="720226" y="1120686"/>
                  </a:lnTo>
                  <a:lnTo>
                    <a:pt x="738645" y="1125763"/>
                  </a:lnTo>
                  <a:lnTo>
                    <a:pt x="734517" y="1130840"/>
                  </a:lnTo>
                  <a:lnTo>
                    <a:pt x="730706" y="1135283"/>
                  </a:lnTo>
                  <a:lnTo>
                    <a:pt x="727213" y="1140043"/>
                  </a:lnTo>
                  <a:lnTo>
                    <a:pt x="723402" y="1145437"/>
                  </a:lnTo>
                  <a:lnTo>
                    <a:pt x="720544" y="1150515"/>
                  </a:lnTo>
                  <a:lnTo>
                    <a:pt x="717368" y="1155909"/>
                  </a:lnTo>
                  <a:lnTo>
                    <a:pt x="714510" y="1161304"/>
                  </a:lnTo>
                  <a:lnTo>
                    <a:pt x="711970" y="1167016"/>
                  </a:lnTo>
                  <a:lnTo>
                    <a:pt x="710064" y="1172410"/>
                  </a:lnTo>
                  <a:lnTo>
                    <a:pt x="708159" y="1178439"/>
                  </a:lnTo>
                  <a:lnTo>
                    <a:pt x="706254" y="1184151"/>
                  </a:lnTo>
                  <a:lnTo>
                    <a:pt x="704983" y="1190498"/>
                  </a:lnTo>
                  <a:lnTo>
                    <a:pt x="704031" y="1196210"/>
                  </a:lnTo>
                  <a:lnTo>
                    <a:pt x="702761" y="1202556"/>
                  </a:lnTo>
                  <a:lnTo>
                    <a:pt x="702443" y="1208903"/>
                  </a:lnTo>
                  <a:lnTo>
                    <a:pt x="702125" y="1215249"/>
                  </a:lnTo>
                  <a:lnTo>
                    <a:pt x="702443" y="1222548"/>
                  </a:lnTo>
                  <a:lnTo>
                    <a:pt x="703078" y="1229529"/>
                  </a:lnTo>
                  <a:lnTo>
                    <a:pt x="704348" y="1236510"/>
                  </a:lnTo>
                  <a:lnTo>
                    <a:pt x="705619" y="1243174"/>
                  </a:lnTo>
                  <a:lnTo>
                    <a:pt x="707206" y="1249838"/>
                  </a:lnTo>
                  <a:lnTo>
                    <a:pt x="709112" y="1256819"/>
                  </a:lnTo>
                  <a:lnTo>
                    <a:pt x="711652" y="1263166"/>
                  </a:lnTo>
                  <a:lnTo>
                    <a:pt x="714193" y="1269512"/>
                  </a:lnTo>
                  <a:lnTo>
                    <a:pt x="717686" y="1275542"/>
                  </a:lnTo>
                  <a:lnTo>
                    <a:pt x="720861" y="1281571"/>
                  </a:lnTo>
                  <a:lnTo>
                    <a:pt x="724355" y="1287283"/>
                  </a:lnTo>
                  <a:lnTo>
                    <a:pt x="728483" y="1292995"/>
                  </a:lnTo>
                  <a:lnTo>
                    <a:pt x="732611" y="1298389"/>
                  </a:lnTo>
                  <a:lnTo>
                    <a:pt x="737057" y="1303784"/>
                  </a:lnTo>
                  <a:lnTo>
                    <a:pt x="742138" y="1308861"/>
                  </a:lnTo>
                  <a:lnTo>
                    <a:pt x="746901" y="1313304"/>
                  </a:lnTo>
                  <a:lnTo>
                    <a:pt x="672275" y="1874339"/>
                  </a:lnTo>
                  <a:lnTo>
                    <a:pt x="854237" y="2050773"/>
                  </a:lnTo>
                  <a:lnTo>
                    <a:pt x="1030800" y="1874339"/>
                  </a:lnTo>
                  <a:lnTo>
                    <a:pt x="956173" y="1313304"/>
                  </a:lnTo>
                  <a:lnTo>
                    <a:pt x="961572" y="1308544"/>
                  </a:lnTo>
                  <a:lnTo>
                    <a:pt x="966018" y="1303466"/>
                  </a:lnTo>
                  <a:lnTo>
                    <a:pt x="970781" y="1298072"/>
                  </a:lnTo>
                  <a:lnTo>
                    <a:pt x="974910" y="1292995"/>
                  </a:lnTo>
                  <a:lnTo>
                    <a:pt x="978720" y="1286965"/>
                  </a:lnTo>
                  <a:lnTo>
                    <a:pt x="982531" y="1281571"/>
                  </a:lnTo>
                  <a:lnTo>
                    <a:pt x="986024" y="1275224"/>
                  </a:lnTo>
                  <a:lnTo>
                    <a:pt x="988882" y="1269195"/>
                  </a:lnTo>
                  <a:lnTo>
                    <a:pt x="991423" y="1262849"/>
                  </a:lnTo>
                  <a:lnTo>
                    <a:pt x="994281" y="1256502"/>
                  </a:lnTo>
                  <a:lnTo>
                    <a:pt x="996186" y="1249838"/>
                  </a:lnTo>
                  <a:lnTo>
                    <a:pt x="997774" y="1243174"/>
                  </a:lnTo>
                  <a:lnTo>
                    <a:pt x="999044" y="1236510"/>
                  </a:lnTo>
                  <a:lnTo>
                    <a:pt x="999997" y="1229212"/>
                  </a:lnTo>
                  <a:lnTo>
                    <a:pt x="1000632" y="1222548"/>
                  </a:lnTo>
                  <a:lnTo>
                    <a:pt x="1000632" y="1215249"/>
                  </a:lnTo>
                  <a:lnTo>
                    <a:pt x="1000632" y="1208903"/>
                  </a:lnTo>
                  <a:lnTo>
                    <a:pt x="1000314" y="1203191"/>
                  </a:lnTo>
                  <a:lnTo>
                    <a:pt x="999679" y="1197479"/>
                  </a:lnTo>
                  <a:lnTo>
                    <a:pt x="998727" y="1191767"/>
                  </a:lnTo>
                  <a:lnTo>
                    <a:pt x="997456" y="1186055"/>
                  </a:lnTo>
                  <a:lnTo>
                    <a:pt x="996186" y="1180661"/>
                  </a:lnTo>
                  <a:lnTo>
                    <a:pt x="994598" y="1175266"/>
                  </a:lnTo>
                  <a:lnTo>
                    <a:pt x="992375" y="1169872"/>
                  </a:lnTo>
                  <a:lnTo>
                    <a:pt x="990152" y="1164794"/>
                  </a:lnTo>
                  <a:lnTo>
                    <a:pt x="987929" y="1159400"/>
                  </a:lnTo>
                  <a:lnTo>
                    <a:pt x="985389" y="1154640"/>
                  </a:lnTo>
                  <a:lnTo>
                    <a:pt x="982849" y="1149563"/>
                  </a:lnTo>
                  <a:lnTo>
                    <a:pt x="979355" y="1144803"/>
                  </a:lnTo>
                  <a:lnTo>
                    <a:pt x="976497" y="1139725"/>
                  </a:lnTo>
                  <a:lnTo>
                    <a:pt x="973004" y="1135283"/>
                  </a:lnTo>
                  <a:lnTo>
                    <a:pt x="969829" y="1130840"/>
                  </a:lnTo>
                  <a:lnTo>
                    <a:pt x="987612" y="1126398"/>
                  </a:lnTo>
                  <a:lnTo>
                    <a:pt x="1005713" y="1121320"/>
                  </a:lnTo>
                  <a:lnTo>
                    <a:pt x="1023496" y="1115609"/>
                  </a:lnTo>
                  <a:lnTo>
                    <a:pt x="1041280" y="1109262"/>
                  </a:lnTo>
                  <a:lnTo>
                    <a:pt x="1058428" y="1101963"/>
                  </a:lnTo>
                  <a:lnTo>
                    <a:pt x="1075576" y="1094665"/>
                  </a:lnTo>
                  <a:lnTo>
                    <a:pt x="1092089" y="1086097"/>
                  </a:lnTo>
                  <a:lnTo>
                    <a:pt x="1108602" y="1076895"/>
                  </a:lnTo>
                  <a:lnTo>
                    <a:pt x="1124480" y="1067375"/>
                  </a:lnTo>
                  <a:lnTo>
                    <a:pt x="1140041" y="1056903"/>
                  </a:lnTo>
                  <a:lnTo>
                    <a:pt x="1155601" y="1046114"/>
                  </a:lnTo>
                  <a:lnTo>
                    <a:pt x="1170209" y="1034690"/>
                  </a:lnTo>
                  <a:lnTo>
                    <a:pt x="1184817" y="1022632"/>
                  </a:lnTo>
                  <a:lnTo>
                    <a:pt x="1198472" y="1009938"/>
                  </a:lnTo>
                  <a:lnTo>
                    <a:pt x="1211809" y="996928"/>
                  </a:lnTo>
                  <a:lnTo>
                    <a:pt x="1225147" y="983283"/>
                  </a:lnTo>
                  <a:lnTo>
                    <a:pt x="1228640" y="979792"/>
                  </a:lnTo>
                  <a:lnTo>
                    <a:pt x="1232451" y="982966"/>
                  </a:lnTo>
                  <a:lnTo>
                    <a:pt x="1257220" y="1002005"/>
                  </a:lnTo>
                  <a:lnTo>
                    <a:pt x="1281037" y="1021680"/>
                  </a:lnTo>
                  <a:lnTo>
                    <a:pt x="1304537" y="1041989"/>
                  </a:lnTo>
                  <a:lnTo>
                    <a:pt x="1316604" y="1052143"/>
                  </a:lnTo>
                  <a:lnTo>
                    <a:pt x="1327719" y="1062615"/>
                  </a:lnTo>
                  <a:lnTo>
                    <a:pt x="1338833" y="1073404"/>
                  </a:lnTo>
                  <a:lnTo>
                    <a:pt x="1349948" y="1084193"/>
                  </a:lnTo>
                  <a:lnTo>
                    <a:pt x="1361062" y="1094982"/>
                  </a:lnTo>
                  <a:lnTo>
                    <a:pt x="1371860" y="1105771"/>
                  </a:lnTo>
                  <a:lnTo>
                    <a:pt x="1382339" y="1116561"/>
                  </a:lnTo>
                  <a:lnTo>
                    <a:pt x="1392818" y="1127984"/>
                  </a:lnTo>
                  <a:lnTo>
                    <a:pt x="1403298" y="1139408"/>
                  </a:lnTo>
                  <a:lnTo>
                    <a:pt x="1413460" y="1150832"/>
                  </a:lnTo>
                  <a:lnTo>
                    <a:pt x="1423304" y="1162573"/>
                  </a:lnTo>
                  <a:lnTo>
                    <a:pt x="1433149" y="1174314"/>
                  </a:lnTo>
                  <a:lnTo>
                    <a:pt x="1442675" y="1186373"/>
                  </a:lnTo>
                  <a:lnTo>
                    <a:pt x="1452202" y="1198748"/>
                  </a:lnTo>
                  <a:lnTo>
                    <a:pt x="1461411" y="1210807"/>
                  </a:lnTo>
                  <a:lnTo>
                    <a:pt x="1470621" y="1223183"/>
                  </a:lnTo>
                  <a:lnTo>
                    <a:pt x="1479830" y="1235876"/>
                  </a:lnTo>
                  <a:lnTo>
                    <a:pt x="1488404" y="1248569"/>
                  </a:lnTo>
                  <a:lnTo>
                    <a:pt x="1496978" y="1261262"/>
                  </a:lnTo>
                  <a:lnTo>
                    <a:pt x="1505552" y="1274272"/>
                  </a:lnTo>
                  <a:lnTo>
                    <a:pt x="1513809" y="1287600"/>
                  </a:lnTo>
                  <a:lnTo>
                    <a:pt x="1521748" y="1300611"/>
                  </a:lnTo>
                  <a:lnTo>
                    <a:pt x="1529687" y="1314573"/>
                  </a:lnTo>
                  <a:lnTo>
                    <a:pt x="1537308" y="1328218"/>
                  </a:lnTo>
                  <a:lnTo>
                    <a:pt x="1544930" y="1341863"/>
                  </a:lnTo>
                  <a:lnTo>
                    <a:pt x="1552234" y="1355826"/>
                  </a:lnTo>
                  <a:lnTo>
                    <a:pt x="1559537" y="1369788"/>
                  </a:lnTo>
                  <a:lnTo>
                    <a:pt x="1566206" y="1384385"/>
                  </a:lnTo>
                  <a:lnTo>
                    <a:pt x="1573193" y="1398982"/>
                  </a:lnTo>
                  <a:lnTo>
                    <a:pt x="1579544" y="1413579"/>
                  </a:lnTo>
                  <a:lnTo>
                    <a:pt x="1586213" y="1428176"/>
                  </a:lnTo>
                  <a:lnTo>
                    <a:pt x="1592246" y="1443725"/>
                  </a:lnTo>
                  <a:lnTo>
                    <a:pt x="1598280" y="1458640"/>
                  </a:lnTo>
                  <a:lnTo>
                    <a:pt x="1603996" y="1473871"/>
                  </a:lnTo>
                  <a:lnTo>
                    <a:pt x="1609712" y="1489738"/>
                  </a:lnTo>
                  <a:lnTo>
                    <a:pt x="1614793" y="1505287"/>
                  </a:lnTo>
                  <a:lnTo>
                    <a:pt x="1620191" y="1521153"/>
                  </a:lnTo>
                  <a:lnTo>
                    <a:pt x="1624955" y="1537337"/>
                  </a:lnTo>
                  <a:lnTo>
                    <a:pt x="1630036" y="1553521"/>
                  </a:lnTo>
                  <a:lnTo>
                    <a:pt x="1634482" y="1570339"/>
                  </a:lnTo>
                  <a:lnTo>
                    <a:pt x="1638610" y="1586840"/>
                  </a:lnTo>
                  <a:lnTo>
                    <a:pt x="1643056" y="1603976"/>
                  </a:lnTo>
                  <a:lnTo>
                    <a:pt x="1646867" y="1620794"/>
                  </a:lnTo>
                  <a:lnTo>
                    <a:pt x="1650677" y="1637930"/>
                  </a:lnTo>
                  <a:lnTo>
                    <a:pt x="1654170" y="1655383"/>
                  </a:lnTo>
                  <a:lnTo>
                    <a:pt x="1657664" y="1673153"/>
                  </a:lnTo>
                  <a:lnTo>
                    <a:pt x="1660522" y="1690923"/>
                  </a:lnTo>
                  <a:lnTo>
                    <a:pt x="1663697" y="1709011"/>
                  </a:lnTo>
                  <a:lnTo>
                    <a:pt x="1666238" y="1727099"/>
                  </a:lnTo>
                  <a:lnTo>
                    <a:pt x="1668461" y="1745821"/>
                  </a:lnTo>
                  <a:lnTo>
                    <a:pt x="1670684" y="1764226"/>
                  </a:lnTo>
                  <a:lnTo>
                    <a:pt x="1672589" y="1783266"/>
                  </a:lnTo>
                  <a:lnTo>
                    <a:pt x="1674177" y="1802305"/>
                  </a:lnTo>
                  <a:lnTo>
                    <a:pt x="1676082" y="1821345"/>
                  </a:lnTo>
                  <a:lnTo>
                    <a:pt x="1677352" y="1841019"/>
                  </a:lnTo>
                  <a:lnTo>
                    <a:pt x="1678305" y="1860694"/>
                  </a:lnTo>
                  <a:lnTo>
                    <a:pt x="1679258" y="1880368"/>
                  </a:lnTo>
                  <a:lnTo>
                    <a:pt x="1679575" y="1900677"/>
                  </a:lnTo>
                  <a:lnTo>
                    <a:pt x="1679575" y="1903850"/>
                  </a:lnTo>
                  <a:lnTo>
                    <a:pt x="1677035" y="1905437"/>
                  </a:lnTo>
                  <a:lnTo>
                    <a:pt x="1653853" y="1918765"/>
                  </a:lnTo>
                  <a:lnTo>
                    <a:pt x="1630353" y="1931775"/>
                  </a:lnTo>
                  <a:lnTo>
                    <a:pt x="1606854" y="1944151"/>
                  </a:lnTo>
                  <a:lnTo>
                    <a:pt x="1583037" y="1956209"/>
                  </a:lnTo>
                  <a:lnTo>
                    <a:pt x="1558902" y="1967950"/>
                  </a:lnTo>
                  <a:lnTo>
                    <a:pt x="1534768" y="1979374"/>
                  </a:lnTo>
                  <a:lnTo>
                    <a:pt x="1510316" y="1990163"/>
                  </a:lnTo>
                  <a:lnTo>
                    <a:pt x="1485864" y="2000635"/>
                  </a:lnTo>
                  <a:lnTo>
                    <a:pt x="1461411" y="2010790"/>
                  </a:lnTo>
                  <a:lnTo>
                    <a:pt x="1436642" y="2020627"/>
                  </a:lnTo>
                  <a:lnTo>
                    <a:pt x="1411872" y="2029512"/>
                  </a:lnTo>
                  <a:lnTo>
                    <a:pt x="1386785" y="2038397"/>
                  </a:lnTo>
                  <a:lnTo>
                    <a:pt x="1361380" y="2046965"/>
                  </a:lnTo>
                  <a:lnTo>
                    <a:pt x="1335975" y="2054581"/>
                  </a:lnTo>
                  <a:lnTo>
                    <a:pt x="1310570" y="2062514"/>
                  </a:lnTo>
                  <a:lnTo>
                    <a:pt x="1285166" y="2069495"/>
                  </a:lnTo>
                  <a:lnTo>
                    <a:pt x="1259443" y="2076159"/>
                  </a:lnTo>
                  <a:lnTo>
                    <a:pt x="1233403" y="2082506"/>
                  </a:lnTo>
                  <a:lnTo>
                    <a:pt x="1207681" y="2088535"/>
                  </a:lnTo>
                  <a:lnTo>
                    <a:pt x="1181959" y="2093929"/>
                  </a:lnTo>
                  <a:lnTo>
                    <a:pt x="1155919" y="2099007"/>
                  </a:lnTo>
                  <a:lnTo>
                    <a:pt x="1129561" y="2103767"/>
                  </a:lnTo>
                  <a:lnTo>
                    <a:pt x="1103204" y="2107892"/>
                  </a:lnTo>
                  <a:lnTo>
                    <a:pt x="1077164" y="2111382"/>
                  </a:lnTo>
                  <a:lnTo>
                    <a:pt x="1050806" y="2114873"/>
                  </a:lnTo>
                  <a:lnTo>
                    <a:pt x="1024131" y="2117729"/>
                  </a:lnTo>
                  <a:lnTo>
                    <a:pt x="997774" y="2119950"/>
                  </a:lnTo>
                  <a:lnTo>
                    <a:pt x="971099" y="2121854"/>
                  </a:lnTo>
                  <a:lnTo>
                    <a:pt x="944424" y="2123441"/>
                  </a:lnTo>
                  <a:lnTo>
                    <a:pt x="917749" y="2125028"/>
                  </a:lnTo>
                  <a:lnTo>
                    <a:pt x="891074" y="2125662"/>
                  </a:lnTo>
                  <a:lnTo>
                    <a:pt x="864399" y="2125662"/>
                  </a:lnTo>
                  <a:lnTo>
                    <a:pt x="835818" y="2125662"/>
                  </a:lnTo>
                  <a:lnTo>
                    <a:pt x="807238" y="2124710"/>
                  </a:lnTo>
                  <a:lnTo>
                    <a:pt x="778657" y="2123124"/>
                  </a:lnTo>
                  <a:lnTo>
                    <a:pt x="750395" y="2121537"/>
                  </a:lnTo>
                  <a:lnTo>
                    <a:pt x="722132" y="2119316"/>
                  </a:lnTo>
                  <a:lnTo>
                    <a:pt x="693869" y="2116777"/>
                  </a:lnTo>
                  <a:lnTo>
                    <a:pt x="665606" y="2113604"/>
                  </a:lnTo>
                  <a:lnTo>
                    <a:pt x="637661" y="2109478"/>
                  </a:lnTo>
                  <a:lnTo>
                    <a:pt x="609398" y="2105353"/>
                  </a:lnTo>
                  <a:lnTo>
                    <a:pt x="581453" y="2100593"/>
                  </a:lnTo>
                  <a:lnTo>
                    <a:pt x="553825" y="2095199"/>
                  </a:lnTo>
                  <a:lnTo>
                    <a:pt x="525880" y="2089487"/>
                  </a:lnTo>
                  <a:lnTo>
                    <a:pt x="498252" y="2083458"/>
                  </a:lnTo>
                  <a:lnTo>
                    <a:pt x="470624" y="2076476"/>
                  </a:lnTo>
                  <a:lnTo>
                    <a:pt x="443314" y="2069495"/>
                  </a:lnTo>
                  <a:lnTo>
                    <a:pt x="416321" y="2061879"/>
                  </a:lnTo>
                  <a:lnTo>
                    <a:pt x="389011" y="2053629"/>
                  </a:lnTo>
                  <a:lnTo>
                    <a:pt x="362019" y="2045378"/>
                  </a:lnTo>
                  <a:lnTo>
                    <a:pt x="335343" y="2036176"/>
                  </a:lnTo>
                  <a:lnTo>
                    <a:pt x="308668" y="2026656"/>
                  </a:lnTo>
                  <a:lnTo>
                    <a:pt x="282311" y="2016502"/>
                  </a:lnTo>
                  <a:lnTo>
                    <a:pt x="255953" y="2006030"/>
                  </a:lnTo>
                  <a:lnTo>
                    <a:pt x="229913" y="1994923"/>
                  </a:lnTo>
                  <a:lnTo>
                    <a:pt x="203556" y="1983499"/>
                  </a:lnTo>
                  <a:lnTo>
                    <a:pt x="177833" y="1971441"/>
                  </a:lnTo>
                  <a:lnTo>
                    <a:pt x="152429" y="1959065"/>
                  </a:lnTo>
                  <a:lnTo>
                    <a:pt x="127024" y="1946372"/>
                  </a:lnTo>
                  <a:lnTo>
                    <a:pt x="101619" y="1933044"/>
                  </a:lnTo>
                  <a:lnTo>
                    <a:pt x="76532" y="1919399"/>
                  </a:lnTo>
                  <a:lnTo>
                    <a:pt x="51762" y="1905437"/>
                  </a:lnTo>
                  <a:lnTo>
                    <a:pt x="27310" y="1890523"/>
                  </a:lnTo>
                  <a:lnTo>
                    <a:pt x="2858" y="1875291"/>
                  </a:lnTo>
                  <a:lnTo>
                    <a:pt x="0" y="1888301"/>
                  </a:lnTo>
                  <a:lnTo>
                    <a:pt x="0" y="1870531"/>
                  </a:lnTo>
                  <a:lnTo>
                    <a:pt x="952" y="1850222"/>
                  </a:lnTo>
                  <a:lnTo>
                    <a:pt x="2223" y="1829913"/>
                  </a:lnTo>
                  <a:lnTo>
                    <a:pt x="3493" y="1809604"/>
                  </a:lnTo>
                  <a:lnTo>
                    <a:pt x="5398" y="1790247"/>
                  </a:lnTo>
                  <a:lnTo>
                    <a:pt x="6986" y="1770573"/>
                  </a:lnTo>
                  <a:lnTo>
                    <a:pt x="9209" y="1750898"/>
                  </a:lnTo>
                  <a:lnTo>
                    <a:pt x="11749" y="1732176"/>
                  </a:lnTo>
                  <a:lnTo>
                    <a:pt x="14290" y="1713136"/>
                  </a:lnTo>
                  <a:lnTo>
                    <a:pt x="17148" y="1694414"/>
                  </a:lnTo>
                  <a:lnTo>
                    <a:pt x="20006" y="1676009"/>
                  </a:lnTo>
                  <a:lnTo>
                    <a:pt x="23499" y="1657604"/>
                  </a:lnTo>
                  <a:lnTo>
                    <a:pt x="26992" y="1639834"/>
                  </a:lnTo>
                  <a:lnTo>
                    <a:pt x="30486" y="1621746"/>
                  </a:lnTo>
                  <a:lnTo>
                    <a:pt x="34931" y="1604293"/>
                  </a:lnTo>
                  <a:lnTo>
                    <a:pt x="38742" y="1586840"/>
                  </a:lnTo>
                  <a:lnTo>
                    <a:pt x="43188" y="1569704"/>
                  </a:lnTo>
                  <a:lnTo>
                    <a:pt x="47951" y="1552569"/>
                  </a:lnTo>
                  <a:lnTo>
                    <a:pt x="52715" y="1536068"/>
                  </a:lnTo>
                  <a:lnTo>
                    <a:pt x="57796" y="1519249"/>
                  </a:lnTo>
                  <a:lnTo>
                    <a:pt x="62877" y="1503066"/>
                  </a:lnTo>
                  <a:lnTo>
                    <a:pt x="68593" y="1486564"/>
                  </a:lnTo>
                  <a:lnTo>
                    <a:pt x="73991" y="1470698"/>
                  </a:lnTo>
                  <a:lnTo>
                    <a:pt x="80025" y="1455149"/>
                  </a:lnTo>
                  <a:lnTo>
                    <a:pt x="86059" y="1439283"/>
                  </a:lnTo>
                  <a:lnTo>
                    <a:pt x="92410" y="1424051"/>
                  </a:lnTo>
                  <a:lnTo>
                    <a:pt x="98761" y="1409137"/>
                  </a:lnTo>
                  <a:lnTo>
                    <a:pt x="105430" y="1393905"/>
                  </a:lnTo>
                  <a:lnTo>
                    <a:pt x="112098" y="1378990"/>
                  </a:lnTo>
                  <a:lnTo>
                    <a:pt x="119402" y="1364393"/>
                  </a:lnTo>
                  <a:lnTo>
                    <a:pt x="126706" y="1350114"/>
                  </a:lnTo>
                  <a:lnTo>
                    <a:pt x="134010" y="1335834"/>
                  </a:lnTo>
                  <a:lnTo>
                    <a:pt x="141632" y="1321871"/>
                  </a:lnTo>
                  <a:lnTo>
                    <a:pt x="149571" y="1307909"/>
                  </a:lnTo>
                  <a:lnTo>
                    <a:pt x="157510" y="1294264"/>
                  </a:lnTo>
                  <a:lnTo>
                    <a:pt x="165766" y="1280936"/>
                  </a:lnTo>
                  <a:lnTo>
                    <a:pt x="174023" y="1267291"/>
                  </a:lnTo>
                  <a:lnTo>
                    <a:pt x="182597" y="1253963"/>
                  </a:lnTo>
                  <a:lnTo>
                    <a:pt x="191171" y="1241270"/>
                  </a:lnTo>
                  <a:lnTo>
                    <a:pt x="200380" y="1228260"/>
                  </a:lnTo>
                  <a:lnTo>
                    <a:pt x="209589" y="1215884"/>
                  </a:lnTo>
                  <a:lnTo>
                    <a:pt x="218799" y="1203191"/>
                  </a:lnTo>
                  <a:lnTo>
                    <a:pt x="228008" y="1191133"/>
                  </a:lnTo>
                  <a:lnTo>
                    <a:pt x="237852" y="1178757"/>
                  </a:lnTo>
                  <a:lnTo>
                    <a:pt x="247697" y="1167016"/>
                  </a:lnTo>
                  <a:lnTo>
                    <a:pt x="257541" y="1155275"/>
                  </a:lnTo>
                  <a:lnTo>
                    <a:pt x="267703" y="1143533"/>
                  </a:lnTo>
                  <a:lnTo>
                    <a:pt x="278182" y="1132110"/>
                  </a:lnTo>
                  <a:lnTo>
                    <a:pt x="288662" y="1120686"/>
                  </a:lnTo>
                  <a:lnTo>
                    <a:pt x="298824" y="1109579"/>
                  </a:lnTo>
                  <a:lnTo>
                    <a:pt x="309938" y="1098473"/>
                  </a:lnTo>
                  <a:lnTo>
                    <a:pt x="320735" y="1087684"/>
                  </a:lnTo>
                  <a:lnTo>
                    <a:pt x="331850" y="1076895"/>
                  </a:lnTo>
                  <a:lnTo>
                    <a:pt x="343282" y="1066423"/>
                  </a:lnTo>
                  <a:lnTo>
                    <a:pt x="354715" y="1055951"/>
                  </a:lnTo>
                  <a:lnTo>
                    <a:pt x="366147" y="1045797"/>
                  </a:lnTo>
                  <a:lnTo>
                    <a:pt x="377897" y="1035642"/>
                  </a:lnTo>
                  <a:lnTo>
                    <a:pt x="389964" y="1025805"/>
                  </a:lnTo>
                  <a:lnTo>
                    <a:pt x="401714" y="1015968"/>
                  </a:lnTo>
                  <a:lnTo>
                    <a:pt x="414099" y="1006448"/>
                  </a:lnTo>
                  <a:lnTo>
                    <a:pt x="426801" y="996928"/>
                  </a:lnTo>
                  <a:lnTo>
                    <a:pt x="439186" y="987408"/>
                  </a:lnTo>
                  <a:lnTo>
                    <a:pt x="451571" y="977888"/>
                  </a:lnTo>
                  <a:lnTo>
                    <a:pt x="477293" y="960118"/>
                  </a:lnTo>
                  <a:lnTo>
                    <a:pt x="481421" y="957262"/>
                  </a:lnTo>
                  <a:close/>
                  <a:moveTo>
                    <a:pt x="839471" y="0"/>
                  </a:moveTo>
                  <a:lnTo>
                    <a:pt x="852171" y="0"/>
                  </a:lnTo>
                  <a:lnTo>
                    <a:pt x="865506" y="0"/>
                  </a:lnTo>
                  <a:lnTo>
                    <a:pt x="878206" y="636"/>
                  </a:lnTo>
                  <a:lnTo>
                    <a:pt x="890906" y="1271"/>
                  </a:lnTo>
                  <a:lnTo>
                    <a:pt x="903288" y="2542"/>
                  </a:lnTo>
                  <a:lnTo>
                    <a:pt x="915988" y="3813"/>
                  </a:lnTo>
                  <a:lnTo>
                    <a:pt x="928371" y="5719"/>
                  </a:lnTo>
                  <a:lnTo>
                    <a:pt x="940436" y="7943"/>
                  </a:lnTo>
                  <a:lnTo>
                    <a:pt x="952818" y="10167"/>
                  </a:lnTo>
                  <a:lnTo>
                    <a:pt x="964883" y="12708"/>
                  </a:lnTo>
                  <a:lnTo>
                    <a:pt x="976631" y="15568"/>
                  </a:lnTo>
                  <a:lnTo>
                    <a:pt x="988696" y="19062"/>
                  </a:lnTo>
                  <a:lnTo>
                    <a:pt x="1000443" y="22239"/>
                  </a:lnTo>
                  <a:lnTo>
                    <a:pt x="1011873" y="26052"/>
                  </a:lnTo>
                  <a:lnTo>
                    <a:pt x="1023621" y="30182"/>
                  </a:lnTo>
                  <a:lnTo>
                    <a:pt x="1034733" y="34630"/>
                  </a:lnTo>
                  <a:lnTo>
                    <a:pt x="1046163" y="39395"/>
                  </a:lnTo>
                  <a:lnTo>
                    <a:pt x="1057276" y="44161"/>
                  </a:lnTo>
                  <a:lnTo>
                    <a:pt x="1068388" y="48926"/>
                  </a:lnTo>
                  <a:lnTo>
                    <a:pt x="1079183" y="54645"/>
                  </a:lnTo>
                  <a:lnTo>
                    <a:pt x="1089661" y="60046"/>
                  </a:lnTo>
                  <a:lnTo>
                    <a:pt x="1100456" y="66082"/>
                  </a:lnTo>
                  <a:lnTo>
                    <a:pt x="1110616" y="72119"/>
                  </a:lnTo>
                  <a:lnTo>
                    <a:pt x="1120776" y="78790"/>
                  </a:lnTo>
                  <a:lnTo>
                    <a:pt x="1130936" y="85462"/>
                  </a:lnTo>
                  <a:lnTo>
                    <a:pt x="1140461" y="92134"/>
                  </a:lnTo>
                  <a:lnTo>
                    <a:pt x="1150303" y="99123"/>
                  </a:lnTo>
                  <a:lnTo>
                    <a:pt x="1159828" y="106430"/>
                  </a:lnTo>
                  <a:lnTo>
                    <a:pt x="1169353" y="114055"/>
                  </a:lnTo>
                  <a:lnTo>
                    <a:pt x="1178561" y="121680"/>
                  </a:lnTo>
                  <a:lnTo>
                    <a:pt x="1187133" y="129623"/>
                  </a:lnTo>
                  <a:lnTo>
                    <a:pt x="1196023" y="137883"/>
                  </a:lnTo>
                  <a:lnTo>
                    <a:pt x="1204596" y="146143"/>
                  </a:lnTo>
                  <a:lnTo>
                    <a:pt x="1213168" y="155039"/>
                  </a:lnTo>
                  <a:lnTo>
                    <a:pt x="1221106" y="163299"/>
                  </a:lnTo>
                  <a:lnTo>
                    <a:pt x="1229043" y="172513"/>
                  </a:lnTo>
                  <a:lnTo>
                    <a:pt x="1236981" y="181726"/>
                  </a:lnTo>
                  <a:lnTo>
                    <a:pt x="1244283" y="190939"/>
                  </a:lnTo>
                  <a:lnTo>
                    <a:pt x="1251586" y="200153"/>
                  </a:lnTo>
                  <a:lnTo>
                    <a:pt x="1258888" y="210001"/>
                  </a:lnTo>
                  <a:lnTo>
                    <a:pt x="1265556" y="219850"/>
                  </a:lnTo>
                  <a:lnTo>
                    <a:pt x="1272223" y="230017"/>
                  </a:lnTo>
                  <a:lnTo>
                    <a:pt x="1278256" y="240183"/>
                  </a:lnTo>
                  <a:lnTo>
                    <a:pt x="1284606" y="250667"/>
                  </a:lnTo>
                  <a:lnTo>
                    <a:pt x="1290321" y="261151"/>
                  </a:lnTo>
                  <a:lnTo>
                    <a:pt x="1296353" y="271953"/>
                  </a:lnTo>
                  <a:lnTo>
                    <a:pt x="1301433" y="282755"/>
                  </a:lnTo>
                  <a:lnTo>
                    <a:pt x="1306831" y="293239"/>
                  </a:lnTo>
                  <a:lnTo>
                    <a:pt x="1311593" y="304359"/>
                  </a:lnTo>
                  <a:lnTo>
                    <a:pt x="1316356" y="315796"/>
                  </a:lnTo>
                  <a:lnTo>
                    <a:pt x="1320483" y="327234"/>
                  </a:lnTo>
                  <a:lnTo>
                    <a:pt x="1324293" y="338671"/>
                  </a:lnTo>
                  <a:lnTo>
                    <a:pt x="1328421" y="350426"/>
                  </a:lnTo>
                  <a:lnTo>
                    <a:pt x="1331913" y="362181"/>
                  </a:lnTo>
                  <a:lnTo>
                    <a:pt x="1335088" y="373936"/>
                  </a:lnTo>
                  <a:lnTo>
                    <a:pt x="1337946" y="386009"/>
                  </a:lnTo>
                  <a:lnTo>
                    <a:pt x="1340803" y="398081"/>
                  </a:lnTo>
                  <a:lnTo>
                    <a:pt x="1343026" y="410472"/>
                  </a:lnTo>
                  <a:lnTo>
                    <a:pt x="1344931" y="422862"/>
                  </a:lnTo>
                  <a:lnTo>
                    <a:pt x="1346518" y="435252"/>
                  </a:lnTo>
                  <a:lnTo>
                    <a:pt x="1348106" y="447643"/>
                  </a:lnTo>
                  <a:lnTo>
                    <a:pt x="1349058" y="460033"/>
                  </a:lnTo>
                  <a:lnTo>
                    <a:pt x="1350011" y="472741"/>
                  </a:lnTo>
                  <a:lnTo>
                    <a:pt x="1350646" y="485449"/>
                  </a:lnTo>
                  <a:lnTo>
                    <a:pt x="1350963" y="498475"/>
                  </a:lnTo>
                  <a:lnTo>
                    <a:pt x="1350646" y="513407"/>
                  </a:lnTo>
                  <a:lnTo>
                    <a:pt x="1349693" y="528975"/>
                  </a:lnTo>
                  <a:lnTo>
                    <a:pt x="1348423" y="543907"/>
                  </a:lnTo>
                  <a:lnTo>
                    <a:pt x="1347153" y="558521"/>
                  </a:lnTo>
                  <a:lnTo>
                    <a:pt x="1345248" y="573453"/>
                  </a:lnTo>
                  <a:lnTo>
                    <a:pt x="1342708" y="588067"/>
                  </a:lnTo>
                  <a:lnTo>
                    <a:pt x="1339851" y="602682"/>
                  </a:lnTo>
                  <a:lnTo>
                    <a:pt x="1336358" y="616660"/>
                  </a:lnTo>
                  <a:lnTo>
                    <a:pt x="1332866" y="631275"/>
                  </a:lnTo>
                  <a:lnTo>
                    <a:pt x="1328738" y="645254"/>
                  </a:lnTo>
                  <a:lnTo>
                    <a:pt x="1324293" y="658915"/>
                  </a:lnTo>
                  <a:lnTo>
                    <a:pt x="1319531" y="672576"/>
                  </a:lnTo>
                  <a:lnTo>
                    <a:pt x="1314133" y="685920"/>
                  </a:lnTo>
                  <a:lnTo>
                    <a:pt x="1308418" y="699263"/>
                  </a:lnTo>
                  <a:lnTo>
                    <a:pt x="1302386" y="712607"/>
                  </a:lnTo>
                  <a:lnTo>
                    <a:pt x="1296353" y="725315"/>
                  </a:lnTo>
                  <a:lnTo>
                    <a:pt x="1289368" y="738023"/>
                  </a:lnTo>
                  <a:lnTo>
                    <a:pt x="1282383" y="750413"/>
                  </a:lnTo>
                  <a:lnTo>
                    <a:pt x="1275081" y="762486"/>
                  </a:lnTo>
                  <a:lnTo>
                    <a:pt x="1267143" y="774559"/>
                  </a:lnTo>
                  <a:lnTo>
                    <a:pt x="1259206" y="786313"/>
                  </a:lnTo>
                  <a:lnTo>
                    <a:pt x="1250633" y="797751"/>
                  </a:lnTo>
                  <a:lnTo>
                    <a:pt x="1242061" y="809188"/>
                  </a:lnTo>
                  <a:lnTo>
                    <a:pt x="1232853" y="819990"/>
                  </a:lnTo>
                  <a:lnTo>
                    <a:pt x="1223963" y="830792"/>
                  </a:lnTo>
                  <a:lnTo>
                    <a:pt x="1214121" y="841276"/>
                  </a:lnTo>
                  <a:lnTo>
                    <a:pt x="1204278" y="851442"/>
                  </a:lnTo>
                  <a:lnTo>
                    <a:pt x="1193801" y="860974"/>
                  </a:lnTo>
                  <a:lnTo>
                    <a:pt x="1183323" y="870822"/>
                  </a:lnTo>
                  <a:lnTo>
                    <a:pt x="1172528" y="880036"/>
                  </a:lnTo>
                  <a:lnTo>
                    <a:pt x="1161733" y="889249"/>
                  </a:lnTo>
                  <a:lnTo>
                    <a:pt x="1150303" y="897827"/>
                  </a:lnTo>
                  <a:lnTo>
                    <a:pt x="1134746" y="909264"/>
                  </a:lnTo>
                  <a:lnTo>
                    <a:pt x="1118236" y="920066"/>
                  </a:lnTo>
                  <a:lnTo>
                    <a:pt x="1101408" y="929915"/>
                  </a:lnTo>
                  <a:lnTo>
                    <a:pt x="1084581" y="939446"/>
                  </a:lnTo>
                  <a:lnTo>
                    <a:pt x="1066801" y="948342"/>
                  </a:lnTo>
                  <a:lnTo>
                    <a:pt x="1048703" y="956602"/>
                  </a:lnTo>
                  <a:lnTo>
                    <a:pt x="1040131" y="960414"/>
                  </a:lnTo>
                  <a:lnTo>
                    <a:pt x="1030606" y="963909"/>
                  </a:lnTo>
                  <a:lnTo>
                    <a:pt x="1021398" y="967722"/>
                  </a:lnTo>
                  <a:lnTo>
                    <a:pt x="1011873" y="970899"/>
                  </a:lnTo>
                  <a:lnTo>
                    <a:pt x="1002348" y="973758"/>
                  </a:lnTo>
                  <a:lnTo>
                    <a:pt x="993141" y="976617"/>
                  </a:lnTo>
                  <a:lnTo>
                    <a:pt x="983616" y="979794"/>
                  </a:lnTo>
                  <a:lnTo>
                    <a:pt x="973773" y="982018"/>
                  </a:lnTo>
                  <a:lnTo>
                    <a:pt x="963931" y="984560"/>
                  </a:lnTo>
                  <a:lnTo>
                    <a:pt x="954088" y="986466"/>
                  </a:lnTo>
                  <a:lnTo>
                    <a:pt x="944246" y="988372"/>
                  </a:lnTo>
                  <a:lnTo>
                    <a:pt x="934403" y="990596"/>
                  </a:lnTo>
                  <a:lnTo>
                    <a:pt x="924561" y="991867"/>
                  </a:lnTo>
                  <a:lnTo>
                    <a:pt x="914401" y="993455"/>
                  </a:lnTo>
                  <a:lnTo>
                    <a:pt x="904241" y="994409"/>
                  </a:lnTo>
                  <a:lnTo>
                    <a:pt x="893763" y="995362"/>
                  </a:lnTo>
                  <a:lnTo>
                    <a:pt x="883603" y="995997"/>
                  </a:lnTo>
                  <a:lnTo>
                    <a:pt x="873126" y="996632"/>
                  </a:lnTo>
                  <a:lnTo>
                    <a:pt x="862648" y="996950"/>
                  </a:lnTo>
                  <a:lnTo>
                    <a:pt x="852171" y="996950"/>
                  </a:lnTo>
                  <a:lnTo>
                    <a:pt x="840423" y="996950"/>
                  </a:lnTo>
                  <a:lnTo>
                    <a:pt x="828358" y="996315"/>
                  </a:lnTo>
                  <a:lnTo>
                    <a:pt x="816293" y="995679"/>
                  </a:lnTo>
                  <a:lnTo>
                    <a:pt x="804546" y="994726"/>
                  </a:lnTo>
                  <a:lnTo>
                    <a:pt x="792798" y="993455"/>
                  </a:lnTo>
                  <a:lnTo>
                    <a:pt x="781368" y="992185"/>
                  </a:lnTo>
                  <a:lnTo>
                    <a:pt x="769621" y="990278"/>
                  </a:lnTo>
                  <a:lnTo>
                    <a:pt x="758191" y="988054"/>
                  </a:lnTo>
                  <a:lnTo>
                    <a:pt x="746761" y="985831"/>
                  </a:lnTo>
                  <a:lnTo>
                    <a:pt x="735331" y="983289"/>
                  </a:lnTo>
                  <a:lnTo>
                    <a:pt x="724218" y="980430"/>
                  </a:lnTo>
                  <a:lnTo>
                    <a:pt x="713106" y="977253"/>
                  </a:lnTo>
                  <a:lnTo>
                    <a:pt x="702311" y="973758"/>
                  </a:lnTo>
                  <a:lnTo>
                    <a:pt x="691198" y="970263"/>
                  </a:lnTo>
                  <a:lnTo>
                    <a:pt x="680721" y="966768"/>
                  </a:lnTo>
                  <a:lnTo>
                    <a:pt x="670243" y="962321"/>
                  </a:lnTo>
                  <a:lnTo>
                    <a:pt x="659448" y="958190"/>
                  </a:lnTo>
                  <a:lnTo>
                    <a:pt x="648971" y="953425"/>
                  </a:lnTo>
                  <a:lnTo>
                    <a:pt x="638811" y="948659"/>
                  </a:lnTo>
                  <a:lnTo>
                    <a:pt x="628651" y="943894"/>
                  </a:lnTo>
                  <a:lnTo>
                    <a:pt x="618491" y="938493"/>
                  </a:lnTo>
                  <a:lnTo>
                    <a:pt x="608648" y="933410"/>
                  </a:lnTo>
                  <a:lnTo>
                    <a:pt x="599123" y="927373"/>
                  </a:lnTo>
                  <a:lnTo>
                    <a:pt x="589281" y="921655"/>
                  </a:lnTo>
                  <a:lnTo>
                    <a:pt x="579756" y="915618"/>
                  </a:lnTo>
                  <a:lnTo>
                    <a:pt x="570548" y="909264"/>
                  </a:lnTo>
                  <a:lnTo>
                    <a:pt x="561023" y="902910"/>
                  </a:lnTo>
                  <a:lnTo>
                    <a:pt x="552133" y="895921"/>
                  </a:lnTo>
                  <a:lnTo>
                    <a:pt x="543561" y="889249"/>
                  </a:lnTo>
                  <a:lnTo>
                    <a:pt x="534671" y="881942"/>
                  </a:lnTo>
                  <a:lnTo>
                    <a:pt x="526098" y="874952"/>
                  </a:lnTo>
                  <a:lnTo>
                    <a:pt x="517526" y="867328"/>
                  </a:lnTo>
                  <a:lnTo>
                    <a:pt x="508318" y="858750"/>
                  </a:lnTo>
                  <a:lnTo>
                    <a:pt x="499428" y="849854"/>
                  </a:lnTo>
                  <a:lnTo>
                    <a:pt x="490538" y="840958"/>
                  </a:lnTo>
                  <a:lnTo>
                    <a:pt x="481648" y="831427"/>
                  </a:lnTo>
                  <a:lnTo>
                    <a:pt x="473711" y="821896"/>
                  </a:lnTo>
                  <a:lnTo>
                    <a:pt x="465456" y="812047"/>
                  </a:lnTo>
                  <a:lnTo>
                    <a:pt x="457518" y="801881"/>
                  </a:lnTo>
                  <a:lnTo>
                    <a:pt x="449898" y="791714"/>
                  </a:lnTo>
                  <a:lnTo>
                    <a:pt x="442596" y="781548"/>
                  </a:lnTo>
                  <a:lnTo>
                    <a:pt x="435293" y="770746"/>
                  </a:lnTo>
                  <a:lnTo>
                    <a:pt x="428626" y="759944"/>
                  </a:lnTo>
                  <a:lnTo>
                    <a:pt x="421958" y="749142"/>
                  </a:lnTo>
                  <a:lnTo>
                    <a:pt x="415608" y="738023"/>
                  </a:lnTo>
                  <a:lnTo>
                    <a:pt x="409576" y="726585"/>
                  </a:lnTo>
                  <a:lnTo>
                    <a:pt x="403861" y="715148"/>
                  </a:lnTo>
                  <a:lnTo>
                    <a:pt x="398463" y="703393"/>
                  </a:lnTo>
                  <a:lnTo>
                    <a:pt x="393383" y="691638"/>
                  </a:lnTo>
                  <a:lnTo>
                    <a:pt x="388303" y="679566"/>
                  </a:lnTo>
                  <a:lnTo>
                    <a:pt x="383858" y="667493"/>
                  </a:lnTo>
                  <a:lnTo>
                    <a:pt x="379731" y="655420"/>
                  </a:lnTo>
                  <a:lnTo>
                    <a:pt x="375603" y="643030"/>
                  </a:lnTo>
                  <a:lnTo>
                    <a:pt x="372111" y="630322"/>
                  </a:lnTo>
                  <a:lnTo>
                    <a:pt x="368936" y="617614"/>
                  </a:lnTo>
                  <a:lnTo>
                    <a:pt x="365443" y="604588"/>
                  </a:lnTo>
                  <a:lnTo>
                    <a:pt x="362903" y="591880"/>
                  </a:lnTo>
                  <a:lnTo>
                    <a:pt x="360681" y="578854"/>
                  </a:lnTo>
                  <a:lnTo>
                    <a:pt x="358776" y="565828"/>
                  </a:lnTo>
                  <a:lnTo>
                    <a:pt x="357188" y="552485"/>
                  </a:lnTo>
                  <a:lnTo>
                    <a:pt x="355601" y="539141"/>
                  </a:lnTo>
                  <a:lnTo>
                    <a:pt x="354648" y="525480"/>
                  </a:lnTo>
                  <a:lnTo>
                    <a:pt x="354331" y="511819"/>
                  </a:lnTo>
                  <a:lnTo>
                    <a:pt x="354013" y="498475"/>
                  </a:lnTo>
                  <a:lnTo>
                    <a:pt x="354331" y="485449"/>
                  </a:lnTo>
                  <a:lnTo>
                    <a:pt x="354648" y="472741"/>
                  </a:lnTo>
                  <a:lnTo>
                    <a:pt x="355601" y="460033"/>
                  </a:lnTo>
                  <a:lnTo>
                    <a:pt x="356871" y="447643"/>
                  </a:lnTo>
                  <a:lnTo>
                    <a:pt x="358141" y="434935"/>
                  </a:lnTo>
                  <a:lnTo>
                    <a:pt x="360046" y="422544"/>
                  </a:lnTo>
                  <a:lnTo>
                    <a:pt x="361951" y="410472"/>
                  </a:lnTo>
                  <a:lnTo>
                    <a:pt x="364173" y="397763"/>
                  </a:lnTo>
                  <a:lnTo>
                    <a:pt x="366713" y="385691"/>
                  </a:lnTo>
                  <a:lnTo>
                    <a:pt x="369888" y="373936"/>
                  </a:lnTo>
                  <a:lnTo>
                    <a:pt x="373063" y="361863"/>
                  </a:lnTo>
                  <a:lnTo>
                    <a:pt x="376556" y="350108"/>
                  </a:lnTo>
                  <a:lnTo>
                    <a:pt x="380683" y="338671"/>
                  </a:lnTo>
                  <a:lnTo>
                    <a:pt x="384493" y="326916"/>
                  </a:lnTo>
                  <a:lnTo>
                    <a:pt x="388621" y="315796"/>
                  </a:lnTo>
                  <a:lnTo>
                    <a:pt x="393383" y="304359"/>
                  </a:lnTo>
                  <a:lnTo>
                    <a:pt x="398146" y="293239"/>
                  </a:lnTo>
                  <a:lnTo>
                    <a:pt x="403543" y="282755"/>
                  </a:lnTo>
                  <a:lnTo>
                    <a:pt x="408623" y="271636"/>
                  </a:lnTo>
                  <a:lnTo>
                    <a:pt x="414656" y="261151"/>
                  </a:lnTo>
                  <a:lnTo>
                    <a:pt x="420371" y="250667"/>
                  </a:lnTo>
                  <a:lnTo>
                    <a:pt x="426721" y="240183"/>
                  </a:lnTo>
                  <a:lnTo>
                    <a:pt x="432753" y="230017"/>
                  </a:lnTo>
                  <a:lnTo>
                    <a:pt x="439421" y="219850"/>
                  </a:lnTo>
                  <a:lnTo>
                    <a:pt x="446088" y="210001"/>
                  </a:lnTo>
                  <a:lnTo>
                    <a:pt x="453391" y="200153"/>
                  </a:lnTo>
                  <a:lnTo>
                    <a:pt x="460693" y="190939"/>
                  </a:lnTo>
                  <a:lnTo>
                    <a:pt x="467996" y="181408"/>
                  </a:lnTo>
                  <a:lnTo>
                    <a:pt x="475933" y="172195"/>
                  </a:lnTo>
                  <a:lnTo>
                    <a:pt x="483871" y="163299"/>
                  </a:lnTo>
                  <a:lnTo>
                    <a:pt x="491808" y="154403"/>
                  </a:lnTo>
                  <a:lnTo>
                    <a:pt x="500381" y="146143"/>
                  </a:lnTo>
                  <a:lnTo>
                    <a:pt x="508953" y="137565"/>
                  </a:lnTo>
                  <a:lnTo>
                    <a:pt x="517526" y="129305"/>
                  </a:lnTo>
                  <a:lnTo>
                    <a:pt x="526416" y="121680"/>
                  </a:lnTo>
                  <a:lnTo>
                    <a:pt x="535623" y="113738"/>
                  </a:lnTo>
                  <a:lnTo>
                    <a:pt x="545148" y="106113"/>
                  </a:lnTo>
                  <a:lnTo>
                    <a:pt x="554673" y="99123"/>
                  </a:lnTo>
                  <a:lnTo>
                    <a:pt x="564516" y="92134"/>
                  </a:lnTo>
                  <a:lnTo>
                    <a:pt x="574041" y="85462"/>
                  </a:lnTo>
                  <a:lnTo>
                    <a:pt x="584201" y="78473"/>
                  </a:lnTo>
                  <a:lnTo>
                    <a:pt x="594361" y="72119"/>
                  </a:lnTo>
                  <a:lnTo>
                    <a:pt x="604838" y="66082"/>
                  </a:lnTo>
                  <a:lnTo>
                    <a:pt x="615316" y="60046"/>
                  </a:lnTo>
                  <a:lnTo>
                    <a:pt x="625793" y="54645"/>
                  </a:lnTo>
                  <a:lnTo>
                    <a:pt x="636906" y="48926"/>
                  </a:lnTo>
                  <a:lnTo>
                    <a:pt x="647701" y="44161"/>
                  </a:lnTo>
                  <a:lnTo>
                    <a:pt x="658813" y="39395"/>
                  </a:lnTo>
                  <a:lnTo>
                    <a:pt x="670243" y="34630"/>
                  </a:lnTo>
                  <a:lnTo>
                    <a:pt x="681356" y="30182"/>
                  </a:lnTo>
                  <a:lnTo>
                    <a:pt x="693103" y="26052"/>
                  </a:lnTo>
                  <a:lnTo>
                    <a:pt x="704533" y="22239"/>
                  </a:lnTo>
                  <a:lnTo>
                    <a:pt x="716281" y="19062"/>
                  </a:lnTo>
                  <a:lnTo>
                    <a:pt x="728346" y="15568"/>
                  </a:lnTo>
                  <a:lnTo>
                    <a:pt x="740093" y="12708"/>
                  </a:lnTo>
                  <a:lnTo>
                    <a:pt x="752158" y="10167"/>
                  </a:lnTo>
                  <a:lnTo>
                    <a:pt x="764541" y="7625"/>
                  </a:lnTo>
                  <a:lnTo>
                    <a:pt x="776606" y="5719"/>
                  </a:lnTo>
                  <a:lnTo>
                    <a:pt x="788988" y="3813"/>
                  </a:lnTo>
                  <a:lnTo>
                    <a:pt x="801688" y="2542"/>
                  </a:lnTo>
                  <a:lnTo>
                    <a:pt x="814071" y="1271"/>
                  </a:lnTo>
                  <a:lnTo>
                    <a:pt x="826771" y="636"/>
                  </a:lnTo>
                  <a:lnTo>
                    <a:pt x="839471"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defTabSz="914265">
                <a:defRPr/>
              </a:pPr>
              <a:endParaRPr lang="zh-CN" altLang="en-US" sz="1600" b="1" kern="0">
                <a:solidFill>
                  <a:prstClr val="black"/>
                </a:solidFill>
                <a:latin typeface="Calibri"/>
                <a:ea typeface="幼圆"/>
              </a:endParaRPr>
            </a:p>
          </p:txBody>
        </p:sp>
      </p:grpSp>
      <p:grpSp>
        <p:nvGrpSpPr>
          <p:cNvPr id="15" name="组合 39"/>
          <p:cNvGrpSpPr/>
          <p:nvPr/>
        </p:nvGrpSpPr>
        <p:grpSpPr>
          <a:xfrm>
            <a:off x="370981" y="4285971"/>
            <a:ext cx="556364" cy="556363"/>
            <a:chOff x="5420171" y="2088593"/>
            <a:chExt cx="733425" cy="738187"/>
          </a:xfrm>
          <a:solidFill>
            <a:srgbClr val="92D050"/>
          </a:solidFill>
        </p:grpSpPr>
        <p:sp>
          <p:nvSpPr>
            <p:cNvPr id="16" name="Oval 4"/>
            <p:cNvSpPr/>
            <p:nvPr/>
          </p:nvSpPr>
          <p:spPr>
            <a:xfrm>
              <a:off x="5420171" y="2088593"/>
              <a:ext cx="733425" cy="738187"/>
            </a:xfrm>
            <a:prstGeom prst="ellipse">
              <a:avLst/>
            </a:prstGeom>
            <a:grp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685063">
                <a:defRPr/>
              </a:pPr>
              <a:endParaRPr lang="en-US" sz="8000" b="1">
                <a:solidFill>
                  <a:prstClr val="black"/>
                </a:solidFill>
              </a:endParaRPr>
            </a:p>
          </p:txBody>
        </p:sp>
        <p:pic>
          <p:nvPicPr>
            <p:cNvPr id="17" name="图片 64" descr="user.png"/>
            <p:cNvPicPr>
              <a:picLocks noChangeAspect="1"/>
            </p:cNvPicPr>
            <p:nvPr/>
          </p:nvPicPr>
          <p:blipFill>
            <a:blip r:embed="rId3" cstate="email">
              <a:extLst>
                <a:ext uri="{28A0092B-C50C-407E-A947-70E740481C1C}">
                  <a14:useLocalDpi xmlns="" xmlns:a14="http://schemas.microsoft.com/office/drawing/2010/main"/>
                </a:ext>
              </a:extLst>
            </a:blip>
            <a:srcRect/>
            <a:stretch>
              <a:fillRect/>
            </a:stretch>
          </p:blipFill>
          <p:spPr bwMode="auto">
            <a:xfrm>
              <a:off x="5606321" y="2276914"/>
              <a:ext cx="381000" cy="355600"/>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pic>
      </p:grpSp>
      <p:grpSp>
        <p:nvGrpSpPr>
          <p:cNvPr id="18" name="组合 2"/>
          <p:cNvGrpSpPr/>
          <p:nvPr/>
        </p:nvGrpSpPr>
        <p:grpSpPr>
          <a:xfrm>
            <a:off x="379123" y="3423587"/>
            <a:ext cx="556364" cy="556363"/>
            <a:chOff x="2954980" y="2137573"/>
            <a:chExt cx="733425" cy="738187"/>
          </a:xfrm>
        </p:grpSpPr>
        <p:sp>
          <p:nvSpPr>
            <p:cNvPr id="19" name="Oval 10"/>
            <p:cNvSpPr/>
            <p:nvPr/>
          </p:nvSpPr>
          <p:spPr>
            <a:xfrm>
              <a:off x="2954980" y="2137573"/>
              <a:ext cx="733425" cy="738187"/>
            </a:xfrm>
            <a:prstGeom prst="ellipse">
              <a:avLst/>
            </a:prstGeom>
            <a:solidFill>
              <a:srgbClr val="45C1A4"/>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685063">
                <a:defRPr/>
              </a:pPr>
              <a:endParaRPr lang="en-US" sz="8000" b="1">
                <a:solidFill>
                  <a:prstClr val="black"/>
                </a:solidFill>
              </a:endParaRPr>
            </a:p>
          </p:txBody>
        </p:sp>
        <p:pic>
          <p:nvPicPr>
            <p:cNvPr id="20" name="图片 13" descr="marker.png"/>
            <p:cNvPicPr>
              <a:picLocks noChangeAspect="1"/>
            </p:cNvPicPr>
            <p:nvPr/>
          </p:nvPicPr>
          <p:blipFill>
            <a:blip r:embed="rId4" cstate="email">
              <a:extLst>
                <a:ext uri="{28A0092B-C50C-407E-A947-70E740481C1C}">
                  <a14:useLocalDpi xmlns="" xmlns:a14="http://schemas.microsoft.com/office/drawing/2010/main"/>
                </a:ext>
              </a:extLst>
            </a:blip>
            <a:srcRect/>
            <a:stretch>
              <a:fillRect/>
            </a:stretch>
          </p:blipFill>
          <p:spPr bwMode="auto">
            <a:xfrm>
              <a:off x="3169292" y="2278860"/>
              <a:ext cx="304800" cy="455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1" name="组合 29"/>
          <p:cNvGrpSpPr/>
          <p:nvPr/>
        </p:nvGrpSpPr>
        <p:grpSpPr>
          <a:xfrm>
            <a:off x="4649419" y="1698821"/>
            <a:ext cx="556364" cy="556363"/>
            <a:chOff x="8176521" y="1959558"/>
            <a:chExt cx="720000" cy="720000"/>
          </a:xfrm>
        </p:grpSpPr>
        <p:sp>
          <p:nvSpPr>
            <p:cNvPr id="22" name="椭圆 21">
              <a:hlinkClick r:id="rId2"/>
            </p:cNvPr>
            <p:cNvSpPr/>
            <p:nvPr/>
          </p:nvSpPr>
          <p:spPr>
            <a:xfrm>
              <a:off x="8176521" y="1959558"/>
              <a:ext cx="720000" cy="7200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63"/>
              <a:endParaRPr lang="zh-CN" altLang="en-US" sz="1200" b="1">
                <a:solidFill>
                  <a:prstClr val="black"/>
                </a:solidFill>
                <a:latin typeface="微软雅黑"/>
              </a:endParaRPr>
            </a:p>
          </p:txBody>
        </p:sp>
        <p:grpSp>
          <p:nvGrpSpPr>
            <p:cNvPr id="23" name="组合 31"/>
            <p:cNvGrpSpPr/>
            <p:nvPr/>
          </p:nvGrpSpPr>
          <p:grpSpPr bwMode="auto">
            <a:xfrm>
              <a:off x="8374521" y="2121558"/>
              <a:ext cx="324000" cy="396000"/>
              <a:chOff x="10787673" y="2508217"/>
              <a:chExt cx="478426" cy="569698"/>
            </a:xfrm>
            <a:solidFill>
              <a:schemeClr val="bg1"/>
            </a:solidFill>
          </p:grpSpPr>
          <p:sp>
            <p:nvSpPr>
              <p:cNvPr id="24" name="Freeform 25"/>
              <p:cNvSpPr>
                <a:spLocks noEditPoints="1"/>
              </p:cNvSpPr>
              <p:nvPr/>
            </p:nvSpPr>
            <p:spPr bwMode="auto">
              <a:xfrm>
                <a:off x="10787673" y="2508217"/>
                <a:ext cx="478426" cy="569698"/>
              </a:xfrm>
              <a:custGeom>
                <a:avLst/>
                <a:gdLst>
                  <a:gd name="T0" fmla="*/ 145 w 156"/>
                  <a:gd name="T1" fmla="*/ 22 h 178"/>
                  <a:gd name="T2" fmla="*/ 134 w 156"/>
                  <a:gd name="T3" fmla="*/ 22 h 178"/>
                  <a:gd name="T4" fmla="*/ 134 w 156"/>
                  <a:gd name="T5" fmla="*/ 11 h 178"/>
                  <a:gd name="T6" fmla="*/ 123 w 156"/>
                  <a:gd name="T7" fmla="*/ 0 h 178"/>
                  <a:gd name="T8" fmla="*/ 11 w 156"/>
                  <a:gd name="T9" fmla="*/ 0 h 178"/>
                  <a:gd name="T10" fmla="*/ 0 w 156"/>
                  <a:gd name="T11" fmla="*/ 11 h 178"/>
                  <a:gd name="T12" fmla="*/ 0 w 156"/>
                  <a:gd name="T13" fmla="*/ 145 h 178"/>
                  <a:gd name="T14" fmla="*/ 11 w 156"/>
                  <a:gd name="T15" fmla="*/ 156 h 178"/>
                  <a:gd name="T16" fmla="*/ 22 w 156"/>
                  <a:gd name="T17" fmla="*/ 156 h 178"/>
                  <a:gd name="T18" fmla="*/ 22 w 156"/>
                  <a:gd name="T19" fmla="*/ 167 h 178"/>
                  <a:gd name="T20" fmla="*/ 33 w 156"/>
                  <a:gd name="T21" fmla="*/ 178 h 178"/>
                  <a:gd name="T22" fmla="*/ 145 w 156"/>
                  <a:gd name="T23" fmla="*/ 178 h 178"/>
                  <a:gd name="T24" fmla="*/ 156 w 156"/>
                  <a:gd name="T25" fmla="*/ 167 h 178"/>
                  <a:gd name="T26" fmla="*/ 156 w 156"/>
                  <a:gd name="T27" fmla="*/ 33 h 178"/>
                  <a:gd name="T28" fmla="*/ 145 w 156"/>
                  <a:gd name="T29" fmla="*/ 22 h 178"/>
                  <a:gd name="T30" fmla="*/ 11 w 156"/>
                  <a:gd name="T31" fmla="*/ 145 h 178"/>
                  <a:gd name="T32" fmla="*/ 11 w 156"/>
                  <a:gd name="T33" fmla="*/ 11 h 178"/>
                  <a:gd name="T34" fmla="*/ 123 w 156"/>
                  <a:gd name="T35" fmla="*/ 11 h 178"/>
                  <a:gd name="T36" fmla="*/ 123 w 156"/>
                  <a:gd name="T37" fmla="*/ 145 h 178"/>
                  <a:gd name="T38" fmla="*/ 11 w 156"/>
                  <a:gd name="T39" fmla="*/ 145 h 178"/>
                  <a:gd name="T40" fmla="*/ 145 w 156"/>
                  <a:gd name="T41" fmla="*/ 167 h 178"/>
                  <a:gd name="T42" fmla="*/ 33 w 156"/>
                  <a:gd name="T43" fmla="*/ 167 h 178"/>
                  <a:gd name="T44" fmla="*/ 33 w 156"/>
                  <a:gd name="T45" fmla="*/ 156 h 178"/>
                  <a:gd name="T46" fmla="*/ 123 w 156"/>
                  <a:gd name="T47" fmla="*/ 156 h 178"/>
                  <a:gd name="T48" fmla="*/ 134 w 156"/>
                  <a:gd name="T49" fmla="*/ 145 h 178"/>
                  <a:gd name="T50" fmla="*/ 134 w 156"/>
                  <a:gd name="T51" fmla="*/ 33 h 178"/>
                  <a:gd name="T52" fmla="*/ 145 w 156"/>
                  <a:gd name="T53" fmla="*/ 33 h 178"/>
                  <a:gd name="T54" fmla="*/ 145 w 156"/>
                  <a:gd name="T55" fmla="*/ 16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6" h="178">
                    <a:moveTo>
                      <a:pt x="145" y="22"/>
                    </a:moveTo>
                    <a:cubicBezTo>
                      <a:pt x="134" y="22"/>
                      <a:pt x="134" y="22"/>
                      <a:pt x="134" y="22"/>
                    </a:cubicBezTo>
                    <a:cubicBezTo>
                      <a:pt x="134" y="11"/>
                      <a:pt x="134" y="11"/>
                      <a:pt x="134" y="11"/>
                    </a:cubicBezTo>
                    <a:cubicBezTo>
                      <a:pt x="134" y="5"/>
                      <a:pt x="129" y="0"/>
                      <a:pt x="123" y="0"/>
                    </a:cubicBezTo>
                    <a:cubicBezTo>
                      <a:pt x="11" y="0"/>
                      <a:pt x="11" y="0"/>
                      <a:pt x="11" y="0"/>
                    </a:cubicBezTo>
                    <a:cubicBezTo>
                      <a:pt x="5" y="0"/>
                      <a:pt x="0" y="5"/>
                      <a:pt x="0" y="11"/>
                    </a:cubicBezTo>
                    <a:cubicBezTo>
                      <a:pt x="0" y="145"/>
                      <a:pt x="0" y="145"/>
                      <a:pt x="0" y="145"/>
                    </a:cubicBezTo>
                    <a:cubicBezTo>
                      <a:pt x="0" y="151"/>
                      <a:pt x="5" y="156"/>
                      <a:pt x="11" y="156"/>
                    </a:cubicBezTo>
                    <a:cubicBezTo>
                      <a:pt x="22" y="156"/>
                      <a:pt x="22" y="156"/>
                      <a:pt x="22" y="156"/>
                    </a:cubicBezTo>
                    <a:cubicBezTo>
                      <a:pt x="22" y="167"/>
                      <a:pt x="22" y="167"/>
                      <a:pt x="22" y="167"/>
                    </a:cubicBezTo>
                    <a:cubicBezTo>
                      <a:pt x="22" y="173"/>
                      <a:pt x="27" y="178"/>
                      <a:pt x="33" y="178"/>
                    </a:cubicBezTo>
                    <a:cubicBezTo>
                      <a:pt x="145" y="178"/>
                      <a:pt x="145" y="178"/>
                      <a:pt x="145" y="178"/>
                    </a:cubicBezTo>
                    <a:cubicBezTo>
                      <a:pt x="151" y="178"/>
                      <a:pt x="156" y="173"/>
                      <a:pt x="156" y="167"/>
                    </a:cubicBezTo>
                    <a:cubicBezTo>
                      <a:pt x="156" y="33"/>
                      <a:pt x="156" y="33"/>
                      <a:pt x="156" y="33"/>
                    </a:cubicBezTo>
                    <a:cubicBezTo>
                      <a:pt x="156" y="27"/>
                      <a:pt x="151" y="22"/>
                      <a:pt x="145" y="22"/>
                    </a:cubicBezTo>
                    <a:close/>
                    <a:moveTo>
                      <a:pt x="11" y="145"/>
                    </a:moveTo>
                    <a:cubicBezTo>
                      <a:pt x="11" y="11"/>
                      <a:pt x="11" y="11"/>
                      <a:pt x="11" y="11"/>
                    </a:cubicBezTo>
                    <a:cubicBezTo>
                      <a:pt x="123" y="11"/>
                      <a:pt x="123" y="11"/>
                      <a:pt x="123" y="11"/>
                    </a:cubicBezTo>
                    <a:cubicBezTo>
                      <a:pt x="123" y="145"/>
                      <a:pt x="123" y="145"/>
                      <a:pt x="123" y="145"/>
                    </a:cubicBezTo>
                    <a:lnTo>
                      <a:pt x="11" y="145"/>
                    </a:lnTo>
                    <a:close/>
                    <a:moveTo>
                      <a:pt x="145" y="167"/>
                    </a:moveTo>
                    <a:cubicBezTo>
                      <a:pt x="33" y="167"/>
                      <a:pt x="33" y="167"/>
                      <a:pt x="33" y="167"/>
                    </a:cubicBezTo>
                    <a:cubicBezTo>
                      <a:pt x="33" y="156"/>
                      <a:pt x="33" y="156"/>
                      <a:pt x="33" y="156"/>
                    </a:cubicBezTo>
                    <a:cubicBezTo>
                      <a:pt x="123" y="156"/>
                      <a:pt x="123" y="156"/>
                      <a:pt x="123" y="156"/>
                    </a:cubicBezTo>
                    <a:cubicBezTo>
                      <a:pt x="129" y="156"/>
                      <a:pt x="134" y="151"/>
                      <a:pt x="134" y="145"/>
                    </a:cubicBezTo>
                    <a:cubicBezTo>
                      <a:pt x="134" y="33"/>
                      <a:pt x="134" y="33"/>
                      <a:pt x="134" y="33"/>
                    </a:cubicBezTo>
                    <a:cubicBezTo>
                      <a:pt x="145" y="33"/>
                      <a:pt x="145" y="33"/>
                      <a:pt x="145" y="33"/>
                    </a:cubicBezTo>
                    <a:lnTo>
                      <a:pt x="145" y="16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685063">
                  <a:defRPr/>
                </a:pPr>
                <a:endParaRPr lang="zh-CN" altLang="en-US" sz="1200" b="1">
                  <a:solidFill>
                    <a:prstClr val="black"/>
                  </a:solidFill>
                </a:endParaRPr>
              </a:p>
            </p:txBody>
          </p:sp>
          <p:sp>
            <p:nvSpPr>
              <p:cNvPr id="25" name="Freeform 26"/>
              <p:cNvSpPr>
                <a:spLocks/>
              </p:cNvSpPr>
              <p:nvPr/>
            </p:nvSpPr>
            <p:spPr bwMode="auto">
              <a:xfrm>
                <a:off x="10925460" y="2614454"/>
                <a:ext cx="205404" cy="34527"/>
              </a:xfrm>
              <a:custGeom>
                <a:avLst/>
                <a:gdLst>
                  <a:gd name="T0" fmla="*/ 61 w 67"/>
                  <a:gd name="T1" fmla="*/ 0 h 11"/>
                  <a:gd name="T2" fmla="*/ 5 w 67"/>
                  <a:gd name="T3" fmla="*/ 0 h 11"/>
                  <a:gd name="T4" fmla="*/ 0 w 67"/>
                  <a:gd name="T5" fmla="*/ 6 h 11"/>
                  <a:gd name="T6" fmla="*/ 5 w 67"/>
                  <a:gd name="T7" fmla="*/ 11 h 11"/>
                  <a:gd name="T8" fmla="*/ 61 w 67"/>
                  <a:gd name="T9" fmla="*/ 11 h 11"/>
                  <a:gd name="T10" fmla="*/ 67 w 67"/>
                  <a:gd name="T11" fmla="*/ 6 h 11"/>
                  <a:gd name="T12" fmla="*/ 61 w 67"/>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7" h="11">
                    <a:moveTo>
                      <a:pt x="61" y="0"/>
                    </a:moveTo>
                    <a:cubicBezTo>
                      <a:pt x="5" y="0"/>
                      <a:pt x="5" y="0"/>
                      <a:pt x="5" y="0"/>
                    </a:cubicBezTo>
                    <a:cubicBezTo>
                      <a:pt x="2" y="0"/>
                      <a:pt x="0" y="3"/>
                      <a:pt x="0" y="6"/>
                    </a:cubicBezTo>
                    <a:cubicBezTo>
                      <a:pt x="0" y="9"/>
                      <a:pt x="2" y="11"/>
                      <a:pt x="5" y="11"/>
                    </a:cubicBezTo>
                    <a:cubicBezTo>
                      <a:pt x="61" y="11"/>
                      <a:pt x="61" y="11"/>
                      <a:pt x="61" y="11"/>
                    </a:cubicBezTo>
                    <a:cubicBezTo>
                      <a:pt x="64" y="11"/>
                      <a:pt x="67" y="9"/>
                      <a:pt x="67" y="6"/>
                    </a:cubicBezTo>
                    <a:cubicBezTo>
                      <a:pt x="67" y="3"/>
                      <a:pt x="64" y="0"/>
                      <a:pt x="6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685063">
                  <a:defRPr/>
                </a:pPr>
                <a:endParaRPr lang="zh-CN" altLang="en-US" sz="1200" b="1">
                  <a:solidFill>
                    <a:prstClr val="black"/>
                  </a:solidFill>
                </a:endParaRPr>
              </a:p>
            </p:txBody>
          </p:sp>
          <p:sp>
            <p:nvSpPr>
              <p:cNvPr id="26" name="Freeform 27"/>
              <p:cNvSpPr>
                <a:spLocks/>
              </p:cNvSpPr>
              <p:nvPr/>
            </p:nvSpPr>
            <p:spPr bwMode="auto">
              <a:xfrm>
                <a:off x="10854015" y="2723348"/>
                <a:ext cx="276849" cy="34527"/>
              </a:xfrm>
              <a:custGeom>
                <a:avLst/>
                <a:gdLst>
                  <a:gd name="T0" fmla="*/ 84 w 90"/>
                  <a:gd name="T1" fmla="*/ 0 h 11"/>
                  <a:gd name="T2" fmla="*/ 6 w 90"/>
                  <a:gd name="T3" fmla="*/ 0 h 11"/>
                  <a:gd name="T4" fmla="*/ 0 w 90"/>
                  <a:gd name="T5" fmla="*/ 5 h 11"/>
                  <a:gd name="T6" fmla="*/ 6 w 90"/>
                  <a:gd name="T7" fmla="*/ 11 h 11"/>
                  <a:gd name="T8" fmla="*/ 84 w 90"/>
                  <a:gd name="T9" fmla="*/ 11 h 11"/>
                  <a:gd name="T10" fmla="*/ 90 w 90"/>
                  <a:gd name="T11" fmla="*/ 5 h 11"/>
                  <a:gd name="T12" fmla="*/ 84 w 90"/>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90" h="11">
                    <a:moveTo>
                      <a:pt x="84" y="0"/>
                    </a:moveTo>
                    <a:cubicBezTo>
                      <a:pt x="6" y="0"/>
                      <a:pt x="6" y="0"/>
                      <a:pt x="6" y="0"/>
                    </a:cubicBezTo>
                    <a:cubicBezTo>
                      <a:pt x="3" y="0"/>
                      <a:pt x="0" y="2"/>
                      <a:pt x="0" y="5"/>
                    </a:cubicBezTo>
                    <a:cubicBezTo>
                      <a:pt x="0" y="8"/>
                      <a:pt x="3" y="11"/>
                      <a:pt x="6" y="11"/>
                    </a:cubicBezTo>
                    <a:cubicBezTo>
                      <a:pt x="84" y="11"/>
                      <a:pt x="84" y="11"/>
                      <a:pt x="84" y="11"/>
                    </a:cubicBezTo>
                    <a:cubicBezTo>
                      <a:pt x="87" y="11"/>
                      <a:pt x="90" y="8"/>
                      <a:pt x="90" y="5"/>
                    </a:cubicBezTo>
                    <a:cubicBezTo>
                      <a:pt x="90" y="2"/>
                      <a:pt x="87" y="0"/>
                      <a:pt x="84"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685063">
                  <a:defRPr/>
                </a:pPr>
                <a:endParaRPr lang="zh-CN" altLang="en-US" sz="1200" b="1">
                  <a:solidFill>
                    <a:prstClr val="black"/>
                  </a:solidFill>
                </a:endParaRPr>
              </a:p>
            </p:txBody>
          </p:sp>
          <p:sp>
            <p:nvSpPr>
              <p:cNvPr id="27" name="Freeform 28"/>
              <p:cNvSpPr>
                <a:spLocks/>
              </p:cNvSpPr>
              <p:nvPr/>
            </p:nvSpPr>
            <p:spPr bwMode="auto">
              <a:xfrm>
                <a:off x="10854015" y="2793730"/>
                <a:ext cx="276849" cy="34527"/>
              </a:xfrm>
              <a:custGeom>
                <a:avLst/>
                <a:gdLst>
                  <a:gd name="T0" fmla="*/ 84 w 90"/>
                  <a:gd name="T1" fmla="*/ 0 h 11"/>
                  <a:gd name="T2" fmla="*/ 6 w 90"/>
                  <a:gd name="T3" fmla="*/ 0 h 11"/>
                  <a:gd name="T4" fmla="*/ 0 w 90"/>
                  <a:gd name="T5" fmla="*/ 6 h 11"/>
                  <a:gd name="T6" fmla="*/ 6 w 90"/>
                  <a:gd name="T7" fmla="*/ 11 h 11"/>
                  <a:gd name="T8" fmla="*/ 84 w 90"/>
                  <a:gd name="T9" fmla="*/ 11 h 11"/>
                  <a:gd name="T10" fmla="*/ 90 w 90"/>
                  <a:gd name="T11" fmla="*/ 6 h 11"/>
                  <a:gd name="T12" fmla="*/ 84 w 90"/>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90" h="11">
                    <a:moveTo>
                      <a:pt x="84" y="0"/>
                    </a:moveTo>
                    <a:cubicBezTo>
                      <a:pt x="6" y="0"/>
                      <a:pt x="6" y="0"/>
                      <a:pt x="6" y="0"/>
                    </a:cubicBezTo>
                    <a:cubicBezTo>
                      <a:pt x="3" y="0"/>
                      <a:pt x="0" y="3"/>
                      <a:pt x="0" y="6"/>
                    </a:cubicBezTo>
                    <a:cubicBezTo>
                      <a:pt x="0" y="9"/>
                      <a:pt x="3" y="11"/>
                      <a:pt x="6" y="11"/>
                    </a:cubicBezTo>
                    <a:cubicBezTo>
                      <a:pt x="84" y="11"/>
                      <a:pt x="84" y="11"/>
                      <a:pt x="84" y="11"/>
                    </a:cubicBezTo>
                    <a:cubicBezTo>
                      <a:pt x="87" y="11"/>
                      <a:pt x="90" y="9"/>
                      <a:pt x="90" y="6"/>
                    </a:cubicBezTo>
                    <a:cubicBezTo>
                      <a:pt x="90" y="3"/>
                      <a:pt x="87" y="0"/>
                      <a:pt x="84"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685063">
                  <a:defRPr/>
                </a:pPr>
                <a:endParaRPr lang="zh-CN" altLang="en-US" sz="1200" b="1">
                  <a:solidFill>
                    <a:prstClr val="black"/>
                  </a:solidFill>
                </a:endParaRPr>
              </a:p>
            </p:txBody>
          </p:sp>
          <p:sp>
            <p:nvSpPr>
              <p:cNvPr id="28" name="Freeform 29"/>
              <p:cNvSpPr>
                <a:spLocks/>
              </p:cNvSpPr>
              <p:nvPr/>
            </p:nvSpPr>
            <p:spPr bwMode="auto">
              <a:xfrm>
                <a:off x="10854015" y="2862784"/>
                <a:ext cx="276849" cy="38511"/>
              </a:xfrm>
              <a:custGeom>
                <a:avLst/>
                <a:gdLst>
                  <a:gd name="T0" fmla="*/ 84 w 90"/>
                  <a:gd name="T1" fmla="*/ 0 h 12"/>
                  <a:gd name="T2" fmla="*/ 6 w 90"/>
                  <a:gd name="T3" fmla="*/ 0 h 12"/>
                  <a:gd name="T4" fmla="*/ 0 w 90"/>
                  <a:gd name="T5" fmla="*/ 6 h 12"/>
                  <a:gd name="T6" fmla="*/ 6 w 90"/>
                  <a:gd name="T7" fmla="*/ 12 h 12"/>
                  <a:gd name="T8" fmla="*/ 84 w 90"/>
                  <a:gd name="T9" fmla="*/ 12 h 12"/>
                  <a:gd name="T10" fmla="*/ 90 w 90"/>
                  <a:gd name="T11" fmla="*/ 6 h 12"/>
                  <a:gd name="T12" fmla="*/ 84 w 9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90" h="12">
                    <a:moveTo>
                      <a:pt x="84" y="0"/>
                    </a:moveTo>
                    <a:cubicBezTo>
                      <a:pt x="6" y="0"/>
                      <a:pt x="6" y="0"/>
                      <a:pt x="6" y="0"/>
                    </a:cubicBezTo>
                    <a:cubicBezTo>
                      <a:pt x="3" y="0"/>
                      <a:pt x="0" y="3"/>
                      <a:pt x="0" y="6"/>
                    </a:cubicBezTo>
                    <a:cubicBezTo>
                      <a:pt x="0" y="9"/>
                      <a:pt x="3" y="12"/>
                      <a:pt x="6" y="12"/>
                    </a:cubicBezTo>
                    <a:cubicBezTo>
                      <a:pt x="84" y="12"/>
                      <a:pt x="84" y="12"/>
                      <a:pt x="84" y="12"/>
                    </a:cubicBezTo>
                    <a:cubicBezTo>
                      <a:pt x="87" y="12"/>
                      <a:pt x="90" y="9"/>
                      <a:pt x="90" y="6"/>
                    </a:cubicBezTo>
                    <a:cubicBezTo>
                      <a:pt x="90" y="3"/>
                      <a:pt x="87" y="0"/>
                      <a:pt x="84"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685063">
                  <a:defRPr/>
                </a:pPr>
                <a:endParaRPr lang="zh-CN" altLang="en-US" sz="1200" b="1">
                  <a:solidFill>
                    <a:prstClr val="black"/>
                  </a:solidFill>
                </a:endParaRPr>
              </a:p>
            </p:txBody>
          </p:sp>
        </p:grpSp>
      </p:grpSp>
      <p:grpSp>
        <p:nvGrpSpPr>
          <p:cNvPr id="29" name="组 28"/>
          <p:cNvGrpSpPr/>
          <p:nvPr/>
        </p:nvGrpSpPr>
        <p:grpSpPr>
          <a:xfrm>
            <a:off x="4684813" y="4288912"/>
            <a:ext cx="523484" cy="553418"/>
            <a:chOff x="3056729" y="3468577"/>
            <a:chExt cx="696756" cy="736600"/>
          </a:xfrm>
        </p:grpSpPr>
        <p:sp>
          <p:nvSpPr>
            <p:cNvPr id="30" name="Oval 6"/>
            <p:cNvSpPr/>
            <p:nvPr/>
          </p:nvSpPr>
          <p:spPr>
            <a:xfrm>
              <a:off x="3056729" y="3468577"/>
              <a:ext cx="696756" cy="736600"/>
            </a:xfrm>
            <a:prstGeom prst="ellipse">
              <a:avLst/>
            </a:prstGeom>
            <a:solidFill>
              <a:srgbClr val="45C1A4"/>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685063">
                <a:defRPr/>
              </a:pPr>
              <a:endParaRPr lang="en-US" sz="8000" b="1">
                <a:solidFill>
                  <a:prstClr val="black"/>
                </a:solidFill>
              </a:endParaRPr>
            </a:p>
          </p:txBody>
        </p:sp>
        <p:grpSp>
          <p:nvGrpSpPr>
            <p:cNvPr id="31" name="Group 114"/>
            <p:cNvGrpSpPr/>
            <p:nvPr/>
          </p:nvGrpSpPr>
          <p:grpSpPr>
            <a:xfrm>
              <a:off x="3224911" y="3643454"/>
              <a:ext cx="360392" cy="386847"/>
              <a:chOff x="7160655" y="2178006"/>
              <a:chExt cx="379359" cy="386846"/>
            </a:xfrm>
            <a:solidFill>
              <a:schemeClr val="bg1"/>
            </a:solidFill>
          </p:grpSpPr>
          <p:sp>
            <p:nvSpPr>
              <p:cNvPr id="32" name="Freeform 36"/>
              <p:cNvSpPr>
                <a:spLocks noEditPoints="1"/>
              </p:cNvSpPr>
              <p:nvPr/>
            </p:nvSpPr>
            <p:spPr bwMode="auto">
              <a:xfrm>
                <a:off x="7277956" y="2178006"/>
                <a:ext cx="262058" cy="262058"/>
              </a:xfrm>
              <a:custGeom>
                <a:avLst/>
                <a:gdLst>
                  <a:gd name="T0" fmla="*/ 65 w 79"/>
                  <a:gd name="T1" fmla="*/ 14 h 79"/>
                  <a:gd name="T2" fmla="*/ 14 w 79"/>
                  <a:gd name="T3" fmla="*/ 14 h 79"/>
                  <a:gd name="T4" fmla="*/ 11 w 79"/>
                  <a:gd name="T5" fmla="*/ 63 h 79"/>
                  <a:gd name="T6" fmla="*/ 11 w 79"/>
                  <a:gd name="T7" fmla="*/ 63 h 79"/>
                  <a:gd name="T8" fmla="*/ 17 w 79"/>
                  <a:gd name="T9" fmla="*/ 68 h 79"/>
                  <a:gd name="T10" fmla="*/ 64 w 79"/>
                  <a:gd name="T11" fmla="*/ 65 h 79"/>
                  <a:gd name="T12" fmla="*/ 65 w 79"/>
                  <a:gd name="T13" fmla="*/ 14 h 79"/>
                  <a:gd name="T14" fmla="*/ 58 w 79"/>
                  <a:gd name="T15" fmla="*/ 59 h 79"/>
                  <a:gd name="T16" fmla="*/ 20 w 79"/>
                  <a:gd name="T17" fmla="*/ 59 h 79"/>
                  <a:gd name="T18" fmla="*/ 20 w 79"/>
                  <a:gd name="T19" fmla="*/ 21 h 79"/>
                  <a:gd name="T20" fmla="*/ 58 w 79"/>
                  <a:gd name="T21" fmla="*/ 21 h 79"/>
                  <a:gd name="T22" fmla="*/ 58 w 79"/>
                  <a:gd name="T23" fmla="*/ 5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79">
                    <a:moveTo>
                      <a:pt x="65" y="14"/>
                    </a:moveTo>
                    <a:cubicBezTo>
                      <a:pt x="51" y="0"/>
                      <a:pt x="28" y="0"/>
                      <a:pt x="14" y="14"/>
                    </a:cubicBezTo>
                    <a:cubicBezTo>
                      <a:pt x="0" y="28"/>
                      <a:pt x="0" y="49"/>
                      <a:pt x="11" y="63"/>
                    </a:cubicBezTo>
                    <a:cubicBezTo>
                      <a:pt x="11" y="63"/>
                      <a:pt x="11" y="63"/>
                      <a:pt x="11" y="63"/>
                    </a:cubicBezTo>
                    <a:cubicBezTo>
                      <a:pt x="14" y="66"/>
                      <a:pt x="15" y="67"/>
                      <a:pt x="17" y="68"/>
                    </a:cubicBezTo>
                    <a:cubicBezTo>
                      <a:pt x="31" y="79"/>
                      <a:pt x="51" y="78"/>
                      <a:pt x="64" y="65"/>
                    </a:cubicBezTo>
                    <a:cubicBezTo>
                      <a:pt x="78" y="51"/>
                      <a:pt x="79" y="29"/>
                      <a:pt x="65" y="14"/>
                    </a:cubicBezTo>
                    <a:close/>
                    <a:moveTo>
                      <a:pt x="58" y="59"/>
                    </a:moveTo>
                    <a:cubicBezTo>
                      <a:pt x="47" y="69"/>
                      <a:pt x="30" y="69"/>
                      <a:pt x="20" y="59"/>
                    </a:cubicBezTo>
                    <a:cubicBezTo>
                      <a:pt x="9" y="48"/>
                      <a:pt x="9" y="31"/>
                      <a:pt x="20" y="21"/>
                    </a:cubicBezTo>
                    <a:cubicBezTo>
                      <a:pt x="31" y="10"/>
                      <a:pt x="48" y="10"/>
                      <a:pt x="58" y="21"/>
                    </a:cubicBezTo>
                    <a:cubicBezTo>
                      <a:pt x="69" y="31"/>
                      <a:pt x="69" y="48"/>
                      <a:pt x="58" y="59"/>
                    </a:cubicBezTo>
                    <a:close/>
                  </a:path>
                </a:pathLst>
              </a:custGeom>
              <a:grpFill/>
              <a:ln>
                <a:noFill/>
              </a:ln>
              <a:extLst/>
            </p:spPr>
            <p:txBody>
              <a:bodyPr/>
              <a:lstStyle/>
              <a:p>
                <a:pPr defTabSz="685063">
                  <a:defRPr/>
                </a:pPr>
                <a:endParaRPr lang="en-US" sz="1200" b="1">
                  <a:solidFill>
                    <a:prstClr val="black"/>
                  </a:solidFill>
                </a:endParaRPr>
              </a:p>
            </p:txBody>
          </p:sp>
          <p:sp>
            <p:nvSpPr>
              <p:cNvPr id="33" name="Freeform 37"/>
              <p:cNvSpPr>
                <a:spLocks/>
              </p:cNvSpPr>
              <p:nvPr/>
            </p:nvSpPr>
            <p:spPr bwMode="auto">
              <a:xfrm>
                <a:off x="7160655" y="2400130"/>
                <a:ext cx="159730" cy="164722"/>
              </a:xfrm>
              <a:custGeom>
                <a:avLst/>
                <a:gdLst>
                  <a:gd name="T0" fmla="*/ 0 w 64"/>
                  <a:gd name="T1" fmla="*/ 52 h 66"/>
                  <a:gd name="T2" fmla="*/ 12 w 64"/>
                  <a:gd name="T3" fmla="*/ 66 h 66"/>
                  <a:gd name="T4" fmla="*/ 64 w 64"/>
                  <a:gd name="T5" fmla="*/ 8 h 66"/>
                  <a:gd name="T6" fmla="*/ 55 w 64"/>
                  <a:gd name="T7" fmla="*/ 0 h 66"/>
                  <a:gd name="T8" fmla="*/ 0 w 64"/>
                  <a:gd name="T9" fmla="*/ 52 h 66"/>
                </a:gdLst>
                <a:ahLst/>
                <a:cxnLst>
                  <a:cxn ang="0">
                    <a:pos x="T0" y="T1"/>
                  </a:cxn>
                  <a:cxn ang="0">
                    <a:pos x="T2" y="T3"/>
                  </a:cxn>
                  <a:cxn ang="0">
                    <a:pos x="T4" y="T5"/>
                  </a:cxn>
                  <a:cxn ang="0">
                    <a:pos x="T6" y="T7"/>
                  </a:cxn>
                  <a:cxn ang="0">
                    <a:pos x="T8" y="T9"/>
                  </a:cxn>
                </a:cxnLst>
                <a:rect l="0" t="0" r="r" b="b"/>
                <a:pathLst>
                  <a:path w="64" h="66">
                    <a:moveTo>
                      <a:pt x="0" y="52"/>
                    </a:moveTo>
                    <a:lnTo>
                      <a:pt x="12" y="66"/>
                    </a:lnTo>
                    <a:lnTo>
                      <a:pt x="64" y="8"/>
                    </a:lnTo>
                    <a:lnTo>
                      <a:pt x="55" y="0"/>
                    </a:lnTo>
                    <a:lnTo>
                      <a:pt x="0" y="52"/>
                    </a:lnTo>
                    <a:close/>
                  </a:path>
                </a:pathLst>
              </a:custGeom>
              <a:grpFill/>
              <a:ln>
                <a:noFill/>
              </a:ln>
              <a:extLst/>
            </p:spPr>
            <p:txBody>
              <a:bodyPr/>
              <a:lstStyle/>
              <a:p>
                <a:pPr defTabSz="685063">
                  <a:defRPr/>
                </a:pPr>
                <a:endParaRPr lang="en-US" sz="1200" b="1">
                  <a:solidFill>
                    <a:prstClr val="black"/>
                  </a:solidFill>
                </a:endParaRPr>
              </a:p>
            </p:txBody>
          </p:sp>
          <p:sp>
            <p:nvSpPr>
              <p:cNvPr id="34" name="Freeform 38"/>
              <p:cNvSpPr>
                <a:spLocks/>
              </p:cNvSpPr>
              <p:nvPr/>
            </p:nvSpPr>
            <p:spPr bwMode="auto">
              <a:xfrm>
                <a:off x="7412728" y="2265358"/>
                <a:ext cx="99831" cy="119797"/>
              </a:xfrm>
              <a:custGeom>
                <a:avLst/>
                <a:gdLst>
                  <a:gd name="T0" fmla="*/ 16 w 30"/>
                  <a:gd name="T1" fmla="*/ 0 h 36"/>
                  <a:gd name="T2" fmla="*/ 0 w 30"/>
                  <a:gd name="T3" fmla="*/ 34 h 36"/>
                  <a:gd name="T4" fmla="*/ 6 w 30"/>
                  <a:gd name="T5" fmla="*/ 36 h 36"/>
                  <a:gd name="T6" fmla="*/ 16 w 30"/>
                  <a:gd name="T7" fmla="*/ 0 h 36"/>
                </a:gdLst>
                <a:ahLst/>
                <a:cxnLst>
                  <a:cxn ang="0">
                    <a:pos x="T0" y="T1"/>
                  </a:cxn>
                  <a:cxn ang="0">
                    <a:pos x="T2" y="T3"/>
                  </a:cxn>
                  <a:cxn ang="0">
                    <a:pos x="T4" y="T5"/>
                  </a:cxn>
                  <a:cxn ang="0">
                    <a:pos x="T6" y="T7"/>
                  </a:cxn>
                </a:cxnLst>
                <a:rect l="0" t="0" r="r" b="b"/>
                <a:pathLst>
                  <a:path w="30" h="36">
                    <a:moveTo>
                      <a:pt x="16" y="0"/>
                    </a:moveTo>
                    <a:cubicBezTo>
                      <a:pt x="20" y="26"/>
                      <a:pt x="0" y="34"/>
                      <a:pt x="0" y="34"/>
                    </a:cubicBezTo>
                    <a:cubicBezTo>
                      <a:pt x="6" y="36"/>
                      <a:pt x="6" y="36"/>
                      <a:pt x="6" y="36"/>
                    </a:cubicBezTo>
                    <a:cubicBezTo>
                      <a:pt x="30" y="21"/>
                      <a:pt x="16" y="0"/>
                      <a:pt x="16" y="0"/>
                    </a:cubicBezTo>
                    <a:close/>
                  </a:path>
                </a:pathLst>
              </a:custGeom>
              <a:grpFill/>
              <a:ln>
                <a:noFill/>
              </a:ln>
              <a:extLst/>
            </p:spPr>
            <p:txBody>
              <a:bodyPr/>
              <a:lstStyle/>
              <a:p>
                <a:pPr defTabSz="685063">
                  <a:defRPr/>
                </a:pPr>
                <a:endParaRPr lang="en-US" sz="1200" b="1">
                  <a:solidFill>
                    <a:prstClr val="black"/>
                  </a:solidFill>
                </a:endParaRPr>
              </a:p>
            </p:txBody>
          </p:sp>
        </p:grpSp>
      </p:grpSp>
      <p:grpSp>
        <p:nvGrpSpPr>
          <p:cNvPr id="35" name="组 34"/>
          <p:cNvGrpSpPr/>
          <p:nvPr/>
        </p:nvGrpSpPr>
        <p:grpSpPr>
          <a:xfrm>
            <a:off x="368314" y="2561204"/>
            <a:ext cx="556364" cy="556363"/>
            <a:chOff x="1550155" y="2477887"/>
            <a:chExt cx="612000" cy="612000"/>
          </a:xfrm>
        </p:grpSpPr>
        <p:sp>
          <p:nvSpPr>
            <p:cNvPr id="36" name="椭圆 35">
              <a:hlinkClick r:id="rId2"/>
            </p:cNvPr>
            <p:cNvSpPr/>
            <p:nvPr/>
          </p:nvSpPr>
          <p:spPr>
            <a:xfrm>
              <a:off x="1550155" y="2477887"/>
              <a:ext cx="612000" cy="612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63"/>
              <a:endParaRPr lang="zh-CN" altLang="en-US" sz="1200" b="1">
                <a:solidFill>
                  <a:prstClr val="black"/>
                </a:solidFill>
                <a:latin typeface="微软雅黑"/>
              </a:endParaRPr>
            </a:p>
          </p:txBody>
        </p:sp>
        <p:sp>
          <p:nvSpPr>
            <p:cNvPr id="37" name="Freeform 9"/>
            <p:cNvSpPr>
              <a:spLocks noEditPoints="1"/>
            </p:cNvSpPr>
            <p:nvPr/>
          </p:nvSpPr>
          <p:spPr bwMode="auto">
            <a:xfrm>
              <a:off x="1662767" y="2590499"/>
              <a:ext cx="386777" cy="386777"/>
            </a:xfrm>
            <a:custGeom>
              <a:avLst/>
              <a:gdLst>
                <a:gd name="T0" fmla="*/ 98 w 128"/>
                <a:gd name="T1" fmla="*/ 71 h 123"/>
                <a:gd name="T2" fmla="*/ 127 w 128"/>
                <a:gd name="T3" fmla="*/ 71 h 123"/>
                <a:gd name="T4" fmla="*/ 128 w 128"/>
                <a:gd name="T5" fmla="*/ 64 h 123"/>
                <a:gd name="T6" fmla="*/ 120 w 128"/>
                <a:gd name="T7" fmla="*/ 37 h 123"/>
                <a:gd name="T8" fmla="*/ 118 w 128"/>
                <a:gd name="T9" fmla="*/ 6 h 123"/>
                <a:gd name="T10" fmla="*/ 77 w 128"/>
                <a:gd name="T11" fmla="*/ 10 h 123"/>
                <a:gd name="T12" fmla="*/ 73 w 128"/>
                <a:gd name="T13" fmla="*/ 9 h 123"/>
                <a:gd name="T14" fmla="*/ 19 w 128"/>
                <a:gd name="T15" fmla="*/ 51 h 123"/>
                <a:gd name="T16" fmla="*/ 47 w 128"/>
                <a:gd name="T17" fmla="*/ 28 h 123"/>
                <a:gd name="T18" fmla="*/ 39 w 128"/>
                <a:gd name="T19" fmla="*/ 36 h 123"/>
                <a:gd name="T20" fmla="*/ 10 w 128"/>
                <a:gd name="T21" fmla="*/ 115 h 123"/>
                <a:gd name="T22" fmla="*/ 48 w 128"/>
                <a:gd name="T23" fmla="*/ 113 h 123"/>
                <a:gd name="T24" fmla="*/ 73 w 128"/>
                <a:gd name="T25" fmla="*/ 119 h 123"/>
                <a:gd name="T26" fmla="*/ 125 w 128"/>
                <a:gd name="T27" fmla="*/ 82 h 123"/>
                <a:gd name="T28" fmla="*/ 95 w 128"/>
                <a:gd name="T29" fmla="*/ 82 h 123"/>
                <a:gd name="T30" fmla="*/ 74 w 128"/>
                <a:gd name="T31" fmla="*/ 95 h 123"/>
                <a:gd name="T32" fmla="*/ 52 w 128"/>
                <a:gd name="T33" fmla="*/ 82 h 123"/>
                <a:gd name="T34" fmla="*/ 50 w 128"/>
                <a:gd name="T35" fmla="*/ 71 h 123"/>
                <a:gd name="T36" fmla="*/ 50 w 128"/>
                <a:gd name="T37" fmla="*/ 71 h 123"/>
                <a:gd name="T38" fmla="*/ 98 w 128"/>
                <a:gd name="T39" fmla="*/ 71 h 123"/>
                <a:gd name="T40" fmla="*/ 50 w 128"/>
                <a:gd name="T41" fmla="*/ 56 h 123"/>
                <a:gd name="T42" fmla="*/ 73 w 128"/>
                <a:gd name="T43" fmla="*/ 34 h 123"/>
                <a:gd name="T44" fmla="*/ 96 w 128"/>
                <a:gd name="T45" fmla="*/ 56 h 123"/>
                <a:gd name="T46" fmla="*/ 50 w 128"/>
                <a:gd name="T47" fmla="*/ 56 h 123"/>
                <a:gd name="T48" fmla="*/ 118 w 128"/>
                <a:gd name="T49" fmla="*/ 12 h 123"/>
                <a:gd name="T50" fmla="*/ 119 w 128"/>
                <a:gd name="T51" fmla="*/ 34 h 123"/>
                <a:gd name="T52" fmla="*/ 93 w 128"/>
                <a:gd name="T53" fmla="*/ 13 h 123"/>
                <a:gd name="T54" fmla="*/ 118 w 128"/>
                <a:gd name="T55" fmla="*/ 12 h 123"/>
                <a:gd name="T56" fmla="*/ 18 w 128"/>
                <a:gd name="T57" fmla="*/ 113 h 123"/>
                <a:gd name="T58" fmla="*/ 21 w 128"/>
                <a:gd name="T59" fmla="*/ 83 h 123"/>
                <a:gd name="T60" fmla="*/ 44 w 128"/>
                <a:gd name="T61" fmla="*/ 111 h 123"/>
                <a:gd name="T62" fmla="*/ 18 w 128"/>
                <a:gd name="T63" fmla="*/ 11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23">
                  <a:moveTo>
                    <a:pt x="98" y="71"/>
                  </a:moveTo>
                  <a:cubicBezTo>
                    <a:pt x="127" y="71"/>
                    <a:pt x="127" y="71"/>
                    <a:pt x="127" y="71"/>
                  </a:cubicBezTo>
                  <a:cubicBezTo>
                    <a:pt x="128" y="69"/>
                    <a:pt x="128" y="66"/>
                    <a:pt x="128" y="64"/>
                  </a:cubicBezTo>
                  <a:cubicBezTo>
                    <a:pt x="128" y="54"/>
                    <a:pt x="125" y="45"/>
                    <a:pt x="120" y="37"/>
                  </a:cubicBezTo>
                  <a:cubicBezTo>
                    <a:pt x="125" y="24"/>
                    <a:pt x="125" y="13"/>
                    <a:pt x="118" y="6"/>
                  </a:cubicBezTo>
                  <a:cubicBezTo>
                    <a:pt x="112" y="0"/>
                    <a:pt x="96" y="1"/>
                    <a:pt x="77" y="10"/>
                  </a:cubicBezTo>
                  <a:cubicBezTo>
                    <a:pt x="75" y="9"/>
                    <a:pt x="74" y="9"/>
                    <a:pt x="73" y="9"/>
                  </a:cubicBezTo>
                  <a:cubicBezTo>
                    <a:pt x="47" y="9"/>
                    <a:pt x="25" y="27"/>
                    <a:pt x="19" y="51"/>
                  </a:cubicBezTo>
                  <a:cubicBezTo>
                    <a:pt x="27" y="41"/>
                    <a:pt x="36" y="33"/>
                    <a:pt x="47" y="28"/>
                  </a:cubicBezTo>
                  <a:cubicBezTo>
                    <a:pt x="46" y="29"/>
                    <a:pt x="40" y="35"/>
                    <a:pt x="39" y="36"/>
                  </a:cubicBezTo>
                  <a:cubicBezTo>
                    <a:pt x="9" y="66"/>
                    <a:pt x="0" y="105"/>
                    <a:pt x="10" y="115"/>
                  </a:cubicBezTo>
                  <a:cubicBezTo>
                    <a:pt x="18" y="123"/>
                    <a:pt x="32" y="121"/>
                    <a:pt x="48" y="113"/>
                  </a:cubicBezTo>
                  <a:cubicBezTo>
                    <a:pt x="55" y="117"/>
                    <a:pt x="64" y="119"/>
                    <a:pt x="73" y="119"/>
                  </a:cubicBezTo>
                  <a:cubicBezTo>
                    <a:pt x="97" y="119"/>
                    <a:pt x="117" y="104"/>
                    <a:pt x="125" y="82"/>
                  </a:cubicBezTo>
                  <a:cubicBezTo>
                    <a:pt x="95" y="82"/>
                    <a:pt x="95" y="82"/>
                    <a:pt x="95" y="82"/>
                  </a:cubicBezTo>
                  <a:cubicBezTo>
                    <a:pt x="91" y="90"/>
                    <a:pt x="83" y="95"/>
                    <a:pt x="74" y="95"/>
                  </a:cubicBezTo>
                  <a:cubicBezTo>
                    <a:pt x="64" y="95"/>
                    <a:pt x="56" y="90"/>
                    <a:pt x="52" y="82"/>
                  </a:cubicBezTo>
                  <a:cubicBezTo>
                    <a:pt x="51" y="79"/>
                    <a:pt x="50" y="75"/>
                    <a:pt x="50" y="71"/>
                  </a:cubicBezTo>
                  <a:cubicBezTo>
                    <a:pt x="50" y="71"/>
                    <a:pt x="50" y="71"/>
                    <a:pt x="50" y="71"/>
                  </a:cubicBezTo>
                  <a:cubicBezTo>
                    <a:pt x="98" y="71"/>
                    <a:pt x="98" y="71"/>
                    <a:pt x="98" y="71"/>
                  </a:cubicBezTo>
                  <a:close/>
                  <a:moveTo>
                    <a:pt x="50" y="56"/>
                  </a:moveTo>
                  <a:cubicBezTo>
                    <a:pt x="50" y="44"/>
                    <a:pt x="60" y="34"/>
                    <a:pt x="73" y="34"/>
                  </a:cubicBezTo>
                  <a:cubicBezTo>
                    <a:pt x="85" y="34"/>
                    <a:pt x="95" y="44"/>
                    <a:pt x="96" y="56"/>
                  </a:cubicBezTo>
                  <a:lnTo>
                    <a:pt x="50" y="56"/>
                  </a:lnTo>
                  <a:close/>
                  <a:moveTo>
                    <a:pt x="118" y="12"/>
                  </a:moveTo>
                  <a:cubicBezTo>
                    <a:pt x="122" y="17"/>
                    <a:pt x="122" y="25"/>
                    <a:pt x="119" y="34"/>
                  </a:cubicBezTo>
                  <a:cubicBezTo>
                    <a:pt x="112" y="25"/>
                    <a:pt x="104" y="17"/>
                    <a:pt x="93" y="13"/>
                  </a:cubicBezTo>
                  <a:cubicBezTo>
                    <a:pt x="104" y="8"/>
                    <a:pt x="113" y="8"/>
                    <a:pt x="118" y="12"/>
                  </a:cubicBezTo>
                  <a:close/>
                  <a:moveTo>
                    <a:pt x="18" y="113"/>
                  </a:moveTo>
                  <a:cubicBezTo>
                    <a:pt x="12" y="108"/>
                    <a:pt x="14" y="96"/>
                    <a:pt x="21" y="83"/>
                  </a:cubicBezTo>
                  <a:cubicBezTo>
                    <a:pt x="25" y="95"/>
                    <a:pt x="33" y="105"/>
                    <a:pt x="44" y="111"/>
                  </a:cubicBezTo>
                  <a:cubicBezTo>
                    <a:pt x="32" y="117"/>
                    <a:pt x="23" y="118"/>
                    <a:pt x="18" y="113"/>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defTabSz="685063"/>
              <a:endParaRPr lang="zh-CN" altLang="en-US" sz="1200" b="1">
                <a:solidFill>
                  <a:prstClr val="black"/>
                </a:solidFill>
                <a:latin typeface="微软雅黑"/>
              </a:endParaRPr>
            </a:p>
          </p:txBody>
        </p:sp>
      </p:grpSp>
      <p:grpSp>
        <p:nvGrpSpPr>
          <p:cNvPr id="38" name="组 37"/>
          <p:cNvGrpSpPr/>
          <p:nvPr/>
        </p:nvGrpSpPr>
        <p:grpSpPr>
          <a:xfrm>
            <a:off x="4668373" y="3427586"/>
            <a:ext cx="556364" cy="556363"/>
            <a:chOff x="6168929" y="2296814"/>
            <a:chExt cx="612000" cy="612000"/>
          </a:xfrm>
        </p:grpSpPr>
        <p:sp>
          <p:nvSpPr>
            <p:cNvPr id="39" name="椭圆 38">
              <a:hlinkClick r:id="rId2"/>
            </p:cNvPr>
            <p:cNvSpPr/>
            <p:nvPr/>
          </p:nvSpPr>
          <p:spPr>
            <a:xfrm>
              <a:off x="6168929" y="2296814"/>
              <a:ext cx="612000" cy="612000"/>
            </a:xfrm>
            <a:prstGeom prst="ellipse">
              <a:avLst/>
            </a:prstGeom>
            <a:solidFill>
              <a:srgbClr val="99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63"/>
              <a:endParaRPr lang="zh-CN" altLang="en-US" sz="1200" b="1">
                <a:solidFill>
                  <a:prstClr val="black"/>
                </a:solidFill>
                <a:latin typeface="微软雅黑"/>
              </a:endParaRPr>
            </a:p>
          </p:txBody>
        </p:sp>
        <p:sp>
          <p:nvSpPr>
            <p:cNvPr id="40" name="Freeform 5"/>
            <p:cNvSpPr>
              <a:spLocks noEditPoints="1"/>
            </p:cNvSpPr>
            <p:nvPr/>
          </p:nvSpPr>
          <p:spPr bwMode="auto">
            <a:xfrm>
              <a:off x="6347740" y="2392307"/>
              <a:ext cx="258197" cy="412640"/>
            </a:xfrm>
            <a:custGeom>
              <a:avLst/>
              <a:gdLst>
                <a:gd name="T0" fmla="*/ 1088 w 1280"/>
                <a:gd name="T1" fmla="*/ 0 h 2048"/>
                <a:gd name="T2" fmla="*/ 192 w 1280"/>
                <a:gd name="T3" fmla="*/ 0 h 2048"/>
                <a:gd name="T4" fmla="*/ 0 w 1280"/>
                <a:gd name="T5" fmla="*/ 192 h 2048"/>
                <a:gd name="T6" fmla="*/ 0 w 1280"/>
                <a:gd name="T7" fmla="*/ 1856 h 2048"/>
                <a:gd name="T8" fmla="*/ 192 w 1280"/>
                <a:gd name="T9" fmla="*/ 2048 h 2048"/>
                <a:gd name="T10" fmla="*/ 1088 w 1280"/>
                <a:gd name="T11" fmla="*/ 2048 h 2048"/>
                <a:gd name="T12" fmla="*/ 1280 w 1280"/>
                <a:gd name="T13" fmla="*/ 1856 h 2048"/>
                <a:gd name="T14" fmla="*/ 1280 w 1280"/>
                <a:gd name="T15" fmla="*/ 192 h 2048"/>
                <a:gd name="T16" fmla="*/ 1088 w 1280"/>
                <a:gd name="T17" fmla="*/ 0 h 2048"/>
                <a:gd name="T18" fmla="*/ 384 w 1280"/>
                <a:gd name="T19" fmla="*/ 96 h 2048"/>
                <a:gd name="T20" fmla="*/ 896 w 1280"/>
                <a:gd name="T21" fmla="*/ 96 h 2048"/>
                <a:gd name="T22" fmla="*/ 896 w 1280"/>
                <a:gd name="T23" fmla="*/ 160 h 2048"/>
                <a:gd name="T24" fmla="*/ 384 w 1280"/>
                <a:gd name="T25" fmla="*/ 160 h 2048"/>
                <a:gd name="T26" fmla="*/ 384 w 1280"/>
                <a:gd name="T27" fmla="*/ 96 h 2048"/>
                <a:gd name="T28" fmla="*/ 640 w 1280"/>
                <a:gd name="T29" fmla="*/ 1920 h 2048"/>
                <a:gd name="T30" fmla="*/ 512 w 1280"/>
                <a:gd name="T31" fmla="*/ 1792 h 2048"/>
                <a:gd name="T32" fmla="*/ 640 w 1280"/>
                <a:gd name="T33" fmla="*/ 1664 h 2048"/>
                <a:gd name="T34" fmla="*/ 768 w 1280"/>
                <a:gd name="T35" fmla="*/ 1792 h 2048"/>
                <a:gd name="T36" fmla="*/ 640 w 1280"/>
                <a:gd name="T37" fmla="*/ 1920 h 2048"/>
                <a:gd name="T38" fmla="*/ 1152 w 1280"/>
                <a:gd name="T39" fmla="*/ 1536 h 2048"/>
                <a:gd name="T40" fmla="*/ 128 w 1280"/>
                <a:gd name="T41" fmla="*/ 1536 h 2048"/>
                <a:gd name="T42" fmla="*/ 128 w 1280"/>
                <a:gd name="T43" fmla="*/ 256 h 2048"/>
                <a:gd name="T44" fmla="*/ 1152 w 1280"/>
                <a:gd name="T45" fmla="*/ 256 h 2048"/>
                <a:gd name="T46" fmla="*/ 1152 w 1280"/>
                <a:gd name="T47" fmla="*/ 1536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80" h="2048">
                  <a:moveTo>
                    <a:pt x="1088" y="0"/>
                  </a:moveTo>
                  <a:cubicBezTo>
                    <a:pt x="192" y="0"/>
                    <a:pt x="192" y="0"/>
                    <a:pt x="192" y="0"/>
                  </a:cubicBezTo>
                  <a:cubicBezTo>
                    <a:pt x="86" y="0"/>
                    <a:pt x="0" y="86"/>
                    <a:pt x="0" y="192"/>
                  </a:cubicBezTo>
                  <a:cubicBezTo>
                    <a:pt x="0" y="1856"/>
                    <a:pt x="0" y="1856"/>
                    <a:pt x="0" y="1856"/>
                  </a:cubicBezTo>
                  <a:cubicBezTo>
                    <a:pt x="0" y="1962"/>
                    <a:pt x="86" y="2048"/>
                    <a:pt x="192" y="2048"/>
                  </a:cubicBezTo>
                  <a:cubicBezTo>
                    <a:pt x="1088" y="2048"/>
                    <a:pt x="1088" y="2048"/>
                    <a:pt x="1088" y="2048"/>
                  </a:cubicBezTo>
                  <a:cubicBezTo>
                    <a:pt x="1194" y="2048"/>
                    <a:pt x="1280" y="1962"/>
                    <a:pt x="1280" y="1856"/>
                  </a:cubicBezTo>
                  <a:cubicBezTo>
                    <a:pt x="1280" y="192"/>
                    <a:pt x="1280" y="192"/>
                    <a:pt x="1280" y="192"/>
                  </a:cubicBezTo>
                  <a:cubicBezTo>
                    <a:pt x="1280" y="86"/>
                    <a:pt x="1194" y="0"/>
                    <a:pt x="1088" y="0"/>
                  </a:cubicBezTo>
                  <a:close/>
                  <a:moveTo>
                    <a:pt x="384" y="96"/>
                  </a:moveTo>
                  <a:cubicBezTo>
                    <a:pt x="896" y="96"/>
                    <a:pt x="896" y="96"/>
                    <a:pt x="896" y="96"/>
                  </a:cubicBezTo>
                  <a:cubicBezTo>
                    <a:pt x="896" y="160"/>
                    <a:pt x="896" y="160"/>
                    <a:pt x="896" y="160"/>
                  </a:cubicBezTo>
                  <a:cubicBezTo>
                    <a:pt x="384" y="160"/>
                    <a:pt x="384" y="160"/>
                    <a:pt x="384" y="160"/>
                  </a:cubicBezTo>
                  <a:lnTo>
                    <a:pt x="384" y="96"/>
                  </a:lnTo>
                  <a:close/>
                  <a:moveTo>
                    <a:pt x="640" y="1920"/>
                  </a:moveTo>
                  <a:cubicBezTo>
                    <a:pt x="569" y="1920"/>
                    <a:pt x="512" y="1863"/>
                    <a:pt x="512" y="1792"/>
                  </a:cubicBezTo>
                  <a:cubicBezTo>
                    <a:pt x="512" y="1721"/>
                    <a:pt x="569" y="1664"/>
                    <a:pt x="640" y="1664"/>
                  </a:cubicBezTo>
                  <a:cubicBezTo>
                    <a:pt x="711" y="1664"/>
                    <a:pt x="768" y="1721"/>
                    <a:pt x="768" y="1792"/>
                  </a:cubicBezTo>
                  <a:cubicBezTo>
                    <a:pt x="768" y="1863"/>
                    <a:pt x="711" y="1920"/>
                    <a:pt x="640" y="1920"/>
                  </a:cubicBezTo>
                  <a:close/>
                  <a:moveTo>
                    <a:pt x="1152" y="1536"/>
                  </a:moveTo>
                  <a:cubicBezTo>
                    <a:pt x="128" y="1536"/>
                    <a:pt x="128" y="1536"/>
                    <a:pt x="128" y="1536"/>
                  </a:cubicBezTo>
                  <a:cubicBezTo>
                    <a:pt x="128" y="256"/>
                    <a:pt x="128" y="256"/>
                    <a:pt x="128" y="256"/>
                  </a:cubicBezTo>
                  <a:cubicBezTo>
                    <a:pt x="1152" y="256"/>
                    <a:pt x="1152" y="256"/>
                    <a:pt x="1152" y="256"/>
                  </a:cubicBezTo>
                  <a:lnTo>
                    <a:pt x="1152" y="1536"/>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063"/>
              <a:endParaRPr lang="zh-CN" altLang="en-US" sz="1200" b="1">
                <a:solidFill>
                  <a:prstClr val="black"/>
                </a:solidFill>
              </a:endParaRPr>
            </a:p>
          </p:txBody>
        </p:sp>
      </p:grpSp>
      <p:grpSp>
        <p:nvGrpSpPr>
          <p:cNvPr id="41" name="组 40"/>
          <p:cNvGrpSpPr/>
          <p:nvPr/>
        </p:nvGrpSpPr>
        <p:grpSpPr>
          <a:xfrm>
            <a:off x="4665326" y="2560144"/>
            <a:ext cx="562471" cy="562470"/>
            <a:chOff x="5968533" y="2382664"/>
            <a:chExt cx="317500" cy="317500"/>
          </a:xfrm>
        </p:grpSpPr>
        <p:sp>
          <p:nvSpPr>
            <p:cNvPr id="42" name="Oval 2423"/>
            <p:cNvSpPr>
              <a:spLocks noChangeArrowheads="1"/>
            </p:cNvSpPr>
            <p:nvPr/>
          </p:nvSpPr>
          <p:spPr bwMode="auto">
            <a:xfrm>
              <a:off x="5968533" y="2382664"/>
              <a:ext cx="317500" cy="317500"/>
            </a:xfrm>
            <a:prstGeom prst="ellipse">
              <a:avLst/>
            </a:prstGeom>
            <a:solidFill>
              <a:srgbClr val="FFC000"/>
            </a:solidFill>
            <a:ln>
              <a:noFill/>
            </a:ln>
            <a:extLst>
              <a:ext uri="{91240B29-F687-4F45-9708-019B960494DF}">
                <a14:hiddenLine xmlns=""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63"/>
              <a:endParaRPr lang="zh-CN" altLang="en-US" sz="1200" b="1">
                <a:solidFill>
                  <a:prstClr val="black"/>
                </a:solidFill>
                <a:latin typeface="微软雅黑"/>
              </a:endParaRPr>
            </a:p>
          </p:txBody>
        </p:sp>
        <p:sp>
          <p:nvSpPr>
            <p:cNvPr id="43" name="Freeform 2458"/>
            <p:cNvSpPr>
              <a:spLocks/>
            </p:cNvSpPr>
            <p:nvPr/>
          </p:nvSpPr>
          <p:spPr bwMode="auto">
            <a:xfrm>
              <a:off x="6119345" y="2436639"/>
              <a:ext cx="112713" cy="142875"/>
            </a:xfrm>
            <a:custGeom>
              <a:avLst/>
              <a:gdLst>
                <a:gd name="T0" fmla="*/ 6 w 65"/>
                <a:gd name="T1" fmla="*/ 0 h 82"/>
                <a:gd name="T2" fmla="*/ 0 w 65"/>
                <a:gd name="T3" fmla="*/ 0 h 82"/>
                <a:gd name="T4" fmla="*/ 2 w 65"/>
                <a:gd name="T5" fmla="*/ 4 h 82"/>
                <a:gd name="T6" fmla="*/ 4 w 65"/>
                <a:gd name="T7" fmla="*/ 7 h 82"/>
                <a:gd name="T8" fmla="*/ 6 w 65"/>
                <a:gd name="T9" fmla="*/ 7 h 82"/>
                <a:gd name="T10" fmla="*/ 58 w 65"/>
                <a:gd name="T11" fmla="*/ 60 h 82"/>
                <a:gd name="T12" fmla="*/ 56 w 65"/>
                <a:gd name="T13" fmla="*/ 76 h 82"/>
                <a:gd name="T14" fmla="*/ 58 w 65"/>
                <a:gd name="T15" fmla="*/ 79 h 82"/>
                <a:gd name="T16" fmla="*/ 61 w 65"/>
                <a:gd name="T17" fmla="*/ 82 h 82"/>
                <a:gd name="T18" fmla="*/ 65 w 65"/>
                <a:gd name="T19" fmla="*/ 60 h 82"/>
                <a:gd name="T20" fmla="*/ 6 w 65"/>
                <a:gd name="T2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82">
                  <a:moveTo>
                    <a:pt x="6" y="0"/>
                  </a:moveTo>
                  <a:cubicBezTo>
                    <a:pt x="4" y="0"/>
                    <a:pt x="2" y="0"/>
                    <a:pt x="0" y="0"/>
                  </a:cubicBezTo>
                  <a:cubicBezTo>
                    <a:pt x="0" y="1"/>
                    <a:pt x="1" y="2"/>
                    <a:pt x="2" y="4"/>
                  </a:cubicBezTo>
                  <a:cubicBezTo>
                    <a:pt x="3" y="5"/>
                    <a:pt x="3" y="6"/>
                    <a:pt x="4" y="7"/>
                  </a:cubicBezTo>
                  <a:cubicBezTo>
                    <a:pt x="4" y="7"/>
                    <a:pt x="5" y="7"/>
                    <a:pt x="6" y="7"/>
                  </a:cubicBezTo>
                  <a:cubicBezTo>
                    <a:pt x="35" y="7"/>
                    <a:pt x="58" y="31"/>
                    <a:pt x="58" y="60"/>
                  </a:cubicBezTo>
                  <a:cubicBezTo>
                    <a:pt x="58" y="65"/>
                    <a:pt x="57" y="71"/>
                    <a:pt x="56" y="76"/>
                  </a:cubicBezTo>
                  <a:cubicBezTo>
                    <a:pt x="57" y="77"/>
                    <a:pt x="58" y="78"/>
                    <a:pt x="58" y="79"/>
                  </a:cubicBezTo>
                  <a:cubicBezTo>
                    <a:pt x="59" y="80"/>
                    <a:pt x="60" y="81"/>
                    <a:pt x="61" y="82"/>
                  </a:cubicBezTo>
                  <a:cubicBezTo>
                    <a:pt x="64" y="75"/>
                    <a:pt x="65" y="68"/>
                    <a:pt x="65" y="60"/>
                  </a:cubicBezTo>
                  <a:cubicBezTo>
                    <a:pt x="65" y="27"/>
                    <a:pt x="39" y="0"/>
                    <a:pt x="6" y="0"/>
                  </a:cubicBezTo>
                  <a:close/>
                </a:path>
              </a:pathLst>
            </a:custGeom>
            <a:solidFill>
              <a:srgbClr val="FFFFFF"/>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63"/>
              <a:endParaRPr lang="zh-CN" altLang="en-US" sz="1200" b="1">
                <a:solidFill>
                  <a:prstClr val="black"/>
                </a:solidFill>
                <a:latin typeface="微软雅黑"/>
              </a:endParaRPr>
            </a:p>
          </p:txBody>
        </p:sp>
        <p:sp>
          <p:nvSpPr>
            <p:cNvPr id="44" name="Freeform 2459"/>
            <p:cNvSpPr>
              <a:spLocks/>
            </p:cNvSpPr>
            <p:nvPr/>
          </p:nvSpPr>
          <p:spPr bwMode="auto">
            <a:xfrm>
              <a:off x="6025683" y="2484264"/>
              <a:ext cx="134938" cy="160338"/>
            </a:xfrm>
            <a:custGeom>
              <a:avLst/>
              <a:gdLst>
                <a:gd name="T0" fmla="*/ 69 w 78"/>
                <a:gd name="T1" fmla="*/ 85 h 93"/>
                <a:gd name="T2" fmla="*/ 60 w 78"/>
                <a:gd name="T3" fmla="*/ 85 h 93"/>
                <a:gd name="T4" fmla="*/ 7 w 78"/>
                <a:gd name="T5" fmla="*/ 33 h 93"/>
                <a:gd name="T6" fmla="*/ 12 w 78"/>
                <a:gd name="T7" fmla="*/ 11 h 93"/>
                <a:gd name="T8" fmla="*/ 11 w 78"/>
                <a:gd name="T9" fmla="*/ 7 h 93"/>
                <a:gd name="T10" fmla="*/ 11 w 78"/>
                <a:gd name="T11" fmla="*/ 5 h 93"/>
                <a:gd name="T12" fmla="*/ 9 w 78"/>
                <a:gd name="T13" fmla="*/ 0 h 93"/>
                <a:gd name="T14" fmla="*/ 0 w 78"/>
                <a:gd name="T15" fmla="*/ 33 h 93"/>
                <a:gd name="T16" fmla="*/ 60 w 78"/>
                <a:gd name="T17" fmla="*/ 93 h 93"/>
                <a:gd name="T18" fmla="*/ 78 w 78"/>
                <a:gd name="T19" fmla="*/ 90 h 93"/>
                <a:gd name="T20" fmla="*/ 73 w 78"/>
                <a:gd name="T21" fmla="*/ 87 h 93"/>
                <a:gd name="T22" fmla="*/ 69 w 78"/>
                <a:gd name="T23" fmla="*/ 8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93">
                  <a:moveTo>
                    <a:pt x="69" y="85"/>
                  </a:moveTo>
                  <a:cubicBezTo>
                    <a:pt x="66" y="85"/>
                    <a:pt x="63" y="85"/>
                    <a:pt x="60" y="85"/>
                  </a:cubicBezTo>
                  <a:cubicBezTo>
                    <a:pt x="31" y="85"/>
                    <a:pt x="7" y="62"/>
                    <a:pt x="7" y="33"/>
                  </a:cubicBezTo>
                  <a:cubicBezTo>
                    <a:pt x="7" y="25"/>
                    <a:pt x="9" y="17"/>
                    <a:pt x="12" y="11"/>
                  </a:cubicBezTo>
                  <a:cubicBezTo>
                    <a:pt x="12" y="10"/>
                    <a:pt x="11" y="9"/>
                    <a:pt x="11" y="7"/>
                  </a:cubicBezTo>
                  <a:cubicBezTo>
                    <a:pt x="11" y="7"/>
                    <a:pt x="11" y="6"/>
                    <a:pt x="11" y="5"/>
                  </a:cubicBezTo>
                  <a:cubicBezTo>
                    <a:pt x="10" y="4"/>
                    <a:pt x="10" y="2"/>
                    <a:pt x="9" y="0"/>
                  </a:cubicBezTo>
                  <a:cubicBezTo>
                    <a:pt x="3" y="10"/>
                    <a:pt x="0" y="21"/>
                    <a:pt x="0" y="33"/>
                  </a:cubicBezTo>
                  <a:cubicBezTo>
                    <a:pt x="0" y="66"/>
                    <a:pt x="27" y="93"/>
                    <a:pt x="60" y="93"/>
                  </a:cubicBezTo>
                  <a:cubicBezTo>
                    <a:pt x="66" y="93"/>
                    <a:pt x="72" y="92"/>
                    <a:pt x="78" y="90"/>
                  </a:cubicBezTo>
                  <a:cubicBezTo>
                    <a:pt x="76" y="89"/>
                    <a:pt x="75" y="88"/>
                    <a:pt x="73" y="87"/>
                  </a:cubicBezTo>
                  <a:cubicBezTo>
                    <a:pt x="72" y="86"/>
                    <a:pt x="70" y="86"/>
                    <a:pt x="69" y="85"/>
                  </a:cubicBezTo>
                  <a:close/>
                </a:path>
              </a:pathLst>
            </a:custGeom>
            <a:solidFill>
              <a:srgbClr val="FFFFFF"/>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63"/>
              <a:endParaRPr lang="zh-CN" altLang="en-US" sz="1200" b="1">
                <a:solidFill>
                  <a:prstClr val="black"/>
                </a:solidFill>
                <a:latin typeface="微软雅黑"/>
              </a:endParaRPr>
            </a:p>
          </p:txBody>
        </p:sp>
        <p:sp>
          <p:nvSpPr>
            <p:cNvPr id="45" name="Freeform 2460"/>
            <p:cNvSpPr>
              <a:spLocks/>
            </p:cNvSpPr>
            <p:nvPr/>
          </p:nvSpPr>
          <p:spPr bwMode="auto">
            <a:xfrm>
              <a:off x="6051083" y="2430289"/>
              <a:ext cx="169863" cy="200025"/>
            </a:xfrm>
            <a:custGeom>
              <a:avLst/>
              <a:gdLst>
                <a:gd name="T0" fmla="*/ 94 w 98"/>
                <a:gd name="T1" fmla="*/ 90 h 116"/>
                <a:gd name="T2" fmla="*/ 92 w 98"/>
                <a:gd name="T3" fmla="*/ 87 h 116"/>
                <a:gd name="T4" fmla="*/ 76 w 98"/>
                <a:gd name="T5" fmla="*/ 73 h 116"/>
                <a:gd name="T6" fmla="*/ 76 w 98"/>
                <a:gd name="T7" fmla="*/ 73 h 116"/>
                <a:gd name="T8" fmla="*/ 61 w 98"/>
                <a:gd name="T9" fmla="*/ 91 h 116"/>
                <a:gd name="T10" fmla="*/ 22 w 98"/>
                <a:gd name="T11" fmla="*/ 39 h 116"/>
                <a:gd name="T12" fmla="*/ 42 w 98"/>
                <a:gd name="T13" fmla="*/ 26 h 116"/>
                <a:gd name="T14" fmla="*/ 35 w 98"/>
                <a:gd name="T15" fmla="*/ 12 h 116"/>
                <a:gd name="T16" fmla="*/ 33 w 98"/>
                <a:gd name="T17" fmla="*/ 9 h 116"/>
                <a:gd name="T18" fmla="*/ 31 w 98"/>
                <a:gd name="T19" fmla="*/ 6 h 116"/>
                <a:gd name="T20" fmla="*/ 23 w 98"/>
                <a:gd name="T21" fmla="*/ 0 h 116"/>
                <a:gd name="T22" fmla="*/ 20 w 98"/>
                <a:gd name="T23" fmla="*/ 1 h 116"/>
                <a:gd name="T24" fmla="*/ 0 w 98"/>
                <a:gd name="T25" fmla="*/ 23 h 116"/>
                <a:gd name="T26" fmla="*/ 1 w 98"/>
                <a:gd name="T27" fmla="*/ 28 h 116"/>
                <a:gd name="T28" fmla="*/ 2 w 98"/>
                <a:gd name="T29" fmla="*/ 33 h 116"/>
                <a:gd name="T30" fmla="*/ 4 w 98"/>
                <a:gd name="T31" fmla="*/ 41 h 116"/>
                <a:gd name="T32" fmla="*/ 40 w 98"/>
                <a:gd name="T33" fmla="*/ 98 h 116"/>
                <a:gd name="T34" fmla="*/ 63 w 98"/>
                <a:gd name="T35" fmla="*/ 113 h 116"/>
                <a:gd name="T36" fmla="*/ 68 w 98"/>
                <a:gd name="T37" fmla="*/ 115 h 116"/>
                <a:gd name="T38" fmla="*/ 73 w 98"/>
                <a:gd name="T39" fmla="*/ 116 h 116"/>
                <a:gd name="T40" fmla="*/ 75 w 98"/>
                <a:gd name="T41" fmla="*/ 116 h 116"/>
                <a:gd name="T42" fmla="*/ 97 w 98"/>
                <a:gd name="T43" fmla="*/ 103 h 116"/>
                <a:gd name="T44" fmla="*/ 96 w 98"/>
                <a:gd name="T45" fmla="*/ 94 h 116"/>
                <a:gd name="T46" fmla="*/ 94 w 98"/>
                <a:gd name="T47" fmla="*/ 9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8" h="116">
                  <a:moveTo>
                    <a:pt x="94" y="90"/>
                  </a:moveTo>
                  <a:cubicBezTo>
                    <a:pt x="93" y="89"/>
                    <a:pt x="92" y="88"/>
                    <a:pt x="92" y="87"/>
                  </a:cubicBezTo>
                  <a:cubicBezTo>
                    <a:pt x="86" y="80"/>
                    <a:pt x="78" y="74"/>
                    <a:pt x="76" y="73"/>
                  </a:cubicBezTo>
                  <a:cubicBezTo>
                    <a:pt x="76" y="73"/>
                    <a:pt x="76" y="73"/>
                    <a:pt x="76" y="73"/>
                  </a:cubicBezTo>
                  <a:cubicBezTo>
                    <a:pt x="72" y="73"/>
                    <a:pt x="65" y="80"/>
                    <a:pt x="61" y="91"/>
                  </a:cubicBezTo>
                  <a:cubicBezTo>
                    <a:pt x="28" y="73"/>
                    <a:pt x="22" y="39"/>
                    <a:pt x="22" y="39"/>
                  </a:cubicBezTo>
                  <a:cubicBezTo>
                    <a:pt x="22" y="39"/>
                    <a:pt x="45" y="35"/>
                    <a:pt x="42" y="26"/>
                  </a:cubicBezTo>
                  <a:cubicBezTo>
                    <a:pt x="40" y="23"/>
                    <a:pt x="38" y="17"/>
                    <a:pt x="35" y="12"/>
                  </a:cubicBezTo>
                  <a:cubicBezTo>
                    <a:pt x="34" y="11"/>
                    <a:pt x="34" y="10"/>
                    <a:pt x="33" y="9"/>
                  </a:cubicBezTo>
                  <a:cubicBezTo>
                    <a:pt x="32" y="8"/>
                    <a:pt x="32" y="7"/>
                    <a:pt x="31" y="6"/>
                  </a:cubicBezTo>
                  <a:cubicBezTo>
                    <a:pt x="28" y="2"/>
                    <a:pt x="25" y="0"/>
                    <a:pt x="23" y="0"/>
                  </a:cubicBezTo>
                  <a:cubicBezTo>
                    <a:pt x="22" y="0"/>
                    <a:pt x="21" y="0"/>
                    <a:pt x="20" y="1"/>
                  </a:cubicBezTo>
                  <a:cubicBezTo>
                    <a:pt x="4" y="10"/>
                    <a:pt x="0" y="15"/>
                    <a:pt x="0" y="23"/>
                  </a:cubicBezTo>
                  <a:cubicBezTo>
                    <a:pt x="1" y="25"/>
                    <a:pt x="1" y="26"/>
                    <a:pt x="1" y="28"/>
                  </a:cubicBezTo>
                  <a:cubicBezTo>
                    <a:pt x="1" y="30"/>
                    <a:pt x="2" y="31"/>
                    <a:pt x="2" y="33"/>
                  </a:cubicBezTo>
                  <a:cubicBezTo>
                    <a:pt x="3" y="35"/>
                    <a:pt x="3" y="38"/>
                    <a:pt x="4" y="41"/>
                  </a:cubicBezTo>
                  <a:cubicBezTo>
                    <a:pt x="12" y="63"/>
                    <a:pt x="17" y="78"/>
                    <a:pt x="40" y="98"/>
                  </a:cubicBezTo>
                  <a:cubicBezTo>
                    <a:pt x="50" y="105"/>
                    <a:pt x="58" y="110"/>
                    <a:pt x="63" y="113"/>
                  </a:cubicBezTo>
                  <a:cubicBezTo>
                    <a:pt x="65" y="114"/>
                    <a:pt x="67" y="114"/>
                    <a:pt x="68" y="115"/>
                  </a:cubicBezTo>
                  <a:cubicBezTo>
                    <a:pt x="70" y="116"/>
                    <a:pt x="72" y="116"/>
                    <a:pt x="73" y="116"/>
                  </a:cubicBezTo>
                  <a:cubicBezTo>
                    <a:pt x="74" y="116"/>
                    <a:pt x="74" y="116"/>
                    <a:pt x="75" y="116"/>
                  </a:cubicBezTo>
                  <a:cubicBezTo>
                    <a:pt x="82" y="116"/>
                    <a:pt x="87" y="111"/>
                    <a:pt x="97" y="103"/>
                  </a:cubicBezTo>
                  <a:cubicBezTo>
                    <a:pt x="98" y="100"/>
                    <a:pt x="98" y="97"/>
                    <a:pt x="96" y="94"/>
                  </a:cubicBezTo>
                  <a:cubicBezTo>
                    <a:pt x="96" y="93"/>
                    <a:pt x="95" y="92"/>
                    <a:pt x="94" y="90"/>
                  </a:cubicBezTo>
                  <a:close/>
                </a:path>
              </a:pathLst>
            </a:custGeom>
            <a:solidFill>
              <a:srgbClr val="FFFFFF"/>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63"/>
              <a:endParaRPr lang="zh-CN" altLang="en-US" sz="1200" b="1">
                <a:solidFill>
                  <a:prstClr val="black"/>
                </a:solidFill>
                <a:latin typeface="微软雅黑"/>
              </a:endParaRPr>
            </a:p>
          </p:txBody>
        </p:sp>
      </p:grpSp>
      <p:sp>
        <p:nvSpPr>
          <p:cNvPr id="46" name="矩形 45"/>
          <p:cNvSpPr/>
          <p:nvPr/>
        </p:nvSpPr>
        <p:spPr>
          <a:xfrm>
            <a:off x="1686725" y="4218984"/>
            <a:ext cx="2891953" cy="720000"/>
          </a:xfrm>
          <a:prstGeom prst="rect">
            <a:avLst/>
          </a:prstGeom>
          <a:ln>
            <a:noFill/>
            <a:prstDash val="dash"/>
          </a:ln>
        </p:spPr>
        <p:txBody>
          <a:bodyPr wrap="square" lIns="91428" tIns="45714" rIns="91428" bIns="45714" anchor="ctr">
            <a:noAutofit/>
          </a:bodyPr>
          <a:lstStyle/>
          <a:p>
            <a:pPr defTabSz="685063">
              <a:lnSpc>
                <a:spcPct val="150000"/>
              </a:lnSpc>
            </a:pPr>
            <a:r>
              <a:rPr kumimoji="1" lang="zh-CN" altLang="zh-CN" sz="1200" dirty="0">
                <a:solidFill>
                  <a:prstClr val="black"/>
                </a:solidFill>
              </a:rPr>
              <a:t>基于通信交往圈的大小，主被叫，时间序列，得到用户的社交特征</a:t>
            </a:r>
            <a:endParaRPr kumimoji="1" lang="en-US" altLang="zh-CN" sz="1200" dirty="0">
              <a:solidFill>
                <a:prstClr val="black"/>
              </a:solidFill>
            </a:endParaRPr>
          </a:p>
        </p:txBody>
      </p:sp>
      <p:sp>
        <p:nvSpPr>
          <p:cNvPr id="47" name="矩形 46"/>
          <p:cNvSpPr/>
          <p:nvPr/>
        </p:nvSpPr>
        <p:spPr>
          <a:xfrm>
            <a:off x="1686725" y="3372652"/>
            <a:ext cx="2891953" cy="720000"/>
          </a:xfrm>
          <a:prstGeom prst="rect">
            <a:avLst/>
          </a:prstGeom>
          <a:ln>
            <a:noFill/>
            <a:prstDash val="dash"/>
          </a:ln>
        </p:spPr>
        <p:txBody>
          <a:bodyPr wrap="square" lIns="91428" tIns="45714" rIns="91428" bIns="45714" anchor="ctr">
            <a:noAutofit/>
          </a:bodyPr>
          <a:lstStyle/>
          <a:p>
            <a:pPr defTabSz="1087276">
              <a:lnSpc>
                <a:spcPct val="150000"/>
              </a:lnSpc>
            </a:pPr>
            <a:r>
              <a:rPr lang="zh-CN" altLang="zh-CN" sz="1200" dirty="0">
                <a:solidFill>
                  <a:prstClr val="black"/>
                </a:solidFill>
                <a:latin typeface="微软雅黑"/>
                <a:cs typeface="微软雅黑"/>
              </a:rPr>
              <a:t>运营商的</a:t>
            </a:r>
            <a:r>
              <a:rPr lang="zh-CN" altLang="en-US" sz="1200" dirty="0">
                <a:solidFill>
                  <a:prstClr val="black"/>
                </a:solidFill>
                <a:latin typeface="微软雅黑"/>
                <a:cs typeface="微软雅黑"/>
              </a:rPr>
              <a:t>通过</a:t>
            </a:r>
            <a:r>
              <a:rPr lang="zh-CN" altLang="zh-CN" sz="1200" dirty="0">
                <a:solidFill>
                  <a:prstClr val="black"/>
                </a:solidFill>
                <a:latin typeface="微软雅黑"/>
                <a:cs typeface="微软雅黑"/>
              </a:rPr>
              <a:t>位置信息，可以</a:t>
            </a:r>
            <a:r>
              <a:rPr lang="zh-CN" altLang="en-US" sz="1200" dirty="0">
                <a:solidFill>
                  <a:prstClr val="black"/>
                </a:solidFill>
                <a:latin typeface="微软雅黑"/>
                <a:cs typeface="微软雅黑"/>
              </a:rPr>
              <a:t>掌握用户出行特征，给</a:t>
            </a:r>
            <a:r>
              <a:rPr lang="zh-CN" altLang="zh-CN" sz="1200" dirty="0">
                <a:solidFill>
                  <a:prstClr val="black"/>
                </a:solidFill>
                <a:latin typeface="微软雅黑"/>
                <a:cs typeface="微软雅黑"/>
              </a:rPr>
              <a:t>用户带来生活的极大便利</a:t>
            </a:r>
            <a:endParaRPr lang="en-US" altLang="zh-CN" sz="1200" dirty="0">
              <a:solidFill>
                <a:prstClr val="black"/>
              </a:solidFill>
              <a:latin typeface="微软雅黑"/>
              <a:cs typeface="微软雅黑"/>
            </a:endParaRPr>
          </a:p>
        </p:txBody>
      </p:sp>
      <p:sp>
        <p:nvSpPr>
          <p:cNvPr id="48" name="矩形 47"/>
          <p:cNvSpPr/>
          <p:nvPr/>
        </p:nvSpPr>
        <p:spPr>
          <a:xfrm>
            <a:off x="1686725" y="2526321"/>
            <a:ext cx="2891953" cy="720000"/>
          </a:xfrm>
          <a:prstGeom prst="rect">
            <a:avLst/>
          </a:prstGeom>
          <a:ln>
            <a:noFill/>
            <a:prstDash val="dash"/>
          </a:ln>
        </p:spPr>
        <p:txBody>
          <a:bodyPr wrap="square" lIns="91428" tIns="45714" rIns="91428" bIns="45714" anchor="ctr">
            <a:noAutofit/>
          </a:bodyPr>
          <a:lstStyle/>
          <a:p>
            <a:pPr defTabSz="685063">
              <a:lnSpc>
                <a:spcPct val="150000"/>
              </a:lnSpc>
            </a:pPr>
            <a:r>
              <a:rPr kumimoji="1" lang="zh-CN" altLang="en-US" sz="1200" dirty="0">
                <a:solidFill>
                  <a:prstClr val="black"/>
                </a:solidFill>
              </a:rPr>
              <a:t>基于用户</a:t>
            </a:r>
            <a:r>
              <a:rPr kumimoji="1" lang="zh-CN" altLang="zh-CN" sz="1200" dirty="0">
                <a:solidFill>
                  <a:prstClr val="black"/>
                </a:solidFill>
              </a:rPr>
              <a:t>访问什么网址，下载什么应用，访问什么内容等，</a:t>
            </a:r>
            <a:r>
              <a:rPr kumimoji="1" lang="zh-CN" altLang="en-US" sz="1200" dirty="0">
                <a:solidFill>
                  <a:prstClr val="black"/>
                </a:solidFill>
              </a:rPr>
              <a:t>得到上网喜好</a:t>
            </a:r>
            <a:endParaRPr kumimoji="1" lang="en-US" altLang="zh-CN" sz="1200" dirty="0">
              <a:solidFill>
                <a:prstClr val="black"/>
              </a:solidFill>
            </a:endParaRPr>
          </a:p>
        </p:txBody>
      </p:sp>
      <p:sp>
        <p:nvSpPr>
          <p:cNvPr id="49" name="矩形 48"/>
          <p:cNvSpPr/>
          <p:nvPr/>
        </p:nvSpPr>
        <p:spPr>
          <a:xfrm>
            <a:off x="1686725" y="1679990"/>
            <a:ext cx="2891953" cy="720000"/>
          </a:xfrm>
          <a:prstGeom prst="rect">
            <a:avLst/>
          </a:prstGeom>
          <a:ln>
            <a:noFill/>
            <a:prstDash val="dash"/>
          </a:ln>
        </p:spPr>
        <p:txBody>
          <a:bodyPr wrap="square" lIns="91428" tIns="45714" rIns="91428" bIns="45714" anchor="ctr">
            <a:noAutofit/>
          </a:bodyPr>
          <a:lstStyle/>
          <a:p>
            <a:pPr defTabSz="685063">
              <a:lnSpc>
                <a:spcPct val="150000"/>
              </a:lnSpc>
            </a:pPr>
            <a:r>
              <a:rPr kumimoji="1" lang="zh-CN" altLang="zh-CN" sz="1200" dirty="0">
                <a:solidFill>
                  <a:prstClr val="black"/>
                </a:solidFill>
              </a:rPr>
              <a:t>运营商不仅客户信息覆盖完整，还可以基于实际行为进行验证。通过身份信息，帮助金融机构快速判定用户的信用程度 </a:t>
            </a:r>
            <a:endParaRPr kumimoji="1" lang="en-US" altLang="zh-CN" sz="1200" dirty="0">
              <a:solidFill>
                <a:prstClr val="black"/>
              </a:solidFill>
            </a:endParaRPr>
          </a:p>
        </p:txBody>
      </p:sp>
      <p:sp>
        <p:nvSpPr>
          <p:cNvPr id="50" name="矩形 49"/>
          <p:cNvSpPr/>
          <p:nvPr/>
        </p:nvSpPr>
        <p:spPr>
          <a:xfrm>
            <a:off x="6094793" y="1633378"/>
            <a:ext cx="2891953" cy="720000"/>
          </a:xfrm>
          <a:prstGeom prst="rect">
            <a:avLst/>
          </a:prstGeom>
          <a:ln>
            <a:noFill/>
            <a:prstDash val="dash"/>
          </a:ln>
        </p:spPr>
        <p:txBody>
          <a:bodyPr wrap="square" lIns="91428" tIns="45714" rIns="91428" bIns="45714" anchor="ctr">
            <a:noAutofit/>
          </a:bodyPr>
          <a:lstStyle/>
          <a:p>
            <a:pPr defTabSz="685063">
              <a:lnSpc>
                <a:spcPct val="150000"/>
              </a:lnSpc>
            </a:pPr>
            <a:r>
              <a:rPr kumimoji="1" lang="zh-CN" altLang="zh-CN" sz="1200" dirty="0">
                <a:solidFill>
                  <a:prstClr val="black"/>
                </a:solidFill>
              </a:rPr>
              <a:t>运营商有客户最为详实的消费账单</a:t>
            </a:r>
            <a:r>
              <a:rPr kumimoji="1" lang="zh-CN" altLang="en-US" sz="1200" dirty="0">
                <a:solidFill>
                  <a:prstClr val="black"/>
                </a:solidFill>
              </a:rPr>
              <a:t>，</a:t>
            </a:r>
            <a:r>
              <a:rPr kumimoji="1" lang="zh-CN" altLang="zh-CN" sz="1200" dirty="0">
                <a:solidFill>
                  <a:prstClr val="black"/>
                </a:solidFill>
              </a:rPr>
              <a:t>比如流量费，短信费、语音费、新业务费等，能反映用户的一些特征 </a:t>
            </a:r>
            <a:endParaRPr kumimoji="1" lang="en-US" altLang="zh-CN" sz="1200" dirty="0">
              <a:solidFill>
                <a:prstClr val="black"/>
              </a:solidFill>
            </a:endParaRPr>
          </a:p>
        </p:txBody>
      </p:sp>
      <p:sp>
        <p:nvSpPr>
          <p:cNvPr id="51" name="矩形 50"/>
          <p:cNvSpPr/>
          <p:nvPr/>
        </p:nvSpPr>
        <p:spPr>
          <a:xfrm>
            <a:off x="6094793" y="2505238"/>
            <a:ext cx="2891953" cy="720000"/>
          </a:xfrm>
          <a:prstGeom prst="rect">
            <a:avLst/>
          </a:prstGeom>
          <a:ln>
            <a:noFill/>
            <a:prstDash val="dash"/>
          </a:ln>
        </p:spPr>
        <p:txBody>
          <a:bodyPr wrap="square" lIns="91428" tIns="45714" rIns="91428" bIns="45714" anchor="ctr">
            <a:noAutofit/>
          </a:bodyPr>
          <a:lstStyle/>
          <a:p>
            <a:pPr defTabSz="685063">
              <a:lnSpc>
                <a:spcPct val="150000"/>
              </a:lnSpc>
            </a:pPr>
            <a:r>
              <a:rPr kumimoji="1" lang="zh-CN" altLang="en-US" sz="1200" dirty="0">
                <a:solidFill>
                  <a:prstClr val="black"/>
                </a:solidFill>
              </a:rPr>
              <a:t>通过</a:t>
            </a:r>
            <a:r>
              <a:rPr kumimoji="1" lang="zh-CN" altLang="zh-CN" sz="1200" dirty="0">
                <a:solidFill>
                  <a:prstClr val="black"/>
                </a:solidFill>
              </a:rPr>
              <a:t>用户的通信使用情况</a:t>
            </a:r>
            <a:r>
              <a:rPr kumimoji="1" lang="zh-CN" altLang="en-US" sz="1200" dirty="0">
                <a:solidFill>
                  <a:prstClr val="black"/>
                </a:solidFill>
              </a:rPr>
              <a:t>，</a:t>
            </a:r>
            <a:r>
              <a:rPr kumimoji="1" lang="zh-CN" altLang="zh-CN" sz="1200" dirty="0">
                <a:solidFill>
                  <a:prstClr val="black"/>
                </a:solidFill>
              </a:rPr>
              <a:t>比如本地，漫游，长途，</a:t>
            </a:r>
            <a:r>
              <a:rPr kumimoji="1" lang="zh-CN" altLang="en-US" sz="1200" dirty="0">
                <a:solidFill>
                  <a:prstClr val="black"/>
                </a:solidFill>
              </a:rPr>
              <a:t>了解用户通话行为特征</a:t>
            </a:r>
            <a:endParaRPr kumimoji="1" lang="en-US" altLang="zh-CN" sz="1200" dirty="0">
              <a:solidFill>
                <a:prstClr val="black"/>
              </a:solidFill>
            </a:endParaRPr>
          </a:p>
        </p:txBody>
      </p:sp>
      <p:sp>
        <p:nvSpPr>
          <p:cNvPr id="52" name="矩形 51"/>
          <p:cNvSpPr/>
          <p:nvPr/>
        </p:nvSpPr>
        <p:spPr>
          <a:xfrm>
            <a:off x="6094793" y="3348668"/>
            <a:ext cx="2891953" cy="720000"/>
          </a:xfrm>
          <a:prstGeom prst="rect">
            <a:avLst/>
          </a:prstGeom>
          <a:ln>
            <a:noFill/>
            <a:prstDash val="dash"/>
          </a:ln>
        </p:spPr>
        <p:txBody>
          <a:bodyPr wrap="square" lIns="91428" tIns="45714" rIns="91428" bIns="45714" anchor="ctr">
            <a:noAutofit/>
          </a:bodyPr>
          <a:lstStyle/>
          <a:p>
            <a:pPr defTabSz="685063">
              <a:lnSpc>
                <a:spcPct val="150000"/>
              </a:lnSpc>
            </a:pPr>
            <a:r>
              <a:rPr kumimoji="1" lang="zh-CN" altLang="en-US" sz="1200" dirty="0">
                <a:solidFill>
                  <a:prstClr val="black"/>
                </a:solidFill>
              </a:rPr>
              <a:t>识别记录手机终端型号，了解</a:t>
            </a:r>
            <a:r>
              <a:rPr kumimoji="1" lang="zh-CN" altLang="zh-CN" sz="1200" dirty="0">
                <a:solidFill>
                  <a:prstClr val="black"/>
                </a:solidFill>
              </a:rPr>
              <a:t>用户</a:t>
            </a:r>
            <a:r>
              <a:rPr kumimoji="1" lang="zh-CN" altLang="en-US" sz="1200" dirty="0">
                <a:solidFill>
                  <a:prstClr val="black"/>
                </a:solidFill>
              </a:rPr>
              <a:t>手机</a:t>
            </a:r>
            <a:r>
              <a:rPr kumimoji="1" lang="zh-CN" altLang="zh-CN" sz="1200" dirty="0">
                <a:solidFill>
                  <a:prstClr val="black"/>
                </a:solidFill>
              </a:rPr>
              <a:t>使用特征，发展趋势，用户换机周期等 </a:t>
            </a:r>
            <a:endParaRPr kumimoji="1" lang="en-US" altLang="zh-CN" sz="1200" dirty="0">
              <a:solidFill>
                <a:prstClr val="black"/>
              </a:solidFill>
            </a:endParaRPr>
          </a:p>
        </p:txBody>
      </p:sp>
      <p:sp>
        <p:nvSpPr>
          <p:cNvPr id="53" name="矩形 52"/>
          <p:cNvSpPr/>
          <p:nvPr/>
        </p:nvSpPr>
        <p:spPr>
          <a:xfrm>
            <a:off x="6094793" y="4220528"/>
            <a:ext cx="2891953" cy="720000"/>
          </a:xfrm>
          <a:prstGeom prst="rect">
            <a:avLst/>
          </a:prstGeom>
          <a:ln>
            <a:noFill/>
            <a:prstDash val="dash"/>
          </a:ln>
        </p:spPr>
        <p:txBody>
          <a:bodyPr wrap="square" lIns="91428" tIns="45714" rIns="91428" bIns="45714" anchor="ctr">
            <a:noAutofit/>
          </a:bodyPr>
          <a:lstStyle/>
          <a:p>
            <a:pPr defTabSz="1087276">
              <a:lnSpc>
                <a:spcPct val="150000"/>
              </a:lnSpc>
            </a:pPr>
            <a:r>
              <a:rPr lang="zh-CN" altLang="zh-CN" sz="1200" dirty="0">
                <a:solidFill>
                  <a:prstClr val="black"/>
                </a:solidFill>
                <a:latin typeface="微软雅黑"/>
                <a:cs typeface="微软雅黑"/>
              </a:rPr>
              <a:t>通过用户上网，位置，通话等行为按照时间排列，了解更多规律提供更多服务 </a:t>
            </a:r>
            <a:endParaRPr lang="en-US" altLang="zh-CN" sz="1200" dirty="0">
              <a:solidFill>
                <a:prstClr val="black"/>
              </a:solidFill>
              <a:latin typeface="微软雅黑"/>
              <a:cs typeface="微软雅黑"/>
            </a:endParaRPr>
          </a:p>
        </p:txBody>
      </p:sp>
    </p:spTree>
    <p:extLst>
      <p:ext uri="{BB962C8B-B14F-4D97-AF65-F5344CB8AC3E}">
        <p14:creationId xmlns="" xmlns:p14="http://schemas.microsoft.com/office/powerpoint/2010/main" val="16629154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kern="0" dirty="0" smtClean="0">
                <a:solidFill>
                  <a:prstClr val="black"/>
                </a:solidFill>
                <a:latin typeface="微软雅黑" pitchFamily="34" charset="-122"/>
              </a:rPr>
              <a:t>2.1.2</a:t>
            </a:r>
            <a:r>
              <a:rPr kumimoji="1" lang="zh-CN" altLang="en-US" kern="0" dirty="0" smtClean="0">
                <a:solidFill>
                  <a:prstClr val="black"/>
                </a:solidFill>
                <a:latin typeface="微软雅黑" pitchFamily="34" charset="-122"/>
              </a:rPr>
              <a:t>、</a:t>
            </a:r>
            <a:r>
              <a:rPr kumimoji="1" lang="zh-CN" altLang="en-US" kern="0" dirty="0">
                <a:solidFill>
                  <a:prstClr val="black"/>
                </a:solidFill>
                <a:latin typeface="微软雅黑" pitchFamily="34" charset="-122"/>
              </a:rPr>
              <a:t>中国联通与银联商务合作</a:t>
            </a:r>
            <a:r>
              <a:rPr kumimoji="1" lang="zh-CN" altLang="en-US" kern="0" dirty="0" smtClean="0">
                <a:solidFill>
                  <a:prstClr val="black"/>
                </a:solidFill>
                <a:latin typeface="微软雅黑" pitchFamily="34" charset="-122"/>
              </a:rPr>
              <a:t>产品</a:t>
            </a:r>
            <a:endParaRPr kumimoji="1" lang="zh-CN" altLang="en-US" dirty="0"/>
          </a:p>
        </p:txBody>
      </p:sp>
      <p:sp>
        <p:nvSpPr>
          <p:cNvPr id="3" name="矩形 2"/>
          <p:cNvSpPr/>
          <p:nvPr/>
        </p:nvSpPr>
        <p:spPr>
          <a:xfrm>
            <a:off x="0" y="722348"/>
            <a:ext cx="9144000" cy="700576"/>
          </a:xfrm>
          <a:prstGeom prst="rect">
            <a:avLst/>
          </a:prstGeom>
          <a:noFill/>
        </p:spPr>
        <p:txBody>
          <a:bodyPr wrap="square" rtlCol="0">
            <a:spAutoFit/>
          </a:bodyPr>
          <a:lstStyle/>
          <a:p>
            <a:pPr marL="285750" indent="-285750" defTabSz="685165">
              <a:lnSpc>
                <a:spcPct val="150000"/>
              </a:lnSpc>
              <a:buClr>
                <a:srgbClr val="C00000"/>
              </a:buClr>
              <a:buFont typeface="Wingdings" charset="2"/>
              <a:buChar char="n"/>
            </a:pPr>
            <a:r>
              <a:rPr kumimoji="1" lang="zh-CN" altLang="zh-CN" b="1" dirty="0">
                <a:solidFill>
                  <a:prstClr val="black">
                    <a:lumMod val="95000"/>
                    <a:lumOff val="5000"/>
                  </a:prstClr>
                </a:solidFill>
                <a:latin typeface="微软雅黑"/>
              </a:rPr>
              <a:t>中国联通</a:t>
            </a:r>
            <a:r>
              <a:rPr kumimoji="1" lang="zh-CN" altLang="en-US" b="1" dirty="0">
                <a:solidFill>
                  <a:prstClr val="black">
                    <a:lumMod val="95000"/>
                    <a:lumOff val="5000"/>
                  </a:prstClr>
                </a:solidFill>
                <a:latin typeface="微软雅黑"/>
              </a:rPr>
              <a:t>与中国银联首次商务合作，打通了</a:t>
            </a:r>
            <a:r>
              <a:rPr kumimoji="1" lang="zh-CN" altLang="en-US" b="1" i="1" dirty="0">
                <a:solidFill>
                  <a:srgbClr val="C00000"/>
                </a:solidFill>
                <a:latin typeface="微软雅黑"/>
              </a:rPr>
              <a:t>电话号码和卡号的对应关系</a:t>
            </a:r>
            <a:r>
              <a:rPr kumimoji="1" lang="zh-CN" altLang="en-US" b="1" dirty="0">
                <a:solidFill>
                  <a:prstClr val="black">
                    <a:lumMod val="95000"/>
                    <a:lumOff val="5000"/>
                  </a:prstClr>
                </a:solidFill>
                <a:latin typeface="微软雅黑"/>
              </a:rPr>
              <a:t>，结合两者数据，面向</a:t>
            </a:r>
            <a:r>
              <a:rPr kumimoji="1" lang="zh-CN" altLang="en-US" b="1" i="1" dirty="0">
                <a:solidFill>
                  <a:srgbClr val="C00000"/>
                </a:solidFill>
                <a:latin typeface="微软雅黑"/>
              </a:rPr>
              <a:t>中国联通合作伙伴</a:t>
            </a:r>
            <a:r>
              <a:rPr kumimoji="1" lang="zh-CN" altLang="en-US" b="1" i="1" dirty="0">
                <a:solidFill>
                  <a:prstClr val="black"/>
                </a:solidFill>
                <a:latin typeface="微软雅黑"/>
              </a:rPr>
              <a:t>可以</a:t>
            </a:r>
            <a:r>
              <a:rPr kumimoji="1" lang="zh-CN" altLang="en-US" b="1" dirty="0">
                <a:solidFill>
                  <a:prstClr val="black"/>
                </a:solidFill>
                <a:latin typeface="微软雅黑"/>
              </a:rPr>
              <a:t>提供</a:t>
            </a:r>
            <a:r>
              <a:rPr kumimoji="1" lang="zh-CN" altLang="en-US" b="1" i="1" dirty="0">
                <a:solidFill>
                  <a:srgbClr val="C00000"/>
                </a:solidFill>
                <a:latin typeface="微软雅黑"/>
              </a:rPr>
              <a:t>银联用户画像</a:t>
            </a:r>
            <a:r>
              <a:rPr kumimoji="1" lang="zh-CN" altLang="en-US" b="1" dirty="0">
                <a:solidFill>
                  <a:prstClr val="black">
                    <a:lumMod val="95000"/>
                    <a:lumOff val="5000"/>
                  </a:prstClr>
                </a:solidFill>
                <a:latin typeface="微软雅黑"/>
              </a:rPr>
              <a:t>，也可面向</a:t>
            </a:r>
            <a:r>
              <a:rPr kumimoji="1" lang="zh-CN" altLang="en-US" b="1" i="1" dirty="0">
                <a:solidFill>
                  <a:srgbClr val="C00000"/>
                </a:solidFill>
                <a:latin typeface="微软雅黑"/>
              </a:rPr>
              <a:t>银联机构合作伙伴</a:t>
            </a:r>
            <a:r>
              <a:rPr kumimoji="1" lang="zh-CN" altLang="en-US" b="1" dirty="0">
                <a:solidFill>
                  <a:prstClr val="black">
                    <a:lumMod val="95000"/>
                    <a:lumOff val="5000"/>
                  </a:prstClr>
                </a:solidFill>
                <a:latin typeface="微软雅黑"/>
              </a:rPr>
              <a:t>提供</a:t>
            </a:r>
            <a:r>
              <a:rPr kumimoji="1" lang="zh-CN" altLang="en-US" b="1" i="1" dirty="0">
                <a:solidFill>
                  <a:srgbClr val="C00000"/>
                </a:solidFill>
                <a:latin typeface="微软雅黑"/>
              </a:rPr>
              <a:t>中国联通用户画像</a:t>
            </a:r>
            <a:r>
              <a:rPr kumimoji="1" lang="zh-CN" altLang="en-US" b="1" dirty="0">
                <a:solidFill>
                  <a:prstClr val="black">
                    <a:lumMod val="95000"/>
                    <a:lumOff val="5000"/>
                  </a:prstClr>
                </a:solidFill>
                <a:latin typeface="微软雅黑"/>
              </a:rPr>
              <a:t>的内容展示</a:t>
            </a:r>
            <a:r>
              <a:rPr kumimoji="1" lang="zh-CN" altLang="zh-CN" b="1" dirty="0">
                <a:solidFill>
                  <a:prstClr val="black">
                    <a:lumMod val="95000"/>
                    <a:lumOff val="5000"/>
                  </a:prstClr>
                </a:solidFill>
                <a:latin typeface="微软雅黑"/>
              </a:rPr>
              <a:t>。</a:t>
            </a:r>
          </a:p>
        </p:txBody>
      </p:sp>
      <p:sp>
        <p:nvSpPr>
          <p:cNvPr id="4" name="矩形 3"/>
          <p:cNvSpPr/>
          <p:nvPr/>
        </p:nvSpPr>
        <p:spPr>
          <a:xfrm>
            <a:off x="6029294" y="1893431"/>
            <a:ext cx="1980029" cy="307777"/>
          </a:xfrm>
          <a:prstGeom prst="rect">
            <a:avLst/>
          </a:prstGeom>
        </p:spPr>
        <p:txBody>
          <a:bodyPr wrap="none">
            <a:spAutoFit/>
          </a:bodyPr>
          <a:lstStyle/>
          <a:p>
            <a:r>
              <a:rPr lang="zh-CN" altLang="en-US" b="1" dirty="0" smtClean="0">
                <a:solidFill>
                  <a:srgbClr val="E7330C"/>
                </a:solidFill>
                <a:effectLst>
                  <a:reflection blurRad="6350" stA="60000" endA="900" endPos="58000" dir="5400000" sy="-100000" algn="bl" rotWithShape="0"/>
                </a:effectLst>
                <a:latin typeface="微软雅黑"/>
                <a:cs typeface="微软雅黑"/>
              </a:rPr>
              <a:t>中国银联用户画像信息</a:t>
            </a:r>
            <a:endParaRPr lang="zh-CN" altLang="en-US" b="1" dirty="0">
              <a:solidFill>
                <a:srgbClr val="E7330C"/>
              </a:solidFill>
              <a:effectLst>
                <a:reflection blurRad="6350" stA="60000" endA="900" endPos="58000" dir="5400000" sy="-100000" algn="bl" rotWithShape="0"/>
              </a:effectLst>
              <a:latin typeface="微软雅黑"/>
              <a:cs typeface="微软雅黑"/>
            </a:endParaRPr>
          </a:p>
        </p:txBody>
      </p:sp>
      <p:sp>
        <p:nvSpPr>
          <p:cNvPr id="5" name="矩形 4"/>
          <p:cNvSpPr/>
          <p:nvPr/>
        </p:nvSpPr>
        <p:spPr>
          <a:xfrm>
            <a:off x="1247446" y="1892162"/>
            <a:ext cx="2015295" cy="307777"/>
          </a:xfrm>
          <a:prstGeom prst="rect">
            <a:avLst/>
          </a:prstGeom>
        </p:spPr>
        <p:txBody>
          <a:bodyPr wrap="none">
            <a:spAutoFit/>
          </a:bodyPr>
          <a:lstStyle/>
          <a:p>
            <a:r>
              <a:rPr lang="zh-CN" altLang="en-US" b="1" dirty="0" smtClean="0">
                <a:solidFill>
                  <a:srgbClr val="12BB9A"/>
                </a:solidFill>
                <a:effectLst>
                  <a:reflection blurRad="6350" stA="60000" endA="900" endPos="58000" dir="5400000" sy="-100000" algn="bl" rotWithShape="0"/>
                </a:effectLst>
                <a:latin typeface="微软雅黑"/>
                <a:cs typeface="微软雅黑"/>
              </a:rPr>
              <a:t>中国联通用户画像信息</a:t>
            </a:r>
            <a:endParaRPr lang="zh-CN" altLang="en-US" b="1" dirty="0">
              <a:solidFill>
                <a:srgbClr val="12BB9A"/>
              </a:solidFill>
              <a:effectLst>
                <a:reflection blurRad="6350" stA="60000" endA="900" endPos="58000" dir="5400000" sy="-100000" algn="bl" rotWithShape="0"/>
              </a:effectLst>
              <a:latin typeface="微软雅黑"/>
              <a:cs typeface="微软雅黑"/>
            </a:endParaRPr>
          </a:p>
        </p:txBody>
      </p:sp>
      <p:sp>
        <p:nvSpPr>
          <p:cNvPr id="6" name="圆角矩形 5"/>
          <p:cNvSpPr/>
          <p:nvPr/>
        </p:nvSpPr>
        <p:spPr>
          <a:xfrm>
            <a:off x="67374" y="2665755"/>
            <a:ext cx="1512000" cy="1120877"/>
          </a:xfrm>
          <a:prstGeom prst="roundRect">
            <a:avLst>
              <a:gd name="adj" fmla="val 14035"/>
            </a:avLst>
          </a:prstGeom>
          <a:solidFill>
            <a:schemeClr val="bg1"/>
          </a:solidFill>
          <a:ln>
            <a:solidFill>
              <a:srgbClr val="12BB9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50000"/>
              </a:lnSpc>
            </a:pPr>
            <a:r>
              <a:rPr kumimoji="1" lang="zh-CN" altLang="en-US" sz="1100" b="1" dirty="0" smtClean="0">
                <a:solidFill>
                  <a:prstClr val="black"/>
                </a:solidFill>
              </a:rPr>
              <a:t>四要素验证</a:t>
            </a:r>
            <a:endParaRPr kumimoji="1" lang="en-US" altLang="zh-CN" sz="1100" b="1" dirty="0" smtClean="0">
              <a:solidFill>
                <a:prstClr val="black"/>
              </a:solidFill>
            </a:endParaRPr>
          </a:p>
          <a:p>
            <a:pPr marL="171450" indent="-171450">
              <a:lnSpc>
                <a:spcPct val="150000"/>
              </a:lnSpc>
              <a:buFont typeface="Arial" charset="0"/>
              <a:buChar char="•"/>
            </a:pPr>
            <a:r>
              <a:rPr lang="zh-CN" altLang="en-US" sz="1100" dirty="0" smtClean="0">
                <a:solidFill>
                  <a:prstClr val="black">
                    <a:lumMod val="95000"/>
                    <a:lumOff val="5000"/>
                  </a:prstClr>
                </a:solidFill>
              </a:rPr>
              <a:t>银联卡号、</a:t>
            </a:r>
            <a:r>
              <a:rPr lang="zh-CN" altLang="zh-CN" sz="1100" dirty="0" smtClean="0">
                <a:solidFill>
                  <a:prstClr val="black">
                    <a:lumMod val="95000"/>
                    <a:lumOff val="5000"/>
                  </a:prstClr>
                </a:solidFill>
              </a:rPr>
              <a:t>手机</a:t>
            </a:r>
            <a:r>
              <a:rPr lang="zh-CN" altLang="zh-CN" sz="1100" dirty="0">
                <a:solidFill>
                  <a:prstClr val="black">
                    <a:lumMod val="95000"/>
                    <a:lumOff val="5000"/>
                  </a:prstClr>
                </a:solidFill>
              </a:rPr>
              <a:t>号、证件号、</a:t>
            </a:r>
            <a:r>
              <a:rPr lang="zh-CN" altLang="zh-CN" sz="1100" dirty="0" smtClean="0">
                <a:solidFill>
                  <a:prstClr val="black">
                    <a:lumMod val="95000"/>
                    <a:lumOff val="5000"/>
                  </a:prstClr>
                </a:solidFill>
              </a:rPr>
              <a:t>姓名</a:t>
            </a:r>
            <a:r>
              <a:rPr lang="zh-CN" altLang="en-US" sz="1100" dirty="0" smtClean="0">
                <a:solidFill>
                  <a:prstClr val="black">
                    <a:lumMod val="95000"/>
                    <a:lumOff val="5000"/>
                  </a:prstClr>
                </a:solidFill>
              </a:rPr>
              <a:t>四</a:t>
            </a:r>
            <a:r>
              <a:rPr lang="zh-CN" altLang="zh-CN" sz="1100" dirty="0" smtClean="0">
                <a:solidFill>
                  <a:prstClr val="black">
                    <a:lumMod val="95000"/>
                    <a:lumOff val="5000"/>
                  </a:prstClr>
                </a:solidFill>
              </a:rPr>
              <a:t>要素</a:t>
            </a:r>
            <a:r>
              <a:rPr lang="zh-CN" altLang="en-US" sz="1100" dirty="0" smtClean="0">
                <a:solidFill>
                  <a:prstClr val="black">
                    <a:lumMod val="95000"/>
                    <a:lumOff val="5000"/>
                  </a:prstClr>
                </a:solidFill>
              </a:rPr>
              <a:t>验证。</a:t>
            </a:r>
            <a:endParaRPr kumimoji="1" lang="zh-CN" altLang="en-US" sz="1100" dirty="0">
              <a:solidFill>
                <a:prstClr val="black">
                  <a:lumMod val="95000"/>
                  <a:lumOff val="5000"/>
                </a:prstClr>
              </a:solidFill>
            </a:endParaRPr>
          </a:p>
        </p:txBody>
      </p:sp>
      <p:sp>
        <p:nvSpPr>
          <p:cNvPr id="7" name="圆角矩形 6"/>
          <p:cNvSpPr/>
          <p:nvPr/>
        </p:nvSpPr>
        <p:spPr>
          <a:xfrm>
            <a:off x="3279587" y="2665755"/>
            <a:ext cx="1512000" cy="1120877"/>
          </a:xfrm>
          <a:prstGeom prst="roundRect">
            <a:avLst>
              <a:gd name="adj" fmla="val 14035"/>
            </a:avLst>
          </a:prstGeom>
          <a:solidFill>
            <a:schemeClr val="bg1"/>
          </a:solidFill>
          <a:ln>
            <a:solidFill>
              <a:srgbClr val="12BB9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50000"/>
              </a:lnSpc>
            </a:pPr>
            <a:r>
              <a:rPr kumimoji="1" lang="zh-CN" altLang="en-US" sz="1100" b="1" dirty="0" smtClean="0">
                <a:solidFill>
                  <a:prstClr val="black"/>
                </a:solidFill>
              </a:rPr>
              <a:t>在网时长查询</a:t>
            </a:r>
            <a:endParaRPr kumimoji="1" lang="en-US" altLang="zh-CN" sz="1100" b="1" dirty="0" smtClean="0">
              <a:solidFill>
                <a:prstClr val="black"/>
              </a:solidFill>
            </a:endParaRPr>
          </a:p>
          <a:p>
            <a:pPr marL="171450" indent="-171450">
              <a:lnSpc>
                <a:spcPct val="150000"/>
              </a:lnSpc>
              <a:buFont typeface="Arial" charset="0"/>
              <a:buChar char="•"/>
            </a:pPr>
            <a:r>
              <a:rPr lang="zh-CN" altLang="zh-CN" sz="1100" dirty="0" smtClean="0">
                <a:solidFill>
                  <a:prstClr val="black">
                    <a:lumMod val="95000"/>
                    <a:lumOff val="5000"/>
                  </a:prstClr>
                </a:solidFill>
              </a:rPr>
              <a:t>通过</a:t>
            </a:r>
            <a:r>
              <a:rPr lang="zh-CN" altLang="en-US" sz="1100" dirty="0" smtClean="0">
                <a:solidFill>
                  <a:prstClr val="black">
                    <a:lumMod val="95000"/>
                    <a:lumOff val="5000"/>
                  </a:prstClr>
                </a:solidFill>
              </a:rPr>
              <a:t>输入中国银联卡号</a:t>
            </a:r>
            <a:r>
              <a:rPr lang="zh-CN" altLang="zh-CN" sz="1100" dirty="0" smtClean="0">
                <a:solidFill>
                  <a:prstClr val="black">
                    <a:lumMod val="95000"/>
                    <a:lumOff val="5000"/>
                  </a:prstClr>
                </a:solidFill>
              </a:rPr>
              <a:t>查询</a:t>
            </a:r>
            <a:r>
              <a:rPr lang="zh-CN" altLang="en-US" sz="1100" dirty="0" smtClean="0">
                <a:solidFill>
                  <a:prstClr val="black">
                    <a:lumMod val="95000"/>
                    <a:lumOff val="5000"/>
                  </a:prstClr>
                </a:solidFill>
              </a:rPr>
              <a:t>对应手机</a:t>
            </a:r>
            <a:r>
              <a:rPr lang="zh-CN" altLang="zh-CN" sz="1100" dirty="0" smtClean="0">
                <a:solidFill>
                  <a:prstClr val="black">
                    <a:lumMod val="95000"/>
                    <a:lumOff val="5000"/>
                  </a:prstClr>
                </a:solidFill>
              </a:rPr>
              <a:t>号在</a:t>
            </a:r>
            <a:r>
              <a:rPr lang="zh-CN" altLang="zh-CN" sz="1100" dirty="0">
                <a:solidFill>
                  <a:prstClr val="black">
                    <a:lumMod val="95000"/>
                    <a:lumOff val="5000"/>
                  </a:prstClr>
                </a:solidFill>
              </a:rPr>
              <a:t>网时</a:t>
            </a:r>
            <a:r>
              <a:rPr lang="zh-CN" altLang="zh-CN" sz="1100" dirty="0" smtClean="0">
                <a:solidFill>
                  <a:prstClr val="black">
                    <a:lumMod val="95000"/>
                    <a:lumOff val="5000"/>
                  </a:prstClr>
                </a:solidFill>
              </a:rPr>
              <a:t>长</a:t>
            </a:r>
            <a:r>
              <a:rPr lang="zh-CN" altLang="en-US" sz="1100" dirty="0" smtClean="0">
                <a:solidFill>
                  <a:prstClr val="black">
                    <a:lumMod val="95000"/>
                    <a:lumOff val="5000"/>
                  </a:prstClr>
                </a:solidFill>
              </a:rPr>
              <a:t>。</a:t>
            </a:r>
            <a:endParaRPr kumimoji="1" lang="zh-CN" altLang="en-US" sz="1100" dirty="0">
              <a:solidFill>
                <a:prstClr val="black">
                  <a:lumMod val="95000"/>
                  <a:lumOff val="5000"/>
                </a:prstClr>
              </a:solidFill>
            </a:endParaRPr>
          </a:p>
        </p:txBody>
      </p:sp>
      <p:sp>
        <p:nvSpPr>
          <p:cNvPr id="8" name="圆角矩形 7"/>
          <p:cNvSpPr/>
          <p:nvPr/>
        </p:nvSpPr>
        <p:spPr>
          <a:xfrm>
            <a:off x="1673480" y="2665755"/>
            <a:ext cx="1512000" cy="1120877"/>
          </a:xfrm>
          <a:prstGeom prst="roundRect">
            <a:avLst>
              <a:gd name="adj" fmla="val 14035"/>
            </a:avLst>
          </a:prstGeom>
          <a:solidFill>
            <a:schemeClr val="bg1"/>
          </a:solidFill>
          <a:ln>
            <a:solidFill>
              <a:srgbClr val="12BB9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50000"/>
              </a:lnSpc>
            </a:pPr>
            <a:r>
              <a:rPr kumimoji="1" lang="zh-CN" altLang="en-US" sz="1100" b="1" dirty="0" smtClean="0">
                <a:solidFill>
                  <a:prstClr val="black"/>
                </a:solidFill>
              </a:rPr>
              <a:t>用户状态查询</a:t>
            </a:r>
            <a:endParaRPr kumimoji="1" lang="en-US" altLang="zh-CN" sz="1100" b="1" dirty="0">
              <a:solidFill>
                <a:prstClr val="black"/>
              </a:solidFill>
            </a:endParaRPr>
          </a:p>
          <a:p>
            <a:pPr marL="171450" indent="-171450">
              <a:lnSpc>
                <a:spcPct val="150000"/>
              </a:lnSpc>
              <a:buFont typeface="Arial" charset="0"/>
              <a:buChar char="•"/>
            </a:pPr>
            <a:r>
              <a:rPr lang="zh-CN" altLang="zh-CN" sz="1100" dirty="0">
                <a:solidFill>
                  <a:srgbClr val="000000"/>
                </a:solidFill>
                <a:latin typeface="微软雅黑"/>
                <a:cs typeface="宋体" charset="-122"/>
              </a:rPr>
              <a:t>通过</a:t>
            </a:r>
            <a:r>
              <a:rPr lang="zh-CN" altLang="zh-CN" sz="1100" dirty="0" smtClean="0">
                <a:solidFill>
                  <a:srgbClr val="000000"/>
                </a:solidFill>
                <a:latin typeface="微软雅黑"/>
                <a:cs typeface="宋体" charset="-122"/>
              </a:rPr>
              <a:t>输入</a:t>
            </a:r>
            <a:r>
              <a:rPr lang="zh-CN" altLang="en-US" sz="1100" dirty="0" smtClean="0">
                <a:solidFill>
                  <a:srgbClr val="000000"/>
                </a:solidFill>
                <a:latin typeface="微软雅黑"/>
                <a:cs typeface="宋体" charset="-122"/>
              </a:rPr>
              <a:t>中国银联卡号</a:t>
            </a:r>
            <a:r>
              <a:rPr lang="zh-CN" altLang="zh-CN" sz="1100" dirty="0" smtClean="0">
                <a:solidFill>
                  <a:srgbClr val="000000"/>
                </a:solidFill>
                <a:latin typeface="微软雅黑"/>
                <a:cs typeface="宋体" charset="-122"/>
              </a:rPr>
              <a:t>查询</a:t>
            </a:r>
            <a:r>
              <a:rPr lang="zh-CN" altLang="en-US" sz="1100" dirty="0" smtClean="0">
                <a:solidFill>
                  <a:srgbClr val="000000"/>
                </a:solidFill>
                <a:latin typeface="微软雅黑"/>
                <a:cs typeface="宋体" charset="-122"/>
              </a:rPr>
              <a:t>对应</a:t>
            </a:r>
            <a:r>
              <a:rPr lang="zh-CN" altLang="zh-CN" sz="1100" dirty="0" smtClean="0">
                <a:solidFill>
                  <a:srgbClr val="000000"/>
                </a:solidFill>
                <a:latin typeface="微软雅黑"/>
                <a:cs typeface="宋体" charset="-122"/>
              </a:rPr>
              <a:t>手机</a:t>
            </a:r>
            <a:r>
              <a:rPr lang="zh-CN" altLang="zh-CN" sz="1100" dirty="0">
                <a:solidFill>
                  <a:srgbClr val="000000"/>
                </a:solidFill>
                <a:latin typeface="微软雅黑"/>
                <a:cs typeface="宋体" charset="-122"/>
              </a:rPr>
              <a:t>号状态</a:t>
            </a:r>
            <a:r>
              <a:rPr lang="zh-CN" altLang="zh-CN" sz="1100" dirty="0">
                <a:solidFill>
                  <a:prstClr val="white"/>
                </a:solidFill>
                <a:latin typeface="微软雅黑"/>
              </a:rPr>
              <a:t> </a:t>
            </a:r>
            <a:r>
              <a:rPr kumimoji="1" lang="zh-CN" altLang="en-US" sz="1100" dirty="0" smtClean="0">
                <a:solidFill>
                  <a:prstClr val="black"/>
                </a:solidFill>
              </a:rPr>
              <a:t>。</a:t>
            </a:r>
            <a:endParaRPr kumimoji="1" lang="zh-CN" altLang="en-US" sz="1100" dirty="0">
              <a:solidFill>
                <a:prstClr val="black"/>
              </a:solidFill>
            </a:endParaRPr>
          </a:p>
        </p:txBody>
      </p:sp>
      <p:sp>
        <p:nvSpPr>
          <p:cNvPr id="9" name="圆角矩形 8"/>
          <p:cNvSpPr/>
          <p:nvPr/>
        </p:nvSpPr>
        <p:spPr>
          <a:xfrm>
            <a:off x="2482288" y="3871617"/>
            <a:ext cx="2309299" cy="1120877"/>
          </a:xfrm>
          <a:prstGeom prst="roundRect">
            <a:avLst>
              <a:gd name="adj" fmla="val 14035"/>
            </a:avLst>
          </a:prstGeom>
          <a:solidFill>
            <a:schemeClr val="bg1"/>
          </a:solidFill>
          <a:ln>
            <a:solidFill>
              <a:srgbClr val="12BB9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r>
              <a:rPr lang="zh-CN" altLang="zh-CN" sz="1100" b="1" dirty="0">
                <a:solidFill>
                  <a:prstClr val="black">
                    <a:lumMod val="95000"/>
                    <a:lumOff val="5000"/>
                  </a:prstClr>
                </a:solidFill>
              </a:rPr>
              <a:t>用户年龄</a:t>
            </a:r>
            <a:r>
              <a:rPr lang="zh-CN" altLang="zh-CN" sz="1100" b="1" dirty="0" smtClean="0">
                <a:solidFill>
                  <a:prstClr val="black">
                    <a:lumMod val="95000"/>
                    <a:lumOff val="5000"/>
                  </a:prstClr>
                </a:solidFill>
              </a:rPr>
              <a:t>查询</a:t>
            </a:r>
            <a:endParaRPr lang="en-US" altLang="zh-CN" sz="1100" b="1" dirty="0" smtClean="0">
              <a:solidFill>
                <a:prstClr val="black">
                  <a:lumMod val="95000"/>
                  <a:lumOff val="5000"/>
                </a:prstClr>
              </a:solidFill>
            </a:endParaRPr>
          </a:p>
          <a:p>
            <a:pPr marL="171450" indent="-171450" algn="ctr">
              <a:lnSpc>
                <a:spcPct val="150000"/>
              </a:lnSpc>
              <a:buFont typeface="Arial" charset="0"/>
              <a:buChar char="•"/>
            </a:pPr>
            <a:r>
              <a:rPr lang="zh-CN" altLang="en-US" sz="1100" dirty="0" smtClean="0">
                <a:solidFill>
                  <a:prstClr val="black">
                    <a:lumMod val="95000"/>
                    <a:lumOff val="5000"/>
                  </a:prstClr>
                </a:solidFill>
              </a:rPr>
              <a:t>通过输入中国银联卡号查询对应手机号归属</a:t>
            </a:r>
            <a:r>
              <a:rPr lang="zh-CN" altLang="zh-CN" sz="1100" dirty="0" smtClean="0">
                <a:solidFill>
                  <a:prstClr val="black">
                    <a:lumMod val="95000"/>
                    <a:lumOff val="5000"/>
                  </a:prstClr>
                </a:solidFill>
              </a:rPr>
              <a:t>用户</a:t>
            </a:r>
            <a:r>
              <a:rPr lang="zh-CN" altLang="zh-CN" sz="1100" dirty="0">
                <a:solidFill>
                  <a:prstClr val="black">
                    <a:lumMod val="95000"/>
                    <a:lumOff val="5000"/>
                  </a:prstClr>
                </a:solidFill>
              </a:rPr>
              <a:t>的年龄</a:t>
            </a:r>
            <a:r>
              <a:rPr lang="zh-CN" altLang="zh-CN" sz="1100" dirty="0" smtClean="0">
                <a:solidFill>
                  <a:prstClr val="black">
                    <a:lumMod val="95000"/>
                    <a:lumOff val="5000"/>
                  </a:prstClr>
                </a:solidFill>
              </a:rPr>
              <a:t>区间</a:t>
            </a:r>
            <a:r>
              <a:rPr lang="zh-CN" altLang="en-US" sz="1100" dirty="0" smtClean="0">
                <a:solidFill>
                  <a:prstClr val="black">
                    <a:lumMod val="95000"/>
                    <a:lumOff val="5000"/>
                  </a:prstClr>
                </a:solidFill>
              </a:rPr>
              <a:t>。</a:t>
            </a:r>
            <a:endParaRPr kumimoji="1" lang="zh-CN" altLang="en-US" sz="1100" dirty="0">
              <a:solidFill>
                <a:prstClr val="black">
                  <a:lumMod val="95000"/>
                  <a:lumOff val="5000"/>
                </a:prstClr>
              </a:solidFill>
            </a:endParaRPr>
          </a:p>
        </p:txBody>
      </p:sp>
      <p:sp>
        <p:nvSpPr>
          <p:cNvPr id="10" name="圆角矩形 9"/>
          <p:cNvSpPr/>
          <p:nvPr/>
        </p:nvSpPr>
        <p:spPr>
          <a:xfrm>
            <a:off x="76591" y="3871617"/>
            <a:ext cx="2262073" cy="1120877"/>
          </a:xfrm>
          <a:prstGeom prst="roundRect">
            <a:avLst>
              <a:gd name="adj" fmla="val 14035"/>
            </a:avLst>
          </a:prstGeom>
          <a:solidFill>
            <a:schemeClr val="bg1"/>
          </a:solidFill>
          <a:ln>
            <a:solidFill>
              <a:srgbClr val="12BB9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r>
              <a:rPr lang="zh-CN" altLang="zh-CN" sz="1100" b="1" dirty="0">
                <a:solidFill>
                  <a:prstClr val="black">
                    <a:lumMod val="95000"/>
                    <a:lumOff val="5000"/>
                  </a:prstClr>
                </a:solidFill>
              </a:rPr>
              <a:t>用户性别</a:t>
            </a:r>
            <a:r>
              <a:rPr lang="zh-CN" altLang="zh-CN" sz="1100" b="1" dirty="0" smtClean="0">
                <a:solidFill>
                  <a:prstClr val="black">
                    <a:lumMod val="95000"/>
                    <a:lumOff val="5000"/>
                  </a:prstClr>
                </a:solidFill>
              </a:rPr>
              <a:t>查询</a:t>
            </a:r>
            <a:endParaRPr lang="en-US" altLang="zh-CN" sz="1100" b="1" dirty="0" smtClean="0">
              <a:solidFill>
                <a:prstClr val="black">
                  <a:lumMod val="95000"/>
                  <a:lumOff val="5000"/>
                </a:prstClr>
              </a:solidFill>
            </a:endParaRPr>
          </a:p>
          <a:p>
            <a:pPr marL="171450" indent="-171450" algn="ctr">
              <a:lnSpc>
                <a:spcPct val="150000"/>
              </a:lnSpc>
              <a:buFont typeface="Arial" charset="0"/>
              <a:buChar char="•"/>
            </a:pPr>
            <a:r>
              <a:rPr lang="zh-CN" altLang="en-US" sz="1100" dirty="0" smtClean="0">
                <a:solidFill>
                  <a:prstClr val="black">
                    <a:lumMod val="95000"/>
                    <a:lumOff val="5000"/>
                  </a:prstClr>
                </a:solidFill>
              </a:rPr>
              <a:t>通过输入中国银联卡号</a:t>
            </a:r>
            <a:r>
              <a:rPr lang="zh-CN" altLang="zh-CN" sz="1100" dirty="0" smtClean="0">
                <a:solidFill>
                  <a:prstClr val="black">
                    <a:lumMod val="95000"/>
                    <a:lumOff val="5000"/>
                  </a:prstClr>
                </a:solidFill>
              </a:rPr>
              <a:t>查询</a:t>
            </a:r>
            <a:r>
              <a:rPr lang="zh-CN" altLang="en-US" sz="1100" dirty="0" smtClean="0">
                <a:solidFill>
                  <a:prstClr val="black">
                    <a:lumMod val="95000"/>
                    <a:lumOff val="5000"/>
                  </a:prstClr>
                </a:solidFill>
              </a:rPr>
              <a:t>对应手机</a:t>
            </a:r>
            <a:r>
              <a:rPr lang="zh-CN" altLang="zh-CN" sz="1100" dirty="0" smtClean="0">
                <a:solidFill>
                  <a:prstClr val="black">
                    <a:lumMod val="95000"/>
                    <a:lumOff val="5000"/>
                  </a:prstClr>
                </a:solidFill>
              </a:rPr>
              <a:t>号归属</a:t>
            </a:r>
            <a:r>
              <a:rPr lang="zh-CN" altLang="zh-CN" sz="1100" dirty="0">
                <a:solidFill>
                  <a:prstClr val="black">
                    <a:lumMod val="95000"/>
                    <a:lumOff val="5000"/>
                  </a:prstClr>
                </a:solidFill>
              </a:rPr>
              <a:t>用户的性别 </a:t>
            </a:r>
            <a:r>
              <a:rPr kumimoji="1" lang="zh-CN" altLang="en-US" sz="1100" dirty="0" smtClean="0">
                <a:solidFill>
                  <a:prstClr val="black"/>
                </a:solidFill>
              </a:rPr>
              <a:t>。</a:t>
            </a:r>
            <a:endParaRPr kumimoji="1" lang="zh-CN" altLang="en-US" sz="1100" dirty="0">
              <a:solidFill>
                <a:prstClr val="black"/>
              </a:solidFill>
            </a:endParaRPr>
          </a:p>
        </p:txBody>
      </p:sp>
      <p:cxnSp>
        <p:nvCxnSpPr>
          <p:cNvPr id="11" name="直线箭头连接符 10"/>
          <p:cNvCxnSpPr/>
          <p:nvPr/>
        </p:nvCxnSpPr>
        <p:spPr>
          <a:xfrm>
            <a:off x="126154" y="2297650"/>
            <a:ext cx="4606652" cy="0"/>
          </a:xfrm>
          <a:prstGeom prst="straightConnector1">
            <a:avLst/>
          </a:prstGeom>
          <a:ln w="12700">
            <a:prstDash val="lgDashDotDot"/>
            <a:headEnd type="triangle"/>
            <a:tailEnd type="triangle"/>
          </a:ln>
        </p:spPr>
        <p:style>
          <a:lnRef idx="3">
            <a:schemeClr val="accent5"/>
          </a:lnRef>
          <a:fillRef idx="0">
            <a:schemeClr val="accent5"/>
          </a:fillRef>
          <a:effectRef idx="2">
            <a:schemeClr val="accent5"/>
          </a:effectRef>
          <a:fontRef idx="minor">
            <a:schemeClr val="tx1"/>
          </a:fontRef>
        </p:style>
      </p:cxnSp>
      <p:cxnSp>
        <p:nvCxnSpPr>
          <p:cNvPr id="12" name="直线箭头连接符 11"/>
          <p:cNvCxnSpPr/>
          <p:nvPr/>
        </p:nvCxnSpPr>
        <p:spPr>
          <a:xfrm>
            <a:off x="4791587" y="2297650"/>
            <a:ext cx="4248000" cy="0"/>
          </a:xfrm>
          <a:prstGeom prst="straightConnector1">
            <a:avLst/>
          </a:prstGeom>
          <a:ln w="12700">
            <a:solidFill>
              <a:srgbClr val="E7330C"/>
            </a:solidFill>
            <a:prstDash val="lgDashDotDot"/>
            <a:headEnd type="triangle"/>
            <a:tailEnd type="triangle"/>
          </a:ln>
        </p:spPr>
        <p:style>
          <a:lnRef idx="3">
            <a:schemeClr val="accent5"/>
          </a:lnRef>
          <a:fillRef idx="0">
            <a:schemeClr val="accent5"/>
          </a:fillRef>
          <a:effectRef idx="2">
            <a:schemeClr val="accent5"/>
          </a:effectRef>
          <a:fontRef idx="minor">
            <a:schemeClr val="tx1"/>
          </a:fontRef>
        </p:style>
      </p:cxnSp>
      <p:sp>
        <p:nvSpPr>
          <p:cNvPr id="13" name="文本框 12"/>
          <p:cNvSpPr txBox="1"/>
          <p:nvPr/>
        </p:nvSpPr>
        <p:spPr>
          <a:xfrm>
            <a:off x="4900773" y="2349990"/>
            <a:ext cx="4027470" cy="261602"/>
          </a:xfrm>
          <a:prstGeom prst="rect">
            <a:avLst/>
          </a:prstGeom>
        </p:spPr>
        <p:txBody>
          <a:bodyPr wrap="square" lIns="91432" tIns="45716" rIns="91432" bIns="45716" rtlCol="0">
            <a:spAutoFit/>
          </a:bodyPr>
          <a:lstStyle/>
          <a:p>
            <a:pPr algn="ctr" defTabSz="914310"/>
            <a:r>
              <a:rPr kumimoji="1" lang="zh-CN" altLang="en-US" sz="1100" b="1" kern="0" dirty="0" smtClean="0">
                <a:solidFill>
                  <a:prstClr val="black"/>
                </a:solidFill>
                <a:latin typeface="微软雅黑"/>
              </a:rPr>
              <a:t>提供</a:t>
            </a:r>
            <a:r>
              <a:rPr kumimoji="1" lang="en-US" altLang="zh-CN" sz="1100" b="1" i="1" kern="0" dirty="0" smtClean="0">
                <a:solidFill>
                  <a:srgbClr val="C00000"/>
                </a:solidFill>
                <a:latin typeface="微软雅黑"/>
              </a:rPr>
              <a:t>13</a:t>
            </a:r>
            <a:r>
              <a:rPr kumimoji="1" lang="zh-CN" altLang="en-US" sz="1100" b="1" kern="0" dirty="0" smtClean="0">
                <a:solidFill>
                  <a:prstClr val="black"/>
                </a:solidFill>
                <a:latin typeface="微软雅黑"/>
              </a:rPr>
              <a:t>类</a:t>
            </a:r>
            <a:r>
              <a:rPr kumimoji="1" lang="en-US" altLang="zh-CN" sz="1100" b="1" i="1" kern="0" dirty="0" smtClean="0">
                <a:solidFill>
                  <a:srgbClr val="C00000"/>
                </a:solidFill>
                <a:latin typeface="微软雅黑"/>
              </a:rPr>
              <a:t>25</a:t>
            </a:r>
            <a:r>
              <a:rPr kumimoji="1" lang="zh-CN" altLang="en-US" sz="1100" b="1" kern="0" dirty="0" smtClean="0">
                <a:solidFill>
                  <a:prstClr val="black"/>
                </a:solidFill>
                <a:latin typeface="微软雅黑"/>
              </a:rPr>
              <a:t>个接口画像信息</a:t>
            </a:r>
          </a:p>
        </p:txBody>
      </p:sp>
      <p:sp>
        <p:nvSpPr>
          <p:cNvPr id="14" name="圆角矩形 13"/>
          <p:cNvSpPr/>
          <p:nvPr/>
        </p:nvSpPr>
        <p:spPr>
          <a:xfrm>
            <a:off x="4885694" y="2665755"/>
            <a:ext cx="1128521" cy="392183"/>
          </a:xfrm>
          <a:prstGeom prst="roundRect">
            <a:avLst/>
          </a:prstGeom>
          <a:solidFill>
            <a:srgbClr val="E7330C"/>
          </a:solidFill>
          <a:ln>
            <a:noFill/>
          </a:ln>
          <a:effectLst/>
        </p:spPr>
        <p:style>
          <a:lnRef idx="1">
            <a:schemeClr val="accent4"/>
          </a:lnRef>
          <a:fillRef idx="2">
            <a:schemeClr val="accent4"/>
          </a:fillRef>
          <a:effectRef idx="1">
            <a:schemeClr val="accent4"/>
          </a:effectRef>
          <a:fontRef idx="minor">
            <a:schemeClr val="dk1"/>
          </a:fontRef>
        </p:style>
        <p:txBody>
          <a:bodyPr lIns="36000" tIns="36000" rIns="36000" bIns="36000" rtlCol="0" anchor="ctr">
            <a:noAutofit/>
          </a:bodyPr>
          <a:lstStyle/>
          <a:p>
            <a:pPr algn="ctr" eaLnBrk="0" hangingPunct="0">
              <a:buClr>
                <a:prstClr val="black"/>
              </a:buClr>
              <a:buSzPct val="100000"/>
              <a:buFont typeface="Arial" pitchFamily="34" charset="0"/>
              <a:buNone/>
            </a:pPr>
            <a:r>
              <a:rPr lang="zh-CN" altLang="en-US" sz="1000" b="1" dirty="0" smtClean="0">
                <a:solidFill>
                  <a:srgbClr val="FFFFFF"/>
                </a:solidFill>
                <a:latin typeface="微软雅黑"/>
              </a:rPr>
              <a:t>近</a:t>
            </a:r>
            <a:r>
              <a:rPr lang="en-US" altLang="zh-CN" sz="1000" b="1" dirty="0" smtClean="0">
                <a:solidFill>
                  <a:srgbClr val="FFFFFF"/>
                </a:solidFill>
                <a:latin typeface="微软雅黑"/>
              </a:rPr>
              <a:t>12</a:t>
            </a:r>
            <a:r>
              <a:rPr lang="zh-CN" altLang="en-US" sz="1000" b="1" dirty="0" smtClean="0">
                <a:solidFill>
                  <a:srgbClr val="FFFFFF"/>
                </a:solidFill>
                <a:latin typeface="微软雅黑"/>
              </a:rPr>
              <a:t>月交易总金额</a:t>
            </a:r>
            <a:endParaRPr lang="zh-CN" altLang="en-US" sz="1000" b="1" dirty="0">
              <a:solidFill>
                <a:srgbClr val="FFFFFF"/>
              </a:solidFill>
              <a:latin typeface="微软雅黑"/>
            </a:endParaRPr>
          </a:p>
        </p:txBody>
      </p:sp>
      <p:sp>
        <p:nvSpPr>
          <p:cNvPr id="15" name="圆角矩形 14"/>
          <p:cNvSpPr/>
          <p:nvPr/>
        </p:nvSpPr>
        <p:spPr>
          <a:xfrm>
            <a:off x="6157839" y="2665755"/>
            <a:ext cx="1128521" cy="392183"/>
          </a:xfrm>
          <a:prstGeom prst="roundRect">
            <a:avLst/>
          </a:prstGeom>
          <a:solidFill>
            <a:srgbClr val="E7330C"/>
          </a:solidFill>
          <a:ln>
            <a:noFill/>
          </a:ln>
          <a:effectLst/>
        </p:spPr>
        <p:style>
          <a:lnRef idx="1">
            <a:schemeClr val="accent4"/>
          </a:lnRef>
          <a:fillRef idx="2">
            <a:schemeClr val="accent4"/>
          </a:fillRef>
          <a:effectRef idx="1">
            <a:schemeClr val="accent4"/>
          </a:effectRef>
          <a:fontRef idx="minor">
            <a:schemeClr val="dk1"/>
          </a:fontRef>
        </p:style>
        <p:txBody>
          <a:bodyPr lIns="36000" tIns="36000" rIns="36000" bIns="36000" rtlCol="0" anchor="ctr">
            <a:noAutofit/>
          </a:bodyPr>
          <a:lstStyle/>
          <a:p>
            <a:pPr algn="ctr" eaLnBrk="0" hangingPunct="0">
              <a:buClr>
                <a:prstClr val="black"/>
              </a:buClr>
              <a:buSzPct val="100000"/>
              <a:buFont typeface="Arial" pitchFamily="34" charset="0"/>
              <a:buNone/>
            </a:pPr>
            <a:r>
              <a:rPr lang="zh-CN" altLang="en-US" sz="1000" b="1" dirty="0" smtClean="0">
                <a:solidFill>
                  <a:srgbClr val="FFFFFF"/>
                </a:solidFill>
                <a:latin typeface="微软雅黑"/>
              </a:rPr>
              <a:t>个人还贷能力</a:t>
            </a:r>
            <a:endParaRPr lang="zh-CN" altLang="en-US" sz="1000" b="1" dirty="0">
              <a:solidFill>
                <a:srgbClr val="FFFFFF"/>
              </a:solidFill>
              <a:latin typeface="微软雅黑"/>
            </a:endParaRPr>
          </a:p>
        </p:txBody>
      </p:sp>
      <p:sp>
        <p:nvSpPr>
          <p:cNvPr id="16" name="圆角矩形 15"/>
          <p:cNvSpPr/>
          <p:nvPr/>
        </p:nvSpPr>
        <p:spPr>
          <a:xfrm>
            <a:off x="7429984" y="2665755"/>
            <a:ext cx="1128521" cy="392183"/>
          </a:xfrm>
          <a:prstGeom prst="roundRect">
            <a:avLst/>
          </a:prstGeom>
          <a:solidFill>
            <a:srgbClr val="E7330C"/>
          </a:solidFill>
          <a:ln>
            <a:noFill/>
          </a:ln>
          <a:effectLst/>
        </p:spPr>
        <p:style>
          <a:lnRef idx="1">
            <a:schemeClr val="accent4"/>
          </a:lnRef>
          <a:fillRef idx="2">
            <a:schemeClr val="accent4"/>
          </a:fillRef>
          <a:effectRef idx="1">
            <a:schemeClr val="accent4"/>
          </a:effectRef>
          <a:fontRef idx="minor">
            <a:schemeClr val="dk1"/>
          </a:fontRef>
        </p:style>
        <p:txBody>
          <a:bodyPr lIns="36000" tIns="36000" rIns="36000" bIns="36000" rtlCol="0" anchor="ctr">
            <a:noAutofit/>
          </a:bodyPr>
          <a:lstStyle/>
          <a:p>
            <a:pPr algn="ctr" eaLnBrk="0" hangingPunct="0">
              <a:buClr>
                <a:prstClr val="black"/>
              </a:buClr>
              <a:buSzPct val="100000"/>
              <a:buFont typeface="Arial" pitchFamily="34" charset="0"/>
              <a:buNone/>
            </a:pPr>
            <a:r>
              <a:rPr lang="zh-CN" altLang="en-US" sz="1000" b="1" dirty="0" smtClean="0">
                <a:solidFill>
                  <a:srgbClr val="FFFFFF"/>
                </a:solidFill>
                <a:latin typeface="微软雅黑"/>
              </a:rPr>
              <a:t>近</a:t>
            </a:r>
            <a:r>
              <a:rPr lang="en-US" altLang="zh-CN" sz="1000" b="1" dirty="0" smtClean="0">
                <a:solidFill>
                  <a:srgbClr val="FFFFFF"/>
                </a:solidFill>
                <a:latin typeface="微软雅黑"/>
              </a:rPr>
              <a:t>6</a:t>
            </a:r>
            <a:r>
              <a:rPr lang="zh-CN" altLang="en-US" sz="1000" b="1" dirty="0" smtClean="0">
                <a:solidFill>
                  <a:srgbClr val="FFFFFF"/>
                </a:solidFill>
                <a:latin typeface="微软雅黑"/>
              </a:rPr>
              <a:t>个月博彩消费费笔数</a:t>
            </a:r>
            <a:endParaRPr lang="zh-CN" altLang="en-US" sz="1000" b="1" dirty="0">
              <a:solidFill>
                <a:srgbClr val="FFFFFF"/>
              </a:solidFill>
              <a:latin typeface="微软雅黑"/>
            </a:endParaRPr>
          </a:p>
        </p:txBody>
      </p:sp>
      <p:sp>
        <p:nvSpPr>
          <p:cNvPr id="17" name="圆角矩形 16"/>
          <p:cNvSpPr/>
          <p:nvPr/>
        </p:nvSpPr>
        <p:spPr>
          <a:xfrm>
            <a:off x="4885694" y="3159792"/>
            <a:ext cx="1128521" cy="392183"/>
          </a:xfrm>
          <a:prstGeom prst="roundRect">
            <a:avLst/>
          </a:prstGeom>
          <a:solidFill>
            <a:srgbClr val="E7330C"/>
          </a:solidFill>
          <a:ln>
            <a:noFill/>
          </a:ln>
          <a:effectLst/>
        </p:spPr>
        <p:style>
          <a:lnRef idx="1">
            <a:schemeClr val="accent4"/>
          </a:lnRef>
          <a:fillRef idx="2">
            <a:schemeClr val="accent4"/>
          </a:fillRef>
          <a:effectRef idx="1">
            <a:schemeClr val="accent4"/>
          </a:effectRef>
          <a:fontRef idx="minor">
            <a:schemeClr val="dk1"/>
          </a:fontRef>
        </p:style>
        <p:txBody>
          <a:bodyPr lIns="36000" tIns="36000" rIns="36000" bIns="36000" rtlCol="0" anchor="ctr">
            <a:noAutofit/>
          </a:bodyPr>
          <a:lstStyle/>
          <a:p>
            <a:pPr algn="ctr" eaLnBrk="0" hangingPunct="0">
              <a:buClr>
                <a:prstClr val="black"/>
              </a:buClr>
              <a:buSzPct val="100000"/>
              <a:buFont typeface="Arial" pitchFamily="34" charset="0"/>
              <a:buNone/>
            </a:pPr>
            <a:r>
              <a:rPr lang="zh-CN" altLang="en-US" sz="1000" b="1" dirty="0" smtClean="0">
                <a:solidFill>
                  <a:srgbClr val="FFFFFF"/>
                </a:solidFill>
                <a:latin typeface="微软雅黑"/>
              </a:rPr>
              <a:t>近</a:t>
            </a:r>
            <a:r>
              <a:rPr lang="en-US" altLang="zh-CN" sz="1000" b="1" dirty="0" smtClean="0">
                <a:solidFill>
                  <a:srgbClr val="FFFFFF"/>
                </a:solidFill>
                <a:latin typeface="微软雅黑"/>
              </a:rPr>
              <a:t>6</a:t>
            </a:r>
            <a:r>
              <a:rPr lang="zh-CN" altLang="en-US" sz="1000" b="1" dirty="0" smtClean="0">
                <a:solidFill>
                  <a:srgbClr val="FFFFFF"/>
                </a:solidFill>
                <a:latin typeface="微软雅黑"/>
              </a:rPr>
              <a:t>个月博彩消费金额</a:t>
            </a:r>
            <a:endParaRPr lang="zh-CN" altLang="en-US" sz="1000" b="1" dirty="0">
              <a:solidFill>
                <a:srgbClr val="FFFFFF"/>
              </a:solidFill>
              <a:latin typeface="微软雅黑"/>
            </a:endParaRPr>
          </a:p>
        </p:txBody>
      </p:sp>
      <p:sp>
        <p:nvSpPr>
          <p:cNvPr id="18" name="圆角矩形 17"/>
          <p:cNvSpPr/>
          <p:nvPr/>
        </p:nvSpPr>
        <p:spPr>
          <a:xfrm>
            <a:off x="6157839" y="3159792"/>
            <a:ext cx="1128521" cy="392183"/>
          </a:xfrm>
          <a:prstGeom prst="roundRect">
            <a:avLst/>
          </a:prstGeom>
          <a:solidFill>
            <a:srgbClr val="E7330C"/>
          </a:solidFill>
          <a:ln>
            <a:noFill/>
          </a:ln>
          <a:effectLst/>
        </p:spPr>
        <p:style>
          <a:lnRef idx="1">
            <a:schemeClr val="accent4"/>
          </a:lnRef>
          <a:fillRef idx="2">
            <a:schemeClr val="accent4"/>
          </a:fillRef>
          <a:effectRef idx="1">
            <a:schemeClr val="accent4"/>
          </a:effectRef>
          <a:fontRef idx="minor">
            <a:schemeClr val="dk1"/>
          </a:fontRef>
        </p:style>
        <p:txBody>
          <a:bodyPr lIns="36000" tIns="36000" rIns="36000" bIns="36000" rtlCol="0" anchor="ctr">
            <a:noAutofit/>
          </a:bodyPr>
          <a:lstStyle/>
          <a:p>
            <a:pPr algn="ctr" eaLnBrk="0" hangingPunct="0">
              <a:buClr>
                <a:prstClr val="black"/>
              </a:buClr>
              <a:buSzPct val="100000"/>
              <a:buFont typeface="Arial" pitchFamily="34" charset="0"/>
              <a:buNone/>
            </a:pPr>
            <a:r>
              <a:rPr lang="zh-CN" altLang="en-US" sz="1000" b="1" dirty="0" smtClean="0">
                <a:solidFill>
                  <a:srgbClr val="FFFFFF"/>
                </a:solidFill>
                <a:latin typeface="微软雅黑"/>
              </a:rPr>
              <a:t>近</a:t>
            </a:r>
            <a:r>
              <a:rPr lang="en-US" altLang="zh-CN" sz="1000" b="1" dirty="0" smtClean="0">
                <a:solidFill>
                  <a:srgbClr val="FFFFFF"/>
                </a:solidFill>
                <a:latin typeface="微软雅黑"/>
              </a:rPr>
              <a:t>6</a:t>
            </a:r>
            <a:r>
              <a:rPr lang="zh-CN" altLang="en-US" sz="1000" b="1" dirty="0" smtClean="0">
                <a:solidFill>
                  <a:srgbClr val="FFFFFF"/>
                </a:solidFill>
                <a:latin typeface="微软雅黑"/>
              </a:rPr>
              <a:t>个月航空消费金额</a:t>
            </a:r>
            <a:endParaRPr lang="zh-CN" altLang="en-US" sz="1000" b="1" dirty="0">
              <a:solidFill>
                <a:srgbClr val="FFFFFF"/>
              </a:solidFill>
              <a:latin typeface="微软雅黑"/>
            </a:endParaRPr>
          </a:p>
        </p:txBody>
      </p:sp>
      <p:sp>
        <p:nvSpPr>
          <p:cNvPr id="19" name="圆角矩形 18"/>
          <p:cNvSpPr/>
          <p:nvPr/>
        </p:nvSpPr>
        <p:spPr>
          <a:xfrm>
            <a:off x="7429984" y="3159792"/>
            <a:ext cx="1128521" cy="392183"/>
          </a:xfrm>
          <a:prstGeom prst="roundRect">
            <a:avLst/>
          </a:prstGeom>
          <a:solidFill>
            <a:srgbClr val="E7330C"/>
          </a:solidFill>
          <a:ln>
            <a:noFill/>
          </a:ln>
          <a:effectLst/>
        </p:spPr>
        <p:style>
          <a:lnRef idx="1">
            <a:schemeClr val="accent4"/>
          </a:lnRef>
          <a:fillRef idx="2">
            <a:schemeClr val="accent4"/>
          </a:fillRef>
          <a:effectRef idx="1">
            <a:schemeClr val="accent4"/>
          </a:effectRef>
          <a:fontRef idx="minor">
            <a:schemeClr val="dk1"/>
          </a:fontRef>
        </p:style>
        <p:txBody>
          <a:bodyPr lIns="36000" tIns="36000" rIns="36000" bIns="36000" rtlCol="0" anchor="ctr">
            <a:noAutofit/>
          </a:bodyPr>
          <a:lstStyle/>
          <a:p>
            <a:pPr algn="ctr" eaLnBrk="0" hangingPunct="0">
              <a:buClr>
                <a:prstClr val="black"/>
              </a:buClr>
              <a:buSzPct val="100000"/>
              <a:buFont typeface="Arial" pitchFamily="34" charset="0"/>
              <a:buNone/>
            </a:pPr>
            <a:r>
              <a:rPr lang="zh-CN" altLang="en-US" sz="1000" b="1" dirty="0" smtClean="0">
                <a:solidFill>
                  <a:srgbClr val="FFFFFF"/>
                </a:solidFill>
                <a:latin typeface="微软雅黑"/>
              </a:rPr>
              <a:t>近</a:t>
            </a:r>
            <a:r>
              <a:rPr lang="en-US" altLang="zh-CN" sz="1000" b="1" dirty="0" smtClean="0">
                <a:solidFill>
                  <a:srgbClr val="FFFFFF"/>
                </a:solidFill>
                <a:latin typeface="微软雅黑"/>
              </a:rPr>
              <a:t>6</a:t>
            </a:r>
            <a:r>
              <a:rPr lang="zh-CN" altLang="en-US" sz="1000" b="1" dirty="0" smtClean="0">
                <a:solidFill>
                  <a:srgbClr val="FFFFFF"/>
                </a:solidFill>
                <a:latin typeface="微软雅黑"/>
              </a:rPr>
              <a:t>个月航空消费笔数</a:t>
            </a:r>
            <a:endParaRPr lang="zh-CN" altLang="en-US" sz="1000" b="1" dirty="0">
              <a:solidFill>
                <a:srgbClr val="FFFFFF"/>
              </a:solidFill>
              <a:latin typeface="微软雅黑"/>
            </a:endParaRPr>
          </a:p>
        </p:txBody>
      </p:sp>
      <p:sp>
        <p:nvSpPr>
          <p:cNvPr id="20" name="圆角矩形 19"/>
          <p:cNvSpPr/>
          <p:nvPr/>
        </p:nvSpPr>
        <p:spPr>
          <a:xfrm>
            <a:off x="4885694" y="3653829"/>
            <a:ext cx="1128521" cy="392183"/>
          </a:xfrm>
          <a:prstGeom prst="roundRect">
            <a:avLst/>
          </a:prstGeom>
          <a:solidFill>
            <a:srgbClr val="E7330C"/>
          </a:solidFill>
          <a:ln>
            <a:noFill/>
          </a:ln>
          <a:effectLst/>
        </p:spPr>
        <p:style>
          <a:lnRef idx="1">
            <a:schemeClr val="accent4"/>
          </a:lnRef>
          <a:fillRef idx="2">
            <a:schemeClr val="accent4"/>
          </a:fillRef>
          <a:effectRef idx="1">
            <a:schemeClr val="accent4"/>
          </a:effectRef>
          <a:fontRef idx="minor">
            <a:schemeClr val="dk1"/>
          </a:fontRef>
        </p:style>
        <p:txBody>
          <a:bodyPr lIns="36000" tIns="36000" rIns="36000" bIns="36000" rtlCol="0" anchor="ctr">
            <a:noAutofit/>
          </a:bodyPr>
          <a:lstStyle/>
          <a:p>
            <a:pPr algn="ctr" eaLnBrk="0" hangingPunct="0">
              <a:buClr>
                <a:prstClr val="black"/>
              </a:buClr>
              <a:buSzPct val="100000"/>
              <a:buFont typeface="Arial" pitchFamily="34" charset="0"/>
              <a:buNone/>
            </a:pPr>
            <a:r>
              <a:rPr lang="zh-CN" altLang="en-US" sz="1000" b="1" dirty="0" smtClean="0">
                <a:solidFill>
                  <a:srgbClr val="FFFFFF"/>
                </a:solidFill>
                <a:latin typeface="微软雅黑"/>
              </a:rPr>
              <a:t>近</a:t>
            </a:r>
            <a:r>
              <a:rPr lang="en-US" altLang="zh-CN" sz="1000" b="1" dirty="0" smtClean="0">
                <a:solidFill>
                  <a:srgbClr val="FFFFFF"/>
                </a:solidFill>
                <a:latin typeface="微软雅黑"/>
              </a:rPr>
              <a:t>6</a:t>
            </a:r>
            <a:r>
              <a:rPr lang="zh-CN" altLang="en-US" sz="1000" b="1" dirty="0" smtClean="0">
                <a:solidFill>
                  <a:srgbClr val="FFFFFF"/>
                </a:solidFill>
                <a:latin typeface="微软雅黑"/>
              </a:rPr>
              <a:t>个月保险支出金额</a:t>
            </a:r>
            <a:endParaRPr lang="zh-CN" altLang="en-US" sz="1000" b="1" dirty="0">
              <a:solidFill>
                <a:srgbClr val="FFFFFF"/>
              </a:solidFill>
              <a:latin typeface="微软雅黑"/>
            </a:endParaRPr>
          </a:p>
        </p:txBody>
      </p:sp>
      <p:sp>
        <p:nvSpPr>
          <p:cNvPr id="21" name="圆角矩形 20"/>
          <p:cNvSpPr/>
          <p:nvPr/>
        </p:nvSpPr>
        <p:spPr>
          <a:xfrm>
            <a:off x="6157839" y="3653829"/>
            <a:ext cx="1128521" cy="392183"/>
          </a:xfrm>
          <a:prstGeom prst="roundRect">
            <a:avLst/>
          </a:prstGeom>
          <a:solidFill>
            <a:srgbClr val="E7330C"/>
          </a:solidFill>
          <a:ln>
            <a:noFill/>
          </a:ln>
          <a:effectLst/>
        </p:spPr>
        <p:style>
          <a:lnRef idx="1">
            <a:schemeClr val="accent4"/>
          </a:lnRef>
          <a:fillRef idx="2">
            <a:schemeClr val="accent4"/>
          </a:fillRef>
          <a:effectRef idx="1">
            <a:schemeClr val="accent4"/>
          </a:effectRef>
          <a:fontRef idx="minor">
            <a:schemeClr val="dk1"/>
          </a:fontRef>
        </p:style>
        <p:txBody>
          <a:bodyPr lIns="36000" tIns="36000" rIns="36000" bIns="36000" rtlCol="0" anchor="ctr">
            <a:noAutofit/>
          </a:bodyPr>
          <a:lstStyle/>
          <a:p>
            <a:pPr algn="ctr" eaLnBrk="0" hangingPunct="0">
              <a:buClr>
                <a:prstClr val="black"/>
              </a:buClr>
              <a:buSzPct val="100000"/>
              <a:buFont typeface="Arial" pitchFamily="34" charset="0"/>
              <a:buNone/>
            </a:pPr>
            <a:r>
              <a:rPr lang="zh-CN" altLang="en-US" sz="1000" b="1" dirty="0" smtClean="0">
                <a:solidFill>
                  <a:srgbClr val="FFFFFF"/>
                </a:solidFill>
                <a:latin typeface="微软雅黑"/>
              </a:rPr>
              <a:t>近</a:t>
            </a:r>
            <a:r>
              <a:rPr lang="en-US" altLang="zh-CN" sz="1000" b="1" dirty="0" smtClean="0">
                <a:solidFill>
                  <a:srgbClr val="FFFFFF"/>
                </a:solidFill>
                <a:latin typeface="微软雅黑"/>
              </a:rPr>
              <a:t>6</a:t>
            </a:r>
            <a:r>
              <a:rPr lang="zh-CN" altLang="en-US" sz="1000" b="1" dirty="0" smtClean="0">
                <a:solidFill>
                  <a:srgbClr val="FFFFFF"/>
                </a:solidFill>
                <a:latin typeface="微软雅黑"/>
              </a:rPr>
              <a:t>个月铁路消费金额</a:t>
            </a:r>
            <a:endParaRPr lang="zh-CN" altLang="en-US" sz="1000" b="1" dirty="0">
              <a:solidFill>
                <a:srgbClr val="FFFFFF"/>
              </a:solidFill>
              <a:latin typeface="微软雅黑"/>
            </a:endParaRPr>
          </a:p>
        </p:txBody>
      </p:sp>
      <p:sp>
        <p:nvSpPr>
          <p:cNvPr id="22" name="圆角矩形 21"/>
          <p:cNvSpPr/>
          <p:nvPr/>
        </p:nvSpPr>
        <p:spPr>
          <a:xfrm>
            <a:off x="7429984" y="3653829"/>
            <a:ext cx="1128521" cy="392183"/>
          </a:xfrm>
          <a:prstGeom prst="roundRect">
            <a:avLst/>
          </a:prstGeom>
          <a:solidFill>
            <a:srgbClr val="E7330C"/>
          </a:solidFill>
          <a:ln>
            <a:noFill/>
          </a:ln>
          <a:effectLst/>
        </p:spPr>
        <p:style>
          <a:lnRef idx="1">
            <a:schemeClr val="accent4"/>
          </a:lnRef>
          <a:fillRef idx="2">
            <a:schemeClr val="accent4"/>
          </a:fillRef>
          <a:effectRef idx="1">
            <a:schemeClr val="accent4"/>
          </a:effectRef>
          <a:fontRef idx="minor">
            <a:schemeClr val="dk1"/>
          </a:fontRef>
        </p:style>
        <p:txBody>
          <a:bodyPr lIns="36000" tIns="36000" rIns="36000" bIns="36000" rtlCol="0" anchor="ctr">
            <a:noAutofit/>
          </a:bodyPr>
          <a:lstStyle/>
          <a:p>
            <a:pPr algn="ctr" eaLnBrk="0" hangingPunct="0">
              <a:buClr>
                <a:prstClr val="black"/>
              </a:buClr>
              <a:buSzPct val="100000"/>
              <a:buFont typeface="Arial" pitchFamily="34" charset="0"/>
              <a:buNone/>
            </a:pPr>
            <a:r>
              <a:rPr lang="zh-CN" altLang="en-US" sz="1000" b="1" dirty="0" smtClean="0">
                <a:solidFill>
                  <a:srgbClr val="FFFFFF"/>
                </a:solidFill>
                <a:latin typeface="微软雅黑"/>
              </a:rPr>
              <a:t>近</a:t>
            </a:r>
            <a:r>
              <a:rPr lang="en-US" altLang="zh-CN" sz="1000" b="1" dirty="0" smtClean="0">
                <a:solidFill>
                  <a:srgbClr val="FFFFFF"/>
                </a:solidFill>
                <a:latin typeface="微软雅黑"/>
              </a:rPr>
              <a:t>12</a:t>
            </a:r>
            <a:r>
              <a:rPr lang="zh-CN" altLang="en-US" sz="1000" b="1" dirty="0" smtClean="0">
                <a:solidFill>
                  <a:srgbClr val="FFFFFF"/>
                </a:solidFill>
                <a:latin typeface="微软雅黑"/>
              </a:rPr>
              <a:t>个月娱乐类</a:t>
            </a:r>
            <a:endParaRPr lang="en-US" altLang="zh-CN" sz="1000" b="1" dirty="0" smtClean="0">
              <a:solidFill>
                <a:srgbClr val="FFFFFF"/>
              </a:solidFill>
              <a:latin typeface="微软雅黑"/>
            </a:endParaRPr>
          </a:p>
          <a:p>
            <a:pPr algn="ctr" eaLnBrk="0" hangingPunct="0">
              <a:buClr>
                <a:prstClr val="black"/>
              </a:buClr>
              <a:buSzPct val="100000"/>
              <a:buFont typeface="Arial" pitchFamily="34" charset="0"/>
              <a:buNone/>
            </a:pPr>
            <a:r>
              <a:rPr lang="zh-CN" altLang="en-US" sz="1000" b="1" dirty="0" smtClean="0">
                <a:solidFill>
                  <a:srgbClr val="FFFFFF"/>
                </a:solidFill>
                <a:latin typeface="微软雅黑"/>
              </a:rPr>
              <a:t>消费金额</a:t>
            </a:r>
            <a:endParaRPr lang="zh-CN" altLang="en-US" sz="1000" b="1" dirty="0">
              <a:solidFill>
                <a:srgbClr val="FFFFFF"/>
              </a:solidFill>
              <a:latin typeface="微软雅黑"/>
            </a:endParaRPr>
          </a:p>
        </p:txBody>
      </p:sp>
      <p:sp>
        <p:nvSpPr>
          <p:cNvPr id="23" name="圆角矩形 22"/>
          <p:cNvSpPr/>
          <p:nvPr/>
        </p:nvSpPr>
        <p:spPr>
          <a:xfrm>
            <a:off x="4885694" y="4147865"/>
            <a:ext cx="1128521" cy="392183"/>
          </a:xfrm>
          <a:prstGeom prst="roundRect">
            <a:avLst/>
          </a:prstGeom>
          <a:solidFill>
            <a:srgbClr val="E7330C"/>
          </a:solidFill>
          <a:ln>
            <a:noFill/>
          </a:ln>
          <a:effectLst/>
        </p:spPr>
        <p:style>
          <a:lnRef idx="1">
            <a:schemeClr val="accent4"/>
          </a:lnRef>
          <a:fillRef idx="2">
            <a:schemeClr val="accent4"/>
          </a:fillRef>
          <a:effectRef idx="1">
            <a:schemeClr val="accent4"/>
          </a:effectRef>
          <a:fontRef idx="minor">
            <a:schemeClr val="dk1"/>
          </a:fontRef>
        </p:style>
        <p:txBody>
          <a:bodyPr lIns="36000" tIns="36000" rIns="36000" bIns="36000" rtlCol="0" anchor="ctr">
            <a:noAutofit/>
          </a:bodyPr>
          <a:lstStyle/>
          <a:p>
            <a:pPr algn="ctr" eaLnBrk="0" hangingPunct="0">
              <a:buClr>
                <a:prstClr val="black"/>
              </a:buClr>
              <a:buSzPct val="100000"/>
              <a:buFont typeface="Arial" pitchFamily="34" charset="0"/>
              <a:buNone/>
            </a:pPr>
            <a:r>
              <a:rPr lang="zh-CN" altLang="en-US" sz="1000" b="1" dirty="0" smtClean="0">
                <a:solidFill>
                  <a:srgbClr val="FFFFFF"/>
                </a:solidFill>
                <a:latin typeface="微软雅黑"/>
              </a:rPr>
              <a:t>近</a:t>
            </a:r>
            <a:r>
              <a:rPr lang="en-US" altLang="zh-CN" sz="1000" b="1" dirty="0" smtClean="0">
                <a:solidFill>
                  <a:srgbClr val="FFFFFF"/>
                </a:solidFill>
                <a:latin typeface="微软雅黑"/>
              </a:rPr>
              <a:t>12</a:t>
            </a:r>
            <a:r>
              <a:rPr lang="zh-CN" altLang="en-US" sz="1000" b="1" dirty="0" smtClean="0">
                <a:solidFill>
                  <a:srgbClr val="FFFFFF"/>
                </a:solidFill>
                <a:latin typeface="微软雅黑"/>
              </a:rPr>
              <a:t>月博彩消费金额</a:t>
            </a:r>
            <a:endParaRPr lang="zh-CN" altLang="en-US" sz="1000" b="1" dirty="0">
              <a:solidFill>
                <a:srgbClr val="FFFFFF"/>
              </a:solidFill>
              <a:latin typeface="微软雅黑"/>
            </a:endParaRPr>
          </a:p>
        </p:txBody>
      </p:sp>
      <p:sp>
        <p:nvSpPr>
          <p:cNvPr id="24" name="圆角矩形 23"/>
          <p:cNvSpPr/>
          <p:nvPr/>
        </p:nvSpPr>
        <p:spPr>
          <a:xfrm>
            <a:off x="6157839" y="4147865"/>
            <a:ext cx="1128521" cy="392183"/>
          </a:xfrm>
          <a:prstGeom prst="roundRect">
            <a:avLst/>
          </a:prstGeom>
          <a:solidFill>
            <a:srgbClr val="E7330C"/>
          </a:solidFill>
          <a:ln>
            <a:noFill/>
          </a:ln>
          <a:effectLst/>
        </p:spPr>
        <p:style>
          <a:lnRef idx="1">
            <a:schemeClr val="accent4"/>
          </a:lnRef>
          <a:fillRef idx="2">
            <a:schemeClr val="accent4"/>
          </a:fillRef>
          <a:effectRef idx="1">
            <a:schemeClr val="accent4"/>
          </a:effectRef>
          <a:fontRef idx="minor">
            <a:schemeClr val="dk1"/>
          </a:fontRef>
        </p:style>
        <p:txBody>
          <a:bodyPr lIns="36000" tIns="36000" rIns="36000" bIns="36000" rtlCol="0" anchor="ctr">
            <a:noAutofit/>
          </a:bodyPr>
          <a:lstStyle/>
          <a:p>
            <a:pPr algn="ctr" eaLnBrk="0" hangingPunct="0">
              <a:buClr>
                <a:prstClr val="black"/>
              </a:buClr>
              <a:buSzPct val="100000"/>
              <a:buFont typeface="Arial" pitchFamily="34" charset="0"/>
              <a:buNone/>
            </a:pPr>
            <a:r>
              <a:rPr lang="zh-CN" altLang="en-US" sz="1000" b="1" dirty="0" smtClean="0">
                <a:solidFill>
                  <a:srgbClr val="FFFFFF"/>
                </a:solidFill>
                <a:latin typeface="微软雅黑"/>
              </a:rPr>
              <a:t>月均交易金额</a:t>
            </a:r>
            <a:endParaRPr lang="zh-CN" altLang="en-US" sz="1000" b="1" dirty="0">
              <a:solidFill>
                <a:srgbClr val="FFFFFF"/>
              </a:solidFill>
              <a:latin typeface="微软雅黑"/>
            </a:endParaRPr>
          </a:p>
        </p:txBody>
      </p:sp>
      <p:sp>
        <p:nvSpPr>
          <p:cNvPr id="25" name="圆角矩形 24"/>
          <p:cNvSpPr/>
          <p:nvPr/>
        </p:nvSpPr>
        <p:spPr>
          <a:xfrm>
            <a:off x="7429984" y="4147865"/>
            <a:ext cx="1128521" cy="392183"/>
          </a:xfrm>
          <a:prstGeom prst="roundRect">
            <a:avLst/>
          </a:prstGeom>
          <a:solidFill>
            <a:srgbClr val="E7330C"/>
          </a:solidFill>
          <a:ln>
            <a:noFill/>
          </a:ln>
          <a:effectLst/>
        </p:spPr>
        <p:style>
          <a:lnRef idx="1">
            <a:schemeClr val="accent4"/>
          </a:lnRef>
          <a:fillRef idx="2">
            <a:schemeClr val="accent4"/>
          </a:fillRef>
          <a:effectRef idx="1">
            <a:schemeClr val="accent4"/>
          </a:effectRef>
          <a:fontRef idx="minor">
            <a:schemeClr val="dk1"/>
          </a:fontRef>
        </p:style>
        <p:txBody>
          <a:bodyPr lIns="36000" tIns="36000" rIns="36000" bIns="36000" rtlCol="0" anchor="ctr">
            <a:noAutofit/>
          </a:bodyPr>
          <a:lstStyle/>
          <a:p>
            <a:pPr algn="ctr" eaLnBrk="0" hangingPunct="0">
              <a:buClr>
                <a:prstClr val="black"/>
              </a:buClr>
              <a:buSzPct val="100000"/>
              <a:buFont typeface="Arial" pitchFamily="34" charset="0"/>
              <a:buNone/>
            </a:pPr>
            <a:r>
              <a:rPr lang="zh-CN" altLang="en-US" sz="1000" b="1" dirty="0" smtClean="0">
                <a:solidFill>
                  <a:srgbClr val="FFFFFF"/>
                </a:solidFill>
                <a:latin typeface="微软雅黑"/>
              </a:rPr>
              <a:t>月均交易笔数</a:t>
            </a:r>
            <a:endParaRPr lang="zh-CN" altLang="en-US" sz="1000" b="1" dirty="0">
              <a:solidFill>
                <a:srgbClr val="FFFFFF"/>
              </a:solidFill>
              <a:latin typeface="微软雅黑"/>
            </a:endParaRPr>
          </a:p>
        </p:txBody>
      </p:sp>
      <p:sp>
        <p:nvSpPr>
          <p:cNvPr id="26" name="圆角矩形 25"/>
          <p:cNvSpPr/>
          <p:nvPr/>
        </p:nvSpPr>
        <p:spPr>
          <a:xfrm>
            <a:off x="4885694" y="4633368"/>
            <a:ext cx="1128521" cy="392183"/>
          </a:xfrm>
          <a:prstGeom prst="roundRect">
            <a:avLst/>
          </a:prstGeom>
          <a:solidFill>
            <a:srgbClr val="E7330C"/>
          </a:solidFill>
          <a:ln>
            <a:noFill/>
          </a:ln>
          <a:effectLst/>
        </p:spPr>
        <p:style>
          <a:lnRef idx="1">
            <a:schemeClr val="accent4"/>
          </a:lnRef>
          <a:fillRef idx="2">
            <a:schemeClr val="accent4"/>
          </a:fillRef>
          <a:effectRef idx="1">
            <a:schemeClr val="accent4"/>
          </a:effectRef>
          <a:fontRef idx="minor">
            <a:schemeClr val="dk1"/>
          </a:fontRef>
        </p:style>
        <p:txBody>
          <a:bodyPr lIns="36000" tIns="36000" rIns="36000" bIns="36000" rtlCol="0" anchor="ctr">
            <a:noAutofit/>
          </a:bodyPr>
          <a:lstStyle/>
          <a:p>
            <a:pPr algn="ctr" eaLnBrk="0" hangingPunct="0">
              <a:buClr>
                <a:prstClr val="black"/>
              </a:buClr>
              <a:buSzPct val="100000"/>
              <a:buFont typeface="Arial" pitchFamily="34" charset="0"/>
              <a:buNone/>
            </a:pPr>
            <a:r>
              <a:rPr lang="zh-CN" altLang="en-US" sz="1000" b="1" dirty="0" smtClean="0">
                <a:solidFill>
                  <a:srgbClr val="FFFFFF"/>
                </a:solidFill>
                <a:latin typeface="微软雅黑"/>
              </a:rPr>
              <a:t>近</a:t>
            </a:r>
            <a:r>
              <a:rPr lang="en-US" altLang="zh-CN" sz="1000" b="1" dirty="0" smtClean="0">
                <a:solidFill>
                  <a:srgbClr val="FFFFFF"/>
                </a:solidFill>
                <a:latin typeface="微软雅黑"/>
              </a:rPr>
              <a:t>12</a:t>
            </a:r>
            <a:r>
              <a:rPr lang="zh-CN" altLang="en-US" sz="1000" b="1" dirty="0" smtClean="0">
                <a:solidFill>
                  <a:srgbClr val="FFFFFF"/>
                </a:solidFill>
                <a:latin typeface="微软雅黑"/>
              </a:rPr>
              <a:t>月最近一笔交易时间</a:t>
            </a:r>
            <a:endParaRPr lang="zh-CN" altLang="en-US" sz="1000" b="1" dirty="0">
              <a:solidFill>
                <a:srgbClr val="FFFFFF"/>
              </a:solidFill>
              <a:latin typeface="微软雅黑"/>
            </a:endParaRPr>
          </a:p>
        </p:txBody>
      </p:sp>
      <p:graphicFrame>
        <p:nvGraphicFramePr>
          <p:cNvPr id="27" name="对象 26"/>
          <p:cNvGraphicFramePr>
            <a:graphicFrameLocks noChangeAspect="1"/>
          </p:cNvGraphicFramePr>
          <p:nvPr>
            <p:extLst>
              <p:ext uri="{D42A27DB-BD31-4B8C-83A1-F6EECF244321}">
                <p14:modId xmlns="" xmlns:p14="http://schemas.microsoft.com/office/powerpoint/2010/main" val="1140763438"/>
              </p:ext>
            </p:extLst>
          </p:nvPr>
        </p:nvGraphicFramePr>
        <p:xfrm>
          <a:off x="6658217" y="4603815"/>
          <a:ext cx="854501" cy="539685"/>
        </p:xfrm>
        <a:graphic>
          <a:graphicData uri="http://schemas.openxmlformats.org/presentationml/2006/ole">
            <p:oleObj spid="_x0000_s7308" name="工作表" showAsIcon="1" r:id="rId3" imgW="950760" imgH="594000" progId="Excel.Sheet.12">
              <p:embed/>
            </p:oleObj>
          </a:graphicData>
        </a:graphic>
      </p:graphicFrame>
      <p:sp>
        <p:nvSpPr>
          <p:cNvPr id="28" name="文本框 27"/>
          <p:cNvSpPr txBox="1"/>
          <p:nvPr/>
        </p:nvSpPr>
        <p:spPr>
          <a:xfrm>
            <a:off x="7429984" y="4666972"/>
            <a:ext cx="644003" cy="430879"/>
          </a:xfrm>
          <a:prstGeom prst="rect">
            <a:avLst/>
          </a:prstGeom>
        </p:spPr>
        <p:txBody>
          <a:bodyPr wrap="square" lIns="91432" tIns="45716" rIns="91432" bIns="45716" rtlCol="0">
            <a:spAutoFit/>
          </a:bodyPr>
          <a:lstStyle/>
          <a:p>
            <a:pPr algn="ctr" defTabSz="914310"/>
            <a:r>
              <a:rPr kumimoji="1" lang="zh-CN" altLang="en-US" sz="1100" kern="0" smtClean="0">
                <a:solidFill>
                  <a:srgbClr val="E7330C"/>
                </a:solidFill>
              </a:rPr>
              <a:t>银联详</a:t>
            </a:r>
            <a:endParaRPr kumimoji="1" lang="en-US" altLang="zh-CN" sz="1100" kern="0" dirty="0" smtClean="0">
              <a:solidFill>
                <a:srgbClr val="E7330C"/>
              </a:solidFill>
            </a:endParaRPr>
          </a:p>
          <a:p>
            <a:pPr algn="ctr" defTabSz="914310"/>
            <a:r>
              <a:rPr kumimoji="1" lang="zh-CN" altLang="en-US" sz="1100" kern="0" dirty="0" smtClean="0">
                <a:solidFill>
                  <a:srgbClr val="E7330C"/>
                </a:solidFill>
              </a:rPr>
              <a:t>细接口</a:t>
            </a:r>
          </a:p>
        </p:txBody>
      </p:sp>
      <p:sp>
        <p:nvSpPr>
          <p:cNvPr id="29" name="文本框 28"/>
          <p:cNvSpPr txBox="1"/>
          <p:nvPr/>
        </p:nvSpPr>
        <p:spPr>
          <a:xfrm>
            <a:off x="415745" y="2349990"/>
            <a:ext cx="4027470" cy="261602"/>
          </a:xfrm>
          <a:prstGeom prst="rect">
            <a:avLst/>
          </a:prstGeom>
        </p:spPr>
        <p:txBody>
          <a:bodyPr wrap="square" lIns="91432" tIns="45716" rIns="91432" bIns="45716" rtlCol="0">
            <a:spAutoFit/>
          </a:bodyPr>
          <a:lstStyle/>
          <a:p>
            <a:pPr algn="ctr" defTabSz="914310"/>
            <a:r>
              <a:rPr kumimoji="1" lang="zh-CN" altLang="en-US" sz="1100" b="1" kern="0" dirty="0" smtClean="0">
                <a:solidFill>
                  <a:prstClr val="black"/>
                </a:solidFill>
                <a:latin typeface="微软雅黑"/>
              </a:rPr>
              <a:t>提供</a:t>
            </a:r>
            <a:r>
              <a:rPr kumimoji="1" lang="en-US" altLang="zh-CN" sz="1100" b="1" i="1" kern="0" dirty="0">
                <a:solidFill>
                  <a:srgbClr val="C00000"/>
                </a:solidFill>
                <a:latin typeface="微软雅黑"/>
              </a:rPr>
              <a:t>5</a:t>
            </a:r>
            <a:r>
              <a:rPr kumimoji="1" lang="zh-CN" altLang="en-US" sz="1100" b="1" kern="0" dirty="0" smtClean="0">
                <a:solidFill>
                  <a:prstClr val="black"/>
                </a:solidFill>
                <a:latin typeface="微软雅黑"/>
              </a:rPr>
              <a:t>个接口画像信息</a:t>
            </a:r>
          </a:p>
        </p:txBody>
      </p:sp>
    </p:spTree>
    <p:extLst>
      <p:ext uri="{BB962C8B-B14F-4D97-AF65-F5344CB8AC3E}">
        <p14:creationId xmlns="" xmlns:p14="http://schemas.microsoft.com/office/powerpoint/2010/main" val="13528399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1840564" y="-1171520"/>
            <a:ext cx="4953000" cy="307768"/>
          </a:xfrm>
          <a:prstGeom prst="rect">
            <a:avLst/>
          </a:prstGeom>
        </p:spPr>
        <p:txBody>
          <a:bodyPr wrap="square" lIns="91432" tIns="45716" rIns="91432" bIns="45716" rtlCol="0">
            <a:spAutoFit/>
          </a:bodyPr>
          <a:lstStyle/>
          <a:p>
            <a:pPr defTabSz="914310"/>
            <a:r>
              <a:rPr kumimoji="1" lang="zh-CN" altLang="en-US" kern="0" dirty="0" smtClean="0">
                <a:solidFill>
                  <a:prstClr val="black"/>
                </a:solidFill>
              </a:rPr>
              <a:t>架构，服务模式（将蚂蚁的图画在这里 </a:t>
            </a:r>
            <a:r>
              <a:rPr kumimoji="1" lang="en-US" altLang="zh-CN" kern="0" dirty="0" smtClean="0">
                <a:solidFill>
                  <a:prstClr val="black"/>
                </a:solidFill>
              </a:rPr>
              <a:t>backup</a:t>
            </a:r>
            <a:r>
              <a:rPr kumimoji="1" lang="zh-CN" altLang="en-US" kern="0" dirty="0" smtClean="0">
                <a:solidFill>
                  <a:prstClr val="black"/>
                </a:solidFill>
              </a:rPr>
              <a:t>）</a:t>
            </a:r>
          </a:p>
        </p:txBody>
      </p:sp>
      <p:sp>
        <p:nvSpPr>
          <p:cNvPr id="38" name="文本框 37"/>
          <p:cNvSpPr txBox="1"/>
          <p:nvPr/>
        </p:nvSpPr>
        <p:spPr>
          <a:xfrm>
            <a:off x="0" y="714934"/>
            <a:ext cx="9144000" cy="700576"/>
          </a:xfrm>
          <a:prstGeom prst="rect">
            <a:avLst/>
          </a:prstGeom>
          <a:noFill/>
        </p:spPr>
        <p:txBody>
          <a:bodyPr wrap="square" rtlCol="0">
            <a:spAutoFit/>
          </a:bodyPr>
          <a:lstStyle>
            <a:defPPr>
              <a:defRPr lang="zh-CN"/>
            </a:defPPr>
            <a:lvl1pPr marL="285750" indent="-285750" defTabSz="685165">
              <a:lnSpc>
                <a:spcPct val="150000"/>
              </a:lnSpc>
              <a:buClr>
                <a:srgbClr val="C00000"/>
              </a:buClr>
              <a:buFont typeface="Wingdings" charset="2"/>
              <a:buChar char="n"/>
              <a:defRPr kumimoji="1" b="1">
                <a:solidFill>
                  <a:prstClr val="black">
                    <a:lumMod val="95000"/>
                    <a:lumOff val="5000"/>
                  </a:prstClr>
                </a:solidFill>
                <a:latin typeface="微软雅黑"/>
              </a:defRPr>
            </a:lvl1pPr>
          </a:lstStyle>
          <a:p>
            <a:r>
              <a:rPr lang="zh-CN" altLang="en-US" dirty="0"/>
              <a:t>通过大数据平台全面汇聚整合的用户基础信息进行挖掘，形成征信数据产品，在充分保障用户隐私安全的前提下，利用脱敏数据为专业化的授信机构提供金融行业数据验证和征信评估服务</a:t>
            </a:r>
          </a:p>
        </p:txBody>
      </p:sp>
      <p:sp>
        <p:nvSpPr>
          <p:cNvPr id="44" name="矩形 43"/>
          <p:cNvSpPr/>
          <p:nvPr/>
        </p:nvSpPr>
        <p:spPr>
          <a:xfrm>
            <a:off x="3448955" y="2238967"/>
            <a:ext cx="1415772" cy="276999"/>
          </a:xfrm>
          <a:prstGeom prst="rect">
            <a:avLst/>
          </a:prstGeom>
        </p:spPr>
        <p:txBody>
          <a:bodyPr wrap="none">
            <a:spAutoFit/>
          </a:bodyPr>
          <a:lstStyle/>
          <a:p>
            <a:pPr defTabSz="685732" fontAlgn="base">
              <a:spcBef>
                <a:spcPct val="0"/>
              </a:spcBef>
              <a:spcAft>
                <a:spcPct val="0"/>
              </a:spcAft>
            </a:pPr>
            <a:r>
              <a:rPr lang="zh-CN" altLang="en-US" sz="1200" b="1" dirty="0">
                <a:solidFill>
                  <a:prstClr val="black"/>
                </a:solidFill>
                <a:latin typeface="微软雅黑"/>
                <a:sym typeface="Arial" pitchFamily="34" charset="0"/>
              </a:rPr>
              <a:t>用户身份嫌疑查询</a:t>
            </a:r>
          </a:p>
        </p:txBody>
      </p:sp>
      <p:cxnSp>
        <p:nvCxnSpPr>
          <p:cNvPr id="53" name="直接箭头连接符 16"/>
          <p:cNvCxnSpPr/>
          <p:nvPr/>
        </p:nvCxnSpPr>
        <p:spPr>
          <a:xfrm flipV="1">
            <a:off x="3467960" y="2669106"/>
            <a:ext cx="1377762" cy="7061"/>
          </a:xfrm>
          <a:prstGeom prst="straightConnector1">
            <a:avLst/>
          </a:prstGeom>
          <a:ln>
            <a:prstDash val="dash"/>
            <a:headEnd type="triangle" w="lg" len="lg"/>
            <a:tailEnd type="none" w="lg" len="lg"/>
          </a:ln>
        </p:spPr>
        <p:style>
          <a:lnRef idx="1">
            <a:schemeClr val="accent6"/>
          </a:lnRef>
          <a:fillRef idx="0">
            <a:schemeClr val="accent6"/>
          </a:fillRef>
          <a:effectRef idx="0">
            <a:schemeClr val="accent6"/>
          </a:effectRef>
          <a:fontRef idx="minor">
            <a:schemeClr val="tx1"/>
          </a:fontRef>
        </p:style>
      </p:cxnSp>
      <p:cxnSp>
        <p:nvCxnSpPr>
          <p:cNvPr id="54" name="直接箭头连接符 17"/>
          <p:cNvCxnSpPr/>
          <p:nvPr/>
        </p:nvCxnSpPr>
        <p:spPr>
          <a:xfrm flipV="1">
            <a:off x="3451742" y="2506406"/>
            <a:ext cx="1410199" cy="7899"/>
          </a:xfrm>
          <a:prstGeom prst="straightConnector1">
            <a:avLst/>
          </a:prstGeom>
          <a:ln>
            <a:prstDash val="dash"/>
            <a:headEnd type="none" w="med" len="med"/>
            <a:tailEnd type="triangle" w="lg" len="lg"/>
          </a:ln>
        </p:spPr>
        <p:style>
          <a:lnRef idx="1">
            <a:schemeClr val="accent6"/>
          </a:lnRef>
          <a:fillRef idx="0">
            <a:schemeClr val="accent6"/>
          </a:fillRef>
          <a:effectRef idx="0">
            <a:schemeClr val="accent6"/>
          </a:effectRef>
          <a:fontRef idx="minor">
            <a:schemeClr val="tx1"/>
          </a:fontRef>
        </p:style>
      </p:cxnSp>
      <p:sp>
        <p:nvSpPr>
          <p:cNvPr id="55" name="矩形 54"/>
          <p:cNvSpPr/>
          <p:nvPr/>
        </p:nvSpPr>
        <p:spPr>
          <a:xfrm>
            <a:off x="3874552" y="2653215"/>
            <a:ext cx="564578" cy="276999"/>
          </a:xfrm>
          <a:prstGeom prst="rect">
            <a:avLst/>
          </a:prstGeom>
        </p:spPr>
        <p:txBody>
          <a:bodyPr wrap="none">
            <a:spAutoFit/>
          </a:bodyPr>
          <a:lstStyle/>
          <a:p>
            <a:pPr defTabSz="685732" fontAlgn="base">
              <a:spcBef>
                <a:spcPct val="0"/>
              </a:spcBef>
              <a:spcAft>
                <a:spcPct val="0"/>
              </a:spcAft>
            </a:pPr>
            <a:r>
              <a:rPr lang="zh-CN" altLang="en-US" sz="1200" b="1" dirty="0">
                <a:solidFill>
                  <a:prstClr val="black"/>
                </a:solidFill>
                <a:latin typeface="微软雅黑"/>
                <a:sym typeface="Arial" pitchFamily="34" charset="0"/>
              </a:rPr>
              <a:t>是</a:t>
            </a:r>
            <a:r>
              <a:rPr lang="en-US" altLang="zh-CN" sz="1200" b="1" dirty="0">
                <a:solidFill>
                  <a:prstClr val="black"/>
                </a:solidFill>
                <a:latin typeface="微软雅黑"/>
                <a:sym typeface="Arial" pitchFamily="34" charset="0"/>
              </a:rPr>
              <a:t>/</a:t>
            </a:r>
            <a:r>
              <a:rPr lang="zh-CN" altLang="en-US" sz="1200" b="1" dirty="0">
                <a:solidFill>
                  <a:prstClr val="black"/>
                </a:solidFill>
                <a:latin typeface="微软雅黑"/>
                <a:sym typeface="Arial" pitchFamily="34" charset="0"/>
              </a:rPr>
              <a:t>否</a:t>
            </a:r>
          </a:p>
        </p:txBody>
      </p:sp>
      <p:grpSp>
        <p:nvGrpSpPr>
          <p:cNvPr id="4" name="组 3"/>
          <p:cNvGrpSpPr/>
          <p:nvPr/>
        </p:nvGrpSpPr>
        <p:grpSpPr>
          <a:xfrm>
            <a:off x="4881070" y="1677094"/>
            <a:ext cx="3882154" cy="2279502"/>
            <a:chOff x="4875485" y="2007028"/>
            <a:chExt cx="3882154" cy="2279502"/>
          </a:xfrm>
        </p:grpSpPr>
        <p:sp>
          <p:nvSpPr>
            <p:cNvPr id="40" name="TextBox 79"/>
            <p:cNvSpPr txBox="1"/>
            <p:nvPr/>
          </p:nvSpPr>
          <p:spPr>
            <a:xfrm>
              <a:off x="4875485" y="2007028"/>
              <a:ext cx="2929848" cy="2266065"/>
            </a:xfrm>
            <a:prstGeom prst="rect">
              <a:avLst/>
            </a:prstGeom>
            <a:noFill/>
            <a:ln>
              <a:solidFill>
                <a:srgbClr val="3399FF"/>
              </a:solidFill>
              <a:prstDash val="dashDot"/>
            </a:ln>
          </p:spPr>
          <p:txBody>
            <a:bodyPr wrap="square" rtlCol="0">
              <a:noAutofit/>
            </a:bodyPr>
            <a:lstStyle/>
            <a:p>
              <a:pPr defTabSz="685732" fontAlgn="base">
                <a:spcBef>
                  <a:spcPct val="0"/>
                </a:spcBef>
                <a:spcAft>
                  <a:spcPct val="0"/>
                </a:spcAft>
              </a:pPr>
              <a:endParaRPr lang="zh-CN" altLang="en-US" sz="1100" b="1" dirty="0">
                <a:solidFill>
                  <a:prstClr val="black"/>
                </a:solidFill>
                <a:latin typeface="微软雅黑" panose="020B0503020204020204" pitchFamily="34" charset="-122"/>
                <a:sym typeface="Arial" pitchFamily="34" charset="0"/>
              </a:endParaRPr>
            </a:p>
          </p:txBody>
        </p:sp>
        <p:pic>
          <p:nvPicPr>
            <p:cNvPr id="42" name="Picture 6" descr="c:\users\litao\appdata\roaming\360se6\User Data\temp\u=3082295585,3969953708&amp;fm=23&amp;gp=0.jpg"/>
            <p:cNvPicPr>
              <a:picLocks noChangeAspect="1" noChangeArrowheads="1"/>
            </p:cNvPicPr>
            <p:nvPr/>
          </p:nvPicPr>
          <p:blipFill>
            <a:blip r:embed="rId2" cstate="email">
              <a:extLst>
                <a:ext uri="{28A0092B-C50C-407E-A947-70E740481C1C}">
                  <a14:useLocalDpi xmlns="" xmlns:a14="http://schemas.microsoft.com/office/drawing/2010/main"/>
                </a:ext>
              </a:extLst>
            </a:blip>
            <a:srcRect/>
            <a:stretch>
              <a:fillRect/>
            </a:stretch>
          </p:blipFill>
          <p:spPr bwMode="auto">
            <a:xfrm>
              <a:off x="8285799" y="2934576"/>
              <a:ext cx="409317" cy="283258"/>
            </a:xfrm>
            <a:prstGeom prst="rect">
              <a:avLst/>
            </a:prstGeom>
            <a:noFill/>
          </p:spPr>
        </p:pic>
        <p:sp>
          <p:nvSpPr>
            <p:cNvPr id="43" name="矩形 42"/>
            <p:cNvSpPr/>
            <p:nvPr/>
          </p:nvSpPr>
          <p:spPr>
            <a:xfrm>
              <a:off x="8265196" y="3218812"/>
              <a:ext cx="492443" cy="276999"/>
            </a:xfrm>
            <a:prstGeom prst="rect">
              <a:avLst/>
            </a:prstGeom>
          </p:spPr>
          <p:txBody>
            <a:bodyPr wrap="none">
              <a:spAutoFit/>
            </a:bodyPr>
            <a:lstStyle/>
            <a:p>
              <a:pPr defTabSz="685732" fontAlgn="base">
                <a:spcBef>
                  <a:spcPct val="0"/>
                </a:spcBef>
                <a:spcAft>
                  <a:spcPct val="0"/>
                </a:spcAft>
              </a:pPr>
              <a:r>
                <a:rPr lang="zh-CN" altLang="en-US" sz="1200" b="1" dirty="0">
                  <a:solidFill>
                    <a:prstClr val="black"/>
                  </a:solidFill>
                  <a:latin typeface="微软雅黑" panose="020B0503020204020204" pitchFamily="34" charset="-122"/>
                  <a:sym typeface="Arial" pitchFamily="34" charset="0"/>
                </a:rPr>
                <a:t>用户</a:t>
              </a:r>
            </a:p>
          </p:txBody>
        </p:sp>
        <p:pic>
          <p:nvPicPr>
            <p:cNvPr id="45" name="Picture 93"/>
            <p:cNvPicPr>
              <a:picLocks noChangeAspect="1" noChangeArrowheads="1"/>
            </p:cNvPicPr>
            <p:nvPr/>
          </p:nvPicPr>
          <p:blipFill>
            <a:blip r:embed="rId3" cstate="print"/>
            <a:srcRect/>
            <a:stretch>
              <a:fillRect/>
            </a:stretch>
          </p:blipFill>
          <p:spPr bwMode="auto">
            <a:xfrm rot="10800000">
              <a:off x="6871743" y="2078563"/>
              <a:ext cx="1286429" cy="2207967"/>
            </a:xfrm>
            <a:prstGeom prst="rect">
              <a:avLst/>
            </a:prstGeom>
            <a:noFill/>
            <a:ln w="9525">
              <a:noFill/>
              <a:miter lim="800000"/>
              <a:headEnd/>
              <a:tailEnd/>
            </a:ln>
          </p:spPr>
        </p:pic>
        <p:grpSp>
          <p:nvGrpSpPr>
            <p:cNvPr id="46" name="组合 130"/>
            <p:cNvGrpSpPr/>
            <p:nvPr/>
          </p:nvGrpSpPr>
          <p:grpSpPr bwMode="auto">
            <a:xfrm>
              <a:off x="6167985" y="2078563"/>
              <a:ext cx="720756" cy="499580"/>
              <a:chOff x="4346575" y="4851400"/>
              <a:chExt cx="646113" cy="647700"/>
            </a:xfrm>
          </p:grpSpPr>
          <p:grpSp>
            <p:nvGrpSpPr>
              <p:cNvPr id="66" name="Group 83"/>
              <p:cNvGrpSpPr/>
              <p:nvPr/>
            </p:nvGrpSpPr>
            <p:grpSpPr bwMode="auto">
              <a:xfrm>
                <a:off x="4346575" y="4851400"/>
                <a:ext cx="646113" cy="647700"/>
                <a:chOff x="1601" y="6377"/>
                <a:chExt cx="1701" cy="1701"/>
              </a:xfrm>
            </p:grpSpPr>
            <p:sp>
              <p:nvSpPr>
                <p:cNvPr id="68" name="Oval 84"/>
                <p:cNvSpPr>
                  <a:spLocks noChangeArrowheads="1"/>
                </p:cNvSpPr>
                <p:nvPr/>
              </p:nvSpPr>
              <p:spPr bwMode="auto">
                <a:xfrm>
                  <a:off x="1601" y="6377"/>
                  <a:ext cx="1701" cy="1701"/>
                </a:xfrm>
                <a:prstGeom prst="ellipse">
                  <a:avLst/>
                </a:prstGeom>
                <a:solidFill>
                  <a:srgbClr val="D8D8D8"/>
                </a:solidFill>
                <a:ln w="9525">
                  <a:noFill/>
                  <a:round/>
                </a:ln>
              </p:spPr>
              <p:txBody>
                <a:bodyPr/>
                <a:lstStyle/>
                <a:p>
                  <a:pPr defTabSz="685732" fontAlgn="base">
                    <a:spcBef>
                      <a:spcPct val="0"/>
                    </a:spcBef>
                    <a:spcAft>
                      <a:spcPct val="0"/>
                    </a:spcAft>
                    <a:defRPr/>
                  </a:pPr>
                  <a:endParaRPr lang="zh-CN" altLang="zh-CN" sz="1100" b="1" kern="0">
                    <a:solidFill>
                      <a:sysClr val="windowText" lastClr="000000"/>
                    </a:solidFill>
                    <a:latin typeface="微软雅黑" panose="020B0503020204020204" pitchFamily="34" charset="-122"/>
                    <a:sym typeface="Arial" pitchFamily="34" charset="0"/>
                  </a:endParaRPr>
                </a:p>
              </p:txBody>
            </p:sp>
            <p:sp>
              <p:nvSpPr>
                <p:cNvPr id="69" name="Oval 85"/>
                <p:cNvSpPr>
                  <a:spLocks noChangeArrowheads="1"/>
                </p:cNvSpPr>
                <p:nvPr/>
              </p:nvSpPr>
              <p:spPr bwMode="auto">
                <a:xfrm>
                  <a:off x="1806" y="6581"/>
                  <a:ext cx="1292" cy="1292"/>
                </a:xfrm>
                <a:prstGeom prst="ellipse">
                  <a:avLst/>
                </a:prstGeom>
                <a:solidFill>
                  <a:srgbClr val="E36C0A"/>
                </a:solidFill>
                <a:ln w="38100">
                  <a:solidFill>
                    <a:srgbClr val="FFFFFF"/>
                  </a:solidFill>
                  <a:round/>
                </a:ln>
              </p:spPr>
              <p:txBody>
                <a:bodyPr/>
                <a:lstStyle/>
                <a:p>
                  <a:pPr defTabSz="685732" fontAlgn="base">
                    <a:spcBef>
                      <a:spcPct val="0"/>
                    </a:spcBef>
                    <a:spcAft>
                      <a:spcPct val="0"/>
                    </a:spcAft>
                    <a:defRPr/>
                  </a:pPr>
                  <a:endParaRPr lang="zh-CN" altLang="zh-CN" sz="1100" b="1" kern="0">
                    <a:solidFill>
                      <a:sysClr val="windowText" lastClr="000000"/>
                    </a:solidFill>
                    <a:latin typeface="微软雅黑" panose="020B0503020204020204" pitchFamily="34" charset="-122"/>
                    <a:sym typeface="Arial" pitchFamily="34" charset="0"/>
                  </a:endParaRPr>
                </a:p>
              </p:txBody>
            </p:sp>
          </p:grpSp>
          <p:pic>
            <p:nvPicPr>
              <p:cNvPr id="67" name="Picture 91"/>
              <p:cNvPicPr>
                <a:picLocks noChangeAspect="1" noChangeArrowheads="1"/>
              </p:cNvPicPr>
              <p:nvPr/>
            </p:nvPicPr>
            <p:blipFill>
              <a:blip r:embed="rId4" cstate="email">
                <a:extLst>
                  <a:ext uri="{28A0092B-C50C-407E-A947-70E740481C1C}">
                    <a14:useLocalDpi xmlns="" xmlns:a14="http://schemas.microsoft.com/office/drawing/2010/main"/>
                  </a:ext>
                </a:extLst>
              </a:blip>
              <a:srcRect/>
              <a:stretch>
                <a:fillRect/>
              </a:stretch>
            </p:blipFill>
            <p:spPr bwMode="auto">
              <a:xfrm>
                <a:off x="4478338" y="5030788"/>
                <a:ext cx="376237" cy="339725"/>
              </a:xfrm>
              <a:prstGeom prst="rect">
                <a:avLst/>
              </a:prstGeom>
              <a:noFill/>
              <a:ln w="9525">
                <a:noFill/>
                <a:miter lim="800000"/>
                <a:headEnd/>
                <a:tailEnd/>
              </a:ln>
            </p:spPr>
          </p:pic>
        </p:grpSp>
        <p:sp>
          <p:nvSpPr>
            <p:cNvPr id="47" name="TextBox 10"/>
            <p:cNvSpPr txBox="1">
              <a:spLocks noChangeArrowheads="1"/>
            </p:cNvSpPr>
            <p:nvPr/>
          </p:nvSpPr>
          <p:spPr bwMode="auto">
            <a:xfrm>
              <a:off x="4875485" y="2138045"/>
              <a:ext cx="1350563" cy="430887"/>
            </a:xfrm>
            <a:prstGeom prst="rect">
              <a:avLst/>
            </a:prstGeom>
            <a:noFill/>
            <a:ln w="9525">
              <a:noFill/>
              <a:miter lim="800000"/>
            </a:ln>
          </p:spPr>
          <p:txBody>
            <a:bodyPr wrap="square">
              <a:spAutoFit/>
            </a:bodyPr>
            <a:lstStyle/>
            <a:p>
              <a:pPr algn="ctr" defTabSz="685732" fontAlgn="base">
                <a:spcBef>
                  <a:spcPct val="0"/>
                </a:spcBef>
                <a:spcAft>
                  <a:spcPct val="0"/>
                </a:spcAft>
                <a:defRPr/>
              </a:pPr>
              <a:r>
                <a:rPr lang="zh-CN" altLang="en-US" sz="1100" b="1" kern="0" dirty="0">
                  <a:solidFill>
                    <a:srgbClr val="F79646">
                      <a:lumMod val="75000"/>
                    </a:srgbClr>
                  </a:solidFill>
                  <a:latin typeface="微软雅黑" panose="020B0503020204020204" pitchFamily="34" charset="-122"/>
                  <a:sym typeface="Arial" pitchFamily="34" charset="0"/>
                </a:rPr>
                <a:t>用户隐私授权</a:t>
              </a:r>
              <a:endParaRPr lang="en-US" altLang="zh-CN" sz="1100" b="1" kern="0" dirty="0">
                <a:solidFill>
                  <a:srgbClr val="F79646">
                    <a:lumMod val="75000"/>
                  </a:srgbClr>
                </a:solidFill>
                <a:latin typeface="微软雅黑" panose="020B0503020204020204" pitchFamily="34" charset="-122"/>
                <a:sym typeface="Arial" pitchFamily="34" charset="0"/>
              </a:endParaRPr>
            </a:p>
            <a:p>
              <a:pPr algn="ctr" defTabSz="685732" fontAlgn="base">
                <a:spcBef>
                  <a:spcPct val="0"/>
                </a:spcBef>
                <a:spcAft>
                  <a:spcPct val="0"/>
                </a:spcAft>
                <a:defRPr/>
              </a:pPr>
              <a:r>
                <a:rPr lang="zh-CN" altLang="en-US" sz="1100" b="1" kern="0" dirty="0">
                  <a:solidFill>
                    <a:srgbClr val="F79646">
                      <a:lumMod val="75000"/>
                    </a:srgbClr>
                  </a:solidFill>
                  <a:latin typeface="微软雅黑" panose="020B0503020204020204" pitchFamily="34" charset="-122"/>
                  <a:sym typeface="Arial" pitchFamily="34" charset="0"/>
                </a:rPr>
                <a:t>（注册时）</a:t>
              </a:r>
            </a:p>
          </p:txBody>
        </p:sp>
        <p:grpSp>
          <p:nvGrpSpPr>
            <p:cNvPr id="49" name="组合 128"/>
            <p:cNvGrpSpPr/>
            <p:nvPr/>
          </p:nvGrpSpPr>
          <p:grpSpPr bwMode="auto">
            <a:xfrm>
              <a:off x="6176183" y="2874769"/>
              <a:ext cx="720756" cy="498688"/>
              <a:chOff x="4346575" y="3421063"/>
              <a:chExt cx="646113" cy="646112"/>
            </a:xfrm>
          </p:grpSpPr>
          <p:grpSp>
            <p:nvGrpSpPr>
              <p:cNvPr id="62" name="Group 77"/>
              <p:cNvGrpSpPr/>
              <p:nvPr/>
            </p:nvGrpSpPr>
            <p:grpSpPr bwMode="auto">
              <a:xfrm>
                <a:off x="4346575" y="3421063"/>
                <a:ext cx="646113" cy="646112"/>
                <a:chOff x="1601" y="6377"/>
                <a:chExt cx="1701" cy="1701"/>
              </a:xfrm>
            </p:grpSpPr>
            <p:sp>
              <p:nvSpPr>
                <p:cNvPr id="64" name="Oval 78"/>
                <p:cNvSpPr>
                  <a:spLocks noChangeArrowheads="1"/>
                </p:cNvSpPr>
                <p:nvPr/>
              </p:nvSpPr>
              <p:spPr bwMode="auto">
                <a:xfrm>
                  <a:off x="1601" y="6377"/>
                  <a:ext cx="1701" cy="1701"/>
                </a:xfrm>
                <a:prstGeom prst="ellipse">
                  <a:avLst/>
                </a:prstGeom>
                <a:solidFill>
                  <a:srgbClr val="D8D8D8"/>
                </a:solidFill>
                <a:ln w="9525">
                  <a:noFill/>
                  <a:round/>
                </a:ln>
              </p:spPr>
              <p:txBody>
                <a:bodyPr/>
                <a:lstStyle/>
                <a:p>
                  <a:pPr defTabSz="685732" fontAlgn="base">
                    <a:spcBef>
                      <a:spcPct val="0"/>
                    </a:spcBef>
                    <a:spcAft>
                      <a:spcPct val="0"/>
                    </a:spcAft>
                    <a:defRPr/>
                  </a:pPr>
                  <a:endParaRPr lang="zh-CN" altLang="zh-CN" sz="1100" b="1" kern="0">
                    <a:solidFill>
                      <a:sysClr val="windowText" lastClr="000000"/>
                    </a:solidFill>
                    <a:latin typeface="微软雅黑" panose="020B0503020204020204" pitchFamily="34" charset="-122"/>
                    <a:sym typeface="Arial" pitchFamily="34" charset="0"/>
                  </a:endParaRPr>
                </a:p>
              </p:txBody>
            </p:sp>
            <p:sp>
              <p:nvSpPr>
                <p:cNvPr id="65" name="Oval 79"/>
                <p:cNvSpPr>
                  <a:spLocks noChangeArrowheads="1"/>
                </p:cNvSpPr>
                <p:nvPr/>
              </p:nvSpPr>
              <p:spPr bwMode="auto">
                <a:xfrm>
                  <a:off x="1806" y="6581"/>
                  <a:ext cx="1292" cy="1292"/>
                </a:xfrm>
                <a:prstGeom prst="ellipse">
                  <a:avLst/>
                </a:prstGeom>
                <a:solidFill>
                  <a:srgbClr val="943634"/>
                </a:solidFill>
                <a:ln w="38100">
                  <a:solidFill>
                    <a:srgbClr val="FFFFFF"/>
                  </a:solidFill>
                  <a:round/>
                </a:ln>
              </p:spPr>
              <p:txBody>
                <a:bodyPr/>
                <a:lstStyle/>
                <a:p>
                  <a:pPr defTabSz="685732" fontAlgn="base">
                    <a:spcBef>
                      <a:spcPct val="0"/>
                    </a:spcBef>
                    <a:spcAft>
                      <a:spcPct val="0"/>
                    </a:spcAft>
                    <a:defRPr/>
                  </a:pPr>
                  <a:endParaRPr lang="zh-CN" altLang="zh-CN" sz="1100" b="1" kern="0">
                    <a:solidFill>
                      <a:sysClr val="windowText" lastClr="000000"/>
                    </a:solidFill>
                    <a:latin typeface="微软雅黑" panose="020B0503020204020204" pitchFamily="34" charset="-122"/>
                    <a:sym typeface="Arial" pitchFamily="34" charset="0"/>
                  </a:endParaRPr>
                </a:p>
              </p:txBody>
            </p:sp>
          </p:grpSp>
          <p:pic>
            <p:nvPicPr>
              <p:cNvPr id="63" name="Picture 89"/>
              <p:cNvPicPr>
                <a:picLocks noChangeAspect="1" noChangeArrowheads="1"/>
              </p:cNvPicPr>
              <p:nvPr/>
            </p:nvPicPr>
            <p:blipFill>
              <a:blip r:embed="rId5" cstate="email">
                <a:extLst>
                  <a:ext uri="{28A0092B-C50C-407E-A947-70E740481C1C}">
                    <a14:useLocalDpi xmlns="" xmlns:a14="http://schemas.microsoft.com/office/drawing/2010/main"/>
                  </a:ext>
                </a:extLst>
              </a:blip>
              <a:srcRect/>
              <a:stretch>
                <a:fillRect/>
              </a:stretch>
            </p:blipFill>
            <p:spPr bwMode="auto">
              <a:xfrm>
                <a:off x="4502150" y="3584575"/>
                <a:ext cx="346075" cy="346075"/>
              </a:xfrm>
              <a:prstGeom prst="rect">
                <a:avLst/>
              </a:prstGeom>
              <a:noFill/>
              <a:ln w="9525">
                <a:noFill/>
                <a:miter lim="800000"/>
                <a:headEnd/>
                <a:tailEnd/>
              </a:ln>
            </p:spPr>
          </p:pic>
        </p:grpSp>
        <p:sp>
          <p:nvSpPr>
            <p:cNvPr id="50" name="TextBox 10"/>
            <p:cNvSpPr txBox="1">
              <a:spLocks noChangeArrowheads="1"/>
            </p:cNvSpPr>
            <p:nvPr/>
          </p:nvSpPr>
          <p:spPr bwMode="auto">
            <a:xfrm>
              <a:off x="4875485" y="2947355"/>
              <a:ext cx="1459313" cy="430887"/>
            </a:xfrm>
            <a:prstGeom prst="rect">
              <a:avLst/>
            </a:prstGeom>
            <a:noFill/>
            <a:ln w="9525">
              <a:noFill/>
              <a:miter lim="800000"/>
            </a:ln>
          </p:spPr>
          <p:txBody>
            <a:bodyPr wrap="square">
              <a:spAutoFit/>
            </a:bodyPr>
            <a:lstStyle/>
            <a:p>
              <a:pPr algn="ctr" defTabSz="685732" fontAlgn="base">
                <a:spcBef>
                  <a:spcPct val="0"/>
                </a:spcBef>
                <a:spcAft>
                  <a:spcPct val="0"/>
                </a:spcAft>
                <a:defRPr/>
              </a:pPr>
              <a:r>
                <a:rPr lang="zh-CN" altLang="en-US" sz="1100" b="1" kern="0" dirty="0">
                  <a:solidFill>
                    <a:srgbClr val="C0504D">
                      <a:lumMod val="75000"/>
                    </a:srgbClr>
                  </a:solidFill>
                  <a:latin typeface="微软雅黑" panose="020B0503020204020204" pitchFamily="34" charset="-122"/>
                  <a:sym typeface="Arial" pitchFamily="34" charset="0"/>
                </a:rPr>
                <a:t>风险控制</a:t>
              </a:r>
              <a:endParaRPr lang="en-US" altLang="zh-CN" sz="1100" b="1" kern="0" dirty="0">
                <a:solidFill>
                  <a:srgbClr val="C0504D">
                    <a:lumMod val="75000"/>
                  </a:srgbClr>
                </a:solidFill>
                <a:latin typeface="微软雅黑" panose="020B0503020204020204" pitchFamily="34" charset="-122"/>
                <a:sym typeface="Arial" pitchFamily="34" charset="0"/>
              </a:endParaRPr>
            </a:p>
            <a:p>
              <a:pPr algn="ctr" defTabSz="685732" fontAlgn="base">
                <a:spcBef>
                  <a:spcPct val="0"/>
                </a:spcBef>
                <a:spcAft>
                  <a:spcPct val="0"/>
                </a:spcAft>
                <a:defRPr/>
              </a:pPr>
              <a:r>
                <a:rPr lang="zh-CN" altLang="en-US" sz="1100" b="1" kern="0" dirty="0">
                  <a:solidFill>
                    <a:srgbClr val="C0504D">
                      <a:lumMod val="75000"/>
                    </a:srgbClr>
                  </a:solidFill>
                  <a:latin typeface="微软雅黑" panose="020B0503020204020204" pitchFamily="34" charset="-122"/>
                  <a:sym typeface="Arial" pitchFamily="34" charset="0"/>
                </a:rPr>
                <a:t>（用户身份嫌疑）</a:t>
              </a:r>
            </a:p>
          </p:txBody>
        </p:sp>
        <p:grpSp>
          <p:nvGrpSpPr>
            <p:cNvPr id="51" name="组合 127"/>
            <p:cNvGrpSpPr/>
            <p:nvPr/>
          </p:nvGrpSpPr>
          <p:grpSpPr bwMode="auto">
            <a:xfrm>
              <a:off x="6167985" y="3643612"/>
              <a:ext cx="720756" cy="498688"/>
              <a:chOff x="4346575" y="2735263"/>
              <a:chExt cx="646113" cy="646112"/>
            </a:xfrm>
          </p:grpSpPr>
          <p:grpSp>
            <p:nvGrpSpPr>
              <p:cNvPr id="58" name="Group 73"/>
              <p:cNvGrpSpPr/>
              <p:nvPr/>
            </p:nvGrpSpPr>
            <p:grpSpPr bwMode="auto">
              <a:xfrm>
                <a:off x="4346575" y="2735263"/>
                <a:ext cx="646113" cy="646112"/>
                <a:chOff x="1601" y="6377"/>
                <a:chExt cx="1701" cy="1701"/>
              </a:xfrm>
            </p:grpSpPr>
            <p:sp>
              <p:nvSpPr>
                <p:cNvPr id="60" name="Oval 74"/>
                <p:cNvSpPr>
                  <a:spLocks noChangeArrowheads="1"/>
                </p:cNvSpPr>
                <p:nvPr/>
              </p:nvSpPr>
              <p:spPr bwMode="auto">
                <a:xfrm>
                  <a:off x="1601" y="6377"/>
                  <a:ext cx="1701" cy="1701"/>
                </a:xfrm>
                <a:prstGeom prst="ellipse">
                  <a:avLst/>
                </a:prstGeom>
                <a:solidFill>
                  <a:srgbClr val="D8D8D8"/>
                </a:solidFill>
                <a:ln w="9525">
                  <a:noFill/>
                  <a:round/>
                </a:ln>
              </p:spPr>
              <p:txBody>
                <a:bodyPr/>
                <a:lstStyle/>
                <a:p>
                  <a:pPr defTabSz="685732" fontAlgn="base">
                    <a:spcBef>
                      <a:spcPct val="0"/>
                    </a:spcBef>
                    <a:spcAft>
                      <a:spcPct val="0"/>
                    </a:spcAft>
                    <a:defRPr/>
                  </a:pPr>
                  <a:endParaRPr lang="zh-CN" altLang="zh-CN" sz="1100" b="1" kern="0">
                    <a:solidFill>
                      <a:sysClr val="windowText" lastClr="000000"/>
                    </a:solidFill>
                    <a:latin typeface="微软雅黑" panose="020B0503020204020204" pitchFamily="34" charset="-122"/>
                    <a:sym typeface="Arial" pitchFamily="34" charset="0"/>
                  </a:endParaRPr>
                </a:p>
              </p:txBody>
            </p:sp>
            <p:sp>
              <p:nvSpPr>
                <p:cNvPr id="61" name="Oval 75"/>
                <p:cNvSpPr>
                  <a:spLocks noChangeArrowheads="1"/>
                </p:cNvSpPr>
                <p:nvPr/>
              </p:nvSpPr>
              <p:spPr bwMode="auto">
                <a:xfrm>
                  <a:off x="1806" y="6581"/>
                  <a:ext cx="1292" cy="1292"/>
                </a:xfrm>
                <a:prstGeom prst="ellipse">
                  <a:avLst/>
                </a:prstGeom>
                <a:solidFill>
                  <a:srgbClr val="365F91"/>
                </a:solidFill>
                <a:ln w="38100">
                  <a:solidFill>
                    <a:srgbClr val="FFFFFF"/>
                  </a:solidFill>
                  <a:round/>
                </a:ln>
              </p:spPr>
              <p:txBody>
                <a:bodyPr/>
                <a:lstStyle/>
                <a:p>
                  <a:pPr defTabSz="685732" fontAlgn="base">
                    <a:spcBef>
                      <a:spcPct val="0"/>
                    </a:spcBef>
                    <a:spcAft>
                      <a:spcPct val="0"/>
                    </a:spcAft>
                    <a:defRPr/>
                  </a:pPr>
                  <a:endParaRPr lang="zh-CN" altLang="zh-CN" sz="1100" b="1" kern="0">
                    <a:solidFill>
                      <a:sysClr val="windowText" lastClr="000000"/>
                    </a:solidFill>
                    <a:latin typeface="微软雅黑" panose="020B0503020204020204" pitchFamily="34" charset="-122"/>
                    <a:sym typeface="Arial" pitchFamily="34" charset="0"/>
                  </a:endParaRPr>
                </a:p>
              </p:txBody>
            </p:sp>
          </p:grpSp>
          <p:pic>
            <p:nvPicPr>
              <p:cNvPr id="59" name="Picture 76"/>
              <p:cNvPicPr>
                <a:picLocks noChangeAspect="1" noChangeArrowheads="1"/>
              </p:cNvPicPr>
              <p:nvPr/>
            </p:nvPicPr>
            <p:blipFill>
              <a:blip r:embed="rId6" cstate="email">
                <a:extLst>
                  <a:ext uri="{28A0092B-C50C-407E-A947-70E740481C1C}">
                    <a14:useLocalDpi xmlns="" xmlns:a14="http://schemas.microsoft.com/office/drawing/2010/main"/>
                  </a:ext>
                </a:extLst>
              </a:blip>
              <a:srcRect/>
              <a:stretch>
                <a:fillRect/>
              </a:stretch>
            </p:blipFill>
            <p:spPr bwMode="auto">
              <a:xfrm>
                <a:off x="4530725" y="2898775"/>
                <a:ext cx="285750" cy="361950"/>
              </a:xfrm>
              <a:prstGeom prst="rect">
                <a:avLst/>
              </a:prstGeom>
              <a:noFill/>
              <a:ln w="9525">
                <a:noFill/>
                <a:miter lim="800000"/>
                <a:headEnd/>
                <a:tailEnd/>
              </a:ln>
            </p:spPr>
          </p:pic>
        </p:grpSp>
        <p:sp>
          <p:nvSpPr>
            <p:cNvPr id="52" name="TextBox 10"/>
            <p:cNvSpPr txBox="1">
              <a:spLocks noChangeArrowheads="1"/>
            </p:cNvSpPr>
            <p:nvPr/>
          </p:nvSpPr>
          <p:spPr bwMode="auto">
            <a:xfrm>
              <a:off x="5127590" y="3791907"/>
              <a:ext cx="999719" cy="261610"/>
            </a:xfrm>
            <a:prstGeom prst="rect">
              <a:avLst/>
            </a:prstGeom>
            <a:noFill/>
            <a:ln w="9525">
              <a:noFill/>
              <a:miter lim="800000"/>
            </a:ln>
          </p:spPr>
          <p:txBody>
            <a:bodyPr wrap="square">
              <a:spAutoFit/>
            </a:bodyPr>
            <a:lstStyle/>
            <a:p>
              <a:pPr defTabSz="685732" fontAlgn="base">
                <a:spcBef>
                  <a:spcPct val="0"/>
                </a:spcBef>
                <a:spcAft>
                  <a:spcPct val="0"/>
                </a:spcAft>
                <a:defRPr/>
              </a:pPr>
              <a:r>
                <a:rPr lang="zh-CN" altLang="en-US" sz="1100" b="1" kern="0" dirty="0">
                  <a:solidFill>
                    <a:srgbClr val="4F81BD">
                      <a:lumMod val="75000"/>
                    </a:srgbClr>
                  </a:solidFill>
                  <a:latin typeface="微软雅黑" panose="020B0503020204020204" pitchFamily="34" charset="-122"/>
                  <a:sym typeface="Arial" pitchFamily="34" charset="0"/>
                </a:rPr>
                <a:t>业务操作</a:t>
              </a:r>
            </a:p>
          </p:txBody>
        </p:sp>
        <p:cxnSp>
          <p:nvCxnSpPr>
            <p:cNvPr id="56" name="直接箭头连接符 19"/>
            <p:cNvCxnSpPr/>
            <p:nvPr/>
          </p:nvCxnSpPr>
          <p:spPr>
            <a:xfrm flipV="1">
              <a:off x="5566396" y="2553796"/>
              <a:ext cx="1" cy="381821"/>
            </a:xfrm>
            <a:prstGeom prst="straightConnector1">
              <a:avLst/>
            </a:prstGeom>
            <a:ln>
              <a:prstDash val="dash"/>
              <a:headEnd type="triangle" w="lg" len="lg"/>
              <a:tailEnd type="none" w="lg" len="lg"/>
            </a:ln>
          </p:spPr>
          <p:style>
            <a:lnRef idx="1">
              <a:schemeClr val="accent6"/>
            </a:lnRef>
            <a:fillRef idx="0">
              <a:schemeClr val="accent6"/>
            </a:fillRef>
            <a:effectRef idx="0">
              <a:schemeClr val="accent6"/>
            </a:effectRef>
            <a:fontRef idx="minor">
              <a:schemeClr val="tx1"/>
            </a:fontRef>
          </p:style>
        </p:cxnSp>
        <p:cxnSp>
          <p:nvCxnSpPr>
            <p:cNvPr id="57" name="直接箭头连接符 20"/>
            <p:cNvCxnSpPr/>
            <p:nvPr/>
          </p:nvCxnSpPr>
          <p:spPr>
            <a:xfrm flipH="1" flipV="1">
              <a:off x="5566397" y="3363105"/>
              <a:ext cx="6285" cy="359332"/>
            </a:xfrm>
            <a:prstGeom prst="straightConnector1">
              <a:avLst/>
            </a:prstGeom>
            <a:ln>
              <a:prstDash val="dash"/>
              <a:headEnd type="triangle" w="lg" len="lg"/>
              <a:tailEnd type="none" w="lg" len="lg"/>
            </a:ln>
          </p:spPr>
          <p:style>
            <a:lnRef idx="1">
              <a:schemeClr val="accent6"/>
            </a:lnRef>
            <a:fillRef idx="0">
              <a:schemeClr val="accent6"/>
            </a:fillRef>
            <a:effectRef idx="0">
              <a:schemeClr val="accent6"/>
            </a:effectRef>
            <a:fontRef idx="minor">
              <a:schemeClr val="tx1"/>
            </a:fontRef>
          </p:style>
        </p:cxnSp>
      </p:grpSp>
      <p:sp>
        <p:nvSpPr>
          <p:cNvPr id="70" name="TextBox 33"/>
          <p:cNvSpPr txBox="1"/>
          <p:nvPr/>
        </p:nvSpPr>
        <p:spPr bwMode="auto">
          <a:xfrm>
            <a:off x="4270411" y="3987587"/>
            <a:ext cx="5798348" cy="346249"/>
          </a:xfrm>
          <a:prstGeom prst="rect">
            <a:avLst/>
          </a:prstGeom>
          <a:noFill/>
          <a:ln w="9525">
            <a:noFill/>
            <a:miter lim="800000"/>
          </a:ln>
        </p:spPr>
        <p:txBody>
          <a:bodyPr vert="horz" wrap="square" lIns="68574" tIns="34289" rIns="68574" bIns="34289" numCol="1" rtlCol="0" anchor="t" anchorCtr="0" compatLnSpc="1">
            <a:spAutoFit/>
          </a:bodyPr>
          <a:lstStyle/>
          <a:p>
            <a:pPr defTabSz="685732" eaLnBrk="0" fontAlgn="base" hangingPunct="0">
              <a:lnSpc>
                <a:spcPct val="150000"/>
              </a:lnSpc>
              <a:spcBef>
                <a:spcPct val="0"/>
              </a:spcBef>
              <a:spcAft>
                <a:spcPct val="0"/>
              </a:spcAft>
              <a:buClr>
                <a:prstClr val="black"/>
              </a:buClr>
              <a:buSzPct val="100000"/>
            </a:pPr>
            <a:r>
              <a:rPr lang="zh-CN" altLang="en-US" sz="1200" b="1" dirty="0">
                <a:solidFill>
                  <a:prstClr val="black"/>
                </a:solidFill>
                <a:latin typeface="微软雅黑" panose="020B0503020204020204" pitchFamily="34" charset="-122"/>
                <a:sym typeface="Arial" pitchFamily="34" charset="0"/>
              </a:rPr>
              <a:t>本方案作为一个标准接口用于多个征信和金融服务</a:t>
            </a:r>
          </a:p>
        </p:txBody>
      </p:sp>
      <p:sp>
        <p:nvSpPr>
          <p:cNvPr id="71" name="TextBox 79"/>
          <p:cNvSpPr txBox="1"/>
          <p:nvPr/>
        </p:nvSpPr>
        <p:spPr>
          <a:xfrm>
            <a:off x="235763" y="1530896"/>
            <a:ext cx="2876673" cy="3198759"/>
          </a:xfrm>
          <a:prstGeom prst="rect">
            <a:avLst/>
          </a:prstGeom>
          <a:noFill/>
          <a:ln>
            <a:solidFill>
              <a:srgbClr val="FF0000"/>
            </a:solidFill>
            <a:prstDash val="dashDot"/>
          </a:ln>
        </p:spPr>
        <p:txBody>
          <a:bodyPr wrap="square" rtlCol="0">
            <a:noAutofit/>
          </a:bodyPr>
          <a:lstStyle/>
          <a:p>
            <a:pPr defTabSz="685732" fontAlgn="base">
              <a:spcBef>
                <a:spcPct val="0"/>
              </a:spcBef>
              <a:spcAft>
                <a:spcPct val="0"/>
              </a:spcAft>
            </a:pPr>
            <a:endParaRPr lang="zh-CN" altLang="en-US" sz="1100" b="1" dirty="0">
              <a:solidFill>
                <a:prstClr val="black"/>
              </a:solidFill>
              <a:latin typeface="微软雅黑" panose="020B0503020204020204" pitchFamily="34" charset="-122"/>
              <a:sym typeface="Arial" pitchFamily="34" charset="0"/>
            </a:endParaRPr>
          </a:p>
        </p:txBody>
      </p:sp>
      <p:sp>
        <p:nvSpPr>
          <p:cNvPr id="74" name="圆角矩形 73"/>
          <p:cNvSpPr/>
          <p:nvPr/>
        </p:nvSpPr>
        <p:spPr>
          <a:xfrm>
            <a:off x="324846" y="1600116"/>
            <a:ext cx="2698505" cy="493233"/>
          </a:xfrm>
          <a:prstGeom prst="roundRect">
            <a:avLst>
              <a:gd name="adj" fmla="val 3955"/>
            </a:avLst>
          </a:prstGeom>
          <a:solidFill>
            <a:srgbClr val="F26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zh-CN" altLang="en-US" sz="1200">
                <a:solidFill>
                  <a:prstClr val="white"/>
                </a:solidFill>
              </a:rPr>
              <a:t>产品运营</a:t>
            </a:r>
          </a:p>
        </p:txBody>
      </p:sp>
      <p:sp>
        <p:nvSpPr>
          <p:cNvPr id="75" name="圆角矩形 74"/>
          <p:cNvSpPr/>
          <p:nvPr/>
        </p:nvSpPr>
        <p:spPr>
          <a:xfrm>
            <a:off x="324846" y="2144367"/>
            <a:ext cx="1865397" cy="848866"/>
          </a:xfrm>
          <a:prstGeom prst="roundRect">
            <a:avLst>
              <a:gd name="adj" fmla="val 3955"/>
            </a:avLst>
          </a:prstGeom>
          <a:solidFill>
            <a:srgbClr val="F26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zh-CN" altLang="en-US" sz="1200">
                <a:solidFill>
                  <a:prstClr val="white"/>
                </a:solidFill>
              </a:rPr>
              <a:t>征信产品统一服务层</a:t>
            </a:r>
          </a:p>
        </p:txBody>
      </p:sp>
      <p:sp>
        <p:nvSpPr>
          <p:cNvPr id="76" name="圆角矩形 75"/>
          <p:cNvSpPr/>
          <p:nvPr/>
        </p:nvSpPr>
        <p:spPr>
          <a:xfrm>
            <a:off x="324846" y="3044250"/>
            <a:ext cx="2698505" cy="1075323"/>
          </a:xfrm>
          <a:prstGeom prst="roundRect">
            <a:avLst>
              <a:gd name="adj" fmla="val 202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zh-CN" altLang="en-US" sz="1200">
                <a:solidFill>
                  <a:prstClr val="white"/>
                </a:solidFill>
              </a:rPr>
              <a:t>征信产品模型</a:t>
            </a:r>
          </a:p>
        </p:txBody>
      </p:sp>
      <p:sp>
        <p:nvSpPr>
          <p:cNvPr id="77" name="圆角矩形 76"/>
          <p:cNvSpPr/>
          <p:nvPr/>
        </p:nvSpPr>
        <p:spPr>
          <a:xfrm>
            <a:off x="324846" y="4160277"/>
            <a:ext cx="2698505" cy="522000"/>
          </a:xfrm>
          <a:prstGeom prst="roundRect">
            <a:avLst>
              <a:gd name="adj" fmla="val 395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000">
                <a:solidFill>
                  <a:prstClr val="white"/>
                </a:solidFill>
              </a:rPr>
              <a:t>基础数据</a:t>
            </a:r>
          </a:p>
        </p:txBody>
      </p:sp>
      <p:sp>
        <p:nvSpPr>
          <p:cNvPr id="78" name="圆角矩形 77"/>
          <p:cNvSpPr/>
          <p:nvPr/>
        </p:nvSpPr>
        <p:spPr>
          <a:xfrm>
            <a:off x="384340" y="1862827"/>
            <a:ext cx="561564" cy="187883"/>
          </a:xfrm>
          <a:prstGeom prst="roundRect">
            <a:avLst>
              <a:gd name="adj" fmla="val 2223"/>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a:solidFill>
                  <a:srgbClr val="323232"/>
                </a:solidFill>
              </a:rPr>
              <a:t>套餐</a:t>
            </a:r>
          </a:p>
        </p:txBody>
      </p:sp>
      <p:sp>
        <p:nvSpPr>
          <p:cNvPr id="79" name="圆角矩形 78"/>
          <p:cNvSpPr/>
          <p:nvPr/>
        </p:nvSpPr>
        <p:spPr>
          <a:xfrm>
            <a:off x="1058848" y="1862827"/>
            <a:ext cx="561564" cy="187883"/>
          </a:xfrm>
          <a:prstGeom prst="roundRect">
            <a:avLst>
              <a:gd name="adj" fmla="val 2223"/>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a:solidFill>
                  <a:srgbClr val="323232"/>
                </a:solidFill>
              </a:rPr>
              <a:t>计次</a:t>
            </a:r>
          </a:p>
        </p:txBody>
      </p:sp>
      <p:sp>
        <p:nvSpPr>
          <p:cNvPr id="80" name="圆角矩形 79"/>
          <p:cNvSpPr/>
          <p:nvPr/>
        </p:nvSpPr>
        <p:spPr>
          <a:xfrm>
            <a:off x="1733356" y="1862827"/>
            <a:ext cx="561564" cy="187883"/>
          </a:xfrm>
          <a:prstGeom prst="roundRect">
            <a:avLst>
              <a:gd name="adj" fmla="val 2223"/>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a:solidFill>
                  <a:srgbClr val="323232"/>
                </a:solidFill>
              </a:rPr>
              <a:t>计价</a:t>
            </a:r>
          </a:p>
        </p:txBody>
      </p:sp>
      <p:sp>
        <p:nvSpPr>
          <p:cNvPr id="81" name="圆角矩形 80"/>
          <p:cNvSpPr/>
          <p:nvPr/>
        </p:nvSpPr>
        <p:spPr>
          <a:xfrm>
            <a:off x="2407863" y="1862827"/>
            <a:ext cx="561564" cy="187883"/>
          </a:xfrm>
          <a:prstGeom prst="roundRect">
            <a:avLst>
              <a:gd name="adj" fmla="val 2223"/>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a:solidFill>
                  <a:srgbClr val="323232"/>
                </a:solidFill>
              </a:rPr>
              <a:t>优惠</a:t>
            </a:r>
          </a:p>
        </p:txBody>
      </p:sp>
      <p:sp>
        <p:nvSpPr>
          <p:cNvPr id="82" name="圆角矩形 81"/>
          <p:cNvSpPr/>
          <p:nvPr/>
        </p:nvSpPr>
        <p:spPr>
          <a:xfrm>
            <a:off x="389425" y="2416759"/>
            <a:ext cx="848330" cy="521390"/>
          </a:xfrm>
          <a:prstGeom prst="roundRect">
            <a:avLst>
              <a:gd name="adj" fmla="val 2223"/>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a:solidFill>
                  <a:srgbClr val="323232"/>
                </a:solidFill>
              </a:rPr>
              <a:t>查询</a:t>
            </a:r>
            <a:endParaRPr kumimoji="1" lang="en-US" altLang="zh-CN" sz="1000">
              <a:solidFill>
                <a:srgbClr val="323232"/>
              </a:solidFill>
            </a:endParaRPr>
          </a:p>
          <a:p>
            <a:pPr algn="ctr"/>
            <a:r>
              <a:rPr kumimoji="1" lang="en-US" altLang="zh-CN" sz="1000">
                <a:solidFill>
                  <a:srgbClr val="323232"/>
                </a:solidFill>
              </a:rPr>
              <a:t>API</a:t>
            </a:r>
            <a:r>
              <a:rPr kumimoji="1" lang="zh-CN" altLang="en-US" sz="1000">
                <a:solidFill>
                  <a:srgbClr val="323232"/>
                </a:solidFill>
              </a:rPr>
              <a:t>封装</a:t>
            </a:r>
          </a:p>
        </p:txBody>
      </p:sp>
      <p:sp>
        <p:nvSpPr>
          <p:cNvPr id="86" name="圆角矩形 85"/>
          <p:cNvSpPr/>
          <p:nvPr/>
        </p:nvSpPr>
        <p:spPr>
          <a:xfrm>
            <a:off x="1276292" y="2416759"/>
            <a:ext cx="848330" cy="252000"/>
          </a:xfrm>
          <a:prstGeom prst="roundRect">
            <a:avLst>
              <a:gd name="adj" fmla="val 2223"/>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a:solidFill>
                  <a:srgbClr val="323232"/>
                </a:solidFill>
              </a:rPr>
              <a:t>负载均衡</a:t>
            </a:r>
          </a:p>
        </p:txBody>
      </p:sp>
      <p:sp>
        <p:nvSpPr>
          <p:cNvPr id="87" name="圆角矩形 86"/>
          <p:cNvSpPr/>
          <p:nvPr/>
        </p:nvSpPr>
        <p:spPr>
          <a:xfrm>
            <a:off x="1276292" y="2686149"/>
            <a:ext cx="848330" cy="252000"/>
          </a:xfrm>
          <a:prstGeom prst="roundRect">
            <a:avLst>
              <a:gd name="adj" fmla="val 2223"/>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a:solidFill>
                  <a:srgbClr val="323232"/>
                </a:solidFill>
              </a:rPr>
              <a:t>日志监控</a:t>
            </a:r>
          </a:p>
        </p:txBody>
      </p:sp>
      <p:sp>
        <p:nvSpPr>
          <p:cNvPr id="88" name="圆角矩形 87"/>
          <p:cNvSpPr/>
          <p:nvPr/>
        </p:nvSpPr>
        <p:spPr>
          <a:xfrm>
            <a:off x="384340" y="3331010"/>
            <a:ext cx="622968" cy="335817"/>
          </a:xfrm>
          <a:prstGeom prst="roundRect">
            <a:avLst/>
          </a:prstGeom>
          <a:solidFill>
            <a:schemeClr val="bg1"/>
          </a:solidFill>
          <a:ln>
            <a:noFill/>
          </a:ln>
          <a:effectLst/>
        </p:spPr>
        <p:style>
          <a:lnRef idx="1">
            <a:schemeClr val="accent4"/>
          </a:lnRef>
          <a:fillRef idx="2">
            <a:schemeClr val="accent4"/>
          </a:fillRef>
          <a:effectRef idx="1">
            <a:schemeClr val="accent4"/>
          </a:effectRef>
          <a:fontRef idx="minor">
            <a:schemeClr val="dk1"/>
          </a:fontRef>
        </p:style>
        <p:txBody>
          <a:bodyPr lIns="36000" tIns="36000" rIns="36000" bIns="36000" rtlCol="0" anchor="ctr">
            <a:noAutofit/>
          </a:bodyPr>
          <a:lstStyle/>
          <a:p>
            <a:pPr algn="ctr" eaLnBrk="0" hangingPunct="0">
              <a:buClr>
                <a:prstClr val="black"/>
              </a:buClr>
              <a:buSzPct val="100000"/>
              <a:buFont typeface="Arial" pitchFamily="34" charset="0"/>
              <a:buNone/>
            </a:pPr>
            <a:r>
              <a:rPr lang="zh-CN" altLang="en-US" sz="900" dirty="0">
                <a:solidFill>
                  <a:prstClr val="black">
                    <a:lumMod val="65000"/>
                    <a:lumOff val="35000"/>
                  </a:prstClr>
                </a:solidFill>
                <a:latin typeface="微软雅黑"/>
              </a:rPr>
              <a:t>身份验真模型</a:t>
            </a:r>
          </a:p>
        </p:txBody>
      </p:sp>
      <p:sp>
        <p:nvSpPr>
          <p:cNvPr id="89" name="圆角矩形 88"/>
          <p:cNvSpPr/>
          <p:nvPr/>
        </p:nvSpPr>
        <p:spPr>
          <a:xfrm>
            <a:off x="1047905" y="3331010"/>
            <a:ext cx="593626" cy="335817"/>
          </a:xfrm>
          <a:prstGeom prst="roundRect">
            <a:avLst/>
          </a:prstGeom>
          <a:solidFill>
            <a:schemeClr val="bg1"/>
          </a:solidFill>
          <a:ln>
            <a:noFill/>
          </a:ln>
          <a:effectLst/>
        </p:spPr>
        <p:style>
          <a:lnRef idx="1">
            <a:schemeClr val="accent4"/>
          </a:lnRef>
          <a:fillRef idx="2">
            <a:schemeClr val="accent4"/>
          </a:fillRef>
          <a:effectRef idx="1">
            <a:schemeClr val="accent4"/>
          </a:effectRef>
          <a:fontRef idx="minor">
            <a:schemeClr val="dk1"/>
          </a:fontRef>
        </p:style>
        <p:txBody>
          <a:bodyPr lIns="36000" tIns="36000" rIns="36000" bIns="36000" rtlCol="0" anchor="ctr">
            <a:noAutofit/>
          </a:bodyPr>
          <a:lstStyle/>
          <a:p>
            <a:pPr algn="ctr" eaLnBrk="0" hangingPunct="0">
              <a:buClr>
                <a:prstClr val="black"/>
              </a:buClr>
              <a:buSzPct val="100000"/>
              <a:buFont typeface="Arial" pitchFamily="34" charset="0"/>
              <a:buNone/>
            </a:pPr>
            <a:r>
              <a:rPr lang="zh-CN" altLang="en-US" sz="900" dirty="0">
                <a:solidFill>
                  <a:prstClr val="black">
                    <a:lumMod val="65000"/>
                    <a:lumOff val="35000"/>
                  </a:prstClr>
                </a:solidFill>
                <a:latin typeface="微软雅黑"/>
              </a:rPr>
              <a:t>位置分析模型</a:t>
            </a:r>
          </a:p>
        </p:txBody>
      </p:sp>
      <p:sp>
        <p:nvSpPr>
          <p:cNvPr id="90" name="圆角矩形 89"/>
          <p:cNvSpPr/>
          <p:nvPr/>
        </p:nvSpPr>
        <p:spPr>
          <a:xfrm>
            <a:off x="1682128" y="3324853"/>
            <a:ext cx="640573" cy="341974"/>
          </a:xfrm>
          <a:prstGeom prst="roundRect">
            <a:avLst/>
          </a:prstGeom>
          <a:solidFill>
            <a:schemeClr val="bg1"/>
          </a:solidFill>
          <a:ln>
            <a:noFill/>
          </a:ln>
          <a:effectLst/>
        </p:spPr>
        <p:style>
          <a:lnRef idx="1">
            <a:schemeClr val="accent4"/>
          </a:lnRef>
          <a:fillRef idx="2">
            <a:schemeClr val="accent4"/>
          </a:fillRef>
          <a:effectRef idx="1">
            <a:schemeClr val="accent4"/>
          </a:effectRef>
          <a:fontRef idx="minor">
            <a:schemeClr val="dk1"/>
          </a:fontRef>
        </p:style>
        <p:txBody>
          <a:bodyPr lIns="36000" tIns="36000" rIns="36000" bIns="36000" rtlCol="0" anchor="ctr">
            <a:noAutofit/>
          </a:bodyPr>
          <a:lstStyle/>
          <a:p>
            <a:pPr algn="ctr" eaLnBrk="0" hangingPunct="0">
              <a:buClr>
                <a:prstClr val="black"/>
              </a:buClr>
              <a:buSzPct val="100000"/>
              <a:buFont typeface="Arial" pitchFamily="34" charset="0"/>
              <a:buNone/>
            </a:pPr>
            <a:r>
              <a:rPr lang="zh-CN" altLang="en-US" sz="900" dirty="0">
                <a:solidFill>
                  <a:prstClr val="black">
                    <a:lumMod val="65000"/>
                    <a:lumOff val="35000"/>
                  </a:prstClr>
                </a:solidFill>
                <a:latin typeface="微软雅黑"/>
              </a:rPr>
              <a:t>号码风险识别模型</a:t>
            </a:r>
          </a:p>
        </p:txBody>
      </p:sp>
      <p:sp>
        <p:nvSpPr>
          <p:cNvPr id="91" name="圆角矩形 90"/>
          <p:cNvSpPr/>
          <p:nvPr/>
        </p:nvSpPr>
        <p:spPr>
          <a:xfrm>
            <a:off x="1047905" y="3726198"/>
            <a:ext cx="593626" cy="335817"/>
          </a:xfrm>
          <a:prstGeom prst="roundRect">
            <a:avLst/>
          </a:prstGeom>
          <a:solidFill>
            <a:schemeClr val="bg1"/>
          </a:solidFill>
          <a:ln>
            <a:noFill/>
          </a:ln>
          <a:effectLst/>
        </p:spPr>
        <p:style>
          <a:lnRef idx="1">
            <a:schemeClr val="accent4"/>
          </a:lnRef>
          <a:fillRef idx="2">
            <a:schemeClr val="accent4"/>
          </a:fillRef>
          <a:effectRef idx="1">
            <a:schemeClr val="accent4"/>
          </a:effectRef>
          <a:fontRef idx="minor">
            <a:schemeClr val="dk1"/>
          </a:fontRef>
        </p:style>
        <p:txBody>
          <a:bodyPr lIns="36000" tIns="36000" rIns="36000" bIns="36000" rtlCol="0" anchor="ctr">
            <a:noAutofit/>
          </a:bodyPr>
          <a:lstStyle/>
          <a:p>
            <a:pPr algn="ctr" eaLnBrk="0" hangingPunct="0">
              <a:buClr>
                <a:prstClr val="black"/>
              </a:buClr>
              <a:buSzPct val="100000"/>
              <a:buFont typeface="Arial" pitchFamily="34" charset="0"/>
              <a:buNone/>
            </a:pPr>
            <a:r>
              <a:rPr lang="zh-CN" altLang="en-US" sz="900" dirty="0">
                <a:solidFill>
                  <a:prstClr val="black">
                    <a:lumMod val="65000"/>
                    <a:lumOff val="35000"/>
                  </a:prstClr>
                </a:solidFill>
                <a:latin typeface="微软雅黑"/>
              </a:rPr>
              <a:t>通信评分模型</a:t>
            </a:r>
          </a:p>
        </p:txBody>
      </p:sp>
      <p:sp>
        <p:nvSpPr>
          <p:cNvPr id="92" name="圆角矩形 91"/>
          <p:cNvSpPr/>
          <p:nvPr/>
        </p:nvSpPr>
        <p:spPr>
          <a:xfrm>
            <a:off x="2363297" y="3313678"/>
            <a:ext cx="613477" cy="353149"/>
          </a:xfrm>
          <a:prstGeom prst="roundRect">
            <a:avLst/>
          </a:prstGeom>
          <a:solidFill>
            <a:schemeClr val="bg1"/>
          </a:solidFill>
          <a:ln>
            <a:noFill/>
          </a:ln>
          <a:effectLst/>
        </p:spPr>
        <p:style>
          <a:lnRef idx="1">
            <a:schemeClr val="accent4"/>
          </a:lnRef>
          <a:fillRef idx="2">
            <a:schemeClr val="accent4"/>
          </a:fillRef>
          <a:effectRef idx="1">
            <a:schemeClr val="accent4"/>
          </a:effectRef>
          <a:fontRef idx="minor">
            <a:schemeClr val="dk1"/>
          </a:fontRef>
        </p:style>
        <p:txBody>
          <a:bodyPr lIns="36000" tIns="36000" rIns="36000" bIns="36000" rtlCol="0" anchor="ctr">
            <a:noAutofit/>
          </a:bodyPr>
          <a:lstStyle/>
          <a:p>
            <a:pPr algn="ctr" eaLnBrk="0" hangingPunct="0">
              <a:buClr>
                <a:prstClr val="black"/>
              </a:buClr>
              <a:buSzPct val="100000"/>
              <a:buFont typeface="Arial" pitchFamily="34" charset="0"/>
              <a:buNone/>
            </a:pPr>
            <a:r>
              <a:rPr lang="zh-CN" altLang="en-US" sz="900">
                <a:solidFill>
                  <a:prstClr val="black">
                    <a:lumMod val="65000"/>
                    <a:lumOff val="35000"/>
                  </a:prstClr>
                </a:solidFill>
                <a:latin typeface="微软雅黑"/>
              </a:rPr>
              <a:t>征信评分模型</a:t>
            </a:r>
            <a:endParaRPr lang="zh-CN" altLang="en-US" sz="900" dirty="0">
              <a:solidFill>
                <a:prstClr val="black">
                  <a:lumMod val="65000"/>
                  <a:lumOff val="35000"/>
                </a:prstClr>
              </a:solidFill>
              <a:latin typeface="微软雅黑"/>
            </a:endParaRPr>
          </a:p>
        </p:txBody>
      </p:sp>
      <p:sp>
        <p:nvSpPr>
          <p:cNvPr id="93" name="圆角矩形 92"/>
          <p:cNvSpPr/>
          <p:nvPr/>
        </p:nvSpPr>
        <p:spPr>
          <a:xfrm>
            <a:off x="384340" y="3726198"/>
            <a:ext cx="622968" cy="335817"/>
          </a:xfrm>
          <a:prstGeom prst="roundRect">
            <a:avLst/>
          </a:prstGeom>
          <a:solidFill>
            <a:schemeClr val="bg1"/>
          </a:solidFill>
          <a:ln>
            <a:noFill/>
          </a:ln>
          <a:effectLst/>
        </p:spPr>
        <p:style>
          <a:lnRef idx="1">
            <a:schemeClr val="accent4"/>
          </a:lnRef>
          <a:fillRef idx="2">
            <a:schemeClr val="accent4"/>
          </a:fillRef>
          <a:effectRef idx="1">
            <a:schemeClr val="accent4"/>
          </a:effectRef>
          <a:fontRef idx="minor">
            <a:schemeClr val="dk1"/>
          </a:fontRef>
        </p:style>
        <p:txBody>
          <a:bodyPr lIns="36000" tIns="36000" rIns="36000" bIns="36000" rtlCol="0" anchor="ctr">
            <a:noAutofit/>
          </a:bodyPr>
          <a:lstStyle/>
          <a:p>
            <a:pPr algn="ctr" eaLnBrk="0" hangingPunct="0">
              <a:buClr>
                <a:prstClr val="black"/>
              </a:buClr>
              <a:buSzPct val="100000"/>
              <a:buFont typeface="Arial" pitchFamily="34" charset="0"/>
              <a:buNone/>
            </a:pPr>
            <a:r>
              <a:rPr lang="zh-CN" altLang="en-US" sz="900" dirty="0">
                <a:solidFill>
                  <a:prstClr val="black">
                    <a:lumMod val="65000"/>
                    <a:lumOff val="35000"/>
                  </a:prstClr>
                </a:solidFill>
                <a:latin typeface="微软雅黑"/>
              </a:rPr>
              <a:t>终端验证模型</a:t>
            </a:r>
          </a:p>
        </p:txBody>
      </p:sp>
      <p:sp>
        <p:nvSpPr>
          <p:cNvPr id="94" name="圆角矩形 93"/>
          <p:cNvSpPr/>
          <p:nvPr/>
        </p:nvSpPr>
        <p:spPr>
          <a:xfrm>
            <a:off x="2363297" y="3726198"/>
            <a:ext cx="613477" cy="335817"/>
          </a:xfrm>
          <a:prstGeom prst="roundRect">
            <a:avLst/>
          </a:prstGeom>
          <a:solidFill>
            <a:schemeClr val="bg1"/>
          </a:solidFill>
          <a:ln>
            <a:noFill/>
          </a:ln>
          <a:effectLst/>
        </p:spPr>
        <p:style>
          <a:lnRef idx="1">
            <a:schemeClr val="accent4"/>
          </a:lnRef>
          <a:fillRef idx="2">
            <a:schemeClr val="accent4"/>
          </a:fillRef>
          <a:effectRef idx="1">
            <a:schemeClr val="accent4"/>
          </a:effectRef>
          <a:fontRef idx="minor">
            <a:schemeClr val="dk1"/>
          </a:fontRef>
        </p:style>
        <p:txBody>
          <a:bodyPr lIns="36000" tIns="36000" rIns="36000" bIns="36000" rtlCol="0" anchor="ctr">
            <a:noAutofit/>
          </a:bodyPr>
          <a:lstStyle/>
          <a:p>
            <a:pPr algn="ctr" eaLnBrk="0" hangingPunct="0">
              <a:buClr>
                <a:prstClr val="black"/>
              </a:buClr>
              <a:buSzPct val="100000"/>
              <a:buFont typeface="Arial" pitchFamily="34" charset="0"/>
              <a:buNone/>
            </a:pPr>
            <a:r>
              <a:rPr lang="zh-CN" altLang="en-US" sz="900" dirty="0">
                <a:solidFill>
                  <a:prstClr val="black">
                    <a:lumMod val="65000"/>
                    <a:lumOff val="35000"/>
                  </a:prstClr>
                </a:solidFill>
                <a:latin typeface="微软雅黑"/>
              </a:rPr>
              <a:t>二次卡分析模型</a:t>
            </a:r>
          </a:p>
        </p:txBody>
      </p:sp>
      <p:sp>
        <p:nvSpPr>
          <p:cNvPr id="95" name="圆角矩形 94"/>
          <p:cNvSpPr/>
          <p:nvPr/>
        </p:nvSpPr>
        <p:spPr>
          <a:xfrm>
            <a:off x="1682128" y="3726198"/>
            <a:ext cx="640573" cy="335817"/>
          </a:xfrm>
          <a:prstGeom prst="roundRect">
            <a:avLst/>
          </a:prstGeom>
          <a:solidFill>
            <a:schemeClr val="bg1"/>
          </a:solidFill>
          <a:ln>
            <a:noFill/>
          </a:ln>
          <a:effectLst/>
        </p:spPr>
        <p:style>
          <a:lnRef idx="1">
            <a:schemeClr val="accent4"/>
          </a:lnRef>
          <a:fillRef idx="2">
            <a:schemeClr val="accent4"/>
          </a:fillRef>
          <a:effectRef idx="1">
            <a:schemeClr val="accent4"/>
          </a:effectRef>
          <a:fontRef idx="minor">
            <a:schemeClr val="dk1"/>
          </a:fontRef>
        </p:style>
        <p:txBody>
          <a:bodyPr lIns="36000" tIns="36000" rIns="36000" bIns="36000" rtlCol="0" anchor="ctr">
            <a:noAutofit/>
          </a:bodyPr>
          <a:lstStyle/>
          <a:p>
            <a:pPr algn="ctr" eaLnBrk="0" hangingPunct="0">
              <a:buClr>
                <a:prstClr val="black"/>
              </a:buClr>
              <a:buSzPct val="100000"/>
              <a:buFont typeface="Arial" pitchFamily="34" charset="0"/>
              <a:buNone/>
            </a:pPr>
            <a:r>
              <a:rPr lang="zh-CN" altLang="en-US" sz="900" dirty="0">
                <a:solidFill>
                  <a:prstClr val="black">
                    <a:lumMod val="65000"/>
                    <a:lumOff val="35000"/>
                  </a:prstClr>
                </a:solidFill>
                <a:latin typeface="微软雅黑"/>
              </a:rPr>
              <a:t>交际圈分析模型</a:t>
            </a:r>
          </a:p>
        </p:txBody>
      </p:sp>
      <p:sp>
        <p:nvSpPr>
          <p:cNvPr id="96" name="圆角矩形 95"/>
          <p:cNvSpPr/>
          <p:nvPr/>
        </p:nvSpPr>
        <p:spPr>
          <a:xfrm>
            <a:off x="960103" y="4196153"/>
            <a:ext cx="573775" cy="206040"/>
          </a:xfrm>
          <a:prstGeom prst="roundRect">
            <a:avLst/>
          </a:prstGeom>
          <a:solidFill>
            <a:schemeClr val="bg1"/>
          </a:solidFill>
          <a:ln>
            <a:noFill/>
          </a:ln>
          <a:effectLst/>
        </p:spPr>
        <p:style>
          <a:lnRef idx="1">
            <a:schemeClr val="accent4"/>
          </a:lnRef>
          <a:fillRef idx="2">
            <a:schemeClr val="accent4"/>
          </a:fillRef>
          <a:effectRef idx="1">
            <a:schemeClr val="accent4"/>
          </a:effectRef>
          <a:fontRef idx="minor">
            <a:schemeClr val="dk1"/>
          </a:fontRef>
        </p:style>
        <p:txBody>
          <a:bodyPr lIns="36000" tIns="36000" rIns="36000" bIns="36000" rtlCol="0" anchor="ctr">
            <a:noAutofit/>
          </a:bodyPr>
          <a:lstStyle/>
          <a:p>
            <a:pPr algn="ctr" eaLnBrk="0" hangingPunct="0">
              <a:buClr>
                <a:prstClr val="black"/>
              </a:buClr>
              <a:buSzPct val="100000"/>
              <a:buFont typeface="Arial" pitchFamily="34" charset="0"/>
              <a:buNone/>
            </a:pPr>
            <a:r>
              <a:rPr lang="zh-CN" altLang="en-US" sz="900" dirty="0">
                <a:solidFill>
                  <a:prstClr val="black">
                    <a:lumMod val="65000"/>
                    <a:lumOff val="35000"/>
                  </a:prstClr>
                </a:solidFill>
                <a:latin typeface="微软雅黑"/>
              </a:rPr>
              <a:t>客户资料</a:t>
            </a:r>
          </a:p>
        </p:txBody>
      </p:sp>
      <p:sp>
        <p:nvSpPr>
          <p:cNvPr id="97" name="圆角矩形 96"/>
          <p:cNvSpPr/>
          <p:nvPr/>
        </p:nvSpPr>
        <p:spPr>
          <a:xfrm>
            <a:off x="1557532" y="4196153"/>
            <a:ext cx="573775" cy="206040"/>
          </a:xfrm>
          <a:prstGeom prst="roundRect">
            <a:avLst/>
          </a:prstGeom>
          <a:solidFill>
            <a:schemeClr val="bg1"/>
          </a:solidFill>
          <a:ln>
            <a:noFill/>
          </a:ln>
          <a:effectLst/>
        </p:spPr>
        <p:style>
          <a:lnRef idx="1">
            <a:schemeClr val="accent4"/>
          </a:lnRef>
          <a:fillRef idx="2">
            <a:schemeClr val="accent4"/>
          </a:fillRef>
          <a:effectRef idx="1">
            <a:schemeClr val="accent4"/>
          </a:effectRef>
          <a:fontRef idx="minor">
            <a:schemeClr val="dk1"/>
          </a:fontRef>
        </p:style>
        <p:txBody>
          <a:bodyPr lIns="36000" tIns="36000" rIns="36000" bIns="36000" rtlCol="0" anchor="ctr">
            <a:noAutofit/>
          </a:bodyPr>
          <a:lstStyle/>
          <a:p>
            <a:pPr algn="ctr" eaLnBrk="0" hangingPunct="0">
              <a:buClr>
                <a:prstClr val="black"/>
              </a:buClr>
              <a:buSzPct val="100000"/>
              <a:buFont typeface="Arial" pitchFamily="34" charset="0"/>
              <a:buNone/>
            </a:pPr>
            <a:r>
              <a:rPr lang="zh-CN" altLang="en-US" sz="900" dirty="0">
                <a:solidFill>
                  <a:prstClr val="black">
                    <a:lumMod val="65000"/>
                    <a:lumOff val="35000"/>
                  </a:prstClr>
                </a:solidFill>
                <a:latin typeface="微软雅黑"/>
              </a:rPr>
              <a:t>信令位置</a:t>
            </a:r>
          </a:p>
        </p:txBody>
      </p:sp>
      <p:sp>
        <p:nvSpPr>
          <p:cNvPr id="98" name="圆角矩形 97"/>
          <p:cNvSpPr/>
          <p:nvPr/>
        </p:nvSpPr>
        <p:spPr>
          <a:xfrm>
            <a:off x="2158248" y="4196153"/>
            <a:ext cx="573775" cy="206040"/>
          </a:xfrm>
          <a:prstGeom prst="roundRect">
            <a:avLst/>
          </a:prstGeom>
          <a:solidFill>
            <a:schemeClr val="bg1"/>
          </a:solidFill>
          <a:ln>
            <a:noFill/>
          </a:ln>
          <a:effectLst/>
        </p:spPr>
        <p:style>
          <a:lnRef idx="1">
            <a:schemeClr val="accent4"/>
          </a:lnRef>
          <a:fillRef idx="2">
            <a:schemeClr val="accent4"/>
          </a:fillRef>
          <a:effectRef idx="1">
            <a:schemeClr val="accent4"/>
          </a:effectRef>
          <a:fontRef idx="minor">
            <a:schemeClr val="dk1"/>
          </a:fontRef>
        </p:style>
        <p:txBody>
          <a:bodyPr lIns="36000" tIns="36000" rIns="36000" bIns="36000" rtlCol="0" anchor="ctr">
            <a:noAutofit/>
          </a:bodyPr>
          <a:lstStyle/>
          <a:p>
            <a:pPr algn="ctr" eaLnBrk="0" hangingPunct="0">
              <a:buClr>
                <a:prstClr val="black"/>
              </a:buClr>
              <a:buSzPct val="100000"/>
              <a:buFont typeface="Arial" pitchFamily="34" charset="0"/>
              <a:buNone/>
            </a:pPr>
            <a:r>
              <a:rPr lang="zh-CN" altLang="en-US" sz="900" dirty="0">
                <a:solidFill>
                  <a:prstClr val="black">
                    <a:lumMod val="65000"/>
                    <a:lumOff val="35000"/>
                  </a:prstClr>
                </a:solidFill>
                <a:latin typeface="微软雅黑"/>
              </a:rPr>
              <a:t>流量日志</a:t>
            </a:r>
          </a:p>
        </p:txBody>
      </p:sp>
      <p:sp>
        <p:nvSpPr>
          <p:cNvPr id="99" name="圆角矩形 98"/>
          <p:cNvSpPr/>
          <p:nvPr/>
        </p:nvSpPr>
        <p:spPr>
          <a:xfrm>
            <a:off x="2758964" y="4196153"/>
            <a:ext cx="210463" cy="443847"/>
          </a:xfrm>
          <a:prstGeom prst="roundRect">
            <a:avLst/>
          </a:prstGeom>
          <a:solidFill>
            <a:schemeClr val="bg1"/>
          </a:solidFill>
          <a:ln>
            <a:noFill/>
          </a:ln>
          <a:effectLst/>
        </p:spPr>
        <p:style>
          <a:lnRef idx="1">
            <a:schemeClr val="accent4"/>
          </a:lnRef>
          <a:fillRef idx="2">
            <a:schemeClr val="accent4"/>
          </a:fillRef>
          <a:effectRef idx="1">
            <a:schemeClr val="accent4"/>
          </a:effectRef>
          <a:fontRef idx="minor">
            <a:schemeClr val="dk1"/>
          </a:fontRef>
        </p:style>
        <p:txBody>
          <a:bodyPr lIns="36000" tIns="36000" rIns="36000" bIns="36000" rtlCol="0" anchor="ctr">
            <a:noAutofit/>
          </a:bodyPr>
          <a:lstStyle/>
          <a:p>
            <a:pPr algn="ctr" eaLnBrk="0" hangingPunct="0">
              <a:buClr>
                <a:prstClr val="black"/>
              </a:buClr>
              <a:buSzPct val="100000"/>
              <a:buFont typeface="Arial" pitchFamily="34" charset="0"/>
              <a:buNone/>
            </a:pPr>
            <a:r>
              <a:rPr lang="en-US" altLang="zh-CN" sz="900" dirty="0">
                <a:solidFill>
                  <a:prstClr val="black">
                    <a:lumMod val="65000"/>
                    <a:lumOff val="35000"/>
                  </a:prstClr>
                </a:solidFill>
                <a:latin typeface="微软雅黑"/>
              </a:rPr>
              <a:t>...</a:t>
            </a:r>
            <a:endParaRPr lang="zh-CN" altLang="en-US" sz="900" dirty="0">
              <a:solidFill>
                <a:prstClr val="black">
                  <a:lumMod val="65000"/>
                  <a:lumOff val="35000"/>
                </a:prstClr>
              </a:solidFill>
              <a:latin typeface="微软雅黑"/>
            </a:endParaRPr>
          </a:p>
        </p:txBody>
      </p:sp>
      <p:sp>
        <p:nvSpPr>
          <p:cNvPr id="100" name="圆角矩形 99"/>
          <p:cNvSpPr/>
          <p:nvPr/>
        </p:nvSpPr>
        <p:spPr>
          <a:xfrm>
            <a:off x="960103" y="4433960"/>
            <a:ext cx="573775" cy="206040"/>
          </a:xfrm>
          <a:prstGeom prst="roundRect">
            <a:avLst/>
          </a:prstGeom>
          <a:solidFill>
            <a:schemeClr val="bg1"/>
          </a:solidFill>
          <a:ln>
            <a:noFill/>
          </a:ln>
          <a:effectLst/>
        </p:spPr>
        <p:style>
          <a:lnRef idx="1">
            <a:schemeClr val="accent4"/>
          </a:lnRef>
          <a:fillRef idx="2">
            <a:schemeClr val="accent4"/>
          </a:fillRef>
          <a:effectRef idx="1">
            <a:schemeClr val="accent4"/>
          </a:effectRef>
          <a:fontRef idx="minor">
            <a:schemeClr val="dk1"/>
          </a:fontRef>
        </p:style>
        <p:txBody>
          <a:bodyPr lIns="36000" tIns="36000" rIns="36000" bIns="36000" rtlCol="0" anchor="ctr">
            <a:noAutofit/>
          </a:bodyPr>
          <a:lstStyle/>
          <a:p>
            <a:pPr algn="ctr" eaLnBrk="0" hangingPunct="0">
              <a:buClr>
                <a:prstClr val="black"/>
              </a:buClr>
              <a:buSzPct val="100000"/>
              <a:buFont typeface="Arial" pitchFamily="34" charset="0"/>
              <a:buNone/>
            </a:pPr>
            <a:r>
              <a:rPr lang="zh-CN" altLang="en-US" sz="900" dirty="0">
                <a:solidFill>
                  <a:prstClr val="black">
                    <a:lumMod val="65000"/>
                    <a:lumOff val="35000"/>
                  </a:prstClr>
                </a:solidFill>
                <a:latin typeface="微软雅黑"/>
              </a:rPr>
              <a:t>账单</a:t>
            </a:r>
          </a:p>
        </p:txBody>
      </p:sp>
      <p:sp>
        <p:nvSpPr>
          <p:cNvPr id="101" name="圆角矩形 100"/>
          <p:cNvSpPr/>
          <p:nvPr/>
        </p:nvSpPr>
        <p:spPr>
          <a:xfrm>
            <a:off x="1557532" y="4433960"/>
            <a:ext cx="573775" cy="206040"/>
          </a:xfrm>
          <a:prstGeom prst="roundRect">
            <a:avLst/>
          </a:prstGeom>
          <a:solidFill>
            <a:schemeClr val="bg1"/>
          </a:solidFill>
          <a:ln>
            <a:noFill/>
          </a:ln>
          <a:effectLst/>
        </p:spPr>
        <p:style>
          <a:lnRef idx="1">
            <a:schemeClr val="accent4"/>
          </a:lnRef>
          <a:fillRef idx="2">
            <a:schemeClr val="accent4"/>
          </a:fillRef>
          <a:effectRef idx="1">
            <a:schemeClr val="accent4"/>
          </a:effectRef>
          <a:fontRef idx="minor">
            <a:schemeClr val="dk1"/>
          </a:fontRef>
        </p:style>
        <p:txBody>
          <a:bodyPr lIns="36000" tIns="36000" rIns="36000" bIns="36000" rtlCol="0" anchor="ctr">
            <a:noAutofit/>
          </a:bodyPr>
          <a:lstStyle/>
          <a:p>
            <a:pPr algn="ctr" eaLnBrk="0" hangingPunct="0">
              <a:buClr>
                <a:prstClr val="black"/>
              </a:buClr>
              <a:buSzPct val="100000"/>
              <a:buFont typeface="Arial" pitchFamily="34" charset="0"/>
              <a:buNone/>
            </a:pPr>
            <a:r>
              <a:rPr lang="zh-CN" altLang="en-US" sz="900" dirty="0">
                <a:solidFill>
                  <a:prstClr val="black">
                    <a:lumMod val="65000"/>
                    <a:lumOff val="35000"/>
                  </a:prstClr>
                </a:solidFill>
                <a:latin typeface="微软雅黑"/>
              </a:rPr>
              <a:t>详单</a:t>
            </a:r>
          </a:p>
        </p:txBody>
      </p:sp>
      <p:sp>
        <p:nvSpPr>
          <p:cNvPr id="102" name="圆角矩形 101"/>
          <p:cNvSpPr/>
          <p:nvPr/>
        </p:nvSpPr>
        <p:spPr>
          <a:xfrm>
            <a:off x="2158248" y="4433960"/>
            <a:ext cx="573775" cy="206040"/>
          </a:xfrm>
          <a:prstGeom prst="roundRect">
            <a:avLst/>
          </a:prstGeom>
          <a:solidFill>
            <a:schemeClr val="bg1"/>
          </a:solidFill>
          <a:ln>
            <a:noFill/>
          </a:ln>
          <a:effectLst/>
        </p:spPr>
        <p:style>
          <a:lnRef idx="1">
            <a:schemeClr val="accent4"/>
          </a:lnRef>
          <a:fillRef idx="2">
            <a:schemeClr val="accent4"/>
          </a:fillRef>
          <a:effectRef idx="1">
            <a:schemeClr val="accent4"/>
          </a:effectRef>
          <a:fontRef idx="minor">
            <a:schemeClr val="dk1"/>
          </a:fontRef>
        </p:style>
        <p:txBody>
          <a:bodyPr lIns="36000" tIns="36000" rIns="36000" bIns="36000" rtlCol="0" anchor="ctr">
            <a:noAutofit/>
          </a:bodyPr>
          <a:lstStyle/>
          <a:p>
            <a:pPr algn="ctr" eaLnBrk="0" hangingPunct="0">
              <a:buClr>
                <a:prstClr val="black"/>
              </a:buClr>
              <a:buSzPct val="100000"/>
              <a:buFont typeface="Arial" pitchFamily="34" charset="0"/>
              <a:buNone/>
            </a:pPr>
            <a:r>
              <a:rPr lang="zh-CN" altLang="en-US" sz="900" dirty="0">
                <a:solidFill>
                  <a:prstClr val="black">
                    <a:lumMod val="65000"/>
                    <a:lumOff val="35000"/>
                  </a:prstClr>
                </a:solidFill>
                <a:latin typeface="微软雅黑"/>
              </a:rPr>
              <a:t>终端使用</a:t>
            </a:r>
          </a:p>
        </p:txBody>
      </p:sp>
      <p:pic>
        <p:nvPicPr>
          <p:cNvPr id="72" name="Picture 6" descr="c:\users\litao\appdata\roaming\360se6\User Data\temp\u=3082295585,3969953708&amp;fm=23&amp;gp=0.jpg"/>
          <p:cNvPicPr>
            <a:picLocks noChangeAspect="1" noChangeArrowheads="1"/>
          </p:cNvPicPr>
          <p:nvPr/>
        </p:nvPicPr>
        <p:blipFill>
          <a:blip r:embed="rId7" cstate="screen">
            <a:extLst>
              <a:ext uri="{28A0092B-C50C-407E-A947-70E740481C1C}">
                <a14:useLocalDpi xmlns="" xmlns:a14="http://schemas.microsoft.com/office/drawing/2010/main"/>
              </a:ext>
            </a:extLst>
          </a:blip>
          <a:srcRect/>
          <a:stretch>
            <a:fillRect/>
          </a:stretch>
        </p:blipFill>
        <p:spPr bwMode="auto">
          <a:xfrm>
            <a:off x="8341826" y="2617421"/>
            <a:ext cx="409317" cy="283258"/>
          </a:xfrm>
          <a:prstGeom prst="rect">
            <a:avLst/>
          </a:prstGeom>
          <a:noFill/>
        </p:spPr>
      </p:pic>
      <p:pic>
        <p:nvPicPr>
          <p:cNvPr id="73" name="Picture 2" descr="c:\users\litao\appdata\roaming\360se6\User Data\temp\r_8909107.jpg"/>
          <p:cNvPicPr>
            <a:picLocks noChangeAspect="1" noChangeArrowheads="1"/>
          </p:cNvPicPr>
          <p:nvPr/>
        </p:nvPicPr>
        <p:blipFill>
          <a:blip r:embed="rId8" cstate="print"/>
          <a:srcRect/>
          <a:stretch>
            <a:fillRect/>
          </a:stretch>
        </p:blipFill>
        <p:spPr bwMode="auto">
          <a:xfrm>
            <a:off x="7006984" y="2567072"/>
            <a:ext cx="760163" cy="526051"/>
          </a:xfrm>
          <a:prstGeom prst="rect">
            <a:avLst/>
          </a:prstGeom>
          <a:noFill/>
        </p:spPr>
      </p:pic>
      <p:pic>
        <p:nvPicPr>
          <p:cNvPr id="83" name="Picture 3" descr="C:\Users\vivianting\Desktop\1234131.png"/>
          <p:cNvPicPr>
            <a:picLocks noChangeAspect="1" noChangeArrowheads="1"/>
          </p:cNvPicPr>
          <p:nvPr/>
        </p:nvPicPr>
        <p:blipFill>
          <a:blip r:embed="rId9" cstate="screen">
            <a:extLst>
              <a:ext uri="{28A0092B-C50C-407E-A947-70E740481C1C}">
                <a14:useLocalDpi xmlns="" xmlns:a14="http://schemas.microsoft.com/office/drawing/2010/main"/>
              </a:ext>
            </a:extLst>
          </a:blip>
          <a:srcRect/>
          <a:stretch>
            <a:fillRect/>
          </a:stretch>
        </p:blipFill>
        <p:spPr bwMode="auto">
          <a:xfrm>
            <a:off x="2312185" y="2188782"/>
            <a:ext cx="1092999" cy="641315"/>
          </a:xfrm>
          <a:prstGeom prst="rect">
            <a:avLst/>
          </a:prstGeom>
          <a:noFill/>
          <a:ln w="9525">
            <a:noFill/>
            <a:miter lim="800000"/>
            <a:headEnd/>
            <a:tailEnd/>
          </a:ln>
        </p:spPr>
      </p:pic>
      <p:sp>
        <p:nvSpPr>
          <p:cNvPr id="2" name="标题 1"/>
          <p:cNvSpPr>
            <a:spLocks noGrp="1"/>
          </p:cNvSpPr>
          <p:nvPr>
            <p:ph type="title"/>
          </p:nvPr>
        </p:nvSpPr>
        <p:spPr/>
        <p:txBody>
          <a:bodyPr/>
          <a:lstStyle/>
          <a:p>
            <a:pPr defTabSz="914310"/>
            <a:r>
              <a:rPr kumimoji="1" lang="en-US" altLang="zh-CN" kern="0" dirty="0" smtClean="0"/>
              <a:t>2.1.3</a:t>
            </a:r>
            <a:r>
              <a:rPr kumimoji="1" lang="zh-CN" altLang="en-US" kern="0" dirty="0" smtClean="0"/>
              <a:t>、征信产品</a:t>
            </a:r>
            <a:r>
              <a:rPr kumimoji="1" lang="zh-CN" altLang="en-US" kern="0" dirty="0"/>
              <a:t>建设及服务</a:t>
            </a:r>
            <a:r>
              <a:rPr kumimoji="1" lang="zh-CN" altLang="en-US" kern="0" dirty="0" smtClean="0"/>
              <a:t>模式</a:t>
            </a:r>
            <a:endParaRPr kumimoji="1" lang="zh-CN" altLang="en-US" kern="0" dirty="0"/>
          </a:p>
        </p:txBody>
      </p:sp>
    </p:spTree>
    <p:extLst>
      <p:ext uri="{BB962C8B-B14F-4D97-AF65-F5344CB8AC3E}">
        <p14:creationId xmlns="" xmlns:p14="http://schemas.microsoft.com/office/powerpoint/2010/main" val="4623685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2.2</a:t>
            </a:r>
            <a:r>
              <a:rPr kumimoji="1" lang="zh-CN" altLang="en-US" dirty="0" smtClean="0"/>
              <a:t>、贷后催收</a:t>
            </a:r>
            <a:r>
              <a:rPr kumimoji="1" lang="en-US" altLang="zh-CN" dirty="0" smtClean="0"/>
              <a:t>-</a:t>
            </a:r>
            <a:r>
              <a:rPr kumimoji="1" lang="zh-CN" altLang="en-US" dirty="0" smtClean="0"/>
              <a:t>电催平台</a:t>
            </a:r>
            <a:endParaRPr kumimoji="1" lang="zh-CN" altLang="en-US" dirty="0"/>
          </a:p>
        </p:txBody>
      </p:sp>
      <p:sp>
        <p:nvSpPr>
          <p:cNvPr id="3" name="矩形 2"/>
          <p:cNvSpPr/>
          <p:nvPr/>
        </p:nvSpPr>
        <p:spPr>
          <a:xfrm>
            <a:off x="0" y="722348"/>
            <a:ext cx="9144000" cy="1384995"/>
          </a:xfrm>
          <a:prstGeom prst="rect">
            <a:avLst/>
          </a:prstGeom>
          <a:noFill/>
        </p:spPr>
        <p:txBody>
          <a:bodyPr wrap="square" rtlCol="0">
            <a:spAutoFit/>
          </a:bodyPr>
          <a:lstStyle/>
          <a:p>
            <a:pPr marL="285750" indent="-285750" defTabSz="685165">
              <a:lnSpc>
                <a:spcPct val="150000"/>
              </a:lnSpc>
              <a:buClr>
                <a:srgbClr val="C00000"/>
              </a:buClr>
              <a:buFont typeface="Wingdings" charset="2"/>
              <a:buChar char="n"/>
            </a:pPr>
            <a:r>
              <a:rPr lang="zh-CN" altLang="en-US" b="1" dirty="0">
                <a:solidFill>
                  <a:srgbClr val="C00000"/>
                </a:solidFill>
                <a:latin typeface="微软雅黑" pitchFamily="34" charset="-122"/>
                <a:ea typeface="微软雅黑" pitchFamily="34" charset="-122"/>
              </a:rPr>
              <a:t>电</a:t>
            </a:r>
            <a:r>
              <a:rPr lang="zh-CN" altLang="en-US" b="1" dirty="0" smtClean="0">
                <a:solidFill>
                  <a:srgbClr val="C00000"/>
                </a:solidFill>
                <a:latin typeface="微软雅黑" pitchFamily="34" charset="-122"/>
                <a:ea typeface="微软雅黑" pitchFamily="34" charset="-122"/>
              </a:rPr>
              <a:t>催平台：</a:t>
            </a:r>
            <a:r>
              <a:rPr lang="zh-CN" altLang="en-US" dirty="0"/>
              <a:t>针对现</a:t>
            </a:r>
            <a:r>
              <a:rPr lang="zh-CN" altLang="en-US" dirty="0" smtClean="0"/>
              <a:t>在金融机构的巨大不良资产，本平台在合法合规的前提下，利用联通的大量用户信息数据，帮助金融机构完成不良资产催收工作，降低其坏账。</a:t>
            </a:r>
            <a:endParaRPr lang="en-US" altLang="zh-CN" dirty="0" smtClean="0"/>
          </a:p>
          <a:p>
            <a:pPr marL="285750" indent="-285750" defTabSz="685165">
              <a:lnSpc>
                <a:spcPct val="150000"/>
              </a:lnSpc>
              <a:buClr>
                <a:srgbClr val="C00000"/>
              </a:buClr>
              <a:buFont typeface="Wingdings" charset="2"/>
              <a:buChar char="n"/>
            </a:pPr>
            <a:r>
              <a:rPr lang="zh-CN" altLang="en-US" dirty="0" smtClean="0"/>
              <a:t>本平台主要解决了贷后找人难的问题，通过失联人员</a:t>
            </a:r>
            <a:r>
              <a:rPr lang="zh-CN" altLang="en-US" b="1" dirty="0" smtClean="0">
                <a:solidFill>
                  <a:srgbClr val="FF0000"/>
                </a:solidFill>
              </a:rPr>
              <a:t>信息修复</a:t>
            </a:r>
            <a:r>
              <a:rPr lang="zh-CN" altLang="en-US" dirty="0" smtClean="0"/>
              <a:t>并进行</a:t>
            </a:r>
            <a:r>
              <a:rPr lang="zh-CN" altLang="en-US" b="1" dirty="0" smtClean="0">
                <a:solidFill>
                  <a:srgbClr val="FF0000"/>
                </a:solidFill>
              </a:rPr>
              <a:t>电话催收</a:t>
            </a:r>
            <a:r>
              <a:rPr lang="zh-CN" altLang="en-US" dirty="0" smtClean="0"/>
              <a:t>的</a:t>
            </a:r>
            <a:r>
              <a:rPr lang="zh-CN" altLang="en-US" b="1" dirty="0" smtClean="0">
                <a:solidFill>
                  <a:srgbClr val="FF0000"/>
                </a:solidFill>
              </a:rPr>
              <a:t>闭环</a:t>
            </a:r>
            <a:r>
              <a:rPr lang="zh-CN" altLang="en-US" dirty="0" smtClean="0"/>
              <a:t>处理流程，帮助金融机构完成催收工作，并避免了用户信息出门的法律风险。</a:t>
            </a:r>
            <a:endParaRPr lang="en-US" altLang="zh-CN" dirty="0"/>
          </a:p>
        </p:txBody>
      </p:sp>
      <p:sp>
        <p:nvSpPr>
          <p:cNvPr id="6" name="Freeform 6"/>
          <p:cNvSpPr>
            <a:spLocks/>
          </p:cNvSpPr>
          <p:nvPr/>
        </p:nvSpPr>
        <p:spPr bwMode="auto">
          <a:xfrm>
            <a:off x="2415494" y="2534856"/>
            <a:ext cx="902773" cy="2470303"/>
          </a:xfrm>
          <a:custGeom>
            <a:avLst/>
            <a:gdLst>
              <a:gd name="connsiteX0" fmla="*/ 1353 w 1353"/>
              <a:gd name="connsiteY0" fmla="*/ 2271 h 2271"/>
              <a:gd name="connsiteX1" fmla="*/ 0 w 1353"/>
              <a:gd name="connsiteY1" fmla="*/ 2271 h 2271"/>
              <a:gd name="connsiteX2" fmla="*/ 0 w 1353"/>
              <a:gd name="connsiteY2" fmla="*/ 776 h 2271"/>
              <a:gd name="connsiteX3" fmla="*/ 1353 w 1353"/>
              <a:gd name="connsiteY3" fmla="*/ 0 h 2271"/>
              <a:gd name="connsiteX4" fmla="*/ 1353 w 1353"/>
              <a:gd name="connsiteY4" fmla="*/ 2271 h 2271"/>
              <a:gd name="connsiteX0" fmla="*/ 1353 w 1353"/>
              <a:gd name="connsiteY0" fmla="*/ 1997 h 1997"/>
              <a:gd name="connsiteX1" fmla="*/ 0 w 1353"/>
              <a:gd name="connsiteY1" fmla="*/ 1997 h 1997"/>
              <a:gd name="connsiteX2" fmla="*/ 0 w 1353"/>
              <a:gd name="connsiteY2" fmla="*/ 502 h 1997"/>
              <a:gd name="connsiteX3" fmla="*/ 1353 w 1353"/>
              <a:gd name="connsiteY3" fmla="*/ 0 h 1997"/>
              <a:gd name="connsiteX4" fmla="*/ 1353 w 1353"/>
              <a:gd name="connsiteY4" fmla="*/ 1997 h 1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3" h="1997">
                <a:moveTo>
                  <a:pt x="1353" y="1997"/>
                </a:moveTo>
                <a:lnTo>
                  <a:pt x="0" y="1997"/>
                </a:lnTo>
                <a:lnTo>
                  <a:pt x="0" y="502"/>
                </a:lnTo>
                <a:lnTo>
                  <a:pt x="1353" y="0"/>
                </a:lnTo>
                <a:lnTo>
                  <a:pt x="1353" y="1997"/>
                </a:lnTo>
                <a:close/>
              </a:path>
            </a:pathLst>
          </a:custGeom>
          <a:solidFill>
            <a:srgbClr val="C00000"/>
          </a:solidFill>
          <a:ln>
            <a:noFill/>
            <a:headEnd/>
            <a:tailEnd/>
          </a:ln>
        </p:spPr>
        <p:style>
          <a:lnRef idx="1">
            <a:schemeClr val="accent6"/>
          </a:lnRef>
          <a:fillRef idx="3">
            <a:schemeClr val="accent6"/>
          </a:fillRef>
          <a:effectRef idx="2">
            <a:schemeClr val="accent6"/>
          </a:effectRef>
          <a:fontRef idx="minor">
            <a:schemeClr val="lt1"/>
          </a:fontRef>
        </p:style>
        <p:txBody>
          <a:bodyPr vert="horz" wrap="square" lIns="121917" tIns="60958" rIns="121917" bIns="60958" numCol="1" anchor="t" anchorCtr="0" compatLnSpc="1">
            <a:prstTxWarp prst="textNoShape">
              <a:avLst/>
            </a:prstTxWarp>
          </a:bodyPr>
          <a:lstStyle/>
          <a:p>
            <a:pPr defTabSz="1219170">
              <a:defRPr/>
            </a:pPr>
            <a:endParaRPr lang="en-US" sz="1900" kern="0" dirty="0">
              <a:solidFill>
                <a:sysClr val="windowText" lastClr="000000"/>
              </a:solidFill>
            </a:endParaRPr>
          </a:p>
        </p:txBody>
      </p:sp>
      <p:sp>
        <p:nvSpPr>
          <p:cNvPr id="7" name="Freeform 6"/>
          <p:cNvSpPr>
            <a:spLocks/>
          </p:cNvSpPr>
          <p:nvPr/>
        </p:nvSpPr>
        <p:spPr bwMode="auto">
          <a:xfrm>
            <a:off x="554728" y="3709984"/>
            <a:ext cx="902773" cy="1295175"/>
          </a:xfrm>
          <a:custGeom>
            <a:avLst/>
            <a:gdLst>
              <a:gd name="connsiteX0" fmla="*/ 1353 w 1353"/>
              <a:gd name="connsiteY0" fmla="*/ 2271 h 2271"/>
              <a:gd name="connsiteX1" fmla="*/ 0 w 1353"/>
              <a:gd name="connsiteY1" fmla="*/ 2271 h 2271"/>
              <a:gd name="connsiteX2" fmla="*/ 0 w 1353"/>
              <a:gd name="connsiteY2" fmla="*/ 776 h 2271"/>
              <a:gd name="connsiteX3" fmla="*/ 1353 w 1353"/>
              <a:gd name="connsiteY3" fmla="*/ 0 h 2271"/>
              <a:gd name="connsiteX4" fmla="*/ 1353 w 1353"/>
              <a:gd name="connsiteY4" fmla="*/ 2271 h 2271"/>
              <a:gd name="connsiteX0" fmla="*/ 1353 w 1353"/>
              <a:gd name="connsiteY0" fmla="*/ 1997 h 1997"/>
              <a:gd name="connsiteX1" fmla="*/ 0 w 1353"/>
              <a:gd name="connsiteY1" fmla="*/ 1997 h 1997"/>
              <a:gd name="connsiteX2" fmla="*/ 0 w 1353"/>
              <a:gd name="connsiteY2" fmla="*/ 502 h 1997"/>
              <a:gd name="connsiteX3" fmla="*/ 1353 w 1353"/>
              <a:gd name="connsiteY3" fmla="*/ 0 h 1997"/>
              <a:gd name="connsiteX4" fmla="*/ 1353 w 1353"/>
              <a:gd name="connsiteY4" fmla="*/ 1997 h 1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3" h="1997">
                <a:moveTo>
                  <a:pt x="1353" y="1997"/>
                </a:moveTo>
                <a:lnTo>
                  <a:pt x="0" y="1997"/>
                </a:lnTo>
                <a:lnTo>
                  <a:pt x="0" y="502"/>
                </a:lnTo>
                <a:lnTo>
                  <a:pt x="1353" y="0"/>
                </a:lnTo>
                <a:lnTo>
                  <a:pt x="1353" y="1997"/>
                </a:lnTo>
                <a:close/>
              </a:path>
            </a:pathLst>
          </a:custGeom>
          <a:solidFill>
            <a:schemeClr val="bg1">
              <a:lumMod val="65000"/>
            </a:schemeClr>
          </a:solidFill>
          <a:ln>
            <a:noFill/>
            <a:headEnd/>
            <a:tailEnd/>
          </a:ln>
        </p:spPr>
        <p:style>
          <a:lnRef idx="1">
            <a:schemeClr val="accent3"/>
          </a:lnRef>
          <a:fillRef idx="3">
            <a:schemeClr val="accent3"/>
          </a:fillRef>
          <a:effectRef idx="2">
            <a:schemeClr val="accent3"/>
          </a:effectRef>
          <a:fontRef idx="minor">
            <a:schemeClr val="lt1"/>
          </a:fontRef>
        </p:style>
        <p:txBody>
          <a:bodyPr vert="horz" wrap="square" lIns="121917" tIns="60958" rIns="121917" bIns="60958" numCol="1" anchor="t" anchorCtr="0" compatLnSpc="1">
            <a:prstTxWarp prst="textNoShape">
              <a:avLst/>
            </a:prstTxWarp>
          </a:bodyPr>
          <a:lstStyle/>
          <a:p>
            <a:pPr defTabSz="1219170">
              <a:defRPr/>
            </a:pPr>
            <a:endParaRPr lang="en-US" sz="1900" kern="0" dirty="0">
              <a:solidFill>
                <a:sysClr val="windowText" lastClr="000000"/>
              </a:solidFill>
            </a:endParaRPr>
          </a:p>
        </p:txBody>
      </p:sp>
      <p:sp>
        <p:nvSpPr>
          <p:cNvPr id="8" name="Rectangle 54"/>
          <p:cNvSpPr>
            <a:spLocks noChangeArrowheads="1"/>
          </p:cNvSpPr>
          <p:nvPr/>
        </p:nvSpPr>
        <p:spPr bwMode="auto">
          <a:xfrm>
            <a:off x="554728" y="4615634"/>
            <a:ext cx="902773" cy="415494"/>
          </a:xfrm>
          <a:prstGeom prst="rect">
            <a:avLst/>
          </a:prstGeom>
          <a:noFill/>
          <a:ln w="9525">
            <a:noFill/>
            <a:miter lim="800000"/>
            <a:headEnd/>
            <a:tailEnd/>
          </a:ln>
          <a:effectLst/>
        </p:spPr>
        <p:txBody>
          <a:bodyPr wrap="square" lIns="121917" tIns="60958" rIns="121917" bIns="60958">
            <a:spAutoFit/>
          </a:bodyPr>
          <a:lstStyle/>
          <a:p>
            <a:pPr algn="ctr" defTabSz="1219170">
              <a:defRPr/>
            </a:pPr>
            <a:r>
              <a:rPr lang="en-US" sz="1900" b="1" kern="0" dirty="0" smtClean="0">
                <a:solidFill>
                  <a:schemeClr val="bg1"/>
                </a:solidFill>
              </a:rPr>
              <a:t>2015</a:t>
            </a:r>
            <a:endParaRPr lang="en-US" sz="1900" b="1" kern="0" dirty="0">
              <a:solidFill>
                <a:schemeClr val="bg1"/>
              </a:solidFill>
            </a:endParaRPr>
          </a:p>
        </p:txBody>
      </p:sp>
      <p:sp>
        <p:nvSpPr>
          <p:cNvPr id="9" name="Rectangle 54"/>
          <p:cNvSpPr>
            <a:spLocks noChangeArrowheads="1"/>
          </p:cNvSpPr>
          <p:nvPr/>
        </p:nvSpPr>
        <p:spPr bwMode="auto">
          <a:xfrm>
            <a:off x="2415494" y="4587348"/>
            <a:ext cx="902773" cy="415494"/>
          </a:xfrm>
          <a:prstGeom prst="rect">
            <a:avLst/>
          </a:prstGeom>
          <a:noFill/>
          <a:ln w="9525">
            <a:noFill/>
            <a:miter lim="800000"/>
            <a:headEnd/>
            <a:tailEnd/>
          </a:ln>
          <a:effectLst/>
        </p:spPr>
        <p:txBody>
          <a:bodyPr wrap="square" lIns="121917" tIns="60958" rIns="121917" bIns="60958">
            <a:spAutoFit/>
          </a:bodyPr>
          <a:lstStyle/>
          <a:p>
            <a:pPr algn="ctr" defTabSz="1219170">
              <a:defRPr/>
            </a:pPr>
            <a:r>
              <a:rPr lang="en-US" sz="1900" b="1" kern="0" dirty="0" smtClean="0">
                <a:solidFill>
                  <a:schemeClr val="bg1"/>
                </a:solidFill>
              </a:rPr>
              <a:t>2020</a:t>
            </a:r>
            <a:endParaRPr lang="en-US" sz="1900" b="1" kern="0" dirty="0">
              <a:solidFill>
                <a:schemeClr val="bg1"/>
              </a:solidFill>
            </a:endParaRPr>
          </a:p>
        </p:txBody>
      </p:sp>
      <p:sp>
        <p:nvSpPr>
          <p:cNvPr id="10" name="TextBox 30"/>
          <p:cNvSpPr txBox="1"/>
          <p:nvPr/>
        </p:nvSpPr>
        <p:spPr>
          <a:xfrm>
            <a:off x="554728" y="4200140"/>
            <a:ext cx="884210" cy="415494"/>
          </a:xfrm>
          <a:prstGeom prst="rect">
            <a:avLst/>
          </a:prstGeom>
          <a:noFill/>
        </p:spPr>
        <p:txBody>
          <a:bodyPr wrap="none" lIns="121917" tIns="60958" rIns="121917" bIns="60958" rtlCol="0">
            <a:spAutoFit/>
          </a:bodyPr>
          <a:lstStyle/>
          <a:p>
            <a:r>
              <a:rPr lang="en-US" altLang="zh-CN" sz="1900" b="1" dirty="0" smtClean="0">
                <a:solidFill>
                  <a:schemeClr val="bg1"/>
                </a:solidFill>
                <a:latin typeface="微软雅黑" pitchFamily="34" charset="-122"/>
                <a:ea typeface="微软雅黑" pitchFamily="34" charset="-122"/>
              </a:rPr>
              <a:t>5</a:t>
            </a:r>
            <a:r>
              <a:rPr lang="zh-CN" altLang="en-US" sz="1900" b="1" dirty="0" smtClean="0">
                <a:solidFill>
                  <a:schemeClr val="bg1"/>
                </a:solidFill>
                <a:latin typeface="微软雅黑" pitchFamily="34" charset="-122"/>
                <a:ea typeface="微软雅黑" pitchFamily="34" charset="-122"/>
              </a:rPr>
              <a:t>万亿</a:t>
            </a:r>
            <a:endParaRPr lang="zh-CN" altLang="en-US" sz="1900" b="1" dirty="0">
              <a:solidFill>
                <a:schemeClr val="bg1"/>
              </a:solidFill>
              <a:latin typeface="微软雅黑" pitchFamily="34" charset="-122"/>
              <a:ea typeface="微软雅黑" pitchFamily="34" charset="-122"/>
            </a:endParaRPr>
          </a:p>
        </p:txBody>
      </p:sp>
      <p:sp>
        <p:nvSpPr>
          <p:cNvPr id="11" name="TextBox 31"/>
          <p:cNvSpPr txBox="1"/>
          <p:nvPr/>
        </p:nvSpPr>
        <p:spPr>
          <a:xfrm>
            <a:off x="2364954" y="3896936"/>
            <a:ext cx="1149838" cy="415494"/>
          </a:xfrm>
          <a:prstGeom prst="rect">
            <a:avLst/>
          </a:prstGeom>
          <a:noFill/>
        </p:spPr>
        <p:txBody>
          <a:bodyPr wrap="square" lIns="121917" tIns="60958" rIns="121917" bIns="60958" rtlCol="0">
            <a:spAutoFit/>
          </a:bodyPr>
          <a:lstStyle/>
          <a:p>
            <a:r>
              <a:rPr lang="en-US" altLang="zh-CN" sz="1900" b="1" dirty="0" smtClean="0">
                <a:solidFill>
                  <a:schemeClr val="bg1"/>
                </a:solidFill>
                <a:latin typeface="微软雅黑" pitchFamily="34" charset="-122"/>
                <a:ea typeface="微软雅黑" pitchFamily="34" charset="-122"/>
              </a:rPr>
              <a:t>10</a:t>
            </a:r>
            <a:r>
              <a:rPr lang="zh-CN" altLang="en-US" sz="1900" b="1" dirty="0" smtClean="0">
                <a:solidFill>
                  <a:schemeClr val="bg1"/>
                </a:solidFill>
                <a:latin typeface="微软雅黑" pitchFamily="34" charset="-122"/>
                <a:ea typeface="微软雅黑" pitchFamily="34" charset="-122"/>
              </a:rPr>
              <a:t>万亿</a:t>
            </a:r>
            <a:endParaRPr lang="zh-CN" altLang="en-US" sz="1900" b="1" dirty="0">
              <a:solidFill>
                <a:schemeClr val="bg1"/>
              </a:solidFill>
              <a:latin typeface="微软雅黑" pitchFamily="34" charset="-122"/>
              <a:ea typeface="微软雅黑" pitchFamily="34" charset="-122"/>
            </a:endParaRPr>
          </a:p>
        </p:txBody>
      </p:sp>
      <p:sp>
        <p:nvSpPr>
          <p:cNvPr id="13" name="右箭头 12"/>
          <p:cNvSpPr/>
          <p:nvPr/>
        </p:nvSpPr>
        <p:spPr>
          <a:xfrm rot="19929716">
            <a:off x="1616170" y="3911454"/>
            <a:ext cx="740882" cy="477671"/>
          </a:xfrm>
          <a:prstGeom prst="rightArrow">
            <a:avLst/>
          </a:prstGeom>
          <a:solidFill>
            <a:schemeClr val="bg1">
              <a:lumMod val="50000"/>
            </a:schemeClr>
          </a:solidFill>
          <a:ln>
            <a:noFill/>
          </a:ln>
        </p:spPr>
        <p:style>
          <a:lnRef idx="1">
            <a:schemeClr val="accent2"/>
          </a:lnRef>
          <a:fillRef idx="3">
            <a:schemeClr val="accent2"/>
          </a:fillRef>
          <a:effectRef idx="2">
            <a:schemeClr val="accent2"/>
          </a:effectRef>
          <a:fontRef idx="minor">
            <a:schemeClr val="lt1"/>
          </a:fontRef>
        </p:style>
        <p:txBody>
          <a:bodyPr wrap="square" rtlCol="0" anchor="ctr">
            <a:noAutofit/>
          </a:bodyPr>
          <a:lstStyle/>
          <a:p>
            <a:pPr algn="ctr"/>
            <a:endParaRPr lang="zh-CN" altLang="en-US" dirty="0">
              <a:solidFill>
                <a:srgbClr val="FFFFFF"/>
              </a:solidFill>
              <a:latin typeface="+mn-ea"/>
            </a:endParaRPr>
          </a:p>
        </p:txBody>
      </p:sp>
      <p:sp>
        <p:nvSpPr>
          <p:cNvPr id="14" name="文本框 13"/>
          <p:cNvSpPr txBox="1"/>
          <p:nvPr/>
        </p:nvSpPr>
        <p:spPr>
          <a:xfrm>
            <a:off x="101625" y="2180913"/>
            <a:ext cx="2891769" cy="707886"/>
          </a:xfrm>
          <a:prstGeom prst="rect">
            <a:avLst/>
          </a:prstGeom>
          <a:noFill/>
        </p:spPr>
        <p:txBody>
          <a:bodyPr wrap="square" rtlCol="0">
            <a:spAutoFit/>
          </a:bodyPr>
          <a:lstStyle/>
          <a:p>
            <a:pPr algn="ctr"/>
            <a:r>
              <a:rPr kumimoji="1" lang="zh-CN" altLang="en-US" sz="1600" b="1" dirty="0" smtClean="0">
                <a:solidFill>
                  <a:srgbClr val="C00000"/>
                </a:solidFill>
                <a:effectLst>
                  <a:reflection blurRad="6350" stA="60000" endA="900" endPos="58000" dir="5400000" sy="-100000" algn="bl" rotWithShape="0"/>
                </a:effectLst>
              </a:rPr>
              <a:t>市场前景巨大</a:t>
            </a:r>
            <a:endParaRPr kumimoji="1" lang="en-US" altLang="zh-CN" sz="1600" b="1" dirty="0" smtClean="0">
              <a:solidFill>
                <a:srgbClr val="C00000"/>
              </a:solidFill>
              <a:effectLst>
                <a:reflection blurRad="6350" stA="60000" endA="900" endPos="58000" dir="5400000" sy="-100000" algn="bl" rotWithShape="0"/>
              </a:effectLst>
            </a:endParaRPr>
          </a:p>
          <a:p>
            <a:pPr algn="ctr">
              <a:lnSpc>
                <a:spcPct val="150000"/>
              </a:lnSpc>
            </a:pPr>
            <a:r>
              <a:rPr lang="zh-CN" altLang="en-US" sz="1600" dirty="0">
                <a:solidFill>
                  <a:srgbClr val="FF0000"/>
                </a:solidFill>
                <a:latin typeface="微软雅黑" pitchFamily="34" charset="-122"/>
                <a:ea typeface="微软雅黑" pitchFamily="34" charset="-122"/>
              </a:rPr>
              <a:t>年均</a:t>
            </a:r>
            <a:r>
              <a:rPr lang="en-US" altLang="zh-CN" sz="1600" dirty="0">
                <a:solidFill>
                  <a:srgbClr val="FF0000"/>
                </a:solidFill>
                <a:latin typeface="微软雅黑" pitchFamily="34" charset="-122"/>
                <a:ea typeface="微软雅黑" pitchFamily="34" charset="-122"/>
              </a:rPr>
              <a:t>10%-15%</a:t>
            </a:r>
            <a:r>
              <a:rPr lang="zh-CN" altLang="en-US" sz="1600" dirty="0" smtClean="0">
                <a:solidFill>
                  <a:srgbClr val="FF0000"/>
                </a:solidFill>
                <a:latin typeface="微软雅黑" pitchFamily="34" charset="-122"/>
                <a:ea typeface="微软雅黑" pitchFamily="34" charset="-122"/>
              </a:rPr>
              <a:t>的增长速度</a:t>
            </a:r>
            <a:endParaRPr lang="zh-CN" altLang="en-US" sz="1600" dirty="0">
              <a:solidFill>
                <a:srgbClr val="FF0000"/>
              </a:solidFill>
              <a:latin typeface="微软雅黑" pitchFamily="34" charset="-122"/>
              <a:ea typeface="微软雅黑" pitchFamily="34" charset="-122"/>
            </a:endParaRPr>
          </a:p>
        </p:txBody>
      </p:sp>
      <p:sp>
        <p:nvSpPr>
          <p:cNvPr id="15" name="矩形 14"/>
          <p:cNvSpPr/>
          <p:nvPr/>
        </p:nvSpPr>
        <p:spPr>
          <a:xfrm>
            <a:off x="5508332" y="1873136"/>
            <a:ext cx="1261884" cy="307777"/>
          </a:xfrm>
          <a:prstGeom prst="rect">
            <a:avLst/>
          </a:prstGeom>
        </p:spPr>
        <p:txBody>
          <a:bodyPr wrap="none">
            <a:spAutoFit/>
          </a:bodyPr>
          <a:lstStyle/>
          <a:p>
            <a:pPr algn="ctr"/>
            <a:r>
              <a:rPr kumimoji="1" lang="zh-CN" altLang="en-US" b="1" dirty="0" smtClean="0">
                <a:solidFill>
                  <a:srgbClr val="C00000"/>
                </a:solidFill>
                <a:effectLst>
                  <a:reflection blurRad="6350" stA="60000" endA="900" endPos="58000" dir="5400000" sy="-100000" algn="bl" rotWithShape="0"/>
                </a:effectLst>
              </a:rPr>
              <a:t>催收业务流程</a:t>
            </a:r>
            <a:endParaRPr kumimoji="1" lang="en-US" altLang="zh-CN" b="1" dirty="0">
              <a:solidFill>
                <a:srgbClr val="C00000"/>
              </a:solidFill>
              <a:effectLst>
                <a:reflection blurRad="6350" stA="60000" endA="900" endPos="58000" dir="5400000" sy="-100000" algn="bl" rotWithShape="0"/>
              </a:effectLst>
            </a:endParaRPr>
          </a:p>
        </p:txBody>
      </p:sp>
      <p:cxnSp>
        <p:nvCxnSpPr>
          <p:cNvPr id="17" name="直线连接符 16"/>
          <p:cNvCxnSpPr/>
          <p:nvPr/>
        </p:nvCxnSpPr>
        <p:spPr>
          <a:xfrm>
            <a:off x="3634450" y="2180913"/>
            <a:ext cx="0" cy="2916000"/>
          </a:xfrm>
          <a:prstGeom prst="line">
            <a:avLst/>
          </a:prstGeom>
          <a:ln>
            <a:solidFill>
              <a:schemeClr val="bg1">
                <a:lumMod val="50000"/>
              </a:schemeClr>
            </a:solidFill>
            <a:prstDash val="lgDashDotDot"/>
          </a:ln>
        </p:spPr>
        <p:style>
          <a:lnRef idx="1">
            <a:schemeClr val="accent1"/>
          </a:lnRef>
          <a:fillRef idx="0">
            <a:schemeClr val="accent1"/>
          </a:fillRef>
          <a:effectRef idx="0">
            <a:schemeClr val="accent1"/>
          </a:effectRef>
          <a:fontRef idx="minor">
            <a:schemeClr val="tx1"/>
          </a:fontRef>
        </p:style>
      </p:cxnSp>
      <p:sp>
        <p:nvSpPr>
          <p:cNvPr id="26" name="对角圆角矩形 25"/>
          <p:cNvSpPr/>
          <p:nvPr/>
        </p:nvSpPr>
        <p:spPr>
          <a:xfrm>
            <a:off x="3773282" y="2371531"/>
            <a:ext cx="2457866" cy="1169632"/>
          </a:xfrm>
          <a:prstGeom prst="round2DiagRect">
            <a:avLst/>
          </a:prstGeom>
          <a:noFill/>
          <a:ln>
            <a:solidFill>
              <a:srgbClr val="C00000"/>
            </a:solidFill>
          </a:ln>
          <a:extLst>
            <a:ext uri="{909E8E84-426E-40DD-AFC4-6F175D3DCCD1}">
              <a14:hiddenFill xmlns=""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7" name="TextBox 23"/>
          <p:cNvSpPr txBox="1"/>
          <p:nvPr/>
        </p:nvSpPr>
        <p:spPr>
          <a:xfrm>
            <a:off x="3770090" y="2680883"/>
            <a:ext cx="2434727" cy="893834"/>
          </a:xfrm>
          <a:prstGeom prst="rect">
            <a:avLst/>
          </a:prstGeom>
          <a:noFill/>
        </p:spPr>
        <p:txBody>
          <a:bodyPr wrap="square" rtlCol="0">
            <a:spAutoFit/>
          </a:bodyPr>
          <a:lstStyle/>
          <a:p>
            <a:pPr marL="171450" indent="-171450">
              <a:lnSpc>
                <a:spcPct val="150000"/>
              </a:lnSpc>
              <a:buFont typeface="Arial" charset="0"/>
              <a:buChar char="•"/>
            </a:pPr>
            <a:r>
              <a:rPr lang="zh-CN" altLang="en-US" sz="1200" dirty="0"/>
              <a:t>案件号码导入后，根据号码网段，实时识别归属运营商，判断号码在网状态。</a:t>
            </a:r>
          </a:p>
        </p:txBody>
      </p:sp>
      <p:sp>
        <p:nvSpPr>
          <p:cNvPr id="28" name="TextBox 24"/>
          <p:cNvSpPr txBox="1"/>
          <p:nvPr/>
        </p:nvSpPr>
        <p:spPr>
          <a:xfrm>
            <a:off x="4522858" y="2411244"/>
            <a:ext cx="1505085" cy="337135"/>
          </a:xfrm>
          <a:prstGeom prst="rect">
            <a:avLst/>
          </a:prstGeom>
          <a:noFill/>
        </p:spPr>
        <p:txBody>
          <a:bodyPr wrap="none" rtlCol="0">
            <a:spAutoFit/>
          </a:bodyPr>
          <a:lstStyle/>
          <a:p>
            <a:pPr algn="ctr"/>
            <a:r>
              <a:rPr lang="zh-CN" altLang="en-US" b="1" dirty="0" smtClean="0">
                <a:solidFill>
                  <a:schemeClr val="tx1">
                    <a:lumMod val="95000"/>
                    <a:lumOff val="5000"/>
                  </a:schemeClr>
                </a:solidFill>
                <a:latin typeface="微软雅黑" panose="020B0503020204020204" charset="-122"/>
                <a:ea typeface="微软雅黑" panose="020B0503020204020204" charset="-122"/>
              </a:rPr>
              <a:t>实时号码筛选</a:t>
            </a:r>
            <a:endParaRPr lang="zh-CN" altLang="en-US" sz="1400" b="1" dirty="0">
              <a:solidFill>
                <a:schemeClr val="tx1">
                  <a:lumMod val="95000"/>
                  <a:lumOff val="5000"/>
                </a:schemeClr>
              </a:solidFill>
              <a:latin typeface="微软雅黑" panose="020B0503020204020204" charset="-122"/>
              <a:ea typeface="微软雅黑" panose="020B0503020204020204" charset="-122"/>
            </a:endParaRPr>
          </a:p>
        </p:txBody>
      </p:sp>
      <p:sp>
        <p:nvSpPr>
          <p:cNvPr id="32" name="对角圆角矩形 31"/>
          <p:cNvSpPr/>
          <p:nvPr/>
        </p:nvSpPr>
        <p:spPr>
          <a:xfrm>
            <a:off x="6512513" y="2355354"/>
            <a:ext cx="2457866" cy="1169632"/>
          </a:xfrm>
          <a:prstGeom prst="round2DiagRect">
            <a:avLst/>
          </a:prstGeom>
          <a:noFill/>
          <a:ln>
            <a:solidFill>
              <a:srgbClr val="C00000"/>
            </a:solidFill>
          </a:ln>
          <a:extLst>
            <a:ext uri="{909E8E84-426E-40DD-AFC4-6F175D3DCCD1}">
              <a14:hiddenFill xmlns=""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3" name="TextBox 23"/>
          <p:cNvSpPr txBox="1"/>
          <p:nvPr/>
        </p:nvSpPr>
        <p:spPr>
          <a:xfrm>
            <a:off x="6497750" y="2753091"/>
            <a:ext cx="2434727" cy="675674"/>
          </a:xfrm>
          <a:prstGeom prst="rect">
            <a:avLst/>
          </a:prstGeom>
          <a:noFill/>
        </p:spPr>
        <p:txBody>
          <a:bodyPr wrap="square" rtlCol="0">
            <a:spAutoFit/>
          </a:bodyPr>
          <a:lstStyle/>
          <a:p>
            <a:pPr marL="171450" indent="-171450">
              <a:lnSpc>
                <a:spcPct val="150000"/>
              </a:lnSpc>
              <a:buFont typeface="Arial" charset="0"/>
              <a:buChar char="•"/>
            </a:pPr>
            <a:r>
              <a:rPr lang="zh-CN" altLang="en-US" sz="1200" dirty="0"/>
              <a:t>针对失联债务人信息，一键信息补全，当天反馈</a:t>
            </a:r>
            <a:r>
              <a:rPr lang="zh-CN" altLang="en-US" sz="1200" dirty="0" smtClean="0"/>
              <a:t>。</a:t>
            </a:r>
            <a:endParaRPr lang="zh-CN" altLang="en-US" sz="1200" dirty="0"/>
          </a:p>
        </p:txBody>
      </p:sp>
      <p:sp>
        <p:nvSpPr>
          <p:cNvPr id="34" name="TextBox 24"/>
          <p:cNvSpPr txBox="1"/>
          <p:nvPr/>
        </p:nvSpPr>
        <p:spPr>
          <a:xfrm>
            <a:off x="7262089" y="2395067"/>
            <a:ext cx="1505085" cy="337135"/>
          </a:xfrm>
          <a:prstGeom prst="rect">
            <a:avLst/>
          </a:prstGeom>
          <a:noFill/>
        </p:spPr>
        <p:txBody>
          <a:bodyPr wrap="none" rtlCol="0">
            <a:spAutoFit/>
          </a:bodyPr>
          <a:lstStyle/>
          <a:p>
            <a:r>
              <a:rPr lang="zh-CN" altLang="en-US" b="1" dirty="0">
                <a:solidFill>
                  <a:schemeClr val="tx1">
                    <a:lumMod val="95000"/>
                    <a:lumOff val="5000"/>
                  </a:schemeClr>
                </a:solidFill>
              </a:rPr>
              <a:t>一键信息补全</a:t>
            </a:r>
          </a:p>
        </p:txBody>
      </p:sp>
      <p:sp>
        <p:nvSpPr>
          <p:cNvPr id="35" name="对角圆角矩形 34"/>
          <p:cNvSpPr/>
          <p:nvPr/>
        </p:nvSpPr>
        <p:spPr>
          <a:xfrm>
            <a:off x="3773282" y="3833210"/>
            <a:ext cx="2457866" cy="1169632"/>
          </a:xfrm>
          <a:prstGeom prst="round2DiagRect">
            <a:avLst/>
          </a:prstGeom>
          <a:noFill/>
          <a:ln>
            <a:solidFill>
              <a:srgbClr val="C00000"/>
            </a:solidFill>
          </a:ln>
          <a:extLst>
            <a:ext uri="{909E8E84-426E-40DD-AFC4-6F175D3DCCD1}">
              <a14:hiddenFill xmlns=""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6" name="TextBox 23"/>
          <p:cNvSpPr txBox="1"/>
          <p:nvPr/>
        </p:nvSpPr>
        <p:spPr>
          <a:xfrm>
            <a:off x="3770090" y="4210058"/>
            <a:ext cx="2434727" cy="675674"/>
          </a:xfrm>
          <a:prstGeom prst="rect">
            <a:avLst/>
          </a:prstGeom>
          <a:noFill/>
        </p:spPr>
        <p:txBody>
          <a:bodyPr wrap="square" rtlCol="0">
            <a:spAutoFit/>
          </a:bodyPr>
          <a:lstStyle/>
          <a:p>
            <a:pPr marL="171450" indent="-171450">
              <a:lnSpc>
                <a:spcPct val="150000"/>
              </a:lnSpc>
              <a:buFont typeface="Arial" charset="0"/>
              <a:buChar char="•"/>
            </a:pPr>
            <a:r>
              <a:rPr lang="zh-CN" altLang="en-US" sz="1200"/>
              <a:t>一键呼叫，精准触达失联债务人</a:t>
            </a:r>
            <a:r>
              <a:rPr lang="zh-CN" altLang="en-US" sz="1200" smtClean="0"/>
              <a:t>。</a:t>
            </a:r>
            <a:endParaRPr lang="zh-CN" altLang="en-US" sz="1200" dirty="0"/>
          </a:p>
        </p:txBody>
      </p:sp>
      <p:sp>
        <p:nvSpPr>
          <p:cNvPr id="37" name="TextBox 24"/>
          <p:cNvSpPr txBox="1"/>
          <p:nvPr/>
        </p:nvSpPr>
        <p:spPr>
          <a:xfrm>
            <a:off x="4522858" y="3872923"/>
            <a:ext cx="1076808" cy="337135"/>
          </a:xfrm>
          <a:prstGeom prst="rect">
            <a:avLst/>
          </a:prstGeom>
          <a:noFill/>
        </p:spPr>
        <p:txBody>
          <a:bodyPr wrap="none" rtlCol="0">
            <a:spAutoFit/>
          </a:bodyPr>
          <a:lstStyle/>
          <a:p>
            <a:r>
              <a:rPr lang="zh-CN" altLang="en-US" b="1" dirty="0">
                <a:solidFill>
                  <a:schemeClr val="tx1">
                    <a:lumMod val="95000"/>
                    <a:lumOff val="5000"/>
                  </a:schemeClr>
                </a:solidFill>
              </a:rPr>
              <a:t>精准触达</a:t>
            </a:r>
          </a:p>
        </p:txBody>
      </p:sp>
      <p:sp>
        <p:nvSpPr>
          <p:cNvPr id="38" name="对角圆角矩形 37"/>
          <p:cNvSpPr/>
          <p:nvPr/>
        </p:nvSpPr>
        <p:spPr>
          <a:xfrm>
            <a:off x="6497750" y="3807957"/>
            <a:ext cx="2457866" cy="1169632"/>
          </a:xfrm>
          <a:prstGeom prst="round2DiagRect">
            <a:avLst/>
          </a:prstGeom>
          <a:noFill/>
          <a:ln>
            <a:solidFill>
              <a:srgbClr val="C00000"/>
            </a:solidFill>
          </a:ln>
          <a:extLst>
            <a:ext uri="{909E8E84-426E-40DD-AFC4-6F175D3DCCD1}">
              <a14:hiddenFill xmlns=""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40" name="TextBox 24"/>
          <p:cNvSpPr txBox="1"/>
          <p:nvPr/>
        </p:nvSpPr>
        <p:spPr>
          <a:xfrm>
            <a:off x="7382793" y="3839940"/>
            <a:ext cx="1261884" cy="307777"/>
          </a:xfrm>
          <a:prstGeom prst="rect">
            <a:avLst/>
          </a:prstGeom>
          <a:noFill/>
        </p:spPr>
        <p:txBody>
          <a:bodyPr wrap="none" rtlCol="0">
            <a:spAutoFit/>
          </a:bodyPr>
          <a:lstStyle/>
          <a:p>
            <a:r>
              <a:rPr lang="zh-CN" altLang="en-US" b="1" dirty="0" smtClean="0">
                <a:solidFill>
                  <a:schemeClr val="tx1">
                    <a:lumMod val="95000"/>
                    <a:lumOff val="5000"/>
                  </a:schemeClr>
                </a:solidFill>
              </a:rPr>
              <a:t>电催</a:t>
            </a:r>
            <a:r>
              <a:rPr lang="zh-CN" altLang="en-US" b="1" dirty="0">
                <a:solidFill>
                  <a:schemeClr val="tx1">
                    <a:lumMod val="95000"/>
                    <a:lumOff val="5000"/>
                  </a:schemeClr>
                </a:solidFill>
              </a:rPr>
              <a:t>闭环管理</a:t>
            </a:r>
          </a:p>
        </p:txBody>
      </p:sp>
      <p:grpSp>
        <p:nvGrpSpPr>
          <p:cNvPr id="41" name="组合 2"/>
          <p:cNvGrpSpPr/>
          <p:nvPr/>
        </p:nvGrpSpPr>
        <p:grpSpPr>
          <a:xfrm>
            <a:off x="3970703" y="2180654"/>
            <a:ext cx="504000" cy="504000"/>
            <a:chOff x="2614375" y="1638063"/>
            <a:chExt cx="495926" cy="495926"/>
          </a:xfrm>
        </p:grpSpPr>
        <p:grpSp>
          <p:nvGrpSpPr>
            <p:cNvPr id="42" name="组合 47"/>
            <p:cNvGrpSpPr/>
            <p:nvPr/>
          </p:nvGrpSpPr>
          <p:grpSpPr>
            <a:xfrm>
              <a:off x="2614375" y="1638063"/>
              <a:ext cx="495926" cy="495926"/>
              <a:chOff x="304800" y="673100"/>
              <a:chExt cx="4000500" cy="4000500"/>
            </a:xfrm>
            <a:effectLst>
              <a:outerShdw blurRad="317500" dist="190500" dir="8100000" algn="tr" rotWithShape="0">
                <a:prstClr val="black">
                  <a:alpha val="50000"/>
                </a:prstClr>
              </a:outerShdw>
            </a:effectLst>
          </p:grpSpPr>
          <p:sp>
            <p:nvSpPr>
              <p:cNvPr id="44" name="同心圆 4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45" name="椭圆 4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43" name="TextBox 1"/>
            <p:cNvSpPr txBox="1"/>
            <p:nvPr/>
          </p:nvSpPr>
          <p:spPr>
            <a:xfrm>
              <a:off x="2655125" y="1685971"/>
              <a:ext cx="444352" cy="400110"/>
            </a:xfrm>
            <a:prstGeom prst="rect">
              <a:avLst/>
            </a:prstGeom>
            <a:noFill/>
          </p:spPr>
          <p:txBody>
            <a:bodyPr wrap="none" rtlCol="0">
              <a:spAutoFit/>
            </a:bodyPr>
            <a:lstStyle/>
            <a:p>
              <a:r>
                <a:rPr lang="en-US" altLang="zh-CN" sz="2000" dirty="0" smtClean="0">
                  <a:ea typeface="微软雅黑" panose="020B0503020204020204" pitchFamily="34" charset="-122"/>
                </a:rPr>
                <a:t>01</a:t>
              </a:r>
              <a:endParaRPr lang="zh-CN" altLang="en-US" dirty="0">
                <a:ea typeface="微软雅黑" panose="020B0503020204020204" pitchFamily="34" charset="-122"/>
              </a:endParaRPr>
            </a:p>
          </p:txBody>
        </p:sp>
      </p:grpSp>
      <p:sp>
        <p:nvSpPr>
          <p:cNvPr id="46" name="Freeform 89"/>
          <p:cNvSpPr>
            <a:spLocks noChangeArrowheads="1"/>
          </p:cNvSpPr>
          <p:nvPr/>
        </p:nvSpPr>
        <p:spPr bwMode="auto">
          <a:xfrm>
            <a:off x="6651520" y="3666827"/>
            <a:ext cx="504000" cy="504000"/>
          </a:xfrm>
          <a:custGeom>
            <a:avLst/>
            <a:gdLst>
              <a:gd name="T0" fmla="*/ 103531 w 462"/>
              <a:gd name="T1" fmla="*/ 0 h 453"/>
              <a:gd name="T2" fmla="*/ 103531 w 462"/>
              <a:gd name="T3" fmla="*/ 0 h 453"/>
              <a:gd name="T4" fmla="*/ 0 w 462"/>
              <a:gd name="T5" fmla="*/ 100359 h 453"/>
              <a:gd name="T6" fmla="*/ 103531 w 462"/>
              <a:gd name="T7" fmla="*/ 204335 h 453"/>
              <a:gd name="T8" fmla="*/ 207512 w 462"/>
              <a:gd name="T9" fmla="*/ 100359 h 453"/>
              <a:gd name="T10" fmla="*/ 103531 w 462"/>
              <a:gd name="T11" fmla="*/ 0 h 453"/>
              <a:gd name="T12" fmla="*/ 103531 w 462"/>
              <a:gd name="T13" fmla="*/ 136525 h 453"/>
              <a:gd name="T14" fmla="*/ 103531 w 462"/>
              <a:gd name="T15" fmla="*/ 136525 h 453"/>
              <a:gd name="T16" fmla="*/ 71571 w 462"/>
              <a:gd name="T17" fmla="*/ 100359 h 453"/>
              <a:gd name="T18" fmla="*/ 103531 w 462"/>
              <a:gd name="T19" fmla="*/ 68262 h 453"/>
              <a:gd name="T20" fmla="*/ 135490 w 462"/>
              <a:gd name="T21" fmla="*/ 100359 h 453"/>
              <a:gd name="T22" fmla="*/ 103531 w 462"/>
              <a:gd name="T23" fmla="*/ 136525 h 45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62" h="452">
                <a:moveTo>
                  <a:pt x="230" y="0"/>
                </a:moveTo>
                <a:lnTo>
                  <a:pt x="230" y="0"/>
                </a:lnTo>
                <a:cubicBezTo>
                  <a:pt x="106" y="0"/>
                  <a:pt x="0" y="98"/>
                  <a:pt x="0" y="222"/>
                </a:cubicBezTo>
                <a:cubicBezTo>
                  <a:pt x="0" y="346"/>
                  <a:pt x="106" y="452"/>
                  <a:pt x="230" y="452"/>
                </a:cubicBezTo>
                <a:cubicBezTo>
                  <a:pt x="354" y="452"/>
                  <a:pt x="461" y="346"/>
                  <a:pt x="461" y="222"/>
                </a:cubicBezTo>
                <a:cubicBezTo>
                  <a:pt x="461" y="98"/>
                  <a:pt x="354" y="0"/>
                  <a:pt x="230" y="0"/>
                </a:cubicBezTo>
                <a:close/>
                <a:moveTo>
                  <a:pt x="230" y="302"/>
                </a:moveTo>
                <a:lnTo>
                  <a:pt x="230" y="302"/>
                </a:lnTo>
                <a:cubicBezTo>
                  <a:pt x="186" y="302"/>
                  <a:pt x="159" y="266"/>
                  <a:pt x="159" y="222"/>
                </a:cubicBezTo>
                <a:cubicBezTo>
                  <a:pt x="159" y="187"/>
                  <a:pt x="186" y="151"/>
                  <a:pt x="230" y="151"/>
                </a:cubicBezTo>
                <a:cubicBezTo>
                  <a:pt x="274" y="151"/>
                  <a:pt x="301" y="187"/>
                  <a:pt x="301" y="222"/>
                </a:cubicBezTo>
                <a:cubicBezTo>
                  <a:pt x="301" y="266"/>
                  <a:pt x="274" y="302"/>
                  <a:pt x="230" y="302"/>
                </a:cubicBezTo>
                <a:close/>
              </a:path>
            </a:pathLst>
          </a:custGeom>
          <a:solidFill>
            <a:srgbClr val="C00000"/>
          </a:solidFill>
          <a:ln>
            <a:noFill/>
          </a:ln>
          <a:effectLst/>
          <a:extLst/>
        </p:spPr>
        <p:txBody>
          <a:bodyPr wrap="none" lIns="34290" tIns="17145" rIns="34290" bIns="17145" anchor="ctr"/>
          <a:lstStyle/>
          <a:p>
            <a:pPr eaLnBrk="1" hangingPunct="1">
              <a:defRPr/>
            </a:pPr>
            <a:endParaRPr lang="zh-CN" altLang="en-US"/>
          </a:p>
        </p:txBody>
      </p:sp>
      <p:grpSp>
        <p:nvGrpSpPr>
          <p:cNvPr id="47" name="组合 2"/>
          <p:cNvGrpSpPr/>
          <p:nvPr/>
        </p:nvGrpSpPr>
        <p:grpSpPr>
          <a:xfrm>
            <a:off x="6651520" y="2180654"/>
            <a:ext cx="504000" cy="504000"/>
            <a:chOff x="2614375" y="1638063"/>
            <a:chExt cx="495926" cy="495926"/>
          </a:xfrm>
        </p:grpSpPr>
        <p:grpSp>
          <p:nvGrpSpPr>
            <p:cNvPr id="48" name="组合 47"/>
            <p:cNvGrpSpPr/>
            <p:nvPr/>
          </p:nvGrpSpPr>
          <p:grpSpPr>
            <a:xfrm>
              <a:off x="2614375" y="1638063"/>
              <a:ext cx="495926" cy="495926"/>
              <a:chOff x="304800" y="673100"/>
              <a:chExt cx="4000500" cy="4000500"/>
            </a:xfrm>
            <a:effectLst>
              <a:outerShdw blurRad="317500" dist="1905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51" name="椭圆 5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49" name="TextBox 1"/>
            <p:cNvSpPr txBox="1"/>
            <p:nvPr/>
          </p:nvSpPr>
          <p:spPr>
            <a:xfrm>
              <a:off x="2655125" y="1685971"/>
              <a:ext cx="444352" cy="400110"/>
            </a:xfrm>
            <a:prstGeom prst="rect">
              <a:avLst/>
            </a:prstGeom>
            <a:noFill/>
          </p:spPr>
          <p:txBody>
            <a:bodyPr wrap="none" rtlCol="0">
              <a:spAutoFit/>
            </a:bodyPr>
            <a:lstStyle/>
            <a:p>
              <a:r>
                <a:rPr lang="en-US" altLang="zh-CN" sz="2000" dirty="0" smtClean="0">
                  <a:ea typeface="微软雅黑" panose="020B0503020204020204" pitchFamily="34" charset="-122"/>
                </a:rPr>
                <a:t>02</a:t>
              </a:r>
              <a:endParaRPr lang="zh-CN" altLang="en-US" dirty="0">
                <a:ea typeface="微软雅黑" panose="020B0503020204020204" pitchFamily="34" charset="-122"/>
              </a:endParaRPr>
            </a:p>
          </p:txBody>
        </p:sp>
      </p:grpSp>
      <p:grpSp>
        <p:nvGrpSpPr>
          <p:cNvPr id="52" name="组合 2"/>
          <p:cNvGrpSpPr/>
          <p:nvPr/>
        </p:nvGrpSpPr>
        <p:grpSpPr>
          <a:xfrm>
            <a:off x="3970703" y="3666827"/>
            <a:ext cx="504000" cy="504000"/>
            <a:chOff x="2614375" y="1638063"/>
            <a:chExt cx="495926" cy="495926"/>
          </a:xfrm>
        </p:grpSpPr>
        <p:grpSp>
          <p:nvGrpSpPr>
            <p:cNvPr id="53" name="组合 47"/>
            <p:cNvGrpSpPr/>
            <p:nvPr/>
          </p:nvGrpSpPr>
          <p:grpSpPr>
            <a:xfrm>
              <a:off x="2614375" y="1638063"/>
              <a:ext cx="495926" cy="495926"/>
              <a:chOff x="304800" y="673100"/>
              <a:chExt cx="4000500" cy="4000500"/>
            </a:xfrm>
            <a:effectLst>
              <a:outerShdw blurRad="317500" dist="190500" dir="8100000" algn="tr" rotWithShape="0">
                <a:prstClr val="black">
                  <a:alpha val="50000"/>
                </a:prstClr>
              </a:outerShdw>
            </a:effectLst>
          </p:grpSpPr>
          <p:sp>
            <p:nvSpPr>
              <p:cNvPr id="55" name="同心圆 5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56" name="椭圆 5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54" name="TextBox 1"/>
            <p:cNvSpPr txBox="1"/>
            <p:nvPr/>
          </p:nvSpPr>
          <p:spPr>
            <a:xfrm>
              <a:off x="2655125" y="1685971"/>
              <a:ext cx="444352" cy="400110"/>
            </a:xfrm>
            <a:prstGeom prst="rect">
              <a:avLst/>
            </a:prstGeom>
            <a:noFill/>
          </p:spPr>
          <p:txBody>
            <a:bodyPr wrap="none" rtlCol="0">
              <a:spAutoFit/>
            </a:bodyPr>
            <a:lstStyle/>
            <a:p>
              <a:r>
                <a:rPr lang="en-US" altLang="zh-CN" sz="2000" dirty="0" smtClean="0">
                  <a:ea typeface="微软雅黑" panose="020B0503020204020204" pitchFamily="34" charset="-122"/>
                </a:rPr>
                <a:t>03</a:t>
              </a:r>
              <a:endParaRPr lang="zh-CN" altLang="en-US" dirty="0">
                <a:ea typeface="微软雅黑" panose="020B0503020204020204" pitchFamily="34" charset="-122"/>
              </a:endParaRPr>
            </a:p>
          </p:txBody>
        </p:sp>
      </p:grpSp>
      <p:sp>
        <p:nvSpPr>
          <p:cNvPr id="58" name="TextBox 23"/>
          <p:cNvSpPr txBox="1"/>
          <p:nvPr/>
        </p:nvSpPr>
        <p:spPr>
          <a:xfrm>
            <a:off x="6474159" y="4125683"/>
            <a:ext cx="2434727" cy="923330"/>
          </a:xfrm>
          <a:prstGeom prst="rect">
            <a:avLst/>
          </a:prstGeom>
          <a:noFill/>
        </p:spPr>
        <p:txBody>
          <a:bodyPr wrap="square" rtlCol="0">
            <a:spAutoFit/>
          </a:bodyPr>
          <a:lstStyle/>
          <a:p>
            <a:pPr marL="171450" indent="-171450">
              <a:lnSpc>
                <a:spcPct val="150000"/>
              </a:lnSpc>
              <a:buFont typeface="Arial" charset="0"/>
              <a:buChar char="•"/>
            </a:pPr>
            <a:r>
              <a:rPr lang="zh-CN" altLang="en-US" sz="1200"/>
              <a:t>从案件导入、案件分配、电催执行、回款记账到结算，产品内实现全流程，闭环</a:t>
            </a:r>
            <a:r>
              <a:rPr lang="zh-CN" altLang="en-US" sz="1200" smtClean="0"/>
              <a:t>管理。</a:t>
            </a:r>
            <a:endParaRPr lang="zh-CN" altLang="en-US" sz="1200" dirty="0"/>
          </a:p>
        </p:txBody>
      </p:sp>
    </p:spTree>
    <p:extLst>
      <p:ext uri="{BB962C8B-B14F-4D97-AF65-F5344CB8AC3E}">
        <p14:creationId xmlns="" xmlns:p14="http://schemas.microsoft.com/office/powerpoint/2010/main" val="16998135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2.2.2</a:t>
            </a:r>
            <a:r>
              <a:rPr kumimoji="1" lang="zh-CN" altLang="en-US" dirty="0" smtClean="0"/>
              <a:t>、电催开展合作关键点</a:t>
            </a:r>
            <a:endParaRPr kumimoji="1" lang="zh-CN" altLang="en-US" dirty="0"/>
          </a:p>
        </p:txBody>
      </p:sp>
      <p:grpSp>
        <p:nvGrpSpPr>
          <p:cNvPr id="3" name="组合 2"/>
          <p:cNvGrpSpPr/>
          <p:nvPr/>
        </p:nvGrpSpPr>
        <p:grpSpPr>
          <a:xfrm>
            <a:off x="0" y="851289"/>
            <a:ext cx="8965096" cy="4028824"/>
            <a:chOff x="71968" y="900748"/>
            <a:chExt cx="12105502" cy="5849303"/>
          </a:xfrm>
        </p:grpSpPr>
        <p:sp>
          <p:nvSpPr>
            <p:cNvPr id="9" name="TextBox 8"/>
            <p:cNvSpPr txBox="1"/>
            <p:nvPr/>
          </p:nvSpPr>
          <p:spPr>
            <a:xfrm>
              <a:off x="286602" y="900748"/>
              <a:ext cx="9949219" cy="938384"/>
            </a:xfrm>
            <a:prstGeom prst="rect">
              <a:avLst/>
            </a:prstGeom>
            <a:noFill/>
          </p:spPr>
          <p:txBody>
            <a:bodyPr wrap="square" rtlCol="0">
              <a:spAutoFit/>
            </a:bodyPr>
            <a:lstStyle/>
            <a:p>
              <a:r>
                <a:rPr lang="zh-CN" altLang="en-US" sz="1200" b="1" dirty="0" smtClean="0">
                  <a:solidFill>
                    <a:srgbClr val="C00000"/>
                  </a:solidFill>
                </a:rPr>
                <a:t>个人征信授权书</a:t>
              </a:r>
              <a:r>
                <a:rPr lang="en-US" altLang="zh-CN" sz="1200" b="1" dirty="0" smtClean="0">
                  <a:solidFill>
                    <a:srgbClr val="C00000"/>
                  </a:solidFill>
                </a:rPr>
                <a:t>——</a:t>
              </a:r>
              <a:r>
                <a:rPr kumimoji="1" lang="zh-CN" altLang="en-US" sz="1200" dirty="0" smtClean="0">
                  <a:latin typeface="微软雅黑" pitchFamily="34" charset="-122"/>
                  <a:cs typeface="宋体" charset="-122"/>
                </a:rPr>
                <a:t>债权人依法获得债务人的合法授权</a:t>
              </a:r>
              <a:r>
                <a:rPr lang="zh-CN" altLang="en-US" sz="1200" b="1" dirty="0" smtClean="0">
                  <a:solidFill>
                    <a:srgbClr val="C00000"/>
                  </a:solidFill>
                </a:rPr>
                <a:t>（即债务人签署信息查询相关条款）</a:t>
              </a:r>
              <a:endParaRPr lang="en-US" altLang="zh-CN" sz="1200" b="1" dirty="0" smtClean="0">
                <a:solidFill>
                  <a:srgbClr val="C00000"/>
                </a:solidFill>
              </a:endParaRPr>
            </a:p>
            <a:p>
              <a:pPr>
                <a:buFont typeface="Arial" pitchFamily="34" charset="0"/>
                <a:buChar char="•"/>
              </a:pPr>
              <a:r>
                <a:rPr lang="zh-CN" altLang="en-US" sz="1200" dirty="0" smtClean="0"/>
                <a:t>债务人本人授权数据平台机构查询债务人的信息资料</a:t>
              </a:r>
            </a:p>
            <a:p>
              <a:pPr>
                <a:buFont typeface="Arial" pitchFamily="34" charset="0"/>
                <a:buChar char="•"/>
              </a:pPr>
              <a:r>
                <a:rPr lang="zh-CN" altLang="en-US" sz="1200" dirty="0" smtClean="0"/>
                <a:t>债权人有权利将债务人个人还款信用信息录入数据平台机构</a:t>
              </a:r>
            </a:p>
          </p:txBody>
        </p:sp>
        <p:grpSp>
          <p:nvGrpSpPr>
            <p:cNvPr id="10" name="组合 16"/>
            <p:cNvGrpSpPr/>
            <p:nvPr/>
          </p:nvGrpSpPr>
          <p:grpSpPr>
            <a:xfrm>
              <a:off x="1890529" y="2902027"/>
              <a:ext cx="528000" cy="624000"/>
              <a:chOff x="4471362" y="1167037"/>
              <a:chExt cx="566738" cy="658812"/>
            </a:xfrm>
            <a:solidFill>
              <a:schemeClr val="bg1">
                <a:lumMod val="50000"/>
              </a:schemeClr>
            </a:solidFill>
          </p:grpSpPr>
          <p:sp>
            <p:nvSpPr>
              <p:cNvPr id="11" name="Freeform 13"/>
              <p:cNvSpPr>
                <a:spLocks/>
              </p:cNvSpPr>
              <p:nvPr/>
            </p:nvSpPr>
            <p:spPr bwMode="auto">
              <a:xfrm>
                <a:off x="4601537" y="1244824"/>
                <a:ext cx="436563" cy="581025"/>
              </a:xfrm>
              <a:custGeom>
                <a:avLst/>
                <a:gdLst>
                  <a:gd name="T0" fmla="*/ 104 w 154"/>
                  <a:gd name="T1" fmla="*/ 85 h 205"/>
                  <a:gd name="T2" fmla="*/ 124 w 154"/>
                  <a:gd name="T3" fmla="*/ 47 h 205"/>
                  <a:gd name="T4" fmla="*/ 77 w 154"/>
                  <a:gd name="T5" fmla="*/ 0 h 205"/>
                  <a:gd name="T6" fmla="*/ 30 w 154"/>
                  <a:gd name="T7" fmla="*/ 47 h 205"/>
                  <a:gd name="T8" fmla="*/ 50 w 154"/>
                  <a:gd name="T9" fmla="*/ 85 h 205"/>
                  <a:gd name="T10" fmla="*/ 0 w 154"/>
                  <a:gd name="T11" fmla="*/ 157 h 205"/>
                  <a:gd name="T12" fmla="*/ 6 w 154"/>
                  <a:gd name="T13" fmla="*/ 186 h 205"/>
                  <a:gd name="T14" fmla="*/ 77 w 154"/>
                  <a:gd name="T15" fmla="*/ 205 h 205"/>
                  <a:gd name="T16" fmla="*/ 148 w 154"/>
                  <a:gd name="T17" fmla="*/ 186 h 205"/>
                  <a:gd name="T18" fmla="*/ 154 w 154"/>
                  <a:gd name="T19" fmla="*/ 157 h 205"/>
                  <a:gd name="T20" fmla="*/ 104 w 154"/>
                  <a:gd name="T21" fmla="*/ 8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205">
                    <a:moveTo>
                      <a:pt x="104" y="85"/>
                    </a:moveTo>
                    <a:cubicBezTo>
                      <a:pt x="116" y="77"/>
                      <a:pt x="124" y="63"/>
                      <a:pt x="124" y="47"/>
                    </a:cubicBezTo>
                    <a:cubicBezTo>
                      <a:pt x="124" y="21"/>
                      <a:pt x="103" y="0"/>
                      <a:pt x="77" y="0"/>
                    </a:cubicBezTo>
                    <a:cubicBezTo>
                      <a:pt x="51" y="0"/>
                      <a:pt x="30" y="21"/>
                      <a:pt x="30" y="47"/>
                    </a:cubicBezTo>
                    <a:cubicBezTo>
                      <a:pt x="30" y="63"/>
                      <a:pt x="38" y="77"/>
                      <a:pt x="50" y="85"/>
                    </a:cubicBezTo>
                    <a:cubicBezTo>
                      <a:pt x="21" y="96"/>
                      <a:pt x="0" y="124"/>
                      <a:pt x="0" y="157"/>
                    </a:cubicBezTo>
                    <a:cubicBezTo>
                      <a:pt x="0" y="167"/>
                      <a:pt x="2" y="177"/>
                      <a:pt x="6" y="186"/>
                    </a:cubicBezTo>
                    <a:cubicBezTo>
                      <a:pt x="27" y="198"/>
                      <a:pt x="51" y="205"/>
                      <a:pt x="77" y="205"/>
                    </a:cubicBezTo>
                    <a:cubicBezTo>
                      <a:pt x="103" y="205"/>
                      <a:pt x="127" y="198"/>
                      <a:pt x="148" y="186"/>
                    </a:cubicBezTo>
                    <a:cubicBezTo>
                      <a:pt x="152" y="177"/>
                      <a:pt x="154" y="167"/>
                      <a:pt x="154" y="157"/>
                    </a:cubicBezTo>
                    <a:cubicBezTo>
                      <a:pt x="154" y="124"/>
                      <a:pt x="133" y="96"/>
                      <a:pt x="104" y="85"/>
                    </a:cubicBezTo>
                    <a:close/>
                  </a:path>
                </a:pathLst>
              </a:custGeom>
              <a:solidFill>
                <a:schemeClr val="bg1"/>
              </a:solidFill>
              <a:ln>
                <a:noFill/>
              </a:ln>
              <a:extLst/>
            </p:spPr>
            <p:txBody>
              <a:bodyPr/>
              <a:lstStyle/>
              <a:p>
                <a:pPr>
                  <a:defRPr/>
                </a:pPr>
                <a:endParaRPr lang="zh-CN" altLang="en-US">
                  <a:latin typeface="Arial" pitchFamily="34" charset="0"/>
                  <a:ea typeface="宋体" pitchFamily="2" charset="-122"/>
                </a:endParaRPr>
              </a:p>
            </p:txBody>
          </p:sp>
          <p:sp>
            <p:nvSpPr>
              <p:cNvPr id="12" name="Freeform 14"/>
              <p:cNvSpPr>
                <a:spLocks/>
              </p:cNvSpPr>
              <p:nvPr/>
            </p:nvSpPr>
            <p:spPr bwMode="auto">
              <a:xfrm>
                <a:off x="4471362" y="1167037"/>
                <a:ext cx="303213" cy="519113"/>
              </a:xfrm>
              <a:custGeom>
                <a:avLst/>
                <a:gdLst>
                  <a:gd name="T0" fmla="*/ 53 w 107"/>
                  <a:gd name="T1" fmla="*/ 135 h 183"/>
                  <a:gd name="T2" fmla="*/ 81 w 107"/>
                  <a:gd name="T3" fmla="*/ 110 h 183"/>
                  <a:gd name="T4" fmla="*/ 68 w 107"/>
                  <a:gd name="T5" fmla="*/ 74 h 183"/>
                  <a:gd name="T6" fmla="*/ 107 w 107"/>
                  <a:gd name="T7" fmla="*/ 21 h 183"/>
                  <a:gd name="T8" fmla="*/ 70 w 107"/>
                  <a:gd name="T9" fmla="*/ 0 h 183"/>
                  <a:gd name="T10" fmla="*/ 28 w 107"/>
                  <a:gd name="T11" fmla="*/ 43 h 183"/>
                  <a:gd name="T12" fmla="*/ 46 w 107"/>
                  <a:gd name="T13" fmla="*/ 78 h 183"/>
                  <a:gd name="T14" fmla="*/ 0 w 107"/>
                  <a:gd name="T15" fmla="*/ 143 h 183"/>
                  <a:gd name="T16" fmla="*/ 6 w 107"/>
                  <a:gd name="T17" fmla="*/ 169 h 183"/>
                  <a:gd name="T18" fmla="*/ 38 w 107"/>
                  <a:gd name="T19" fmla="*/ 183 h 183"/>
                  <a:gd name="T20" fmla="*/ 53 w 107"/>
                  <a:gd name="T21" fmla="*/ 13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83">
                    <a:moveTo>
                      <a:pt x="53" y="135"/>
                    </a:moveTo>
                    <a:cubicBezTo>
                      <a:pt x="61" y="124"/>
                      <a:pt x="70" y="116"/>
                      <a:pt x="81" y="110"/>
                    </a:cubicBezTo>
                    <a:cubicBezTo>
                      <a:pt x="73" y="100"/>
                      <a:pt x="68" y="87"/>
                      <a:pt x="68" y="74"/>
                    </a:cubicBezTo>
                    <a:cubicBezTo>
                      <a:pt x="68" y="49"/>
                      <a:pt x="84" y="28"/>
                      <a:pt x="107" y="21"/>
                    </a:cubicBezTo>
                    <a:cubicBezTo>
                      <a:pt x="100" y="8"/>
                      <a:pt x="86" y="0"/>
                      <a:pt x="70" y="0"/>
                    </a:cubicBezTo>
                    <a:cubicBezTo>
                      <a:pt x="47" y="0"/>
                      <a:pt x="28" y="19"/>
                      <a:pt x="28" y="43"/>
                    </a:cubicBezTo>
                    <a:cubicBezTo>
                      <a:pt x="28" y="57"/>
                      <a:pt x="35" y="70"/>
                      <a:pt x="46" y="78"/>
                    </a:cubicBezTo>
                    <a:cubicBezTo>
                      <a:pt x="19" y="87"/>
                      <a:pt x="0" y="113"/>
                      <a:pt x="0" y="143"/>
                    </a:cubicBezTo>
                    <a:cubicBezTo>
                      <a:pt x="0" y="152"/>
                      <a:pt x="2" y="161"/>
                      <a:pt x="6" y="169"/>
                    </a:cubicBezTo>
                    <a:cubicBezTo>
                      <a:pt x="16" y="175"/>
                      <a:pt x="26" y="180"/>
                      <a:pt x="38" y="183"/>
                    </a:cubicBezTo>
                    <a:cubicBezTo>
                      <a:pt x="38" y="165"/>
                      <a:pt x="43" y="149"/>
                      <a:pt x="53" y="135"/>
                    </a:cubicBezTo>
                    <a:close/>
                  </a:path>
                </a:pathLst>
              </a:custGeom>
              <a:solidFill>
                <a:schemeClr val="bg1"/>
              </a:solidFill>
              <a:ln>
                <a:noFill/>
              </a:ln>
              <a:extLst/>
            </p:spPr>
            <p:txBody>
              <a:bodyPr/>
              <a:lstStyle/>
              <a:p>
                <a:pPr>
                  <a:defRPr/>
                </a:pPr>
                <a:endParaRPr lang="zh-CN" altLang="en-US">
                  <a:latin typeface="Arial" pitchFamily="34" charset="0"/>
                  <a:ea typeface="宋体" pitchFamily="2" charset="-122"/>
                </a:endParaRPr>
              </a:p>
            </p:txBody>
          </p:sp>
        </p:grpSp>
        <p:pic>
          <p:nvPicPr>
            <p:cNvPr id="13" name="图片 63"/>
            <p:cNvPicPr>
              <a:picLocks noChangeAspect="1"/>
            </p:cNvPicPr>
            <p:nvPr/>
          </p:nvPicPr>
          <p:blipFill>
            <a:blip r:embed="rId3" cstate="print"/>
            <a:srcRect/>
            <a:stretch>
              <a:fillRect/>
            </a:stretch>
          </p:blipFill>
          <p:spPr bwMode="auto">
            <a:xfrm>
              <a:off x="71968" y="2865967"/>
              <a:ext cx="5643033" cy="3884084"/>
            </a:xfrm>
            <a:prstGeom prst="rect">
              <a:avLst/>
            </a:prstGeom>
            <a:noFill/>
            <a:ln w="9525">
              <a:noFill/>
              <a:miter lim="800000"/>
              <a:headEnd/>
              <a:tailEnd/>
            </a:ln>
          </p:spPr>
        </p:pic>
        <p:pic>
          <p:nvPicPr>
            <p:cNvPr id="14" name="图片 66"/>
            <p:cNvPicPr>
              <a:picLocks noChangeAspect="1"/>
            </p:cNvPicPr>
            <p:nvPr/>
          </p:nvPicPr>
          <p:blipFill>
            <a:blip r:embed="rId4" cstate="print"/>
            <a:srcRect b="20166"/>
            <a:stretch>
              <a:fillRect/>
            </a:stretch>
          </p:blipFill>
          <p:spPr bwMode="auto">
            <a:xfrm>
              <a:off x="582085" y="4343400"/>
              <a:ext cx="7588249" cy="2406651"/>
            </a:xfrm>
            <a:prstGeom prst="rect">
              <a:avLst/>
            </a:prstGeom>
            <a:noFill/>
            <a:ln w="9525">
              <a:noFill/>
              <a:miter lim="800000"/>
              <a:headEnd/>
              <a:tailEnd/>
            </a:ln>
          </p:spPr>
        </p:pic>
        <p:pic>
          <p:nvPicPr>
            <p:cNvPr id="15" name="图片 65"/>
            <p:cNvPicPr>
              <a:picLocks noChangeAspect="1"/>
            </p:cNvPicPr>
            <p:nvPr/>
          </p:nvPicPr>
          <p:blipFill>
            <a:blip r:embed="rId5" cstate="print"/>
            <a:srcRect l="4614" r="8150" b="17300"/>
            <a:stretch>
              <a:fillRect/>
            </a:stretch>
          </p:blipFill>
          <p:spPr bwMode="auto">
            <a:xfrm>
              <a:off x="5342754" y="2016783"/>
              <a:ext cx="6834716" cy="3274484"/>
            </a:xfrm>
            <a:prstGeom prst="rect">
              <a:avLst/>
            </a:prstGeom>
            <a:noFill/>
            <a:ln w="9525">
              <a:noFill/>
              <a:miter lim="800000"/>
              <a:headEnd/>
              <a:tailEnd/>
            </a:ln>
          </p:spPr>
        </p:pic>
        <p:sp>
          <p:nvSpPr>
            <p:cNvPr id="16" name="线形标注 1(带强调线) 15"/>
            <p:cNvSpPr/>
            <p:nvPr/>
          </p:nvSpPr>
          <p:spPr>
            <a:xfrm>
              <a:off x="8809567" y="5806018"/>
              <a:ext cx="2889251" cy="753533"/>
            </a:xfrm>
            <a:prstGeom prst="accentCallout1">
              <a:avLst>
                <a:gd name="adj1" fmla="val 51442"/>
                <a:gd name="adj2" fmla="val -9456"/>
                <a:gd name="adj3" fmla="val 22115"/>
                <a:gd name="adj4" fmla="val -58541"/>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defRPr/>
              </a:pPr>
              <a:r>
                <a:rPr lang="zh-CN" altLang="en-US" dirty="0">
                  <a:solidFill>
                    <a:srgbClr val="C00000"/>
                  </a:solidFill>
                </a:rPr>
                <a:t>债权人有权利将债务人个人还款信用信息录入数据平台机构</a:t>
              </a:r>
            </a:p>
          </p:txBody>
        </p:sp>
        <p:sp>
          <p:nvSpPr>
            <p:cNvPr id="17" name="线形标注 1(带强调线) 16"/>
            <p:cNvSpPr/>
            <p:nvPr/>
          </p:nvSpPr>
          <p:spPr>
            <a:xfrm>
              <a:off x="8905103" y="4539850"/>
              <a:ext cx="3272367" cy="753533"/>
            </a:xfrm>
            <a:prstGeom prst="accentCallout1">
              <a:avLst>
                <a:gd name="adj1" fmla="val 51442"/>
                <a:gd name="adj2" fmla="val -9456"/>
                <a:gd name="adj3" fmla="val -47227"/>
                <a:gd name="adj4" fmla="val -28902"/>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defRPr/>
              </a:pPr>
              <a:r>
                <a:rPr lang="zh-CN" altLang="en-US" dirty="0">
                  <a:solidFill>
                    <a:srgbClr val="C00000"/>
                  </a:solidFill>
                </a:rPr>
                <a:t>债务人本人授权数据平台机构查询债务人的信息资料</a:t>
              </a:r>
            </a:p>
          </p:txBody>
        </p:sp>
      </p:grpSp>
    </p:spTree>
    <p:extLst>
      <p:ext uri="{BB962C8B-B14F-4D97-AF65-F5344CB8AC3E}">
        <p14:creationId xmlns="" xmlns:p14="http://schemas.microsoft.com/office/powerpoint/2010/main" val="4731938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kern="0" dirty="0" smtClean="0"/>
              <a:t>2.3</a:t>
            </a:r>
            <a:r>
              <a:rPr kumimoji="1" lang="zh-CN" altLang="en-US" kern="0" dirty="0" smtClean="0"/>
              <a:t>、案例</a:t>
            </a:r>
            <a:r>
              <a:rPr kumimoji="1" lang="en-US" altLang="zh-CN" kern="0" dirty="0" smtClean="0"/>
              <a:t>-</a:t>
            </a:r>
            <a:r>
              <a:rPr kumimoji="1" lang="zh-CN" altLang="en-US" kern="0" dirty="0" smtClean="0"/>
              <a:t>沃信</a:t>
            </a:r>
            <a:r>
              <a:rPr kumimoji="1" lang="zh-CN" altLang="en-US" kern="0" dirty="0"/>
              <a:t>用分的小额信贷评分实施效果</a:t>
            </a:r>
            <a:endParaRPr kumimoji="1" lang="zh-CN" altLang="en-US" dirty="0"/>
          </a:p>
        </p:txBody>
      </p:sp>
      <p:sp>
        <p:nvSpPr>
          <p:cNvPr id="3" name="矩形 2"/>
          <p:cNvSpPr/>
          <p:nvPr/>
        </p:nvSpPr>
        <p:spPr>
          <a:xfrm>
            <a:off x="0" y="692140"/>
            <a:ext cx="9144000" cy="700576"/>
          </a:xfrm>
          <a:prstGeom prst="rect">
            <a:avLst/>
          </a:prstGeom>
          <a:noFill/>
        </p:spPr>
        <p:txBody>
          <a:bodyPr wrap="square" rtlCol="0">
            <a:spAutoFit/>
          </a:bodyPr>
          <a:lstStyle/>
          <a:p>
            <a:pPr marL="285750" indent="-285750" defTabSz="685165">
              <a:lnSpc>
                <a:spcPct val="150000"/>
              </a:lnSpc>
              <a:buClr>
                <a:srgbClr val="C00000"/>
              </a:buClr>
              <a:buFont typeface="Wingdings" charset="2"/>
              <a:buChar char="n"/>
            </a:pPr>
            <a:r>
              <a:rPr kumimoji="1" lang="zh-CN" altLang="en-US" b="1">
                <a:solidFill>
                  <a:prstClr val="black">
                    <a:lumMod val="95000"/>
                    <a:lumOff val="5000"/>
                  </a:prstClr>
                </a:solidFill>
                <a:latin typeface="微软雅黑"/>
              </a:rPr>
              <a:t>沃</a:t>
            </a:r>
            <a:r>
              <a:rPr kumimoji="1" lang="zh-CN" altLang="zh-CN" b="1">
                <a:solidFill>
                  <a:prstClr val="black">
                    <a:lumMod val="95000"/>
                    <a:lumOff val="5000"/>
                  </a:prstClr>
                </a:solidFill>
                <a:latin typeface="微软雅黑"/>
              </a:rPr>
              <a:t>信用分消费金融版模型是依托中国联通大数据优势，通过用户通讯行为、互联网行为等信息，并结合招联金融在金融风险管理方面的经验，双方合作共同研发此模型，为信贷业务提供全方位客户信用风险评定。</a:t>
            </a:r>
          </a:p>
        </p:txBody>
      </p:sp>
      <p:sp>
        <p:nvSpPr>
          <p:cNvPr id="4" name="矩形 3"/>
          <p:cNvSpPr/>
          <p:nvPr/>
        </p:nvSpPr>
        <p:spPr>
          <a:xfrm>
            <a:off x="4827218" y="1905075"/>
            <a:ext cx="1261884" cy="307777"/>
          </a:xfrm>
          <a:prstGeom prst="rect">
            <a:avLst/>
          </a:prstGeom>
        </p:spPr>
        <p:txBody>
          <a:bodyPr wrap="none">
            <a:spAutoFit/>
          </a:bodyPr>
          <a:lstStyle/>
          <a:p>
            <a:r>
              <a:rPr lang="zh-CN" altLang="en-US" dirty="0" smtClean="0">
                <a:solidFill>
                  <a:srgbClr val="4F81BD">
                    <a:lumMod val="75000"/>
                  </a:srgbClr>
                </a:solidFill>
                <a:latin typeface="微软雅黑"/>
                <a:cs typeface="微软雅黑"/>
              </a:rPr>
              <a:t>白名单预授信</a:t>
            </a:r>
            <a:endParaRPr lang="zh-CN" altLang="en-US" b="1" dirty="0">
              <a:solidFill>
                <a:srgbClr val="4F81BD">
                  <a:lumMod val="75000"/>
                </a:srgbClr>
              </a:solidFill>
              <a:latin typeface="微软雅黑"/>
              <a:cs typeface="微软雅黑"/>
            </a:endParaRPr>
          </a:p>
        </p:txBody>
      </p:sp>
      <p:sp>
        <p:nvSpPr>
          <p:cNvPr id="5" name="五边形 4"/>
          <p:cNvSpPr/>
          <p:nvPr/>
        </p:nvSpPr>
        <p:spPr>
          <a:xfrm rot="10800000">
            <a:off x="6061493" y="1537291"/>
            <a:ext cx="2713693" cy="213727"/>
          </a:xfrm>
          <a:prstGeom prst="homePlate">
            <a:avLst/>
          </a:prstGeom>
          <a:solidFill>
            <a:srgbClr val="F26A79"/>
          </a:solidFill>
          <a:effectLst/>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6" name="五边形 4"/>
          <p:cNvSpPr/>
          <p:nvPr/>
        </p:nvSpPr>
        <p:spPr>
          <a:xfrm>
            <a:off x="6134167" y="1537291"/>
            <a:ext cx="2641019" cy="213727"/>
          </a:xfrm>
          <a:prstGeom prst="rect">
            <a:avLst/>
          </a:prstGeom>
          <a:solidFill>
            <a:srgbClr val="F26A79"/>
          </a:solidFill>
          <a:effectLst/>
        </p:spPr>
        <p:style>
          <a:lnRef idx="0">
            <a:scrgbClr r="0" g="0" b="0"/>
          </a:lnRef>
          <a:fillRef idx="0">
            <a:scrgbClr r="0" g="0" b="0"/>
          </a:fillRef>
          <a:effectRef idx="0">
            <a:scrgbClr r="0" g="0" b="0"/>
          </a:effectRef>
          <a:fontRef idx="minor">
            <a:schemeClr val="lt1"/>
          </a:fontRef>
        </p:style>
        <p:txBody>
          <a:bodyPr spcFirstLastPara="0" vert="horz" wrap="square" lIns="268900" tIns="76200" rIns="142240" bIns="76200" numCol="1" spcCol="1270" anchor="ctr" anchorCtr="0">
            <a:noAutofit/>
          </a:bodyPr>
          <a:lstStyle/>
          <a:p>
            <a:pPr defTabSz="889000">
              <a:lnSpc>
                <a:spcPct val="90000"/>
              </a:lnSpc>
              <a:spcBef>
                <a:spcPct val="0"/>
              </a:spcBef>
              <a:spcAft>
                <a:spcPct val="35000"/>
              </a:spcAft>
            </a:pPr>
            <a:r>
              <a:rPr lang="zh-CN" altLang="en-US" sz="1100" dirty="0" smtClean="0">
                <a:solidFill>
                  <a:prstClr val="white"/>
                </a:solidFill>
                <a:latin typeface="微软雅黑"/>
                <a:cs typeface="微软雅黑"/>
              </a:rPr>
              <a:t>转化率由原来</a:t>
            </a:r>
            <a:r>
              <a:rPr lang="en-US" altLang="zh-CN" sz="1100" dirty="0" smtClean="0">
                <a:solidFill>
                  <a:prstClr val="white"/>
                </a:solidFill>
                <a:latin typeface="微软雅黑"/>
                <a:cs typeface="微软雅黑"/>
              </a:rPr>
              <a:t>10%</a:t>
            </a:r>
            <a:r>
              <a:rPr lang="zh-CN" altLang="en-US" sz="1100" dirty="0" smtClean="0">
                <a:solidFill>
                  <a:prstClr val="white"/>
                </a:solidFill>
                <a:latin typeface="微软雅黑"/>
                <a:cs typeface="微软雅黑"/>
              </a:rPr>
              <a:t>提升到</a:t>
            </a:r>
            <a:r>
              <a:rPr lang="en-US" altLang="zh-CN" sz="1100" dirty="0" smtClean="0">
                <a:solidFill>
                  <a:prstClr val="white"/>
                </a:solidFill>
                <a:latin typeface="微软雅黑"/>
                <a:cs typeface="微软雅黑"/>
              </a:rPr>
              <a:t>42.7%</a:t>
            </a:r>
            <a:r>
              <a:rPr lang="zh-CN" altLang="en-US" sz="1100" dirty="0" smtClean="0">
                <a:solidFill>
                  <a:prstClr val="white"/>
                </a:solidFill>
                <a:latin typeface="微软雅黑"/>
                <a:cs typeface="微软雅黑"/>
              </a:rPr>
              <a:t>；</a:t>
            </a:r>
            <a:endParaRPr lang="zh-CN" altLang="en-US" sz="1100" dirty="0">
              <a:solidFill>
                <a:prstClr val="white"/>
              </a:solidFill>
              <a:latin typeface="微软雅黑"/>
              <a:cs typeface="微软雅黑"/>
            </a:endParaRPr>
          </a:p>
        </p:txBody>
      </p:sp>
      <p:sp>
        <p:nvSpPr>
          <p:cNvPr id="7" name="五边形 6"/>
          <p:cNvSpPr/>
          <p:nvPr/>
        </p:nvSpPr>
        <p:spPr>
          <a:xfrm rot="10800000">
            <a:off x="6061493" y="1805146"/>
            <a:ext cx="2713693" cy="213727"/>
          </a:xfrm>
          <a:prstGeom prst="homePlate">
            <a:avLst/>
          </a:prstGeom>
          <a:solidFill>
            <a:srgbClr val="F26A79"/>
          </a:solidFill>
          <a:effectLst/>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8" name="五边形 6"/>
          <p:cNvSpPr/>
          <p:nvPr/>
        </p:nvSpPr>
        <p:spPr>
          <a:xfrm>
            <a:off x="6134167" y="1805146"/>
            <a:ext cx="2641019" cy="213727"/>
          </a:xfrm>
          <a:prstGeom prst="rect">
            <a:avLst/>
          </a:prstGeom>
          <a:solidFill>
            <a:srgbClr val="F26A79"/>
          </a:solidFill>
          <a:effectLst/>
        </p:spPr>
        <p:style>
          <a:lnRef idx="0">
            <a:scrgbClr r="0" g="0" b="0"/>
          </a:lnRef>
          <a:fillRef idx="0">
            <a:scrgbClr r="0" g="0" b="0"/>
          </a:fillRef>
          <a:effectRef idx="0">
            <a:scrgbClr r="0" g="0" b="0"/>
          </a:effectRef>
          <a:fontRef idx="minor">
            <a:schemeClr val="lt1"/>
          </a:fontRef>
        </p:style>
        <p:txBody>
          <a:bodyPr spcFirstLastPara="0" vert="horz" wrap="square" lIns="268900" tIns="76200" rIns="142240" bIns="76200" numCol="1" spcCol="1270" anchor="ctr" anchorCtr="0">
            <a:noAutofit/>
          </a:bodyPr>
          <a:lstStyle/>
          <a:p>
            <a:pPr defTabSz="889000">
              <a:lnSpc>
                <a:spcPct val="90000"/>
              </a:lnSpc>
              <a:spcBef>
                <a:spcPct val="0"/>
              </a:spcBef>
              <a:spcAft>
                <a:spcPct val="35000"/>
              </a:spcAft>
            </a:pPr>
            <a:r>
              <a:rPr lang="zh-CN" altLang="en-US" sz="1100" dirty="0" smtClean="0">
                <a:solidFill>
                  <a:prstClr val="white"/>
                </a:solidFill>
                <a:latin typeface="微软雅黑"/>
                <a:cs typeface="微软雅黑"/>
              </a:rPr>
              <a:t>核准率由原来的</a:t>
            </a:r>
            <a:r>
              <a:rPr lang="en-US" altLang="zh-CN" sz="1100" dirty="0" smtClean="0">
                <a:solidFill>
                  <a:prstClr val="white"/>
                </a:solidFill>
                <a:latin typeface="微软雅黑"/>
                <a:cs typeface="微软雅黑"/>
              </a:rPr>
              <a:t>30%</a:t>
            </a:r>
            <a:r>
              <a:rPr lang="zh-CN" altLang="en-US" sz="1100" dirty="0" smtClean="0">
                <a:solidFill>
                  <a:prstClr val="white"/>
                </a:solidFill>
                <a:latin typeface="微软雅黑"/>
                <a:cs typeface="微软雅黑"/>
              </a:rPr>
              <a:t>提升到</a:t>
            </a:r>
            <a:r>
              <a:rPr lang="en-US" altLang="zh-CN" sz="1100" dirty="0" smtClean="0">
                <a:solidFill>
                  <a:prstClr val="white"/>
                </a:solidFill>
                <a:latin typeface="微软雅黑"/>
                <a:cs typeface="微软雅黑"/>
              </a:rPr>
              <a:t>83.7%</a:t>
            </a:r>
            <a:r>
              <a:rPr lang="zh-CN" altLang="en-US" sz="1100" dirty="0" smtClean="0">
                <a:solidFill>
                  <a:prstClr val="white"/>
                </a:solidFill>
                <a:latin typeface="微软雅黑"/>
                <a:cs typeface="微软雅黑"/>
              </a:rPr>
              <a:t>；</a:t>
            </a:r>
            <a:endParaRPr lang="zh-CN" altLang="en-US" sz="1100" dirty="0">
              <a:solidFill>
                <a:prstClr val="white"/>
              </a:solidFill>
              <a:latin typeface="微软雅黑"/>
              <a:cs typeface="微软雅黑"/>
            </a:endParaRPr>
          </a:p>
        </p:txBody>
      </p:sp>
      <p:sp>
        <p:nvSpPr>
          <p:cNvPr id="9" name="五边形 8"/>
          <p:cNvSpPr/>
          <p:nvPr/>
        </p:nvSpPr>
        <p:spPr>
          <a:xfrm rot="10800000">
            <a:off x="6061493" y="2073002"/>
            <a:ext cx="2713693" cy="213727"/>
          </a:xfrm>
          <a:prstGeom prst="homePlate">
            <a:avLst/>
          </a:prstGeom>
          <a:solidFill>
            <a:srgbClr val="F26A79"/>
          </a:solidFill>
          <a:effectLst/>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a:lstStyle/>
          <a:p>
            <a:endParaRPr lang="zh-CN" altLang="en-US">
              <a:solidFill>
                <a:prstClr val="white"/>
              </a:solidFill>
            </a:endParaRPr>
          </a:p>
        </p:txBody>
      </p:sp>
      <p:sp>
        <p:nvSpPr>
          <p:cNvPr id="10" name="五边形 8"/>
          <p:cNvSpPr/>
          <p:nvPr/>
        </p:nvSpPr>
        <p:spPr>
          <a:xfrm>
            <a:off x="6134167" y="2073002"/>
            <a:ext cx="2641019" cy="213727"/>
          </a:xfrm>
          <a:prstGeom prst="rect">
            <a:avLst/>
          </a:prstGeom>
          <a:solidFill>
            <a:srgbClr val="F26A79"/>
          </a:solidFill>
          <a:effectLst/>
        </p:spPr>
        <p:style>
          <a:lnRef idx="0">
            <a:scrgbClr r="0" g="0" b="0"/>
          </a:lnRef>
          <a:fillRef idx="0">
            <a:scrgbClr r="0" g="0" b="0"/>
          </a:fillRef>
          <a:effectRef idx="0">
            <a:scrgbClr r="0" g="0" b="0"/>
          </a:effectRef>
          <a:fontRef idx="minor">
            <a:schemeClr val="lt1"/>
          </a:fontRef>
        </p:style>
        <p:txBody>
          <a:bodyPr spcFirstLastPara="0" vert="horz" wrap="square" lIns="268900" tIns="76200" rIns="142240" bIns="76200" numCol="1" spcCol="1270" anchor="ctr" anchorCtr="0">
            <a:noAutofit/>
          </a:bodyPr>
          <a:lstStyle/>
          <a:p>
            <a:pPr defTabSz="889000">
              <a:lnSpc>
                <a:spcPct val="90000"/>
              </a:lnSpc>
              <a:spcBef>
                <a:spcPct val="0"/>
              </a:spcBef>
              <a:spcAft>
                <a:spcPct val="35000"/>
              </a:spcAft>
            </a:pPr>
            <a:r>
              <a:rPr lang="zh-CN" altLang="en-US" sz="1100" dirty="0" smtClean="0">
                <a:solidFill>
                  <a:prstClr val="white"/>
                </a:solidFill>
                <a:latin typeface="微软雅黑"/>
                <a:cs typeface="微软雅黑"/>
              </a:rPr>
              <a:t>下单率由</a:t>
            </a:r>
            <a:r>
              <a:rPr lang="en-US" altLang="zh-CN" sz="1100" dirty="0" smtClean="0">
                <a:solidFill>
                  <a:prstClr val="white"/>
                </a:solidFill>
                <a:latin typeface="微软雅黑"/>
                <a:cs typeface="微软雅黑"/>
              </a:rPr>
              <a:t>15%</a:t>
            </a:r>
            <a:r>
              <a:rPr lang="zh-CN" altLang="en-US" sz="1100" dirty="0" smtClean="0">
                <a:solidFill>
                  <a:prstClr val="white"/>
                </a:solidFill>
                <a:latin typeface="微软雅黑"/>
                <a:cs typeface="微软雅黑"/>
              </a:rPr>
              <a:t>提升到</a:t>
            </a:r>
            <a:r>
              <a:rPr lang="en-US" altLang="zh-CN" sz="1100" dirty="0">
                <a:solidFill>
                  <a:prstClr val="white"/>
                </a:solidFill>
                <a:latin typeface="微软雅黑"/>
                <a:cs typeface="微软雅黑"/>
              </a:rPr>
              <a:t>38.9</a:t>
            </a:r>
            <a:r>
              <a:rPr lang="en-US" altLang="zh-CN" sz="1100" dirty="0" smtClean="0">
                <a:solidFill>
                  <a:prstClr val="white"/>
                </a:solidFill>
                <a:latin typeface="微软雅黑"/>
                <a:cs typeface="微软雅黑"/>
              </a:rPr>
              <a:t>%</a:t>
            </a:r>
            <a:r>
              <a:rPr lang="zh-CN" altLang="en-US" sz="1100" dirty="0" smtClean="0">
                <a:solidFill>
                  <a:prstClr val="white"/>
                </a:solidFill>
                <a:latin typeface="微软雅黑"/>
                <a:cs typeface="微软雅黑"/>
              </a:rPr>
              <a:t>左右；</a:t>
            </a:r>
            <a:endParaRPr lang="zh-CN" altLang="en-US" sz="1100" dirty="0">
              <a:solidFill>
                <a:prstClr val="white"/>
              </a:solidFill>
              <a:latin typeface="微软雅黑"/>
              <a:cs typeface="微软雅黑"/>
            </a:endParaRPr>
          </a:p>
        </p:txBody>
      </p:sp>
      <p:sp>
        <p:nvSpPr>
          <p:cNvPr id="11" name="五边形 10"/>
          <p:cNvSpPr/>
          <p:nvPr/>
        </p:nvSpPr>
        <p:spPr>
          <a:xfrm rot="10800000">
            <a:off x="6061493" y="2340858"/>
            <a:ext cx="2713693" cy="213727"/>
          </a:xfrm>
          <a:prstGeom prst="homePlate">
            <a:avLst/>
          </a:prstGeom>
          <a:solidFill>
            <a:srgbClr val="F26A79"/>
          </a:solidFill>
          <a:effectLst/>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2" name="五边形 10"/>
          <p:cNvSpPr/>
          <p:nvPr/>
        </p:nvSpPr>
        <p:spPr>
          <a:xfrm>
            <a:off x="6134167" y="2340858"/>
            <a:ext cx="2641019" cy="213727"/>
          </a:xfrm>
          <a:prstGeom prst="rect">
            <a:avLst/>
          </a:prstGeom>
          <a:solidFill>
            <a:srgbClr val="F26A79"/>
          </a:solidFill>
          <a:effectLst/>
        </p:spPr>
        <p:style>
          <a:lnRef idx="0">
            <a:scrgbClr r="0" g="0" b="0"/>
          </a:lnRef>
          <a:fillRef idx="0">
            <a:scrgbClr r="0" g="0" b="0"/>
          </a:fillRef>
          <a:effectRef idx="0">
            <a:scrgbClr r="0" g="0" b="0"/>
          </a:effectRef>
          <a:fontRef idx="minor">
            <a:schemeClr val="lt1"/>
          </a:fontRef>
        </p:style>
        <p:txBody>
          <a:bodyPr spcFirstLastPara="0" vert="horz" wrap="square" lIns="268900" tIns="76200" rIns="142240" bIns="76200" numCol="1" spcCol="1270" anchor="ctr" anchorCtr="0">
            <a:noAutofit/>
          </a:bodyPr>
          <a:lstStyle/>
          <a:p>
            <a:pPr defTabSz="889000">
              <a:lnSpc>
                <a:spcPct val="90000"/>
              </a:lnSpc>
              <a:spcBef>
                <a:spcPct val="0"/>
              </a:spcBef>
              <a:spcAft>
                <a:spcPct val="35000"/>
              </a:spcAft>
            </a:pPr>
            <a:r>
              <a:rPr lang="zh-CN" altLang="en-US" sz="1100" dirty="0">
                <a:solidFill>
                  <a:prstClr val="white"/>
                </a:solidFill>
                <a:latin typeface="微软雅黑"/>
                <a:cs typeface="微软雅黑"/>
              </a:rPr>
              <a:t>目前新增客户中</a:t>
            </a:r>
            <a:r>
              <a:rPr lang="zh-CN" altLang="en-US" sz="1100" dirty="0" smtClean="0">
                <a:solidFill>
                  <a:prstClr val="white"/>
                </a:solidFill>
                <a:latin typeface="微软雅黑"/>
                <a:cs typeface="微软雅黑"/>
              </a:rPr>
              <a:t>逾期占比</a:t>
            </a:r>
            <a:r>
              <a:rPr lang="en-US" altLang="zh-CN" sz="1100" dirty="0" smtClean="0">
                <a:solidFill>
                  <a:prstClr val="white"/>
                </a:solidFill>
                <a:latin typeface="微软雅黑"/>
                <a:cs typeface="微软雅黑"/>
              </a:rPr>
              <a:t>0.167%</a:t>
            </a:r>
            <a:r>
              <a:rPr lang="zh-CN" altLang="en-US" sz="1100" dirty="0" smtClean="0">
                <a:solidFill>
                  <a:prstClr val="white"/>
                </a:solidFill>
                <a:latin typeface="微软雅黑"/>
                <a:cs typeface="微软雅黑"/>
              </a:rPr>
              <a:t>；</a:t>
            </a:r>
            <a:endParaRPr lang="zh-CN" altLang="en-US" sz="1100" dirty="0">
              <a:solidFill>
                <a:prstClr val="white"/>
              </a:solidFill>
              <a:latin typeface="微软雅黑"/>
              <a:cs typeface="微软雅黑"/>
            </a:endParaRPr>
          </a:p>
        </p:txBody>
      </p:sp>
      <p:sp>
        <p:nvSpPr>
          <p:cNvPr id="13" name="上箭头 12"/>
          <p:cNvSpPr/>
          <p:nvPr/>
        </p:nvSpPr>
        <p:spPr>
          <a:xfrm>
            <a:off x="5115707" y="2299525"/>
            <a:ext cx="248694" cy="28341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4" name="文本框 13"/>
          <p:cNvSpPr txBox="1"/>
          <p:nvPr/>
        </p:nvSpPr>
        <p:spPr>
          <a:xfrm>
            <a:off x="5312856" y="2318090"/>
            <a:ext cx="646315" cy="230824"/>
          </a:xfrm>
          <a:prstGeom prst="rect">
            <a:avLst/>
          </a:prstGeom>
        </p:spPr>
        <p:txBody>
          <a:bodyPr wrap="none" lIns="91432" tIns="45716" rIns="91432" bIns="45716" rtlCol="0">
            <a:spAutoFit/>
          </a:bodyPr>
          <a:lstStyle/>
          <a:p>
            <a:pPr defTabSz="914310"/>
            <a:r>
              <a:rPr kumimoji="1" lang="zh-CN" altLang="en-US" sz="900" kern="0" dirty="0">
                <a:solidFill>
                  <a:prstClr val="black">
                    <a:lumMod val="65000"/>
                    <a:lumOff val="35000"/>
                  </a:prstClr>
                </a:solidFill>
              </a:rPr>
              <a:t>服务成效</a:t>
            </a:r>
            <a:endParaRPr kumimoji="1" lang="zh-CN" altLang="en-US" sz="900" kern="0" dirty="0" smtClean="0">
              <a:solidFill>
                <a:prstClr val="black">
                  <a:lumMod val="65000"/>
                  <a:lumOff val="35000"/>
                </a:prstClr>
              </a:solidFill>
            </a:endParaRPr>
          </a:p>
        </p:txBody>
      </p:sp>
      <p:sp>
        <p:nvSpPr>
          <p:cNvPr id="15" name="上箭头 14"/>
          <p:cNvSpPr/>
          <p:nvPr/>
        </p:nvSpPr>
        <p:spPr>
          <a:xfrm>
            <a:off x="2991962" y="2353697"/>
            <a:ext cx="248694" cy="28341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6" name="文本框 15"/>
          <p:cNvSpPr txBox="1"/>
          <p:nvPr/>
        </p:nvSpPr>
        <p:spPr>
          <a:xfrm>
            <a:off x="3189111" y="2372262"/>
            <a:ext cx="646315" cy="230824"/>
          </a:xfrm>
          <a:prstGeom prst="rect">
            <a:avLst/>
          </a:prstGeom>
        </p:spPr>
        <p:txBody>
          <a:bodyPr wrap="none" lIns="91432" tIns="45716" rIns="91432" bIns="45716" rtlCol="0">
            <a:spAutoFit/>
          </a:bodyPr>
          <a:lstStyle/>
          <a:p>
            <a:pPr defTabSz="914310"/>
            <a:r>
              <a:rPr kumimoji="1" lang="zh-CN" altLang="en-US" sz="900" kern="0" dirty="0" smtClean="0">
                <a:solidFill>
                  <a:prstClr val="black">
                    <a:lumMod val="65000"/>
                    <a:lumOff val="35000"/>
                  </a:prstClr>
                </a:solidFill>
              </a:rPr>
              <a:t>实施成效</a:t>
            </a:r>
          </a:p>
        </p:txBody>
      </p:sp>
      <p:sp>
        <p:nvSpPr>
          <p:cNvPr id="17" name="五边形 16"/>
          <p:cNvSpPr/>
          <p:nvPr/>
        </p:nvSpPr>
        <p:spPr>
          <a:xfrm>
            <a:off x="252304" y="2332140"/>
            <a:ext cx="2713693" cy="213727"/>
          </a:xfrm>
          <a:prstGeom prst="homePlate">
            <a:avLst/>
          </a:prstGeom>
          <a:solidFill>
            <a:srgbClr val="F26A79"/>
          </a:solidFill>
          <a:effectLst/>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8" name="五边形 4"/>
          <p:cNvSpPr/>
          <p:nvPr/>
        </p:nvSpPr>
        <p:spPr>
          <a:xfrm>
            <a:off x="252304" y="2332140"/>
            <a:ext cx="2641019" cy="213727"/>
          </a:xfrm>
          <a:prstGeom prst="rect">
            <a:avLst/>
          </a:prstGeom>
          <a:solidFill>
            <a:srgbClr val="F26A79"/>
          </a:solidFill>
          <a:effectLst/>
        </p:spPr>
        <p:style>
          <a:lnRef idx="0">
            <a:scrgbClr r="0" g="0" b="0"/>
          </a:lnRef>
          <a:fillRef idx="0">
            <a:scrgbClr r="0" g="0" b="0"/>
          </a:fillRef>
          <a:effectRef idx="0">
            <a:scrgbClr r="0" g="0" b="0"/>
          </a:effectRef>
          <a:fontRef idx="minor">
            <a:schemeClr val="lt1"/>
          </a:fontRef>
        </p:style>
        <p:txBody>
          <a:bodyPr spcFirstLastPara="0" vert="horz" wrap="square" lIns="268900" tIns="76200" rIns="142240" bIns="76200" numCol="1" spcCol="1270" anchor="ctr" anchorCtr="0">
            <a:noAutofit/>
          </a:bodyPr>
          <a:lstStyle/>
          <a:p>
            <a:pPr defTabSz="889000">
              <a:lnSpc>
                <a:spcPct val="90000"/>
              </a:lnSpc>
              <a:spcBef>
                <a:spcPct val="0"/>
              </a:spcBef>
              <a:spcAft>
                <a:spcPct val="35000"/>
              </a:spcAft>
            </a:pPr>
            <a:r>
              <a:rPr lang="zh-CN" altLang="en-US" sz="1100" dirty="0">
                <a:solidFill>
                  <a:prstClr val="white"/>
                </a:solidFill>
                <a:latin typeface="微软雅黑"/>
                <a:cs typeface="微软雅黑"/>
              </a:rPr>
              <a:t>集中、安全、可控的服务响应</a:t>
            </a:r>
          </a:p>
        </p:txBody>
      </p:sp>
      <p:sp>
        <p:nvSpPr>
          <p:cNvPr id="19" name="五边形 18"/>
          <p:cNvSpPr/>
          <p:nvPr/>
        </p:nvSpPr>
        <p:spPr>
          <a:xfrm>
            <a:off x="252304" y="2064284"/>
            <a:ext cx="2713693" cy="213727"/>
          </a:xfrm>
          <a:prstGeom prst="homePlate">
            <a:avLst/>
          </a:prstGeom>
          <a:solidFill>
            <a:srgbClr val="F26A79"/>
          </a:solidFill>
          <a:effectLst/>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20" name="五边形 6"/>
          <p:cNvSpPr/>
          <p:nvPr/>
        </p:nvSpPr>
        <p:spPr>
          <a:xfrm>
            <a:off x="252304" y="2064284"/>
            <a:ext cx="2641019" cy="213726"/>
          </a:xfrm>
          <a:prstGeom prst="rect">
            <a:avLst/>
          </a:prstGeom>
          <a:solidFill>
            <a:srgbClr val="F26A79"/>
          </a:solidFill>
          <a:effectLst/>
        </p:spPr>
        <p:style>
          <a:lnRef idx="0">
            <a:scrgbClr r="0" g="0" b="0"/>
          </a:lnRef>
          <a:fillRef idx="0">
            <a:scrgbClr r="0" g="0" b="0"/>
          </a:fillRef>
          <a:effectRef idx="0">
            <a:scrgbClr r="0" g="0" b="0"/>
          </a:effectRef>
          <a:fontRef idx="minor">
            <a:schemeClr val="lt1"/>
          </a:fontRef>
        </p:style>
        <p:txBody>
          <a:bodyPr spcFirstLastPara="0" vert="horz" wrap="square" lIns="268900" tIns="76200" rIns="142240" bIns="76200" numCol="1" spcCol="1270" anchor="ctr" anchorCtr="0">
            <a:noAutofit/>
          </a:bodyPr>
          <a:lstStyle/>
          <a:p>
            <a:pPr defTabSz="889000">
              <a:lnSpc>
                <a:spcPct val="90000"/>
              </a:lnSpc>
              <a:spcBef>
                <a:spcPct val="0"/>
              </a:spcBef>
              <a:spcAft>
                <a:spcPct val="35000"/>
              </a:spcAft>
            </a:pPr>
            <a:r>
              <a:rPr lang="zh-CN" altLang="en-US" sz="1100" dirty="0">
                <a:solidFill>
                  <a:prstClr val="white"/>
                </a:solidFill>
                <a:latin typeface="微软雅黑"/>
                <a:cs typeface="微软雅黑"/>
              </a:rPr>
              <a:t>生产环境模型部署自动调度</a:t>
            </a:r>
          </a:p>
        </p:txBody>
      </p:sp>
      <p:sp>
        <p:nvSpPr>
          <p:cNvPr id="21" name="五边形 20"/>
          <p:cNvSpPr/>
          <p:nvPr/>
        </p:nvSpPr>
        <p:spPr>
          <a:xfrm>
            <a:off x="252304" y="1796429"/>
            <a:ext cx="2713693" cy="213727"/>
          </a:xfrm>
          <a:prstGeom prst="homePlate">
            <a:avLst/>
          </a:prstGeom>
          <a:solidFill>
            <a:srgbClr val="F26A79"/>
          </a:solidFill>
          <a:effectLst/>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a:lstStyle/>
          <a:p>
            <a:endParaRPr lang="zh-CN" altLang="en-US">
              <a:solidFill>
                <a:prstClr val="white"/>
              </a:solidFill>
            </a:endParaRPr>
          </a:p>
        </p:txBody>
      </p:sp>
      <p:sp>
        <p:nvSpPr>
          <p:cNvPr id="22" name="五边形 8"/>
          <p:cNvSpPr/>
          <p:nvPr/>
        </p:nvSpPr>
        <p:spPr>
          <a:xfrm>
            <a:off x="252304" y="1796429"/>
            <a:ext cx="2641019" cy="213726"/>
          </a:xfrm>
          <a:prstGeom prst="rect">
            <a:avLst/>
          </a:prstGeom>
          <a:solidFill>
            <a:srgbClr val="F26A79"/>
          </a:solidFill>
          <a:effectLst/>
        </p:spPr>
        <p:style>
          <a:lnRef idx="0">
            <a:scrgbClr r="0" g="0" b="0"/>
          </a:lnRef>
          <a:fillRef idx="0">
            <a:scrgbClr r="0" g="0" b="0"/>
          </a:fillRef>
          <a:effectRef idx="0">
            <a:scrgbClr r="0" g="0" b="0"/>
          </a:effectRef>
          <a:fontRef idx="minor">
            <a:schemeClr val="lt1"/>
          </a:fontRef>
        </p:style>
        <p:txBody>
          <a:bodyPr spcFirstLastPara="0" vert="horz" wrap="square" lIns="268900" tIns="76200" rIns="142240" bIns="76200" numCol="1" spcCol="1270" anchor="ctr" anchorCtr="0">
            <a:noAutofit/>
          </a:bodyPr>
          <a:lstStyle/>
          <a:p>
            <a:pPr defTabSz="889000">
              <a:lnSpc>
                <a:spcPct val="90000"/>
              </a:lnSpc>
              <a:spcBef>
                <a:spcPct val="0"/>
              </a:spcBef>
              <a:spcAft>
                <a:spcPct val="35000"/>
              </a:spcAft>
            </a:pPr>
            <a:r>
              <a:rPr lang="zh-CN" altLang="en-US" sz="1100" dirty="0">
                <a:solidFill>
                  <a:prstClr val="white"/>
                </a:solidFill>
                <a:latin typeface="微软雅黑"/>
                <a:cs typeface="微软雅黑"/>
              </a:rPr>
              <a:t>模型迭代</a:t>
            </a:r>
            <a:r>
              <a:rPr lang="en-US" altLang="zh-CN" sz="1100" dirty="0">
                <a:solidFill>
                  <a:prstClr val="white"/>
                </a:solidFill>
                <a:latin typeface="微软雅黑"/>
                <a:cs typeface="微软雅黑"/>
              </a:rPr>
              <a:t>2</a:t>
            </a:r>
            <a:r>
              <a:rPr lang="zh-CN" altLang="en-US" sz="1100" dirty="0">
                <a:solidFill>
                  <a:prstClr val="white"/>
                </a:solidFill>
                <a:latin typeface="微软雅黑"/>
                <a:cs typeface="微软雅黑"/>
              </a:rPr>
              <a:t>年各项指标大幅提升</a:t>
            </a:r>
          </a:p>
        </p:txBody>
      </p:sp>
      <p:sp>
        <p:nvSpPr>
          <p:cNvPr id="23" name="五边形 22"/>
          <p:cNvSpPr/>
          <p:nvPr/>
        </p:nvSpPr>
        <p:spPr>
          <a:xfrm>
            <a:off x="252304" y="1528573"/>
            <a:ext cx="2713693" cy="213727"/>
          </a:xfrm>
          <a:prstGeom prst="homePlate">
            <a:avLst/>
          </a:prstGeom>
          <a:solidFill>
            <a:srgbClr val="F26A79"/>
          </a:solidFill>
          <a:effectLst/>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24" name="五边形 10"/>
          <p:cNvSpPr/>
          <p:nvPr/>
        </p:nvSpPr>
        <p:spPr>
          <a:xfrm>
            <a:off x="252304" y="1528573"/>
            <a:ext cx="2641019" cy="213726"/>
          </a:xfrm>
          <a:prstGeom prst="rect">
            <a:avLst/>
          </a:prstGeom>
          <a:solidFill>
            <a:srgbClr val="F26A79"/>
          </a:solidFill>
          <a:effectLst/>
        </p:spPr>
        <p:style>
          <a:lnRef idx="0">
            <a:scrgbClr r="0" g="0" b="0"/>
          </a:lnRef>
          <a:fillRef idx="0">
            <a:scrgbClr r="0" g="0" b="0"/>
          </a:fillRef>
          <a:effectRef idx="0">
            <a:scrgbClr r="0" g="0" b="0"/>
          </a:effectRef>
          <a:fontRef idx="minor">
            <a:schemeClr val="lt1"/>
          </a:fontRef>
        </p:style>
        <p:txBody>
          <a:bodyPr spcFirstLastPara="0" vert="horz" wrap="square" lIns="268900" tIns="76200" rIns="142240" bIns="76200" numCol="1" spcCol="1270" anchor="ctr" anchorCtr="0">
            <a:noAutofit/>
          </a:bodyPr>
          <a:lstStyle/>
          <a:p>
            <a:pPr defTabSz="889000">
              <a:lnSpc>
                <a:spcPct val="90000"/>
              </a:lnSpc>
              <a:spcBef>
                <a:spcPct val="0"/>
              </a:spcBef>
              <a:spcAft>
                <a:spcPct val="35000"/>
              </a:spcAft>
            </a:pPr>
            <a:r>
              <a:rPr lang="zh-CN" altLang="en-US" sz="1100" dirty="0">
                <a:solidFill>
                  <a:prstClr val="white"/>
                </a:solidFill>
                <a:latin typeface="微软雅黑"/>
                <a:cs typeface="微软雅黑"/>
              </a:rPr>
              <a:t>基于</a:t>
            </a:r>
            <a:r>
              <a:rPr lang="en-US" altLang="zh-CN" sz="1100" dirty="0">
                <a:solidFill>
                  <a:prstClr val="white"/>
                </a:solidFill>
                <a:latin typeface="微软雅黑"/>
                <a:cs typeface="微软雅黑"/>
              </a:rPr>
              <a:t>3.2</a:t>
            </a:r>
            <a:r>
              <a:rPr lang="zh-CN" altLang="en-US" sz="1100" dirty="0">
                <a:solidFill>
                  <a:prstClr val="white"/>
                </a:solidFill>
                <a:latin typeface="微软雅黑"/>
                <a:cs typeface="微软雅黑"/>
              </a:rPr>
              <a:t>亿移网用户建模</a:t>
            </a:r>
          </a:p>
        </p:txBody>
      </p:sp>
      <p:sp>
        <p:nvSpPr>
          <p:cNvPr id="25" name="矩形 24"/>
          <p:cNvSpPr/>
          <p:nvPr/>
        </p:nvSpPr>
        <p:spPr>
          <a:xfrm>
            <a:off x="2911860" y="1910394"/>
            <a:ext cx="1261884" cy="307777"/>
          </a:xfrm>
          <a:prstGeom prst="rect">
            <a:avLst/>
          </a:prstGeom>
        </p:spPr>
        <p:txBody>
          <a:bodyPr wrap="none">
            <a:spAutoFit/>
          </a:bodyPr>
          <a:lstStyle/>
          <a:p>
            <a:r>
              <a:rPr lang="zh-CN" altLang="en-US" dirty="0">
                <a:solidFill>
                  <a:srgbClr val="4F81BD">
                    <a:lumMod val="75000"/>
                  </a:srgbClr>
                </a:solidFill>
                <a:latin typeface="微软雅黑"/>
                <a:cs typeface="微软雅黑"/>
              </a:rPr>
              <a:t>模型训练部署</a:t>
            </a:r>
            <a:endParaRPr lang="zh-CN" altLang="en-US" b="1" dirty="0">
              <a:solidFill>
                <a:srgbClr val="4F81BD">
                  <a:lumMod val="75000"/>
                </a:srgbClr>
              </a:solidFill>
              <a:latin typeface="微软雅黑"/>
              <a:cs typeface="微软雅黑"/>
            </a:endParaRPr>
          </a:p>
        </p:txBody>
      </p:sp>
      <p:pic>
        <p:nvPicPr>
          <p:cNvPr id="26" name="图片 25"/>
          <p:cNvPicPr/>
          <p:nvPr/>
        </p:nvPicPr>
        <p:blipFill>
          <a:blip r:embed="rId14"/>
          <a:stretch>
            <a:fillRect/>
          </a:stretch>
        </p:blipFill>
        <p:spPr>
          <a:xfrm>
            <a:off x="2647547" y="4072308"/>
            <a:ext cx="3677847" cy="1040478"/>
          </a:xfrm>
          <a:prstGeom prst="rect">
            <a:avLst/>
          </a:prstGeom>
        </p:spPr>
      </p:pic>
      <p:sp>
        <p:nvSpPr>
          <p:cNvPr id="27" name="圆角矩形 26"/>
          <p:cNvSpPr/>
          <p:nvPr/>
        </p:nvSpPr>
        <p:spPr>
          <a:xfrm>
            <a:off x="1491916" y="2675823"/>
            <a:ext cx="5611528" cy="1340299"/>
          </a:xfrm>
          <a:prstGeom prst="roundRect">
            <a:avLst>
              <a:gd name="adj" fmla="val 7107"/>
            </a:avLst>
          </a:prstGeom>
          <a:solidFill>
            <a:schemeClr val="bg1"/>
          </a:solid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zh-CN" altLang="en-US" sz="1200" b="1">
                <a:solidFill>
                  <a:srgbClr val="C00000"/>
                </a:solidFill>
              </a:rPr>
              <a:t>沃信用分</a:t>
            </a:r>
          </a:p>
        </p:txBody>
      </p:sp>
      <p:pic>
        <p:nvPicPr>
          <p:cNvPr id="28" name="图片 27"/>
          <p:cNvPicPr>
            <a:picLocks noChangeAspect="1"/>
          </p:cNvPicPr>
          <p:nvPr/>
        </p:nvPicPr>
        <p:blipFill>
          <a:blip r:embed="rId15" cstate="screen">
            <a:extLst>
              <a:ext uri="{28A0092B-C50C-407E-A947-70E740481C1C}">
                <a14:useLocalDpi xmlns="" xmlns:a14="http://schemas.microsoft.com/office/drawing/2010/main"/>
              </a:ext>
            </a:extLst>
          </a:blip>
          <a:stretch>
            <a:fillRect/>
          </a:stretch>
        </p:blipFill>
        <p:spPr>
          <a:xfrm>
            <a:off x="4469472" y="3686249"/>
            <a:ext cx="745780" cy="297644"/>
          </a:xfrm>
          <a:prstGeom prst="rect">
            <a:avLst/>
          </a:prstGeom>
        </p:spPr>
      </p:pic>
      <p:pic>
        <p:nvPicPr>
          <p:cNvPr id="29" name="图片 28"/>
          <p:cNvPicPr>
            <a:picLocks noChangeAspect="1"/>
          </p:cNvPicPr>
          <p:nvPr/>
        </p:nvPicPr>
        <p:blipFill>
          <a:blip r:embed="rId16" cstate="screen">
            <a:extLst>
              <a:ext uri="{28A0092B-C50C-407E-A947-70E740481C1C}">
                <a14:useLocalDpi xmlns="" xmlns:a14="http://schemas.microsoft.com/office/drawing/2010/main"/>
              </a:ext>
            </a:extLst>
          </a:blip>
          <a:stretch>
            <a:fillRect/>
          </a:stretch>
        </p:blipFill>
        <p:spPr>
          <a:xfrm>
            <a:off x="3511482" y="3661798"/>
            <a:ext cx="971186" cy="309014"/>
          </a:xfrm>
          <a:prstGeom prst="rect">
            <a:avLst/>
          </a:prstGeom>
        </p:spPr>
      </p:pic>
      <p:grpSp>
        <p:nvGrpSpPr>
          <p:cNvPr id="30" name="组 29"/>
          <p:cNvGrpSpPr/>
          <p:nvPr/>
        </p:nvGrpSpPr>
        <p:grpSpPr>
          <a:xfrm>
            <a:off x="1595202" y="2980615"/>
            <a:ext cx="5404955" cy="632088"/>
            <a:chOff x="426251" y="2155167"/>
            <a:chExt cx="7913395" cy="1017985"/>
          </a:xfrm>
        </p:grpSpPr>
        <p:sp>
          <p:nvSpPr>
            <p:cNvPr id="31" name="MH_Other_3"/>
            <p:cNvSpPr/>
            <p:nvPr>
              <p:custDataLst>
                <p:tags r:id="rId1"/>
              </p:custDataLst>
            </p:nvPr>
          </p:nvSpPr>
          <p:spPr>
            <a:xfrm>
              <a:off x="1812139" y="2155167"/>
              <a:ext cx="1059656" cy="1017985"/>
            </a:xfrm>
            <a:custGeom>
              <a:avLst/>
              <a:gdLst>
                <a:gd name="connsiteX0" fmla="*/ 967503 w 1885632"/>
                <a:gd name="connsiteY0" fmla="*/ 143738 h 1811838"/>
                <a:gd name="connsiteX1" fmla="*/ 813446 w 1885632"/>
                <a:gd name="connsiteY1" fmla="*/ 154545 h 1811838"/>
                <a:gd name="connsiteX2" fmla="*/ 191442 w 1885632"/>
                <a:gd name="connsiteY2" fmla="*/ 1035290 h 1811838"/>
                <a:gd name="connsiteX3" fmla="*/ 1072187 w 1885632"/>
                <a:gd name="connsiteY3" fmla="*/ 1657294 h 1811838"/>
                <a:gd name="connsiteX4" fmla="*/ 1694191 w 1885632"/>
                <a:gd name="connsiteY4" fmla="*/ 776549 h 1811838"/>
                <a:gd name="connsiteX5" fmla="*/ 967503 w 1885632"/>
                <a:gd name="connsiteY5" fmla="*/ 143738 h 1811838"/>
                <a:gd name="connsiteX6" fmla="*/ 1205499 w 1885632"/>
                <a:gd name="connsiteY6" fmla="*/ 0 h 1811838"/>
                <a:gd name="connsiteX7" fmla="*/ 1205599 w 1885632"/>
                <a:gd name="connsiteY7" fmla="*/ 3219 h 1811838"/>
                <a:gd name="connsiteX8" fmla="*/ 1207410 w 1885632"/>
                <a:gd name="connsiteY8" fmla="*/ 556 h 1811838"/>
                <a:gd name="connsiteX9" fmla="*/ 1233742 w 1885632"/>
                <a:gd name="connsiteY9" fmla="*/ 44096 h 1811838"/>
                <a:gd name="connsiteX10" fmla="*/ 1412402 w 1885632"/>
                <a:gd name="connsiteY10" fmla="*/ 215739 h 1811838"/>
                <a:gd name="connsiteX11" fmla="*/ 1637652 w 1885632"/>
                <a:gd name="connsiteY11" fmla="*/ 318908 h 1811838"/>
                <a:gd name="connsiteX12" fmla="*/ 1687817 w 1885632"/>
                <a:gd name="connsiteY12" fmla="*/ 327417 h 1811838"/>
                <a:gd name="connsiteX13" fmla="*/ 1686005 w 1885632"/>
                <a:gd name="connsiteY13" fmla="*/ 330079 h 1811838"/>
                <a:gd name="connsiteX14" fmla="*/ 1689037 w 1885632"/>
                <a:gd name="connsiteY14" fmla="*/ 328991 h 1811838"/>
                <a:gd name="connsiteX15" fmla="*/ 1684748 w 1885632"/>
                <a:gd name="connsiteY15" fmla="*/ 379691 h 1811838"/>
                <a:gd name="connsiteX16" fmla="*/ 1728398 w 1885632"/>
                <a:gd name="connsiteY16" fmla="*/ 623568 h 1811838"/>
                <a:gd name="connsiteX17" fmla="*/ 1849986 w 1885632"/>
                <a:gd name="connsiteY17" fmla="*/ 839431 h 1811838"/>
                <a:gd name="connsiteX18" fmla="*/ 1885570 w 1885632"/>
                <a:gd name="connsiteY18" fmla="*/ 875801 h 1811838"/>
                <a:gd name="connsiteX19" fmla="*/ 1882539 w 1885632"/>
                <a:gd name="connsiteY19" fmla="*/ 876891 h 1811838"/>
                <a:gd name="connsiteX20" fmla="*/ 1885632 w 1885632"/>
                <a:gd name="connsiteY20" fmla="*/ 877791 h 1811838"/>
                <a:gd name="connsiteX21" fmla="*/ 1852361 w 1885632"/>
                <a:gd name="connsiteY21" fmla="*/ 916288 h 1811838"/>
                <a:gd name="connsiteX22" fmla="*/ 1744327 w 1885632"/>
                <a:gd name="connsiteY22" fmla="*/ 1139246 h 1811838"/>
                <a:gd name="connsiteX23" fmla="*/ 1715813 w 1885632"/>
                <a:gd name="connsiteY23" fmla="*/ 1385351 h 1811838"/>
                <a:gd name="connsiteX24" fmla="*/ 1723223 w 1885632"/>
                <a:gd name="connsiteY24" fmla="*/ 1435690 h 1811838"/>
                <a:gd name="connsiteX25" fmla="*/ 1720128 w 1885632"/>
                <a:gd name="connsiteY25" fmla="*/ 1434789 h 1811838"/>
                <a:gd name="connsiteX26" fmla="*/ 1722103 w 1885632"/>
                <a:gd name="connsiteY26" fmla="*/ 1437336 h 1811838"/>
                <a:gd name="connsiteX27" fmla="*/ 1672558 w 1885632"/>
                <a:gd name="connsiteY27" fmla="*/ 1448926 h 1811838"/>
                <a:gd name="connsiteX28" fmla="*/ 1454106 w 1885632"/>
                <a:gd name="connsiteY28" fmla="*/ 1565801 h 1811838"/>
                <a:gd name="connsiteX29" fmla="*/ 1286380 w 1885632"/>
                <a:gd name="connsiteY29" fmla="*/ 1748145 h 1811838"/>
                <a:gd name="connsiteX30" fmla="*/ 1262786 w 1885632"/>
                <a:gd name="connsiteY30" fmla="*/ 1793224 h 1811838"/>
                <a:gd name="connsiteX31" fmla="*/ 1260813 w 1885632"/>
                <a:gd name="connsiteY31" fmla="*/ 1790678 h 1811838"/>
                <a:gd name="connsiteX32" fmla="*/ 1260913 w 1885632"/>
                <a:gd name="connsiteY32" fmla="*/ 1793899 h 1811838"/>
                <a:gd name="connsiteX33" fmla="*/ 1214018 w 1885632"/>
                <a:gd name="connsiteY33" fmla="*/ 1774152 h 1811838"/>
                <a:gd name="connsiteX34" fmla="*/ 968589 w 1885632"/>
                <a:gd name="connsiteY34" fmla="*/ 1740304 h 1811838"/>
                <a:gd name="connsiteX35" fmla="*/ 725717 w 1885632"/>
                <a:gd name="connsiteY35" fmla="*/ 1789236 h 1811838"/>
                <a:gd name="connsiteX36" fmla="*/ 680132 w 1885632"/>
                <a:gd name="connsiteY36" fmla="*/ 1811838 h 1811838"/>
                <a:gd name="connsiteX37" fmla="*/ 680033 w 1885632"/>
                <a:gd name="connsiteY37" fmla="*/ 1808619 h 1811838"/>
                <a:gd name="connsiteX38" fmla="*/ 678222 w 1885632"/>
                <a:gd name="connsiteY38" fmla="*/ 1811282 h 1811838"/>
                <a:gd name="connsiteX39" fmla="*/ 651889 w 1885632"/>
                <a:gd name="connsiteY39" fmla="*/ 1767743 h 1811838"/>
                <a:gd name="connsiteX40" fmla="*/ 473229 w 1885632"/>
                <a:gd name="connsiteY40" fmla="*/ 1596099 h 1811838"/>
                <a:gd name="connsiteX41" fmla="*/ 247980 w 1885632"/>
                <a:gd name="connsiteY41" fmla="*/ 1492930 h 1811838"/>
                <a:gd name="connsiteX42" fmla="*/ 197815 w 1885632"/>
                <a:gd name="connsiteY42" fmla="*/ 1484422 h 1811838"/>
                <a:gd name="connsiteX43" fmla="*/ 199626 w 1885632"/>
                <a:gd name="connsiteY43" fmla="*/ 1481759 h 1811838"/>
                <a:gd name="connsiteX44" fmla="*/ 196595 w 1885632"/>
                <a:gd name="connsiteY44" fmla="*/ 1482848 h 1811838"/>
                <a:gd name="connsiteX45" fmla="*/ 200883 w 1885632"/>
                <a:gd name="connsiteY45" fmla="*/ 1432147 h 1811838"/>
                <a:gd name="connsiteX46" fmla="*/ 157233 w 1885632"/>
                <a:gd name="connsiteY46" fmla="*/ 1188270 h 1811838"/>
                <a:gd name="connsiteX47" fmla="*/ 35644 w 1885632"/>
                <a:gd name="connsiteY47" fmla="*/ 972407 h 1811838"/>
                <a:gd name="connsiteX48" fmla="*/ 62 w 1885632"/>
                <a:gd name="connsiteY48" fmla="*/ 936036 h 1811838"/>
                <a:gd name="connsiteX49" fmla="*/ 3095 w 1885632"/>
                <a:gd name="connsiteY49" fmla="*/ 934947 h 1811838"/>
                <a:gd name="connsiteX50" fmla="*/ 0 w 1885632"/>
                <a:gd name="connsiteY50" fmla="*/ 934046 h 1811838"/>
                <a:gd name="connsiteX51" fmla="*/ 33272 w 1885632"/>
                <a:gd name="connsiteY51" fmla="*/ 895549 h 1811838"/>
                <a:gd name="connsiteX52" fmla="*/ 141305 w 1885632"/>
                <a:gd name="connsiteY52" fmla="*/ 672591 h 1811838"/>
                <a:gd name="connsiteX53" fmla="*/ 169819 w 1885632"/>
                <a:gd name="connsiteY53" fmla="*/ 426486 h 1811838"/>
                <a:gd name="connsiteX54" fmla="*/ 162409 w 1885632"/>
                <a:gd name="connsiteY54" fmla="*/ 376147 h 1811838"/>
                <a:gd name="connsiteX55" fmla="*/ 165502 w 1885632"/>
                <a:gd name="connsiteY55" fmla="*/ 377047 h 1811838"/>
                <a:gd name="connsiteX56" fmla="*/ 163529 w 1885632"/>
                <a:gd name="connsiteY56" fmla="*/ 374501 h 1811838"/>
                <a:gd name="connsiteX57" fmla="*/ 213074 w 1885632"/>
                <a:gd name="connsiteY57" fmla="*/ 362912 h 1811838"/>
                <a:gd name="connsiteX58" fmla="*/ 431525 w 1885632"/>
                <a:gd name="connsiteY58" fmla="*/ 246037 h 1811838"/>
                <a:gd name="connsiteX59" fmla="*/ 599251 w 1885632"/>
                <a:gd name="connsiteY59" fmla="*/ 63694 h 1811838"/>
                <a:gd name="connsiteX60" fmla="*/ 622846 w 1885632"/>
                <a:gd name="connsiteY60" fmla="*/ 18614 h 1811838"/>
                <a:gd name="connsiteX61" fmla="*/ 624818 w 1885632"/>
                <a:gd name="connsiteY61" fmla="*/ 21159 h 1811838"/>
                <a:gd name="connsiteX62" fmla="*/ 624719 w 1885632"/>
                <a:gd name="connsiteY62" fmla="*/ 17940 h 1811838"/>
                <a:gd name="connsiteX63" fmla="*/ 671613 w 1885632"/>
                <a:gd name="connsiteY63" fmla="*/ 37686 h 1811838"/>
                <a:gd name="connsiteX64" fmla="*/ 917042 w 1885632"/>
                <a:gd name="connsiteY64" fmla="*/ 71535 h 1811838"/>
                <a:gd name="connsiteX65" fmla="*/ 1159914 w 1885632"/>
                <a:gd name="connsiteY65" fmla="*/ 22602 h 18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885632" h="1811838">
                  <a:moveTo>
                    <a:pt x="967503" y="143738"/>
                  </a:moveTo>
                  <a:cubicBezTo>
                    <a:pt x="916867" y="142150"/>
                    <a:pt x="865318" y="145614"/>
                    <a:pt x="813446" y="154545"/>
                  </a:cubicBezTo>
                  <a:cubicBezTo>
                    <a:pt x="398473" y="225994"/>
                    <a:pt x="119993" y="620317"/>
                    <a:pt x="191442" y="1035290"/>
                  </a:cubicBezTo>
                  <a:cubicBezTo>
                    <a:pt x="262892" y="1450263"/>
                    <a:pt x="657215" y="1728743"/>
                    <a:pt x="1072187" y="1657294"/>
                  </a:cubicBezTo>
                  <a:cubicBezTo>
                    <a:pt x="1487160" y="1585844"/>
                    <a:pt x="1765641" y="1191522"/>
                    <a:pt x="1694191" y="776549"/>
                  </a:cubicBezTo>
                  <a:cubicBezTo>
                    <a:pt x="1631673" y="413447"/>
                    <a:pt x="1321955" y="154848"/>
                    <a:pt x="967503" y="143738"/>
                  </a:cubicBezTo>
                  <a:close/>
                  <a:moveTo>
                    <a:pt x="1205499" y="0"/>
                  </a:moveTo>
                  <a:lnTo>
                    <a:pt x="1205599" y="3219"/>
                  </a:lnTo>
                  <a:lnTo>
                    <a:pt x="1207410" y="556"/>
                  </a:lnTo>
                  <a:lnTo>
                    <a:pt x="1233742" y="44096"/>
                  </a:lnTo>
                  <a:cubicBezTo>
                    <a:pt x="1276686" y="104934"/>
                    <a:pt x="1337594" y="164840"/>
                    <a:pt x="1412402" y="215739"/>
                  </a:cubicBezTo>
                  <a:cubicBezTo>
                    <a:pt x="1487211" y="266637"/>
                    <a:pt x="1565296" y="301300"/>
                    <a:pt x="1637652" y="318908"/>
                  </a:cubicBezTo>
                  <a:lnTo>
                    <a:pt x="1687817" y="327417"/>
                  </a:lnTo>
                  <a:lnTo>
                    <a:pt x="1686005" y="330079"/>
                  </a:lnTo>
                  <a:lnTo>
                    <a:pt x="1689037" y="328991"/>
                  </a:lnTo>
                  <a:lnTo>
                    <a:pt x="1684748" y="379691"/>
                  </a:lnTo>
                  <a:cubicBezTo>
                    <a:pt x="1683729" y="454152"/>
                    <a:pt x="1697794" y="538419"/>
                    <a:pt x="1728398" y="623568"/>
                  </a:cubicBezTo>
                  <a:cubicBezTo>
                    <a:pt x="1759002" y="708716"/>
                    <a:pt x="1801800" y="782656"/>
                    <a:pt x="1849986" y="839431"/>
                  </a:cubicBezTo>
                  <a:lnTo>
                    <a:pt x="1885570" y="875801"/>
                  </a:lnTo>
                  <a:lnTo>
                    <a:pt x="1882539" y="876891"/>
                  </a:lnTo>
                  <a:lnTo>
                    <a:pt x="1885632" y="877791"/>
                  </a:lnTo>
                  <a:lnTo>
                    <a:pt x="1852361" y="916288"/>
                  </a:lnTo>
                  <a:cubicBezTo>
                    <a:pt x="1807769" y="975929"/>
                    <a:pt x="1769618" y="1052370"/>
                    <a:pt x="1744327" y="1139246"/>
                  </a:cubicBezTo>
                  <a:cubicBezTo>
                    <a:pt x="1719038" y="1226121"/>
                    <a:pt x="1710201" y="1311095"/>
                    <a:pt x="1715813" y="1385351"/>
                  </a:cubicBezTo>
                  <a:lnTo>
                    <a:pt x="1723223" y="1435690"/>
                  </a:lnTo>
                  <a:lnTo>
                    <a:pt x="1720128" y="1434789"/>
                  </a:lnTo>
                  <a:lnTo>
                    <a:pt x="1722103" y="1437336"/>
                  </a:lnTo>
                  <a:lnTo>
                    <a:pt x="1672558" y="1448926"/>
                  </a:lnTo>
                  <a:cubicBezTo>
                    <a:pt x="1601426" y="1470966"/>
                    <a:pt x="1525630" y="1510382"/>
                    <a:pt x="1454106" y="1565801"/>
                  </a:cubicBezTo>
                  <a:cubicBezTo>
                    <a:pt x="1382582" y="1621220"/>
                    <a:pt x="1325485" y="1684771"/>
                    <a:pt x="1286380" y="1748145"/>
                  </a:cubicBezTo>
                  <a:lnTo>
                    <a:pt x="1262786" y="1793224"/>
                  </a:lnTo>
                  <a:lnTo>
                    <a:pt x="1260813" y="1790678"/>
                  </a:lnTo>
                  <a:lnTo>
                    <a:pt x="1260913" y="1793899"/>
                  </a:lnTo>
                  <a:lnTo>
                    <a:pt x="1214018" y="1774152"/>
                  </a:lnTo>
                  <a:cubicBezTo>
                    <a:pt x="1143517" y="1750173"/>
                    <a:pt x="1059028" y="1737510"/>
                    <a:pt x="968589" y="1740304"/>
                  </a:cubicBezTo>
                  <a:cubicBezTo>
                    <a:pt x="878151" y="1743097"/>
                    <a:pt x="794605" y="1760951"/>
                    <a:pt x="725717" y="1789236"/>
                  </a:cubicBezTo>
                  <a:lnTo>
                    <a:pt x="680132" y="1811838"/>
                  </a:lnTo>
                  <a:lnTo>
                    <a:pt x="680033" y="1808619"/>
                  </a:lnTo>
                  <a:lnTo>
                    <a:pt x="678222" y="1811282"/>
                  </a:lnTo>
                  <a:lnTo>
                    <a:pt x="651889" y="1767743"/>
                  </a:lnTo>
                  <a:cubicBezTo>
                    <a:pt x="608947" y="1706903"/>
                    <a:pt x="548037" y="1646998"/>
                    <a:pt x="473229" y="1596099"/>
                  </a:cubicBezTo>
                  <a:cubicBezTo>
                    <a:pt x="398420" y="1545201"/>
                    <a:pt x="320336" y="1510538"/>
                    <a:pt x="247980" y="1492930"/>
                  </a:cubicBezTo>
                  <a:lnTo>
                    <a:pt x="197815" y="1484422"/>
                  </a:lnTo>
                  <a:lnTo>
                    <a:pt x="199626" y="1481759"/>
                  </a:lnTo>
                  <a:lnTo>
                    <a:pt x="196595" y="1482848"/>
                  </a:lnTo>
                  <a:lnTo>
                    <a:pt x="200883" y="1432147"/>
                  </a:lnTo>
                  <a:cubicBezTo>
                    <a:pt x="201903" y="1357686"/>
                    <a:pt x="187837" y="1273419"/>
                    <a:pt x="157233" y="1188270"/>
                  </a:cubicBezTo>
                  <a:cubicBezTo>
                    <a:pt x="126630" y="1103122"/>
                    <a:pt x="83832" y="1029181"/>
                    <a:pt x="35644" y="972407"/>
                  </a:cubicBezTo>
                  <a:lnTo>
                    <a:pt x="62" y="936036"/>
                  </a:lnTo>
                  <a:lnTo>
                    <a:pt x="3095" y="934947"/>
                  </a:lnTo>
                  <a:lnTo>
                    <a:pt x="0" y="934046"/>
                  </a:lnTo>
                  <a:lnTo>
                    <a:pt x="33272" y="895549"/>
                  </a:lnTo>
                  <a:cubicBezTo>
                    <a:pt x="77863" y="835908"/>
                    <a:pt x="116015" y="759468"/>
                    <a:pt x="141305" y="672591"/>
                  </a:cubicBezTo>
                  <a:cubicBezTo>
                    <a:pt x="166594" y="585716"/>
                    <a:pt x="175432" y="500742"/>
                    <a:pt x="169819" y="426486"/>
                  </a:cubicBezTo>
                  <a:lnTo>
                    <a:pt x="162409" y="376147"/>
                  </a:lnTo>
                  <a:lnTo>
                    <a:pt x="165502" y="377047"/>
                  </a:lnTo>
                  <a:lnTo>
                    <a:pt x="163529" y="374501"/>
                  </a:lnTo>
                  <a:lnTo>
                    <a:pt x="213074" y="362912"/>
                  </a:lnTo>
                  <a:cubicBezTo>
                    <a:pt x="284205" y="340872"/>
                    <a:pt x="360001" y="301455"/>
                    <a:pt x="431525" y="246037"/>
                  </a:cubicBezTo>
                  <a:cubicBezTo>
                    <a:pt x="503050" y="190619"/>
                    <a:pt x="560146" y="127066"/>
                    <a:pt x="599251" y="63694"/>
                  </a:cubicBezTo>
                  <a:lnTo>
                    <a:pt x="622846" y="18614"/>
                  </a:lnTo>
                  <a:lnTo>
                    <a:pt x="624818" y="21159"/>
                  </a:lnTo>
                  <a:lnTo>
                    <a:pt x="624719" y="17940"/>
                  </a:lnTo>
                  <a:lnTo>
                    <a:pt x="671613" y="37686"/>
                  </a:lnTo>
                  <a:cubicBezTo>
                    <a:pt x="742114" y="61665"/>
                    <a:pt x="826603" y="74328"/>
                    <a:pt x="917042" y="71535"/>
                  </a:cubicBezTo>
                  <a:cubicBezTo>
                    <a:pt x="1007480" y="68741"/>
                    <a:pt x="1091027" y="50886"/>
                    <a:pt x="1159914" y="22602"/>
                  </a:cubicBezTo>
                  <a:close/>
                </a:path>
              </a:pathLst>
            </a:custGeom>
            <a:solidFill>
              <a:srgbClr val="F26A7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a:defRPr/>
              </a:pPr>
              <a:endParaRPr lang="zh-CN" altLang="en-US" sz="1015">
                <a:solidFill>
                  <a:srgbClr val="FFFFFF"/>
                </a:solidFill>
              </a:endParaRPr>
            </a:p>
          </p:txBody>
        </p:sp>
        <p:sp>
          <p:nvSpPr>
            <p:cNvPr id="32" name="MH_SubTitle_2"/>
            <p:cNvSpPr/>
            <p:nvPr>
              <p:custDataLst>
                <p:tags r:id="rId2"/>
              </p:custDataLst>
            </p:nvPr>
          </p:nvSpPr>
          <p:spPr>
            <a:xfrm>
              <a:off x="1924073" y="2246846"/>
              <a:ext cx="835819" cy="835819"/>
            </a:xfrm>
            <a:custGeom>
              <a:avLst/>
              <a:gdLst>
                <a:gd name="connsiteX0" fmla="*/ 766985 w 1487101"/>
                <a:gd name="connsiteY0" fmla="*/ 20013 h 1487102"/>
                <a:gd name="connsiteX1" fmla="*/ 620740 w 1487101"/>
                <a:gd name="connsiteY1" fmla="*/ 30273 h 1487102"/>
                <a:gd name="connsiteX2" fmla="*/ 30272 w 1487101"/>
                <a:gd name="connsiteY2" fmla="*/ 866362 h 1487102"/>
                <a:gd name="connsiteX3" fmla="*/ 866362 w 1487101"/>
                <a:gd name="connsiteY3" fmla="*/ 1456830 h 1487102"/>
                <a:gd name="connsiteX4" fmla="*/ 1456829 w 1487101"/>
                <a:gd name="connsiteY4" fmla="*/ 620740 h 1487102"/>
                <a:gd name="connsiteX5" fmla="*/ 766985 w 1487101"/>
                <a:gd name="connsiteY5" fmla="*/ 20013 h 1487102"/>
                <a:gd name="connsiteX6" fmla="*/ 767622 w 1487101"/>
                <a:gd name="connsiteY6" fmla="*/ 364 h 1487102"/>
                <a:gd name="connsiteX7" fmla="*/ 1476200 w 1487101"/>
                <a:gd name="connsiteY7" fmla="*/ 617405 h 1487102"/>
                <a:gd name="connsiteX8" fmla="*/ 869697 w 1487101"/>
                <a:gd name="connsiteY8" fmla="*/ 1476201 h 1487102"/>
                <a:gd name="connsiteX9" fmla="*/ 10901 w 1487101"/>
                <a:gd name="connsiteY9" fmla="*/ 869698 h 1487102"/>
                <a:gd name="connsiteX10" fmla="*/ 617404 w 1487101"/>
                <a:gd name="connsiteY10" fmla="*/ 10902 h 1487102"/>
                <a:gd name="connsiteX11" fmla="*/ 767622 w 1487101"/>
                <a:gd name="connsiteY11" fmla="*/ 364 h 148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7101" h="1487102">
                  <a:moveTo>
                    <a:pt x="766985" y="20013"/>
                  </a:moveTo>
                  <a:cubicBezTo>
                    <a:pt x="718916" y="18506"/>
                    <a:pt x="669981" y="21794"/>
                    <a:pt x="620740" y="30273"/>
                  </a:cubicBezTo>
                  <a:cubicBezTo>
                    <a:pt x="226807" y="98099"/>
                    <a:pt x="-37554" y="472430"/>
                    <a:pt x="30272" y="866362"/>
                  </a:cubicBezTo>
                  <a:cubicBezTo>
                    <a:pt x="98099" y="1260295"/>
                    <a:pt x="472430" y="1524656"/>
                    <a:pt x="866362" y="1456830"/>
                  </a:cubicBezTo>
                  <a:cubicBezTo>
                    <a:pt x="1260295" y="1389003"/>
                    <a:pt x="1524656" y="1014672"/>
                    <a:pt x="1456829" y="620740"/>
                  </a:cubicBezTo>
                  <a:cubicBezTo>
                    <a:pt x="1397481" y="276049"/>
                    <a:pt x="1103466" y="30561"/>
                    <a:pt x="766985" y="20013"/>
                  </a:cubicBezTo>
                  <a:close/>
                  <a:moveTo>
                    <a:pt x="767622" y="364"/>
                  </a:moveTo>
                  <a:cubicBezTo>
                    <a:pt x="1113240" y="11198"/>
                    <a:pt x="1415240" y="263352"/>
                    <a:pt x="1476200" y="617405"/>
                  </a:cubicBezTo>
                  <a:cubicBezTo>
                    <a:pt x="1545869" y="1022036"/>
                    <a:pt x="1274328" y="1406532"/>
                    <a:pt x="869697" y="1476201"/>
                  </a:cubicBezTo>
                  <a:cubicBezTo>
                    <a:pt x="465066" y="1545869"/>
                    <a:pt x="80570" y="1274329"/>
                    <a:pt x="10901" y="869698"/>
                  </a:cubicBezTo>
                  <a:cubicBezTo>
                    <a:pt x="-58767" y="465067"/>
                    <a:pt x="212773" y="80570"/>
                    <a:pt x="617404" y="10902"/>
                  </a:cubicBezTo>
                  <a:cubicBezTo>
                    <a:pt x="667983" y="2193"/>
                    <a:pt x="718248" y="-1184"/>
                    <a:pt x="767622" y="364"/>
                  </a:cubicBezTo>
                  <a:close/>
                </a:path>
              </a:pathLst>
            </a:custGeom>
            <a:ln>
              <a:solidFill>
                <a:srgbClr val="F26A79"/>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defTabSz="685165">
                <a:defRPr/>
              </a:pPr>
              <a:r>
                <a:rPr lang="zh-CN" altLang="en-US" sz="1015" b="1" dirty="0">
                  <a:solidFill>
                    <a:srgbClr val="F26A79"/>
                  </a:solidFill>
                </a:rPr>
                <a:t>人脉</a:t>
              </a:r>
              <a:endParaRPr lang="en-US" altLang="zh-CN" sz="1015" b="1" dirty="0">
                <a:solidFill>
                  <a:srgbClr val="F26A79"/>
                </a:solidFill>
              </a:endParaRPr>
            </a:p>
            <a:p>
              <a:pPr algn="ctr" defTabSz="685165">
                <a:defRPr/>
              </a:pPr>
              <a:r>
                <a:rPr lang="zh-CN" altLang="en-US" sz="1015" b="1" dirty="0">
                  <a:solidFill>
                    <a:srgbClr val="F26A79"/>
                  </a:solidFill>
                </a:rPr>
                <a:t>关系</a:t>
              </a:r>
            </a:p>
          </p:txBody>
        </p:sp>
        <p:sp>
          <p:nvSpPr>
            <p:cNvPr id="33" name="MH_Other_4"/>
            <p:cNvSpPr/>
            <p:nvPr>
              <p:custDataLst>
                <p:tags r:id="rId3"/>
              </p:custDataLst>
            </p:nvPr>
          </p:nvSpPr>
          <p:spPr>
            <a:xfrm>
              <a:off x="3196835" y="2155167"/>
              <a:ext cx="1059656" cy="1017985"/>
            </a:xfrm>
            <a:custGeom>
              <a:avLst/>
              <a:gdLst>
                <a:gd name="connsiteX0" fmla="*/ 967503 w 1885632"/>
                <a:gd name="connsiteY0" fmla="*/ 143738 h 1811838"/>
                <a:gd name="connsiteX1" fmla="*/ 813446 w 1885632"/>
                <a:gd name="connsiteY1" fmla="*/ 154545 h 1811838"/>
                <a:gd name="connsiteX2" fmla="*/ 191442 w 1885632"/>
                <a:gd name="connsiteY2" fmla="*/ 1035290 h 1811838"/>
                <a:gd name="connsiteX3" fmla="*/ 1072187 w 1885632"/>
                <a:gd name="connsiteY3" fmla="*/ 1657294 h 1811838"/>
                <a:gd name="connsiteX4" fmla="*/ 1694191 w 1885632"/>
                <a:gd name="connsiteY4" fmla="*/ 776549 h 1811838"/>
                <a:gd name="connsiteX5" fmla="*/ 967503 w 1885632"/>
                <a:gd name="connsiteY5" fmla="*/ 143738 h 1811838"/>
                <a:gd name="connsiteX6" fmla="*/ 1205499 w 1885632"/>
                <a:gd name="connsiteY6" fmla="*/ 0 h 1811838"/>
                <a:gd name="connsiteX7" fmla="*/ 1205599 w 1885632"/>
                <a:gd name="connsiteY7" fmla="*/ 3219 h 1811838"/>
                <a:gd name="connsiteX8" fmla="*/ 1207410 w 1885632"/>
                <a:gd name="connsiteY8" fmla="*/ 556 h 1811838"/>
                <a:gd name="connsiteX9" fmla="*/ 1233742 w 1885632"/>
                <a:gd name="connsiteY9" fmla="*/ 44096 h 1811838"/>
                <a:gd name="connsiteX10" fmla="*/ 1412402 w 1885632"/>
                <a:gd name="connsiteY10" fmla="*/ 215739 h 1811838"/>
                <a:gd name="connsiteX11" fmla="*/ 1637652 w 1885632"/>
                <a:gd name="connsiteY11" fmla="*/ 318908 h 1811838"/>
                <a:gd name="connsiteX12" fmla="*/ 1687817 w 1885632"/>
                <a:gd name="connsiteY12" fmla="*/ 327417 h 1811838"/>
                <a:gd name="connsiteX13" fmla="*/ 1686005 w 1885632"/>
                <a:gd name="connsiteY13" fmla="*/ 330079 h 1811838"/>
                <a:gd name="connsiteX14" fmla="*/ 1689037 w 1885632"/>
                <a:gd name="connsiteY14" fmla="*/ 328991 h 1811838"/>
                <a:gd name="connsiteX15" fmla="*/ 1684748 w 1885632"/>
                <a:gd name="connsiteY15" fmla="*/ 379691 h 1811838"/>
                <a:gd name="connsiteX16" fmla="*/ 1728398 w 1885632"/>
                <a:gd name="connsiteY16" fmla="*/ 623568 h 1811838"/>
                <a:gd name="connsiteX17" fmla="*/ 1849986 w 1885632"/>
                <a:gd name="connsiteY17" fmla="*/ 839431 h 1811838"/>
                <a:gd name="connsiteX18" fmla="*/ 1885570 w 1885632"/>
                <a:gd name="connsiteY18" fmla="*/ 875801 h 1811838"/>
                <a:gd name="connsiteX19" fmla="*/ 1882539 w 1885632"/>
                <a:gd name="connsiteY19" fmla="*/ 876891 h 1811838"/>
                <a:gd name="connsiteX20" fmla="*/ 1885632 w 1885632"/>
                <a:gd name="connsiteY20" fmla="*/ 877791 h 1811838"/>
                <a:gd name="connsiteX21" fmla="*/ 1852361 w 1885632"/>
                <a:gd name="connsiteY21" fmla="*/ 916288 h 1811838"/>
                <a:gd name="connsiteX22" fmla="*/ 1744327 w 1885632"/>
                <a:gd name="connsiteY22" fmla="*/ 1139246 h 1811838"/>
                <a:gd name="connsiteX23" fmla="*/ 1715813 w 1885632"/>
                <a:gd name="connsiteY23" fmla="*/ 1385351 h 1811838"/>
                <a:gd name="connsiteX24" fmla="*/ 1723223 w 1885632"/>
                <a:gd name="connsiteY24" fmla="*/ 1435690 h 1811838"/>
                <a:gd name="connsiteX25" fmla="*/ 1720128 w 1885632"/>
                <a:gd name="connsiteY25" fmla="*/ 1434789 h 1811838"/>
                <a:gd name="connsiteX26" fmla="*/ 1722103 w 1885632"/>
                <a:gd name="connsiteY26" fmla="*/ 1437336 h 1811838"/>
                <a:gd name="connsiteX27" fmla="*/ 1672558 w 1885632"/>
                <a:gd name="connsiteY27" fmla="*/ 1448926 h 1811838"/>
                <a:gd name="connsiteX28" fmla="*/ 1454106 w 1885632"/>
                <a:gd name="connsiteY28" fmla="*/ 1565801 h 1811838"/>
                <a:gd name="connsiteX29" fmla="*/ 1286380 w 1885632"/>
                <a:gd name="connsiteY29" fmla="*/ 1748145 h 1811838"/>
                <a:gd name="connsiteX30" fmla="*/ 1262786 w 1885632"/>
                <a:gd name="connsiteY30" fmla="*/ 1793224 h 1811838"/>
                <a:gd name="connsiteX31" fmla="*/ 1260813 w 1885632"/>
                <a:gd name="connsiteY31" fmla="*/ 1790678 h 1811838"/>
                <a:gd name="connsiteX32" fmla="*/ 1260913 w 1885632"/>
                <a:gd name="connsiteY32" fmla="*/ 1793899 h 1811838"/>
                <a:gd name="connsiteX33" fmla="*/ 1214018 w 1885632"/>
                <a:gd name="connsiteY33" fmla="*/ 1774152 h 1811838"/>
                <a:gd name="connsiteX34" fmla="*/ 968589 w 1885632"/>
                <a:gd name="connsiteY34" fmla="*/ 1740304 h 1811838"/>
                <a:gd name="connsiteX35" fmla="*/ 725717 w 1885632"/>
                <a:gd name="connsiteY35" fmla="*/ 1789236 h 1811838"/>
                <a:gd name="connsiteX36" fmla="*/ 680132 w 1885632"/>
                <a:gd name="connsiteY36" fmla="*/ 1811838 h 1811838"/>
                <a:gd name="connsiteX37" fmla="*/ 680033 w 1885632"/>
                <a:gd name="connsiteY37" fmla="*/ 1808619 h 1811838"/>
                <a:gd name="connsiteX38" fmla="*/ 678222 w 1885632"/>
                <a:gd name="connsiteY38" fmla="*/ 1811282 h 1811838"/>
                <a:gd name="connsiteX39" fmla="*/ 651889 w 1885632"/>
                <a:gd name="connsiteY39" fmla="*/ 1767743 h 1811838"/>
                <a:gd name="connsiteX40" fmla="*/ 473229 w 1885632"/>
                <a:gd name="connsiteY40" fmla="*/ 1596099 h 1811838"/>
                <a:gd name="connsiteX41" fmla="*/ 247980 w 1885632"/>
                <a:gd name="connsiteY41" fmla="*/ 1492930 h 1811838"/>
                <a:gd name="connsiteX42" fmla="*/ 197815 w 1885632"/>
                <a:gd name="connsiteY42" fmla="*/ 1484422 h 1811838"/>
                <a:gd name="connsiteX43" fmla="*/ 199626 w 1885632"/>
                <a:gd name="connsiteY43" fmla="*/ 1481759 h 1811838"/>
                <a:gd name="connsiteX44" fmla="*/ 196595 w 1885632"/>
                <a:gd name="connsiteY44" fmla="*/ 1482848 h 1811838"/>
                <a:gd name="connsiteX45" fmla="*/ 200883 w 1885632"/>
                <a:gd name="connsiteY45" fmla="*/ 1432147 h 1811838"/>
                <a:gd name="connsiteX46" fmla="*/ 157233 w 1885632"/>
                <a:gd name="connsiteY46" fmla="*/ 1188270 h 1811838"/>
                <a:gd name="connsiteX47" fmla="*/ 35644 w 1885632"/>
                <a:gd name="connsiteY47" fmla="*/ 972407 h 1811838"/>
                <a:gd name="connsiteX48" fmla="*/ 62 w 1885632"/>
                <a:gd name="connsiteY48" fmla="*/ 936036 h 1811838"/>
                <a:gd name="connsiteX49" fmla="*/ 3095 w 1885632"/>
                <a:gd name="connsiteY49" fmla="*/ 934947 h 1811838"/>
                <a:gd name="connsiteX50" fmla="*/ 0 w 1885632"/>
                <a:gd name="connsiteY50" fmla="*/ 934046 h 1811838"/>
                <a:gd name="connsiteX51" fmla="*/ 33272 w 1885632"/>
                <a:gd name="connsiteY51" fmla="*/ 895549 h 1811838"/>
                <a:gd name="connsiteX52" fmla="*/ 141305 w 1885632"/>
                <a:gd name="connsiteY52" fmla="*/ 672591 h 1811838"/>
                <a:gd name="connsiteX53" fmla="*/ 169819 w 1885632"/>
                <a:gd name="connsiteY53" fmla="*/ 426486 h 1811838"/>
                <a:gd name="connsiteX54" fmla="*/ 162409 w 1885632"/>
                <a:gd name="connsiteY54" fmla="*/ 376147 h 1811838"/>
                <a:gd name="connsiteX55" fmla="*/ 165502 w 1885632"/>
                <a:gd name="connsiteY55" fmla="*/ 377047 h 1811838"/>
                <a:gd name="connsiteX56" fmla="*/ 163529 w 1885632"/>
                <a:gd name="connsiteY56" fmla="*/ 374501 h 1811838"/>
                <a:gd name="connsiteX57" fmla="*/ 213074 w 1885632"/>
                <a:gd name="connsiteY57" fmla="*/ 362912 h 1811838"/>
                <a:gd name="connsiteX58" fmla="*/ 431525 w 1885632"/>
                <a:gd name="connsiteY58" fmla="*/ 246037 h 1811838"/>
                <a:gd name="connsiteX59" fmla="*/ 599251 w 1885632"/>
                <a:gd name="connsiteY59" fmla="*/ 63694 h 1811838"/>
                <a:gd name="connsiteX60" fmla="*/ 622846 w 1885632"/>
                <a:gd name="connsiteY60" fmla="*/ 18614 h 1811838"/>
                <a:gd name="connsiteX61" fmla="*/ 624818 w 1885632"/>
                <a:gd name="connsiteY61" fmla="*/ 21159 h 1811838"/>
                <a:gd name="connsiteX62" fmla="*/ 624719 w 1885632"/>
                <a:gd name="connsiteY62" fmla="*/ 17940 h 1811838"/>
                <a:gd name="connsiteX63" fmla="*/ 671613 w 1885632"/>
                <a:gd name="connsiteY63" fmla="*/ 37686 h 1811838"/>
                <a:gd name="connsiteX64" fmla="*/ 917042 w 1885632"/>
                <a:gd name="connsiteY64" fmla="*/ 71535 h 1811838"/>
                <a:gd name="connsiteX65" fmla="*/ 1159914 w 1885632"/>
                <a:gd name="connsiteY65" fmla="*/ 22602 h 18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885632" h="1811838">
                  <a:moveTo>
                    <a:pt x="967503" y="143738"/>
                  </a:moveTo>
                  <a:cubicBezTo>
                    <a:pt x="916867" y="142150"/>
                    <a:pt x="865318" y="145614"/>
                    <a:pt x="813446" y="154545"/>
                  </a:cubicBezTo>
                  <a:cubicBezTo>
                    <a:pt x="398473" y="225994"/>
                    <a:pt x="119993" y="620317"/>
                    <a:pt x="191442" y="1035290"/>
                  </a:cubicBezTo>
                  <a:cubicBezTo>
                    <a:pt x="262892" y="1450263"/>
                    <a:pt x="657215" y="1728743"/>
                    <a:pt x="1072187" y="1657294"/>
                  </a:cubicBezTo>
                  <a:cubicBezTo>
                    <a:pt x="1487160" y="1585844"/>
                    <a:pt x="1765641" y="1191522"/>
                    <a:pt x="1694191" y="776549"/>
                  </a:cubicBezTo>
                  <a:cubicBezTo>
                    <a:pt x="1631673" y="413447"/>
                    <a:pt x="1321955" y="154848"/>
                    <a:pt x="967503" y="143738"/>
                  </a:cubicBezTo>
                  <a:close/>
                  <a:moveTo>
                    <a:pt x="1205499" y="0"/>
                  </a:moveTo>
                  <a:lnTo>
                    <a:pt x="1205599" y="3219"/>
                  </a:lnTo>
                  <a:lnTo>
                    <a:pt x="1207410" y="556"/>
                  </a:lnTo>
                  <a:lnTo>
                    <a:pt x="1233742" y="44096"/>
                  </a:lnTo>
                  <a:cubicBezTo>
                    <a:pt x="1276686" y="104934"/>
                    <a:pt x="1337594" y="164840"/>
                    <a:pt x="1412402" y="215739"/>
                  </a:cubicBezTo>
                  <a:cubicBezTo>
                    <a:pt x="1487211" y="266637"/>
                    <a:pt x="1565296" y="301300"/>
                    <a:pt x="1637652" y="318908"/>
                  </a:cubicBezTo>
                  <a:lnTo>
                    <a:pt x="1687817" y="327417"/>
                  </a:lnTo>
                  <a:lnTo>
                    <a:pt x="1686005" y="330079"/>
                  </a:lnTo>
                  <a:lnTo>
                    <a:pt x="1689037" y="328991"/>
                  </a:lnTo>
                  <a:lnTo>
                    <a:pt x="1684748" y="379691"/>
                  </a:lnTo>
                  <a:cubicBezTo>
                    <a:pt x="1683729" y="454152"/>
                    <a:pt x="1697794" y="538419"/>
                    <a:pt x="1728398" y="623568"/>
                  </a:cubicBezTo>
                  <a:cubicBezTo>
                    <a:pt x="1759002" y="708716"/>
                    <a:pt x="1801800" y="782656"/>
                    <a:pt x="1849986" y="839431"/>
                  </a:cubicBezTo>
                  <a:lnTo>
                    <a:pt x="1885570" y="875801"/>
                  </a:lnTo>
                  <a:lnTo>
                    <a:pt x="1882539" y="876891"/>
                  </a:lnTo>
                  <a:lnTo>
                    <a:pt x="1885632" y="877791"/>
                  </a:lnTo>
                  <a:lnTo>
                    <a:pt x="1852361" y="916288"/>
                  </a:lnTo>
                  <a:cubicBezTo>
                    <a:pt x="1807769" y="975929"/>
                    <a:pt x="1769618" y="1052370"/>
                    <a:pt x="1744327" y="1139246"/>
                  </a:cubicBezTo>
                  <a:cubicBezTo>
                    <a:pt x="1719038" y="1226121"/>
                    <a:pt x="1710201" y="1311095"/>
                    <a:pt x="1715813" y="1385351"/>
                  </a:cubicBezTo>
                  <a:lnTo>
                    <a:pt x="1723223" y="1435690"/>
                  </a:lnTo>
                  <a:lnTo>
                    <a:pt x="1720128" y="1434789"/>
                  </a:lnTo>
                  <a:lnTo>
                    <a:pt x="1722103" y="1437336"/>
                  </a:lnTo>
                  <a:lnTo>
                    <a:pt x="1672558" y="1448926"/>
                  </a:lnTo>
                  <a:cubicBezTo>
                    <a:pt x="1601426" y="1470966"/>
                    <a:pt x="1525630" y="1510382"/>
                    <a:pt x="1454106" y="1565801"/>
                  </a:cubicBezTo>
                  <a:cubicBezTo>
                    <a:pt x="1382582" y="1621220"/>
                    <a:pt x="1325485" y="1684771"/>
                    <a:pt x="1286380" y="1748145"/>
                  </a:cubicBezTo>
                  <a:lnTo>
                    <a:pt x="1262786" y="1793224"/>
                  </a:lnTo>
                  <a:lnTo>
                    <a:pt x="1260813" y="1790678"/>
                  </a:lnTo>
                  <a:lnTo>
                    <a:pt x="1260913" y="1793899"/>
                  </a:lnTo>
                  <a:lnTo>
                    <a:pt x="1214018" y="1774152"/>
                  </a:lnTo>
                  <a:cubicBezTo>
                    <a:pt x="1143517" y="1750173"/>
                    <a:pt x="1059028" y="1737510"/>
                    <a:pt x="968589" y="1740304"/>
                  </a:cubicBezTo>
                  <a:cubicBezTo>
                    <a:pt x="878151" y="1743097"/>
                    <a:pt x="794605" y="1760951"/>
                    <a:pt x="725717" y="1789236"/>
                  </a:cubicBezTo>
                  <a:lnTo>
                    <a:pt x="680132" y="1811838"/>
                  </a:lnTo>
                  <a:lnTo>
                    <a:pt x="680033" y="1808619"/>
                  </a:lnTo>
                  <a:lnTo>
                    <a:pt x="678222" y="1811282"/>
                  </a:lnTo>
                  <a:lnTo>
                    <a:pt x="651889" y="1767743"/>
                  </a:lnTo>
                  <a:cubicBezTo>
                    <a:pt x="608947" y="1706903"/>
                    <a:pt x="548037" y="1646998"/>
                    <a:pt x="473229" y="1596099"/>
                  </a:cubicBezTo>
                  <a:cubicBezTo>
                    <a:pt x="398420" y="1545201"/>
                    <a:pt x="320336" y="1510538"/>
                    <a:pt x="247980" y="1492930"/>
                  </a:cubicBezTo>
                  <a:lnTo>
                    <a:pt x="197815" y="1484422"/>
                  </a:lnTo>
                  <a:lnTo>
                    <a:pt x="199626" y="1481759"/>
                  </a:lnTo>
                  <a:lnTo>
                    <a:pt x="196595" y="1482848"/>
                  </a:lnTo>
                  <a:lnTo>
                    <a:pt x="200883" y="1432147"/>
                  </a:lnTo>
                  <a:cubicBezTo>
                    <a:pt x="201903" y="1357686"/>
                    <a:pt x="187837" y="1273419"/>
                    <a:pt x="157233" y="1188270"/>
                  </a:cubicBezTo>
                  <a:cubicBezTo>
                    <a:pt x="126630" y="1103122"/>
                    <a:pt x="83832" y="1029181"/>
                    <a:pt x="35644" y="972407"/>
                  </a:cubicBezTo>
                  <a:lnTo>
                    <a:pt x="62" y="936036"/>
                  </a:lnTo>
                  <a:lnTo>
                    <a:pt x="3095" y="934947"/>
                  </a:lnTo>
                  <a:lnTo>
                    <a:pt x="0" y="934046"/>
                  </a:lnTo>
                  <a:lnTo>
                    <a:pt x="33272" y="895549"/>
                  </a:lnTo>
                  <a:cubicBezTo>
                    <a:pt x="77863" y="835908"/>
                    <a:pt x="116015" y="759468"/>
                    <a:pt x="141305" y="672591"/>
                  </a:cubicBezTo>
                  <a:cubicBezTo>
                    <a:pt x="166594" y="585716"/>
                    <a:pt x="175432" y="500742"/>
                    <a:pt x="169819" y="426486"/>
                  </a:cubicBezTo>
                  <a:lnTo>
                    <a:pt x="162409" y="376147"/>
                  </a:lnTo>
                  <a:lnTo>
                    <a:pt x="165502" y="377047"/>
                  </a:lnTo>
                  <a:lnTo>
                    <a:pt x="163529" y="374501"/>
                  </a:lnTo>
                  <a:lnTo>
                    <a:pt x="213074" y="362912"/>
                  </a:lnTo>
                  <a:cubicBezTo>
                    <a:pt x="284205" y="340872"/>
                    <a:pt x="360001" y="301455"/>
                    <a:pt x="431525" y="246037"/>
                  </a:cubicBezTo>
                  <a:cubicBezTo>
                    <a:pt x="503050" y="190619"/>
                    <a:pt x="560146" y="127066"/>
                    <a:pt x="599251" y="63694"/>
                  </a:cubicBezTo>
                  <a:lnTo>
                    <a:pt x="622846" y="18614"/>
                  </a:lnTo>
                  <a:lnTo>
                    <a:pt x="624818" y="21159"/>
                  </a:lnTo>
                  <a:lnTo>
                    <a:pt x="624719" y="17940"/>
                  </a:lnTo>
                  <a:lnTo>
                    <a:pt x="671613" y="37686"/>
                  </a:lnTo>
                  <a:cubicBezTo>
                    <a:pt x="742114" y="61665"/>
                    <a:pt x="826603" y="74328"/>
                    <a:pt x="917042" y="71535"/>
                  </a:cubicBezTo>
                  <a:cubicBezTo>
                    <a:pt x="1007480" y="68741"/>
                    <a:pt x="1091027" y="50886"/>
                    <a:pt x="1159914" y="22602"/>
                  </a:cubicBezTo>
                  <a:close/>
                </a:path>
              </a:pathLst>
            </a:custGeom>
            <a:solidFill>
              <a:srgbClr val="917CB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a:defRPr/>
              </a:pPr>
              <a:endParaRPr lang="zh-CN" altLang="en-US" sz="1015">
                <a:solidFill>
                  <a:srgbClr val="FFFFFF"/>
                </a:solidFill>
              </a:endParaRPr>
            </a:p>
          </p:txBody>
        </p:sp>
        <p:sp>
          <p:nvSpPr>
            <p:cNvPr id="34" name="MH_SubTitle_3"/>
            <p:cNvSpPr/>
            <p:nvPr>
              <p:custDataLst>
                <p:tags r:id="rId4"/>
              </p:custDataLst>
            </p:nvPr>
          </p:nvSpPr>
          <p:spPr>
            <a:xfrm>
              <a:off x="3308769" y="2246846"/>
              <a:ext cx="835819" cy="835819"/>
            </a:xfrm>
            <a:custGeom>
              <a:avLst/>
              <a:gdLst>
                <a:gd name="connsiteX0" fmla="*/ 766985 w 1487101"/>
                <a:gd name="connsiteY0" fmla="*/ 20013 h 1487102"/>
                <a:gd name="connsiteX1" fmla="*/ 620740 w 1487101"/>
                <a:gd name="connsiteY1" fmla="*/ 30273 h 1487102"/>
                <a:gd name="connsiteX2" fmla="*/ 30272 w 1487101"/>
                <a:gd name="connsiteY2" fmla="*/ 866362 h 1487102"/>
                <a:gd name="connsiteX3" fmla="*/ 866362 w 1487101"/>
                <a:gd name="connsiteY3" fmla="*/ 1456830 h 1487102"/>
                <a:gd name="connsiteX4" fmla="*/ 1456829 w 1487101"/>
                <a:gd name="connsiteY4" fmla="*/ 620740 h 1487102"/>
                <a:gd name="connsiteX5" fmla="*/ 766985 w 1487101"/>
                <a:gd name="connsiteY5" fmla="*/ 20013 h 1487102"/>
                <a:gd name="connsiteX6" fmla="*/ 767622 w 1487101"/>
                <a:gd name="connsiteY6" fmla="*/ 364 h 1487102"/>
                <a:gd name="connsiteX7" fmla="*/ 1476200 w 1487101"/>
                <a:gd name="connsiteY7" fmla="*/ 617405 h 1487102"/>
                <a:gd name="connsiteX8" fmla="*/ 869697 w 1487101"/>
                <a:gd name="connsiteY8" fmla="*/ 1476201 h 1487102"/>
                <a:gd name="connsiteX9" fmla="*/ 10901 w 1487101"/>
                <a:gd name="connsiteY9" fmla="*/ 869698 h 1487102"/>
                <a:gd name="connsiteX10" fmla="*/ 617404 w 1487101"/>
                <a:gd name="connsiteY10" fmla="*/ 10902 h 1487102"/>
                <a:gd name="connsiteX11" fmla="*/ 767622 w 1487101"/>
                <a:gd name="connsiteY11" fmla="*/ 364 h 148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7101" h="1487102">
                  <a:moveTo>
                    <a:pt x="766985" y="20013"/>
                  </a:moveTo>
                  <a:cubicBezTo>
                    <a:pt x="718916" y="18506"/>
                    <a:pt x="669981" y="21794"/>
                    <a:pt x="620740" y="30273"/>
                  </a:cubicBezTo>
                  <a:cubicBezTo>
                    <a:pt x="226807" y="98099"/>
                    <a:pt x="-37554" y="472430"/>
                    <a:pt x="30272" y="866362"/>
                  </a:cubicBezTo>
                  <a:cubicBezTo>
                    <a:pt x="98099" y="1260295"/>
                    <a:pt x="472430" y="1524656"/>
                    <a:pt x="866362" y="1456830"/>
                  </a:cubicBezTo>
                  <a:cubicBezTo>
                    <a:pt x="1260295" y="1389003"/>
                    <a:pt x="1524656" y="1014672"/>
                    <a:pt x="1456829" y="620740"/>
                  </a:cubicBezTo>
                  <a:cubicBezTo>
                    <a:pt x="1397481" y="276049"/>
                    <a:pt x="1103466" y="30561"/>
                    <a:pt x="766985" y="20013"/>
                  </a:cubicBezTo>
                  <a:close/>
                  <a:moveTo>
                    <a:pt x="767622" y="364"/>
                  </a:moveTo>
                  <a:cubicBezTo>
                    <a:pt x="1113240" y="11198"/>
                    <a:pt x="1415240" y="263352"/>
                    <a:pt x="1476200" y="617405"/>
                  </a:cubicBezTo>
                  <a:cubicBezTo>
                    <a:pt x="1545869" y="1022036"/>
                    <a:pt x="1274328" y="1406532"/>
                    <a:pt x="869697" y="1476201"/>
                  </a:cubicBezTo>
                  <a:cubicBezTo>
                    <a:pt x="465066" y="1545869"/>
                    <a:pt x="80570" y="1274329"/>
                    <a:pt x="10901" y="869698"/>
                  </a:cubicBezTo>
                  <a:cubicBezTo>
                    <a:pt x="-58767" y="465067"/>
                    <a:pt x="212773" y="80570"/>
                    <a:pt x="617404" y="10902"/>
                  </a:cubicBezTo>
                  <a:cubicBezTo>
                    <a:pt x="667983" y="2193"/>
                    <a:pt x="718248" y="-1184"/>
                    <a:pt x="767622" y="364"/>
                  </a:cubicBezTo>
                  <a:close/>
                </a:path>
              </a:pathLst>
            </a:custGeom>
            <a:ln>
              <a:solidFill>
                <a:srgbClr val="927EB8"/>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defTabSz="685165">
                <a:defRPr/>
              </a:pPr>
              <a:r>
                <a:rPr lang="zh-CN" altLang="en-US" sz="1015" b="1" dirty="0">
                  <a:solidFill>
                    <a:srgbClr val="917CB7"/>
                  </a:solidFill>
                </a:rPr>
                <a:t>稳定性</a:t>
              </a:r>
            </a:p>
          </p:txBody>
        </p:sp>
        <p:sp>
          <p:nvSpPr>
            <p:cNvPr id="35" name="MH_Other_5"/>
            <p:cNvSpPr/>
            <p:nvPr>
              <p:custDataLst>
                <p:tags r:id="rId5"/>
              </p:custDataLst>
            </p:nvPr>
          </p:nvSpPr>
          <p:spPr>
            <a:xfrm>
              <a:off x="4582723" y="2155167"/>
              <a:ext cx="1059656" cy="1017985"/>
            </a:xfrm>
            <a:custGeom>
              <a:avLst/>
              <a:gdLst>
                <a:gd name="connsiteX0" fmla="*/ 967503 w 1885632"/>
                <a:gd name="connsiteY0" fmla="*/ 143738 h 1811838"/>
                <a:gd name="connsiteX1" fmla="*/ 813446 w 1885632"/>
                <a:gd name="connsiteY1" fmla="*/ 154545 h 1811838"/>
                <a:gd name="connsiteX2" fmla="*/ 191442 w 1885632"/>
                <a:gd name="connsiteY2" fmla="*/ 1035290 h 1811838"/>
                <a:gd name="connsiteX3" fmla="*/ 1072187 w 1885632"/>
                <a:gd name="connsiteY3" fmla="*/ 1657294 h 1811838"/>
                <a:gd name="connsiteX4" fmla="*/ 1694191 w 1885632"/>
                <a:gd name="connsiteY4" fmla="*/ 776549 h 1811838"/>
                <a:gd name="connsiteX5" fmla="*/ 967503 w 1885632"/>
                <a:gd name="connsiteY5" fmla="*/ 143738 h 1811838"/>
                <a:gd name="connsiteX6" fmla="*/ 1205499 w 1885632"/>
                <a:gd name="connsiteY6" fmla="*/ 0 h 1811838"/>
                <a:gd name="connsiteX7" fmla="*/ 1205599 w 1885632"/>
                <a:gd name="connsiteY7" fmla="*/ 3219 h 1811838"/>
                <a:gd name="connsiteX8" fmla="*/ 1207410 w 1885632"/>
                <a:gd name="connsiteY8" fmla="*/ 556 h 1811838"/>
                <a:gd name="connsiteX9" fmla="*/ 1233742 w 1885632"/>
                <a:gd name="connsiteY9" fmla="*/ 44096 h 1811838"/>
                <a:gd name="connsiteX10" fmla="*/ 1412402 w 1885632"/>
                <a:gd name="connsiteY10" fmla="*/ 215739 h 1811838"/>
                <a:gd name="connsiteX11" fmla="*/ 1637652 w 1885632"/>
                <a:gd name="connsiteY11" fmla="*/ 318908 h 1811838"/>
                <a:gd name="connsiteX12" fmla="*/ 1687817 w 1885632"/>
                <a:gd name="connsiteY12" fmla="*/ 327417 h 1811838"/>
                <a:gd name="connsiteX13" fmla="*/ 1686005 w 1885632"/>
                <a:gd name="connsiteY13" fmla="*/ 330079 h 1811838"/>
                <a:gd name="connsiteX14" fmla="*/ 1689037 w 1885632"/>
                <a:gd name="connsiteY14" fmla="*/ 328991 h 1811838"/>
                <a:gd name="connsiteX15" fmla="*/ 1684748 w 1885632"/>
                <a:gd name="connsiteY15" fmla="*/ 379691 h 1811838"/>
                <a:gd name="connsiteX16" fmla="*/ 1728398 w 1885632"/>
                <a:gd name="connsiteY16" fmla="*/ 623568 h 1811838"/>
                <a:gd name="connsiteX17" fmla="*/ 1849986 w 1885632"/>
                <a:gd name="connsiteY17" fmla="*/ 839431 h 1811838"/>
                <a:gd name="connsiteX18" fmla="*/ 1885570 w 1885632"/>
                <a:gd name="connsiteY18" fmla="*/ 875801 h 1811838"/>
                <a:gd name="connsiteX19" fmla="*/ 1882539 w 1885632"/>
                <a:gd name="connsiteY19" fmla="*/ 876891 h 1811838"/>
                <a:gd name="connsiteX20" fmla="*/ 1885632 w 1885632"/>
                <a:gd name="connsiteY20" fmla="*/ 877791 h 1811838"/>
                <a:gd name="connsiteX21" fmla="*/ 1852361 w 1885632"/>
                <a:gd name="connsiteY21" fmla="*/ 916288 h 1811838"/>
                <a:gd name="connsiteX22" fmla="*/ 1744327 w 1885632"/>
                <a:gd name="connsiteY22" fmla="*/ 1139246 h 1811838"/>
                <a:gd name="connsiteX23" fmla="*/ 1715813 w 1885632"/>
                <a:gd name="connsiteY23" fmla="*/ 1385351 h 1811838"/>
                <a:gd name="connsiteX24" fmla="*/ 1723223 w 1885632"/>
                <a:gd name="connsiteY24" fmla="*/ 1435690 h 1811838"/>
                <a:gd name="connsiteX25" fmla="*/ 1720128 w 1885632"/>
                <a:gd name="connsiteY25" fmla="*/ 1434789 h 1811838"/>
                <a:gd name="connsiteX26" fmla="*/ 1722103 w 1885632"/>
                <a:gd name="connsiteY26" fmla="*/ 1437336 h 1811838"/>
                <a:gd name="connsiteX27" fmla="*/ 1672558 w 1885632"/>
                <a:gd name="connsiteY27" fmla="*/ 1448926 h 1811838"/>
                <a:gd name="connsiteX28" fmla="*/ 1454106 w 1885632"/>
                <a:gd name="connsiteY28" fmla="*/ 1565801 h 1811838"/>
                <a:gd name="connsiteX29" fmla="*/ 1286380 w 1885632"/>
                <a:gd name="connsiteY29" fmla="*/ 1748145 h 1811838"/>
                <a:gd name="connsiteX30" fmla="*/ 1262786 w 1885632"/>
                <a:gd name="connsiteY30" fmla="*/ 1793224 h 1811838"/>
                <a:gd name="connsiteX31" fmla="*/ 1260813 w 1885632"/>
                <a:gd name="connsiteY31" fmla="*/ 1790678 h 1811838"/>
                <a:gd name="connsiteX32" fmla="*/ 1260913 w 1885632"/>
                <a:gd name="connsiteY32" fmla="*/ 1793899 h 1811838"/>
                <a:gd name="connsiteX33" fmla="*/ 1214018 w 1885632"/>
                <a:gd name="connsiteY33" fmla="*/ 1774152 h 1811838"/>
                <a:gd name="connsiteX34" fmla="*/ 968589 w 1885632"/>
                <a:gd name="connsiteY34" fmla="*/ 1740304 h 1811838"/>
                <a:gd name="connsiteX35" fmla="*/ 725717 w 1885632"/>
                <a:gd name="connsiteY35" fmla="*/ 1789236 h 1811838"/>
                <a:gd name="connsiteX36" fmla="*/ 680132 w 1885632"/>
                <a:gd name="connsiteY36" fmla="*/ 1811838 h 1811838"/>
                <a:gd name="connsiteX37" fmla="*/ 680033 w 1885632"/>
                <a:gd name="connsiteY37" fmla="*/ 1808619 h 1811838"/>
                <a:gd name="connsiteX38" fmla="*/ 678222 w 1885632"/>
                <a:gd name="connsiteY38" fmla="*/ 1811282 h 1811838"/>
                <a:gd name="connsiteX39" fmla="*/ 651889 w 1885632"/>
                <a:gd name="connsiteY39" fmla="*/ 1767743 h 1811838"/>
                <a:gd name="connsiteX40" fmla="*/ 473229 w 1885632"/>
                <a:gd name="connsiteY40" fmla="*/ 1596099 h 1811838"/>
                <a:gd name="connsiteX41" fmla="*/ 247980 w 1885632"/>
                <a:gd name="connsiteY41" fmla="*/ 1492930 h 1811838"/>
                <a:gd name="connsiteX42" fmla="*/ 197815 w 1885632"/>
                <a:gd name="connsiteY42" fmla="*/ 1484422 h 1811838"/>
                <a:gd name="connsiteX43" fmla="*/ 199626 w 1885632"/>
                <a:gd name="connsiteY43" fmla="*/ 1481759 h 1811838"/>
                <a:gd name="connsiteX44" fmla="*/ 196595 w 1885632"/>
                <a:gd name="connsiteY44" fmla="*/ 1482848 h 1811838"/>
                <a:gd name="connsiteX45" fmla="*/ 200883 w 1885632"/>
                <a:gd name="connsiteY45" fmla="*/ 1432147 h 1811838"/>
                <a:gd name="connsiteX46" fmla="*/ 157233 w 1885632"/>
                <a:gd name="connsiteY46" fmla="*/ 1188270 h 1811838"/>
                <a:gd name="connsiteX47" fmla="*/ 35644 w 1885632"/>
                <a:gd name="connsiteY47" fmla="*/ 972407 h 1811838"/>
                <a:gd name="connsiteX48" fmla="*/ 62 w 1885632"/>
                <a:gd name="connsiteY48" fmla="*/ 936036 h 1811838"/>
                <a:gd name="connsiteX49" fmla="*/ 3095 w 1885632"/>
                <a:gd name="connsiteY49" fmla="*/ 934947 h 1811838"/>
                <a:gd name="connsiteX50" fmla="*/ 0 w 1885632"/>
                <a:gd name="connsiteY50" fmla="*/ 934046 h 1811838"/>
                <a:gd name="connsiteX51" fmla="*/ 33272 w 1885632"/>
                <a:gd name="connsiteY51" fmla="*/ 895549 h 1811838"/>
                <a:gd name="connsiteX52" fmla="*/ 141305 w 1885632"/>
                <a:gd name="connsiteY52" fmla="*/ 672591 h 1811838"/>
                <a:gd name="connsiteX53" fmla="*/ 169819 w 1885632"/>
                <a:gd name="connsiteY53" fmla="*/ 426486 h 1811838"/>
                <a:gd name="connsiteX54" fmla="*/ 162409 w 1885632"/>
                <a:gd name="connsiteY54" fmla="*/ 376147 h 1811838"/>
                <a:gd name="connsiteX55" fmla="*/ 165502 w 1885632"/>
                <a:gd name="connsiteY55" fmla="*/ 377047 h 1811838"/>
                <a:gd name="connsiteX56" fmla="*/ 163529 w 1885632"/>
                <a:gd name="connsiteY56" fmla="*/ 374501 h 1811838"/>
                <a:gd name="connsiteX57" fmla="*/ 213074 w 1885632"/>
                <a:gd name="connsiteY57" fmla="*/ 362912 h 1811838"/>
                <a:gd name="connsiteX58" fmla="*/ 431525 w 1885632"/>
                <a:gd name="connsiteY58" fmla="*/ 246037 h 1811838"/>
                <a:gd name="connsiteX59" fmla="*/ 599251 w 1885632"/>
                <a:gd name="connsiteY59" fmla="*/ 63694 h 1811838"/>
                <a:gd name="connsiteX60" fmla="*/ 622846 w 1885632"/>
                <a:gd name="connsiteY60" fmla="*/ 18614 h 1811838"/>
                <a:gd name="connsiteX61" fmla="*/ 624818 w 1885632"/>
                <a:gd name="connsiteY61" fmla="*/ 21159 h 1811838"/>
                <a:gd name="connsiteX62" fmla="*/ 624719 w 1885632"/>
                <a:gd name="connsiteY62" fmla="*/ 17940 h 1811838"/>
                <a:gd name="connsiteX63" fmla="*/ 671613 w 1885632"/>
                <a:gd name="connsiteY63" fmla="*/ 37686 h 1811838"/>
                <a:gd name="connsiteX64" fmla="*/ 917042 w 1885632"/>
                <a:gd name="connsiteY64" fmla="*/ 71535 h 1811838"/>
                <a:gd name="connsiteX65" fmla="*/ 1159914 w 1885632"/>
                <a:gd name="connsiteY65" fmla="*/ 22602 h 18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885632" h="1811838">
                  <a:moveTo>
                    <a:pt x="967503" y="143738"/>
                  </a:moveTo>
                  <a:cubicBezTo>
                    <a:pt x="916867" y="142150"/>
                    <a:pt x="865318" y="145614"/>
                    <a:pt x="813446" y="154545"/>
                  </a:cubicBezTo>
                  <a:cubicBezTo>
                    <a:pt x="398473" y="225994"/>
                    <a:pt x="119993" y="620317"/>
                    <a:pt x="191442" y="1035290"/>
                  </a:cubicBezTo>
                  <a:cubicBezTo>
                    <a:pt x="262892" y="1450263"/>
                    <a:pt x="657215" y="1728743"/>
                    <a:pt x="1072187" y="1657294"/>
                  </a:cubicBezTo>
                  <a:cubicBezTo>
                    <a:pt x="1487160" y="1585844"/>
                    <a:pt x="1765641" y="1191522"/>
                    <a:pt x="1694191" y="776549"/>
                  </a:cubicBezTo>
                  <a:cubicBezTo>
                    <a:pt x="1631673" y="413447"/>
                    <a:pt x="1321955" y="154848"/>
                    <a:pt x="967503" y="143738"/>
                  </a:cubicBezTo>
                  <a:close/>
                  <a:moveTo>
                    <a:pt x="1205499" y="0"/>
                  </a:moveTo>
                  <a:lnTo>
                    <a:pt x="1205599" y="3219"/>
                  </a:lnTo>
                  <a:lnTo>
                    <a:pt x="1207410" y="556"/>
                  </a:lnTo>
                  <a:lnTo>
                    <a:pt x="1233742" y="44096"/>
                  </a:lnTo>
                  <a:cubicBezTo>
                    <a:pt x="1276686" y="104934"/>
                    <a:pt x="1337594" y="164840"/>
                    <a:pt x="1412402" y="215739"/>
                  </a:cubicBezTo>
                  <a:cubicBezTo>
                    <a:pt x="1487211" y="266637"/>
                    <a:pt x="1565296" y="301300"/>
                    <a:pt x="1637652" y="318908"/>
                  </a:cubicBezTo>
                  <a:lnTo>
                    <a:pt x="1687817" y="327417"/>
                  </a:lnTo>
                  <a:lnTo>
                    <a:pt x="1686005" y="330079"/>
                  </a:lnTo>
                  <a:lnTo>
                    <a:pt x="1689037" y="328991"/>
                  </a:lnTo>
                  <a:lnTo>
                    <a:pt x="1684748" y="379691"/>
                  </a:lnTo>
                  <a:cubicBezTo>
                    <a:pt x="1683729" y="454152"/>
                    <a:pt x="1697794" y="538419"/>
                    <a:pt x="1728398" y="623568"/>
                  </a:cubicBezTo>
                  <a:cubicBezTo>
                    <a:pt x="1759002" y="708716"/>
                    <a:pt x="1801800" y="782656"/>
                    <a:pt x="1849986" y="839431"/>
                  </a:cubicBezTo>
                  <a:lnTo>
                    <a:pt x="1885570" y="875801"/>
                  </a:lnTo>
                  <a:lnTo>
                    <a:pt x="1882539" y="876891"/>
                  </a:lnTo>
                  <a:lnTo>
                    <a:pt x="1885632" y="877791"/>
                  </a:lnTo>
                  <a:lnTo>
                    <a:pt x="1852361" y="916288"/>
                  </a:lnTo>
                  <a:cubicBezTo>
                    <a:pt x="1807769" y="975929"/>
                    <a:pt x="1769618" y="1052370"/>
                    <a:pt x="1744327" y="1139246"/>
                  </a:cubicBezTo>
                  <a:cubicBezTo>
                    <a:pt x="1719038" y="1226121"/>
                    <a:pt x="1710201" y="1311095"/>
                    <a:pt x="1715813" y="1385351"/>
                  </a:cubicBezTo>
                  <a:lnTo>
                    <a:pt x="1723223" y="1435690"/>
                  </a:lnTo>
                  <a:lnTo>
                    <a:pt x="1720128" y="1434789"/>
                  </a:lnTo>
                  <a:lnTo>
                    <a:pt x="1722103" y="1437336"/>
                  </a:lnTo>
                  <a:lnTo>
                    <a:pt x="1672558" y="1448926"/>
                  </a:lnTo>
                  <a:cubicBezTo>
                    <a:pt x="1601426" y="1470966"/>
                    <a:pt x="1525630" y="1510382"/>
                    <a:pt x="1454106" y="1565801"/>
                  </a:cubicBezTo>
                  <a:cubicBezTo>
                    <a:pt x="1382582" y="1621220"/>
                    <a:pt x="1325485" y="1684771"/>
                    <a:pt x="1286380" y="1748145"/>
                  </a:cubicBezTo>
                  <a:lnTo>
                    <a:pt x="1262786" y="1793224"/>
                  </a:lnTo>
                  <a:lnTo>
                    <a:pt x="1260813" y="1790678"/>
                  </a:lnTo>
                  <a:lnTo>
                    <a:pt x="1260913" y="1793899"/>
                  </a:lnTo>
                  <a:lnTo>
                    <a:pt x="1214018" y="1774152"/>
                  </a:lnTo>
                  <a:cubicBezTo>
                    <a:pt x="1143517" y="1750173"/>
                    <a:pt x="1059028" y="1737510"/>
                    <a:pt x="968589" y="1740304"/>
                  </a:cubicBezTo>
                  <a:cubicBezTo>
                    <a:pt x="878151" y="1743097"/>
                    <a:pt x="794605" y="1760951"/>
                    <a:pt x="725717" y="1789236"/>
                  </a:cubicBezTo>
                  <a:lnTo>
                    <a:pt x="680132" y="1811838"/>
                  </a:lnTo>
                  <a:lnTo>
                    <a:pt x="680033" y="1808619"/>
                  </a:lnTo>
                  <a:lnTo>
                    <a:pt x="678222" y="1811282"/>
                  </a:lnTo>
                  <a:lnTo>
                    <a:pt x="651889" y="1767743"/>
                  </a:lnTo>
                  <a:cubicBezTo>
                    <a:pt x="608947" y="1706903"/>
                    <a:pt x="548037" y="1646998"/>
                    <a:pt x="473229" y="1596099"/>
                  </a:cubicBezTo>
                  <a:cubicBezTo>
                    <a:pt x="398420" y="1545201"/>
                    <a:pt x="320336" y="1510538"/>
                    <a:pt x="247980" y="1492930"/>
                  </a:cubicBezTo>
                  <a:lnTo>
                    <a:pt x="197815" y="1484422"/>
                  </a:lnTo>
                  <a:lnTo>
                    <a:pt x="199626" y="1481759"/>
                  </a:lnTo>
                  <a:lnTo>
                    <a:pt x="196595" y="1482848"/>
                  </a:lnTo>
                  <a:lnTo>
                    <a:pt x="200883" y="1432147"/>
                  </a:lnTo>
                  <a:cubicBezTo>
                    <a:pt x="201903" y="1357686"/>
                    <a:pt x="187837" y="1273419"/>
                    <a:pt x="157233" y="1188270"/>
                  </a:cubicBezTo>
                  <a:cubicBezTo>
                    <a:pt x="126630" y="1103122"/>
                    <a:pt x="83832" y="1029181"/>
                    <a:pt x="35644" y="972407"/>
                  </a:cubicBezTo>
                  <a:lnTo>
                    <a:pt x="62" y="936036"/>
                  </a:lnTo>
                  <a:lnTo>
                    <a:pt x="3095" y="934947"/>
                  </a:lnTo>
                  <a:lnTo>
                    <a:pt x="0" y="934046"/>
                  </a:lnTo>
                  <a:lnTo>
                    <a:pt x="33272" y="895549"/>
                  </a:lnTo>
                  <a:cubicBezTo>
                    <a:pt x="77863" y="835908"/>
                    <a:pt x="116015" y="759468"/>
                    <a:pt x="141305" y="672591"/>
                  </a:cubicBezTo>
                  <a:cubicBezTo>
                    <a:pt x="166594" y="585716"/>
                    <a:pt x="175432" y="500742"/>
                    <a:pt x="169819" y="426486"/>
                  </a:cubicBezTo>
                  <a:lnTo>
                    <a:pt x="162409" y="376147"/>
                  </a:lnTo>
                  <a:lnTo>
                    <a:pt x="165502" y="377047"/>
                  </a:lnTo>
                  <a:lnTo>
                    <a:pt x="163529" y="374501"/>
                  </a:lnTo>
                  <a:lnTo>
                    <a:pt x="213074" y="362912"/>
                  </a:lnTo>
                  <a:cubicBezTo>
                    <a:pt x="284205" y="340872"/>
                    <a:pt x="360001" y="301455"/>
                    <a:pt x="431525" y="246037"/>
                  </a:cubicBezTo>
                  <a:cubicBezTo>
                    <a:pt x="503050" y="190619"/>
                    <a:pt x="560146" y="127066"/>
                    <a:pt x="599251" y="63694"/>
                  </a:cubicBezTo>
                  <a:lnTo>
                    <a:pt x="622846" y="18614"/>
                  </a:lnTo>
                  <a:lnTo>
                    <a:pt x="624818" y="21159"/>
                  </a:lnTo>
                  <a:lnTo>
                    <a:pt x="624719" y="17940"/>
                  </a:lnTo>
                  <a:lnTo>
                    <a:pt x="671613" y="37686"/>
                  </a:lnTo>
                  <a:cubicBezTo>
                    <a:pt x="742114" y="61665"/>
                    <a:pt x="826603" y="74328"/>
                    <a:pt x="917042" y="71535"/>
                  </a:cubicBezTo>
                  <a:cubicBezTo>
                    <a:pt x="1007480" y="68741"/>
                    <a:pt x="1091027" y="50886"/>
                    <a:pt x="1159914" y="22602"/>
                  </a:cubicBezTo>
                  <a:close/>
                </a:path>
              </a:pathLst>
            </a:custGeom>
            <a:solidFill>
              <a:srgbClr val="4BAFE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a:defRPr/>
              </a:pPr>
              <a:endParaRPr lang="zh-CN" altLang="en-US" sz="1015">
                <a:solidFill>
                  <a:srgbClr val="FFFFFF"/>
                </a:solidFill>
              </a:endParaRPr>
            </a:p>
          </p:txBody>
        </p:sp>
        <p:sp>
          <p:nvSpPr>
            <p:cNvPr id="36" name="MH_SubTitle_5"/>
            <p:cNvSpPr/>
            <p:nvPr>
              <p:custDataLst>
                <p:tags r:id="rId6"/>
              </p:custDataLst>
            </p:nvPr>
          </p:nvSpPr>
          <p:spPr>
            <a:xfrm>
              <a:off x="4694655" y="2246846"/>
              <a:ext cx="835819" cy="835819"/>
            </a:xfrm>
            <a:custGeom>
              <a:avLst/>
              <a:gdLst>
                <a:gd name="connsiteX0" fmla="*/ 766985 w 1487101"/>
                <a:gd name="connsiteY0" fmla="*/ 20013 h 1487102"/>
                <a:gd name="connsiteX1" fmla="*/ 620740 w 1487101"/>
                <a:gd name="connsiteY1" fmla="*/ 30273 h 1487102"/>
                <a:gd name="connsiteX2" fmla="*/ 30272 w 1487101"/>
                <a:gd name="connsiteY2" fmla="*/ 866362 h 1487102"/>
                <a:gd name="connsiteX3" fmla="*/ 866362 w 1487101"/>
                <a:gd name="connsiteY3" fmla="*/ 1456830 h 1487102"/>
                <a:gd name="connsiteX4" fmla="*/ 1456829 w 1487101"/>
                <a:gd name="connsiteY4" fmla="*/ 620740 h 1487102"/>
                <a:gd name="connsiteX5" fmla="*/ 766985 w 1487101"/>
                <a:gd name="connsiteY5" fmla="*/ 20013 h 1487102"/>
                <a:gd name="connsiteX6" fmla="*/ 767622 w 1487101"/>
                <a:gd name="connsiteY6" fmla="*/ 364 h 1487102"/>
                <a:gd name="connsiteX7" fmla="*/ 1476200 w 1487101"/>
                <a:gd name="connsiteY7" fmla="*/ 617405 h 1487102"/>
                <a:gd name="connsiteX8" fmla="*/ 869697 w 1487101"/>
                <a:gd name="connsiteY8" fmla="*/ 1476201 h 1487102"/>
                <a:gd name="connsiteX9" fmla="*/ 10901 w 1487101"/>
                <a:gd name="connsiteY9" fmla="*/ 869698 h 1487102"/>
                <a:gd name="connsiteX10" fmla="*/ 617404 w 1487101"/>
                <a:gd name="connsiteY10" fmla="*/ 10902 h 1487102"/>
                <a:gd name="connsiteX11" fmla="*/ 767622 w 1487101"/>
                <a:gd name="connsiteY11" fmla="*/ 364 h 148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7101" h="1487102">
                  <a:moveTo>
                    <a:pt x="766985" y="20013"/>
                  </a:moveTo>
                  <a:cubicBezTo>
                    <a:pt x="718916" y="18506"/>
                    <a:pt x="669981" y="21794"/>
                    <a:pt x="620740" y="30273"/>
                  </a:cubicBezTo>
                  <a:cubicBezTo>
                    <a:pt x="226807" y="98099"/>
                    <a:pt x="-37554" y="472430"/>
                    <a:pt x="30272" y="866362"/>
                  </a:cubicBezTo>
                  <a:cubicBezTo>
                    <a:pt x="98099" y="1260295"/>
                    <a:pt x="472430" y="1524656"/>
                    <a:pt x="866362" y="1456830"/>
                  </a:cubicBezTo>
                  <a:cubicBezTo>
                    <a:pt x="1260295" y="1389003"/>
                    <a:pt x="1524656" y="1014672"/>
                    <a:pt x="1456829" y="620740"/>
                  </a:cubicBezTo>
                  <a:cubicBezTo>
                    <a:pt x="1397481" y="276049"/>
                    <a:pt x="1103466" y="30561"/>
                    <a:pt x="766985" y="20013"/>
                  </a:cubicBezTo>
                  <a:close/>
                  <a:moveTo>
                    <a:pt x="767622" y="364"/>
                  </a:moveTo>
                  <a:cubicBezTo>
                    <a:pt x="1113240" y="11198"/>
                    <a:pt x="1415240" y="263352"/>
                    <a:pt x="1476200" y="617405"/>
                  </a:cubicBezTo>
                  <a:cubicBezTo>
                    <a:pt x="1545869" y="1022036"/>
                    <a:pt x="1274328" y="1406532"/>
                    <a:pt x="869697" y="1476201"/>
                  </a:cubicBezTo>
                  <a:cubicBezTo>
                    <a:pt x="465066" y="1545869"/>
                    <a:pt x="80570" y="1274329"/>
                    <a:pt x="10901" y="869698"/>
                  </a:cubicBezTo>
                  <a:cubicBezTo>
                    <a:pt x="-58767" y="465067"/>
                    <a:pt x="212773" y="80570"/>
                    <a:pt x="617404" y="10902"/>
                  </a:cubicBezTo>
                  <a:cubicBezTo>
                    <a:pt x="667983" y="2193"/>
                    <a:pt x="718248" y="-1184"/>
                    <a:pt x="767622" y="364"/>
                  </a:cubicBezTo>
                  <a:close/>
                </a:path>
              </a:pathLst>
            </a:custGeom>
            <a:ln>
              <a:solidFill>
                <a:srgbClr val="45AFEA"/>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defTabSz="685165">
                <a:defRPr/>
              </a:pPr>
              <a:r>
                <a:rPr lang="zh-CN" altLang="en-US" sz="1015" b="1" dirty="0">
                  <a:solidFill>
                    <a:srgbClr val="4BAFEC"/>
                  </a:solidFill>
                </a:rPr>
                <a:t>消费</a:t>
              </a:r>
              <a:endParaRPr lang="en-US" altLang="zh-CN" sz="1015" b="1" dirty="0">
                <a:solidFill>
                  <a:srgbClr val="4BAFEC"/>
                </a:solidFill>
              </a:endParaRPr>
            </a:p>
            <a:p>
              <a:pPr algn="ctr" defTabSz="685165">
                <a:defRPr/>
              </a:pPr>
              <a:r>
                <a:rPr lang="zh-CN" altLang="en-US" sz="1015" b="1" dirty="0">
                  <a:solidFill>
                    <a:srgbClr val="4BAFEC"/>
                  </a:solidFill>
                </a:rPr>
                <a:t>能力</a:t>
              </a:r>
            </a:p>
          </p:txBody>
        </p:sp>
        <p:sp>
          <p:nvSpPr>
            <p:cNvPr id="37" name="MH_Other_6"/>
            <p:cNvSpPr/>
            <p:nvPr>
              <p:custDataLst>
                <p:tags r:id="rId7"/>
              </p:custDataLst>
            </p:nvPr>
          </p:nvSpPr>
          <p:spPr>
            <a:xfrm>
              <a:off x="426251" y="2155167"/>
              <a:ext cx="1059656" cy="1017985"/>
            </a:xfrm>
            <a:custGeom>
              <a:avLst/>
              <a:gdLst>
                <a:gd name="connsiteX0" fmla="*/ 967503 w 1885632"/>
                <a:gd name="connsiteY0" fmla="*/ 143738 h 1811838"/>
                <a:gd name="connsiteX1" fmla="*/ 813446 w 1885632"/>
                <a:gd name="connsiteY1" fmla="*/ 154545 h 1811838"/>
                <a:gd name="connsiteX2" fmla="*/ 191442 w 1885632"/>
                <a:gd name="connsiteY2" fmla="*/ 1035290 h 1811838"/>
                <a:gd name="connsiteX3" fmla="*/ 1072187 w 1885632"/>
                <a:gd name="connsiteY3" fmla="*/ 1657294 h 1811838"/>
                <a:gd name="connsiteX4" fmla="*/ 1694191 w 1885632"/>
                <a:gd name="connsiteY4" fmla="*/ 776549 h 1811838"/>
                <a:gd name="connsiteX5" fmla="*/ 967503 w 1885632"/>
                <a:gd name="connsiteY5" fmla="*/ 143738 h 1811838"/>
                <a:gd name="connsiteX6" fmla="*/ 1205499 w 1885632"/>
                <a:gd name="connsiteY6" fmla="*/ 0 h 1811838"/>
                <a:gd name="connsiteX7" fmla="*/ 1205599 w 1885632"/>
                <a:gd name="connsiteY7" fmla="*/ 3219 h 1811838"/>
                <a:gd name="connsiteX8" fmla="*/ 1207410 w 1885632"/>
                <a:gd name="connsiteY8" fmla="*/ 556 h 1811838"/>
                <a:gd name="connsiteX9" fmla="*/ 1233742 w 1885632"/>
                <a:gd name="connsiteY9" fmla="*/ 44096 h 1811838"/>
                <a:gd name="connsiteX10" fmla="*/ 1412402 w 1885632"/>
                <a:gd name="connsiteY10" fmla="*/ 215739 h 1811838"/>
                <a:gd name="connsiteX11" fmla="*/ 1637652 w 1885632"/>
                <a:gd name="connsiteY11" fmla="*/ 318908 h 1811838"/>
                <a:gd name="connsiteX12" fmla="*/ 1687817 w 1885632"/>
                <a:gd name="connsiteY12" fmla="*/ 327417 h 1811838"/>
                <a:gd name="connsiteX13" fmla="*/ 1686005 w 1885632"/>
                <a:gd name="connsiteY13" fmla="*/ 330079 h 1811838"/>
                <a:gd name="connsiteX14" fmla="*/ 1689037 w 1885632"/>
                <a:gd name="connsiteY14" fmla="*/ 328991 h 1811838"/>
                <a:gd name="connsiteX15" fmla="*/ 1684748 w 1885632"/>
                <a:gd name="connsiteY15" fmla="*/ 379691 h 1811838"/>
                <a:gd name="connsiteX16" fmla="*/ 1728398 w 1885632"/>
                <a:gd name="connsiteY16" fmla="*/ 623568 h 1811838"/>
                <a:gd name="connsiteX17" fmla="*/ 1849986 w 1885632"/>
                <a:gd name="connsiteY17" fmla="*/ 839431 h 1811838"/>
                <a:gd name="connsiteX18" fmla="*/ 1885570 w 1885632"/>
                <a:gd name="connsiteY18" fmla="*/ 875801 h 1811838"/>
                <a:gd name="connsiteX19" fmla="*/ 1882539 w 1885632"/>
                <a:gd name="connsiteY19" fmla="*/ 876891 h 1811838"/>
                <a:gd name="connsiteX20" fmla="*/ 1885632 w 1885632"/>
                <a:gd name="connsiteY20" fmla="*/ 877791 h 1811838"/>
                <a:gd name="connsiteX21" fmla="*/ 1852361 w 1885632"/>
                <a:gd name="connsiteY21" fmla="*/ 916288 h 1811838"/>
                <a:gd name="connsiteX22" fmla="*/ 1744327 w 1885632"/>
                <a:gd name="connsiteY22" fmla="*/ 1139246 h 1811838"/>
                <a:gd name="connsiteX23" fmla="*/ 1715813 w 1885632"/>
                <a:gd name="connsiteY23" fmla="*/ 1385351 h 1811838"/>
                <a:gd name="connsiteX24" fmla="*/ 1723223 w 1885632"/>
                <a:gd name="connsiteY24" fmla="*/ 1435690 h 1811838"/>
                <a:gd name="connsiteX25" fmla="*/ 1720128 w 1885632"/>
                <a:gd name="connsiteY25" fmla="*/ 1434789 h 1811838"/>
                <a:gd name="connsiteX26" fmla="*/ 1722103 w 1885632"/>
                <a:gd name="connsiteY26" fmla="*/ 1437336 h 1811838"/>
                <a:gd name="connsiteX27" fmla="*/ 1672558 w 1885632"/>
                <a:gd name="connsiteY27" fmla="*/ 1448926 h 1811838"/>
                <a:gd name="connsiteX28" fmla="*/ 1454106 w 1885632"/>
                <a:gd name="connsiteY28" fmla="*/ 1565801 h 1811838"/>
                <a:gd name="connsiteX29" fmla="*/ 1286380 w 1885632"/>
                <a:gd name="connsiteY29" fmla="*/ 1748145 h 1811838"/>
                <a:gd name="connsiteX30" fmla="*/ 1262786 w 1885632"/>
                <a:gd name="connsiteY30" fmla="*/ 1793224 h 1811838"/>
                <a:gd name="connsiteX31" fmla="*/ 1260813 w 1885632"/>
                <a:gd name="connsiteY31" fmla="*/ 1790678 h 1811838"/>
                <a:gd name="connsiteX32" fmla="*/ 1260913 w 1885632"/>
                <a:gd name="connsiteY32" fmla="*/ 1793899 h 1811838"/>
                <a:gd name="connsiteX33" fmla="*/ 1214018 w 1885632"/>
                <a:gd name="connsiteY33" fmla="*/ 1774152 h 1811838"/>
                <a:gd name="connsiteX34" fmla="*/ 968589 w 1885632"/>
                <a:gd name="connsiteY34" fmla="*/ 1740304 h 1811838"/>
                <a:gd name="connsiteX35" fmla="*/ 725717 w 1885632"/>
                <a:gd name="connsiteY35" fmla="*/ 1789236 h 1811838"/>
                <a:gd name="connsiteX36" fmla="*/ 680132 w 1885632"/>
                <a:gd name="connsiteY36" fmla="*/ 1811838 h 1811838"/>
                <a:gd name="connsiteX37" fmla="*/ 680033 w 1885632"/>
                <a:gd name="connsiteY37" fmla="*/ 1808619 h 1811838"/>
                <a:gd name="connsiteX38" fmla="*/ 678222 w 1885632"/>
                <a:gd name="connsiteY38" fmla="*/ 1811282 h 1811838"/>
                <a:gd name="connsiteX39" fmla="*/ 651889 w 1885632"/>
                <a:gd name="connsiteY39" fmla="*/ 1767743 h 1811838"/>
                <a:gd name="connsiteX40" fmla="*/ 473229 w 1885632"/>
                <a:gd name="connsiteY40" fmla="*/ 1596099 h 1811838"/>
                <a:gd name="connsiteX41" fmla="*/ 247980 w 1885632"/>
                <a:gd name="connsiteY41" fmla="*/ 1492930 h 1811838"/>
                <a:gd name="connsiteX42" fmla="*/ 197815 w 1885632"/>
                <a:gd name="connsiteY42" fmla="*/ 1484422 h 1811838"/>
                <a:gd name="connsiteX43" fmla="*/ 199626 w 1885632"/>
                <a:gd name="connsiteY43" fmla="*/ 1481759 h 1811838"/>
                <a:gd name="connsiteX44" fmla="*/ 196595 w 1885632"/>
                <a:gd name="connsiteY44" fmla="*/ 1482848 h 1811838"/>
                <a:gd name="connsiteX45" fmla="*/ 200883 w 1885632"/>
                <a:gd name="connsiteY45" fmla="*/ 1432147 h 1811838"/>
                <a:gd name="connsiteX46" fmla="*/ 157233 w 1885632"/>
                <a:gd name="connsiteY46" fmla="*/ 1188270 h 1811838"/>
                <a:gd name="connsiteX47" fmla="*/ 35644 w 1885632"/>
                <a:gd name="connsiteY47" fmla="*/ 972407 h 1811838"/>
                <a:gd name="connsiteX48" fmla="*/ 62 w 1885632"/>
                <a:gd name="connsiteY48" fmla="*/ 936036 h 1811838"/>
                <a:gd name="connsiteX49" fmla="*/ 3095 w 1885632"/>
                <a:gd name="connsiteY49" fmla="*/ 934947 h 1811838"/>
                <a:gd name="connsiteX50" fmla="*/ 0 w 1885632"/>
                <a:gd name="connsiteY50" fmla="*/ 934046 h 1811838"/>
                <a:gd name="connsiteX51" fmla="*/ 33272 w 1885632"/>
                <a:gd name="connsiteY51" fmla="*/ 895549 h 1811838"/>
                <a:gd name="connsiteX52" fmla="*/ 141305 w 1885632"/>
                <a:gd name="connsiteY52" fmla="*/ 672591 h 1811838"/>
                <a:gd name="connsiteX53" fmla="*/ 169819 w 1885632"/>
                <a:gd name="connsiteY53" fmla="*/ 426486 h 1811838"/>
                <a:gd name="connsiteX54" fmla="*/ 162409 w 1885632"/>
                <a:gd name="connsiteY54" fmla="*/ 376147 h 1811838"/>
                <a:gd name="connsiteX55" fmla="*/ 165502 w 1885632"/>
                <a:gd name="connsiteY55" fmla="*/ 377047 h 1811838"/>
                <a:gd name="connsiteX56" fmla="*/ 163529 w 1885632"/>
                <a:gd name="connsiteY56" fmla="*/ 374501 h 1811838"/>
                <a:gd name="connsiteX57" fmla="*/ 213074 w 1885632"/>
                <a:gd name="connsiteY57" fmla="*/ 362912 h 1811838"/>
                <a:gd name="connsiteX58" fmla="*/ 431525 w 1885632"/>
                <a:gd name="connsiteY58" fmla="*/ 246037 h 1811838"/>
                <a:gd name="connsiteX59" fmla="*/ 599251 w 1885632"/>
                <a:gd name="connsiteY59" fmla="*/ 63694 h 1811838"/>
                <a:gd name="connsiteX60" fmla="*/ 622846 w 1885632"/>
                <a:gd name="connsiteY60" fmla="*/ 18614 h 1811838"/>
                <a:gd name="connsiteX61" fmla="*/ 624818 w 1885632"/>
                <a:gd name="connsiteY61" fmla="*/ 21159 h 1811838"/>
                <a:gd name="connsiteX62" fmla="*/ 624719 w 1885632"/>
                <a:gd name="connsiteY62" fmla="*/ 17940 h 1811838"/>
                <a:gd name="connsiteX63" fmla="*/ 671613 w 1885632"/>
                <a:gd name="connsiteY63" fmla="*/ 37686 h 1811838"/>
                <a:gd name="connsiteX64" fmla="*/ 917042 w 1885632"/>
                <a:gd name="connsiteY64" fmla="*/ 71535 h 1811838"/>
                <a:gd name="connsiteX65" fmla="*/ 1159914 w 1885632"/>
                <a:gd name="connsiteY65" fmla="*/ 22602 h 18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885632" h="1811838">
                  <a:moveTo>
                    <a:pt x="967503" y="143738"/>
                  </a:moveTo>
                  <a:cubicBezTo>
                    <a:pt x="916867" y="142150"/>
                    <a:pt x="865318" y="145614"/>
                    <a:pt x="813446" y="154545"/>
                  </a:cubicBezTo>
                  <a:cubicBezTo>
                    <a:pt x="398473" y="225994"/>
                    <a:pt x="119993" y="620317"/>
                    <a:pt x="191442" y="1035290"/>
                  </a:cubicBezTo>
                  <a:cubicBezTo>
                    <a:pt x="262892" y="1450263"/>
                    <a:pt x="657215" y="1728743"/>
                    <a:pt x="1072187" y="1657294"/>
                  </a:cubicBezTo>
                  <a:cubicBezTo>
                    <a:pt x="1487160" y="1585844"/>
                    <a:pt x="1765641" y="1191522"/>
                    <a:pt x="1694191" y="776549"/>
                  </a:cubicBezTo>
                  <a:cubicBezTo>
                    <a:pt x="1631673" y="413447"/>
                    <a:pt x="1321955" y="154848"/>
                    <a:pt x="967503" y="143738"/>
                  </a:cubicBezTo>
                  <a:close/>
                  <a:moveTo>
                    <a:pt x="1205499" y="0"/>
                  </a:moveTo>
                  <a:lnTo>
                    <a:pt x="1205599" y="3219"/>
                  </a:lnTo>
                  <a:lnTo>
                    <a:pt x="1207410" y="556"/>
                  </a:lnTo>
                  <a:lnTo>
                    <a:pt x="1233742" y="44096"/>
                  </a:lnTo>
                  <a:cubicBezTo>
                    <a:pt x="1276686" y="104934"/>
                    <a:pt x="1337594" y="164840"/>
                    <a:pt x="1412402" y="215739"/>
                  </a:cubicBezTo>
                  <a:cubicBezTo>
                    <a:pt x="1487211" y="266637"/>
                    <a:pt x="1565296" y="301300"/>
                    <a:pt x="1637652" y="318908"/>
                  </a:cubicBezTo>
                  <a:lnTo>
                    <a:pt x="1687817" y="327417"/>
                  </a:lnTo>
                  <a:lnTo>
                    <a:pt x="1686005" y="330079"/>
                  </a:lnTo>
                  <a:lnTo>
                    <a:pt x="1689037" y="328991"/>
                  </a:lnTo>
                  <a:lnTo>
                    <a:pt x="1684748" y="379691"/>
                  </a:lnTo>
                  <a:cubicBezTo>
                    <a:pt x="1683729" y="454152"/>
                    <a:pt x="1697794" y="538419"/>
                    <a:pt x="1728398" y="623568"/>
                  </a:cubicBezTo>
                  <a:cubicBezTo>
                    <a:pt x="1759002" y="708716"/>
                    <a:pt x="1801800" y="782656"/>
                    <a:pt x="1849986" y="839431"/>
                  </a:cubicBezTo>
                  <a:lnTo>
                    <a:pt x="1885570" y="875801"/>
                  </a:lnTo>
                  <a:lnTo>
                    <a:pt x="1882539" y="876891"/>
                  </a:lnTo>
                  <a:lnTo>
                    <a:pt x="1885632" y="877791"/>
                  </a:lnTo>
                  <a:lnTo>
                    <a:pt x="1852361" y="916288"/>
                  </a:lnTo>
                  <a:cubicBezTo>
                    <a:pt x="1807769" y="975929"/>
                    <a:pt x="1769618" y="1052370"/>
                    <a:pt x="1744327" y="1139246"/>
                  </a:cubicBezTo>
                  <a:cubicBezTo>
                    <a:pt x="1719038" y="1226121"/>
                    <a:pt x="1710201" y="1311095"/>
                    <a:pt x="1715813" y="1385351"/>
                  </a:cubicBezTo>
                  <a:lnTo>
                    <a:pt x="1723223" y="1435690"/>
                  </a:lnTo>
                  <a:lnTo>
                    <a:pt x="1720128" y="1434789"/>
                  </a:lnTo>
                  <a:lnTo>
                    <a:pt x="1722103" y="1437336"/>
                  </a:lnTo>
                  <a:lnTo>
                    <a:pt x="1672558" y="1448926"/>
                  </a:lnTo>
                  <a:cubicBezTo>
                    <a:pt x="1601426" y="1470966"/>
                    <a:pt x="1525630" y="1510382"/>
                    <a:pt x="1454106" y="1565801"/>
                  </a:cubicBezTo>
                  <a:cubicBezTo>
                    <a:pt x="1382582" y="1621220"/>
                    <a:pt x="1325485" y="1684771"/>
                    <a:pt x="1286380" y="1748145"/>
                  </a:cubicBezTo>
                  <a:lnTo>
                    <a:pt x="1262786" y="1793224"/>
                  </a:lnTo>
                  <a:lnTo>
                    <a:pt x="1260813" y="1790678"/>
                  </a:lnTo>
                  <a:lnTo>
                    <a:pt x="1260913" y="1793899"/>
                  </a:lnTo>
                  <a:lnTo>
                    <a:pt x="1214018" y="1774152"/>
                  </a:lnTo>
                  <a:cubicBezTo>
                    <a:pt x="1143517" y="1750173"/>
                    <a:pt x="1059028" y="1737510"/>
                    <a:pt x="968589" y="1740304"/>
                  </a:cubicBezTo>
                  <a:cubicBezTo>
                    <a:pt x="878151" y="1743097"/>
                    <a:pt x="794605" y="1760951"/>
                    <a:pt x="725717" y="1789236"/>
                  </a:cubicBezTo>
                  <a:lnTo>
                    <a:pt x="680132" y="1811838"/>
                  </a:lnTo>
                  <a:lnTo>
                    <a:pt x="680033" y="1808619"/>
                  </a:lnTo>
                  <a:lnTo>
                    <a:pt x="678222" y="1811282"/>
                  </a:lnTo>
                  <a:lnTo>
                    <a:pt x="651889" y="1767743"/>
                  </a:lnTo>
                  <a:cubicBezTo>
                    <a:pt x="608947" y="1706903"/>
                    <a:pt x="548037" y="1646998"/>
                    <a:pt x="473229" y="1596099"/>
                  </a:cubicBezTo>
                  <a:cubicBezTo>
                    <a:pt x="398420" y="1545201"/>
                    <a:pt x="320336" y="1510538"/>
                    <a:pt x="247980" y="1492930"/>
                  </a:cubicBezTo>
                  <a:lnTo>
                    <a:pt x="197815" y="1484422"/>
                  </a:lnTo>
                  <a:lnTo>
                    <a:pt x="199626" y="1481759"/>
                  </a:lnTo>
                  <a:lnTo>
                    <a:pt x="196595" y="1482848"/>
                  </a:lnTo>
                  <a:lnTo>
                    <a:pt x="200883" y="1432147"/>
                  </a:lnTo>
                  <a:cubicBezTo>
                    <a:pt x="201903" y="1357686"/>
                    <a:pt x="187837" y="1273419"/>
                    <a:pt x="157233" y="1188270"/>
                  </a:cubicBezTo>
                  <a:cubicBezTo>
                    <a:pt x="126630" y="1103122"/>
                    <a:pt x="83832" y="1029181"/>
                    <a:pt x="35644" y="972407"/>
                  </a:cubicBezTo>
                  <a:lnTo>
                    <a:pt x="62" y="936036"/>
                  </a:lnTo>
                  <a:lnTo>
                    <a:pt x="3095" y="934947"/>
                  </a:lnTo>
                  <a:lnTo>
                    <a:pt x="0" y="934046"/>
                  </a:lnTo>
                  <a:lnTo>
                    <a:pt x="33272" y="895549"/>
                  </a:lnTo>
                  <a:cubicBezTo>
                    <a:pt x="77863" y="835908"/>
                    <a:pt x="116015" y="759468"/>
                    <a:pt x="141305" y="672591"/>
                  </a:cubicBezTo>
                  <a:cubicBezTo>
                    <a:pt x="166594" y="585716"/>
                    <a:pt x="175432" y="500742"/>
                    <a:pt x="169819" y="426486"/>
                  </a:cubicBezTo>
                  <a:lnTo>
                    <a:pt x="162409" y="376147"/>
                  </a:lnTo>
                  <a:lnTo>
                    <a:pt x="165502" y="377047"/>
                  </a:lnTo>
                  <a:lnTo>
                    <a:pt x="163529" y="374501"/>
                  </a:lnTo>
                  <a:lnTo>
                    <a:pt x="213074" y="362912"/>
                  </a:lnTo>
                  <a:cubicBezTo>
                    <a:pt x="284205" y="340872"/>
                    <a:pt x="360001" y="301455"/>
                    <a:pt x="431525" y="246037"/>
                  </a:cubicBezTo>
                  <a:cubicBezTo>
                    <a:pt x="503050" y="190619"/>
                    <a:pt x="560146" y="127066"/>
                    <a:pt x="599251" y="63694"/>
                  </a:cubicBezTo>
                  <a:lnTo>
                    <a:pt x="622846" y="18614"/>
                  </a:lnTo>
                  <a:lnTo>
                    <a:pt x="624818" y="21159"/>
                  </a:lnTo>
                  <a:lnTo>
                    <a:pt x="624719" y="17940"/>
                  </a:lnTo>
                  <a:lnTo>
                    <a:pt x="671613" y="37686"/>
                  </a:lnTo>
                  <a:cubicBezTo>
                    <a:pt x="742114" y="61665"/>
                    <a:pt x="826603" y="74328"/>
                    <a:pt x="917042" y="71535"/>
                  </a:cubicBezTo>
                  <a:cubicBezTo>
                    <a:pt x="1007480" y="68741"/>
                    <a:pt x="1091027" y="50886"/>
                    <a:pt x="1159914" y="22602"/>
                  </a:cubicBezTo>
                  <a:close/>
                </a:path>
              </a:pathLst>
            </a:custGeom>
            <a:solidFill>
              <a:srgbClr val="F3A76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a:defRPr/>
              </a:pPr>
              <a:endParaRPr lang="zh-CN" altLang="en-US" sz="1015">
                <a:solidFill>
                  <a:srgbClr val="FFFFFF"/>
                </a:solidFill>
              </a:endParaRPr>
            </a:p>
          </p:txBody>
        </p:sp>
        <p:sp>
          <p:nvSpPr>
            <p:cNvPr id="38" name="MH_SubTitle_1"/>
            <p:cNvSpPr/>
            <p:nvPr>
              <p:custDataLst>
                <p:tags r:id="rId8"/>
              </p:custDataLst>
            </p:nvPr>
          </p:nvSpPr>
          <p:spPr>
            <a:xfrm>
              <a:off x="538179" y="2246846"/>
              <a:ext cx="835819" cy="835819"/>
            </a:xfrm>
            <a:custGeom>
              <a:avLst/>
              <a:gdLst>
                <a:gd name="connsiteX0" fmla="*/ 766985 w 1487101"/>
                <a:gd name="connsiteY0" fmla="*/ 20013 h 1487102"/>
                <a:gd name="connsiteX1" fmla="*/ 620740 w 1487101"/>
                <a:gd name="connsiteY1" fmla="*/ 30273 h 1487102"/>
                <a:gd name="connsiteX2" fmla="*/ 30272 w 1487101"/>
                <a:gd name="connsiteY2" fmla="*/ 866362 h 1487102"/>
                <a:gd name="connsiteX3" fmla="*/ 866362 w 1487101"/>
                <a:gd name="connsiteY3" fmla="*/ 1456830 h 1487102"/>
                <a:gd name="connsiteX4" fmla="*/ 1456829 w 1487101"/>
                <a:gd name="connsiteY4" fmla="*/ 620740 h 1487102"/>
                <a:gd name="connsiteX5" fmla="*/ 766985 w 1487101"/>
                <a:gd name="connsiteY5" fmla="*/ 20013 h 1487102"/>
                <a:gd name="connsiteX6" fmla="*/ 767622 w 1487101"/>
                <a:gd name="connsiteY6" fmla="*/ 364 h 1487102"/>
                <a:gd name="connsiteX7" fmla="*/ 1476200 w 1487101"/>
                <a:gd name="connsiteY7" fmla="*/ 617405 h 1487102"/>
                <a:gd name="connsiteX8" fmla="*/ 869697 w 1487101"/>
                <a:gd name="connsiteY8" fmla="*/ 1476201 h 1487102"/>
                <a:gd name="connsiteX9" fmla="*/ 10901 w 1487101"/>
                <a:gd name="connsiteY9" fmla="*/ 869698 h 1487102"/>
                <a:gd name="connsiteX10" fmla="*/ 617404 w 1487101"/>
                <a:gd name="connsiteY10" fmla="*/ 10902 h 1487102"/>
                <a:gd name="connsiteX11" fmla="*/ 767622 w 1487101"/>
                <a:gd name="connsiteY11" fmla="*/ 364 h 148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7101" h="1487102">
                  <a:moveTo>
                    <a:pt x="766985" y="20013"/>
                  </a:moveTo>
                  <a:cubicBezTo>
                    <a:pt x="718916" y="18506"/>
                    <a:pt x="669981" y="21794"/>
                    <a:pt x="620740" y="30273"/>
                  </a:cubicBezTo>
                  <a:cubicBezTo>
                    <a:pt x="226807" y="98099"/>
                    <a:pt x="-37554" y="472430"/>
                    <a:pt x="30272" y="866362"/>
                  </a:cubicBezTo>
                  <a:cubicBezTo>
                    <a:pt x="98099" y="1260295"/>
                    <a:pt x="472430" y="1524656"/>
                    <a:pt x="866362" y="1456830"/>
                  </a:cubicBezTo>
                  <a:cubicBezTo>
                    <a:pt x="1260295" y="1389003"/>
                    <a:pt x="1524656" y="1014672"/>
                    <a:pt x="1456829" y="620740"/>
                  </a:cubicBezTo>
                  <a:cubicBezTo>
                    <a:pt x="1397481" y="276049"/>
                    <a:pt x="1103466" y="30561"/>
                    <a:pt x="766985" y="20013"/>
                  </a:cubicBezTo>
                  <a:close/>
                  <a:moveTo>
                    <a:pt x="767622" y="364"/>
                  </a:moveTo>
                  <a:cubicBezTo>
                    <a:pt x="1113240" y="11198"/>
                    <a:pt x="1415240" y="263352"/>
                    <a:pt x="1476200" y="617405"/>
                  </a:cubicBezTo>
                  <a:cubicBezTo>
                    <a:pt x="1545869" y="1022036"/>
                    <a:pt x="1274328" y="1406532"/>
                    <a:pt x="869697" y="1476201"/>
                  </a:cubicBezTo>
                  <a:cubicBezTo>
                    <a:pt x="465066" y="1545869"/>
                    <a:pt x="80570" y="1274329"/>
                    <a:pt x="10901" y="869698"/>
                  </a:cubicBezTo>
                  <a:cubicBezTo>
                    <a:pt x="-58767" y="465067"/>
                    <a:pt x="212773" y="80570"/>
                    <a:pt x="617404" y="10902"/>
                  </a:cubicBezTo>
                  <a:cubicBezTo>
                    <a:pt x="667983" y="2193"/>
                    <a:pt x="718248" y="-1184"/>
                    <a:pt x="767622" y="364"/>
                  </a:cubicBezTo>
                  <a:close/>
                </a:path>
              </a:pathLst>
            </a:custGeom>
            <a:ln>
              <a:solidFill>
                <a:srgbClr val="F9A564"/>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defTabSz="685165">
                <a:defRPr/>
              </a:pPr>
              <a:r>
                <a:rPr lang="zh-CN" altLang="en-US" sz="1015" b="1" dirty="0">
                  <a:solidFill>
                    <a:srgbClr val="F3A769"/>
                  </a:solidFill>
                </a:rPr>
                <a:t>基本</a:t>
              </a:r>
              <a:endParaRPr lang="en-US" altLang="zh-CN" sz="1015" b="1" dirty="0">
                <a:solidFill>
                  <a:srgbClr val="F3A769"/>
                </a:solidFill>
              </a:endParaRPr>
            </a:p>
            <a:p>
              <a:pPr algn="ctr" defTabSz="685165">
                <a:defRPr/>
              </a:pPr>
              <a:r>
                <a:rPr lang="zh-CN" altLang="en-US" sz="1015" b="1" dirty="0">
                  <a:solidFill>
                    <a:srgbClr val="F3A769"/>
                  </a:solidFill>
                </a:rPr>
                <a:t>信息</a:t>
              </a:r>
            </a:p>
          </p:txBody>
        </p:sp>
        <p:sp>
          <p:nvSpPr>
            <p:cNvPr id="39" name="MH_Other_5"/>
            <p:cNvSpPr/>
            <p:nvPr>
              <p:custDataLst>
                <p:tags r:id="rId9"/>
              </p:custDataLst>
            </p:nvPr>
          </p:nvSpPr>
          <p:spPr>
            <a:xfrm>
              <a:off x="7279990" y="2155167"/>
              <a:ext cx="1059656" cy="1017985"/>
            </a:xfrm>
            <a:custGeom>
              <a:avLst/>
              <a:gdLst>
                <a:gd name="connsiteX0" fmla="*/ 967503 w 1885632"/>
                <a:gd name="connsiteY0" fmla="*/ 143738 h 1811838"/>
                <a:gd name="connsiteX1" fmla="*/ 813446 w 1885632"/>
                <a:gd name="connsiteY1" fmla="*/ 154545 h 1811838"/>
                <a:gd name="connsiteX2" fmla="*/ 191442 w 1885632"/>
                <a:gd name="connsiteY2" fmla="*/ 1035290 h 1811838"/>
                <a:gd name="connsiteX3" fmla="*/ 1072187 w 1885632"/>
                <a:gd name="connsiteY3" fmla="*/ 1657294 h 1811838"/>
                <a:gd name="connsiteX4" fmla="*/ 1694191 w 1885632"/>
                <a:gd name="connsiteY4" fmla="*/ 776549 h 1811838"/>
                <a:gd name="connsiteX5" fmla="*/ 967503 w 1885632"/>
                <a:gd name="connsiteY5" fmla="*/ 143738 h 1811838"/>
                <a:gd name="connsiteX6" fmla="*/ 1205499 w 1885632"/>
                <a:gd name="connsiteY6" fmla="*/ 0 h 1811838"/>
                <a:gd name="connsiteX7" fmla="*/ 1205599 w 1885632"/>
                <a:gd name="connsiteY7" fmla="*/ 3219 h 1811838"/>
                <a:gd name="connsiteX8" fmla="*/ 1207410 w 1885632"/>
                <a:gd name="connsiteY8" fmla="*/ 556 h 1811838"/>
                <a:gd name="connsiteX9" fmla="*/ 1233742 w 1885632"/>
                <a:gd name="connsiteY9" fmla="*/ 44096 h 1811838"/>
                <a:gd name="connsiteX10" fmla="*/ 1412402 w 1885632"/>
                <a:gd name="connsiteY10" fmla="*/ 215739 h 1811838"/>
                <a:gd name="connsiteX11" fmla="*/ 1637652 w 1885632"/>
                <a:gd name="connsiteY11" fmla="*/ 318908 h 1811838"/>
                <a:gd name="connsiteX12" fmla="*/ 1687817 w 1885632"/>
                <a:gd name="connsiteY12" fmla="*/ 327417 h 1811838"/>
                <a:gd name="connsiteX13" fmla="*/ 1686005 w 1885632"/>
                <a:gd name="connsiteY13" fmla="*/ 330079 h 1811838"/>
                <a:gd name="connsiteX14" fmla="*/ 1689037 w 1885632"/>
                <a:gd name="connsiteY14" fmla="*/ 328991 h 1811838"/>
                <a:gd name="connsiteX15" fmla="*/ 1684748 w 1885632"/>
                <a:gd name="connsiteY15" fmla="*/ 379691 h 1811838"/>
                <a:gd name="connsiteX16" fmla="*/ 1728398 w 1885632"/>
                <a:gd name="connsiteY16" fmla="*/ 623568 h 1811838"/>
                <a:gd name="connsiteX17" fmla="*/ 1849986 w 1885632"/>
                <a:gd name="connsiteY17" fmla="*/ 839431 h 1811838"/>
                <a:gd name="connsiteX18" fmla="*/ 1885570 w 1885632"/>
                <a:gd name="connsiteY18" fmla="*/ 875801 h 1811838"/>
                <a:gd name="connsiteX19" fmla="*/ 1882539 w 1885632"/>
                <a:gd name="connsiteY19" fmla="*/ 876891 h 1811838"/>
                <a:gd name="connsiteX20" fmla="*/ 1885632 w 1885632"/>
                <a:gd name="connsiteY20" fmla="*/ 877791 h 1811838"/>
                <a:gd name="connsiteX21" fmla="*/ 1852361 w 1885632"/>
                <a:gd name="connsiteY21" fmla="*/ 916288 h 1811838"/>
                <a:gd name="connsiteX22" fmla="*/ 1744327 w 1885632"/>
                <a:gd name="connsiteY22" fmla="*/ 1139246 h 1811838"/>
                <a:gd name="connsiteX23" fmla="*/ 1715813 w 1885632"/>
                <a:gd name="connsiteY23" fmla="*/ 1385351 h 1811838"/>
                <a:gd name="connsiteX24" fmla="*/ 1723223 w 1885632"/>
                <a:gd name="connsiteY24" fmla="*/ 1435690 h 1811838"/>
                <a:gd name="connsiteX25" fmla="*/ 1720128 w 1885632"/>
                <a:gd name="connsiteY25" fmla="*/ 1434789 h 1811838"/>
                <a:gd name="connsiteX26" fmla="*/ 1722103 w 1885632"/>
                <a:gd name="connsiteY26" fmla="*/ 1437336 h 1811838"/>
                <a:gd name="connsiteX27" fmla="*/ 1672558 w 1885632"/>
                <a:gd name="connsiteY27" fmla="*/ 1448926 h 1811838"/>
                <a:gd name="connsiteX28" fmla="*/ 1454106 w 1885632"/>
                <a:gd name="connsiteY28" fmla="*/ 1565801 h 1811838"/>
                <a:gd name="connsiteX29" fmla="*/ 1286380 w 1885632"/>
                <a:gd name="connsiteY29" fmla="*/ 1748145 h 1811838"/>
                <a:gd name="connsiteX30" fmla="*/ 1262786 w 1885632"/>
                <a:gd name="connsiteY30" fmla="*/ 1793224 h 1811838"/>
                <a:gd name="connsiteX31" fmla="*/ 1260813 w 1885632"/>
                <a:gd name="connsiteY31" fmla="*/ 1790678 h 1811838"/>
                <a:gd name="connsiteX32" fmla="*/ 1260913 w 1885632"/>
                <a:gd name="connsiteY32" fmla="*/ 1793899 h 1811838"/>
                <a:gd name="connsiteX33" fmla="*/ 1214018 w 1885632"/>
                <a:gd name="connsiteY33" fmla="*/ 1774152 h 1811838"/>
                <a:gd name="connsiteX34" fmla="*/ 968589 w 1885632"/>
                <a:gd name="connsiteY34" fmla="*/ 1740304 h 1811838"/>
                <a:gd name="connsiteX35" fmla="*/ 725717 w 1885632"/>
                <a:gd name="connsiteY35" fmla="*/ 1789236 h 1811838"/>
                <a:gd name="connsiteX36" fmla="*/ 680132 w 1885632"/>
                <a:gd name="connsiteY36" fmla="*/ 1811838 h 1811838"/>
                <a:gd name="connsiteX37" fmla="*/ 680033 w 1885632"/>
                <a:gd name="connsiteY37" fmla="*/ 1808619 h 1811838"/>
                <a:gd name="connsiteX38" fmla="*/ 678222 w 1885632"/>
                <a:gd name="connsiteY38" fmla="*/ 1811282 h 1811838"/>
                <a:gd name="connsiteX39" fmla="*/ 651889 w 1885632"/>
                <a:gd name="connsiteY39" fmla="*/ 1767743 h 1811838"/>
                <a:gd name="connsiteX40" fmla="*/ 473229 w 1885632"/>
                <a:gd name="connsiteY40" fmla="*/ 1596099 h 1811838"/>
                <a:gd name="connsiteX41" fmla="*/ 247980 w 1885632"/>
                <a:gd name="connsiteY41" fmla="*/ 1492930 h 1811838"/>
                <a:gd name="connsiteX42" fmla="*/ 197815 w 1885632"/>
                <a:gd name="connsiteY42" fmla="*/ 1484422 h 1811838"/>
                <a:gd name="connsiteX43" fmla="*/ 199626 w 1885632"/>
                <a:gd name="connsiteY43" fmla="*/ 1481759 h 1811838"/>
                <a:gd name="connsiteX44" fmla="*/ 196595 w 1885632"/>
                <a:gd name="connsiteY44" fmla="*/ 1482848 h 1811838"/>
                <a:gd name="connsiteX45" fmla="*/ 200883 w 1885632"/>
                <a:gd name="connsiteY45" fmla="*/ 1432147 h 1811838"/>
                <a:gd name="connsiteX46" fmla="*/ 157233 w 1885632"/>
                <a:gd name="connsiteY46" fmla="*/ 1188270 h 1811838"/>
                <a:gd name="connsiteX47" fmla="*/ 35644 w 1885632"/>
                <a:gd name="connsiteY47" fmla="*/ 972407 h 1811838"/>
                <a:gd name="connsiteX48" fmla="*/ 62 w 1885632"/>
                <a:gd name="connsiteY48" fmla="*/ 936036 h 1811838"/>
                <a:gd name="connsiteX49" fmla="*/ 3095 w 1885632"/>
                <a:gd name="connsiteY49" fmla="*/ 934947 h 1811838"/>
                <a:gd name="connsiteX50" fmla="*/ 0 w 1885632"/>
                <a:gd name="connsiteY50" fmla="*/ 934046 h 1811838"/>
                <a:gd name="connsiteX51" fmla="*/ 33272 w 1885632"/>
                <a:gd name="connsiteY51" fmla="*/ 895549 h 1811838"/>
                <a:gd name="connsiteX52" fmla="*/ 141305 w 1885632"/>
                <a:gd name="connsiteY52" fmla="*/ 672591 h 1811838"/>
                <a:gd name="connsiteX53" fmla="*/ 169819 w 1885632"/>
                <a:gd name="connsiteY53" fmla="*/ 426486 h 1811838"/>
                <a:gd name="connsiteX54" fmla="*/ 162409 w 1885632"/>
                <a:gd name="connsiteY54" fmla="*/ 376147 h 1811838"/>
                <a:gd name="connsiteX55" fmla="*/ 165502 w 1885632"/>
                <a:gd name="connsiteY55" fmla="*/ 377047 h 1811838"/>
                <a:gd name="connsiteX56" fmla="*/ 163529 w 1885632"/>
                <a:gd name="connsiteY56" fmla="*/ 374501 h 1811838"/>
                <a:gd name="connsiteX57" fmla="*/ 213074 w 1885632"/>
                <a:gd name="connsiteY57" fmla="*/ 362912 h 1811838"/>
                <a:gd name="connsiteX58" fmla="*/ 431525 w 1885632"/>
                <a:gd name="connsiteY58" fmla="*/ 246037 h 1811838"/>
                <a:gd name="connsiteX59" fmla="*/ 599251 w 1885632"/>
                <a:gd name="connsiteY59" fmla="*/ 63694 h 1811838"/>
                <a:gd name="connsiteX60" fmla="*/ 622846 w 1885632"/>
                <a:gd name="connsiteY60" fmla="*/ 18614 h 1811838"/>
                <a:gd name="connsiteX61" fmla="*/ 624818 w 1885632"/>
                <a:gd name="connsiteY61" fmla="*/ 21159 h 1811838"/>
                <a:gd name="connsiteX62" fmla="*/ 624719 w 1885632"/>
                <a:gd name="connsiteY62" fmla="*/ 17940 h 1811838"/>
                <a:gd name="connsiteX63" fmla="*/ 671613 w 1885632"/>
                <a:gd name="connsiteY63" fmla="*/ 37686 h 1811838"/>
                <a:gd name="connsiteX64" fmla="*/ 917042 w 1885632"/>
                <a:gd name="connsiteY64" fmla="*/ 71535 h 1811838"/>
                <a:gd name="connsiteX65" fmla="*/ 1159914 w 1885632"/>
                <a:gd name="connsiteY65" fmla="*/ 22602 h 18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885632" h="1811838">
                  <a:moveTo>
                    <a:pt x="967503" y="143738"/>
                  </a:moveTo>
                  <a:cubicBezTo>
                    <a:pt x="916867" y="142150"/>
                    <a:pt x="865318" y="145614"/>
                    <a:pt x="813446" y="154545"/>
                  </a:cubicBezTo>
                  <a:cubicBezTo>
                    <a:pt x="398473" y="225994"/>
                    <a:pt x="119993" y="620317"/>
                    <a:pt x="191442" y="1035290"/>
                  </a:cubicBezTo>
                  <a:cubicBezTo>
                    <a:pt x="262892" y="1450263"/>
                    <a:pt x="657215" y="1728743"/>
                    <a:pt x="1072187" y="1657294"/>
                  </a:cubicBezTo>
                  <a:cubicBezTo>
                    <a:pt x="1487160" y="1585844"/>
                    <a:pt x="1765641" y="1191522"/>
                    <a:pt x="1694191" y="776549"/>
                  </a:cubicBezTo>
                  <a:cubicBezTo>
                    <a:pt x="1631673" y="413447"/>
                    <a:pt x="1321955" y="154848"/>
                    <a:pt x="967503" y="143738"/>
                  </a:cubicBezTo>
                  <a:close/>
                  <a:moveTo>
                    <a:pt x="1205499" y="0"/>
                  </a:moveTo>
                  <a:lnTo>
                    <a:pt x="1205599" y="3219"/>
                  </a:lnTo>
                  <a:lnTo>
                    <a:pt x="1207410" y="556"/>
                  </a:lnTo>
                  <a:lnTo>
                    <a:pt x="1233742" y="44096"/>
                  </a:lnTo>
                  <a:cubicBezTo>
                    <a:pt x="1276686" y="104934"/>
                    <a:pt x="1337594" y="164840"/>
                    <a:pt x="1412402" y="215739"/>
                  </a:cubicBezTo>
                  <a:cubicBezTo>
                    <a:pt x="1487211" y="266637"/>
                    <a:pt x="1565296" y="301300"/>
                    <a:pt x="1637652" y="318908"/>
                  </a:cubicBezTo>
                  <a:lnTo>
                    <a:pt x="1687817" y="327417"/>
                  </a:lnTo>
                  <a:lnTo>
                    <a:pt x="1686005" y="330079"/>
                  </a:lnTo>
                  <a:lnTo>
                    <a:pt x="1689037" y="328991"/>
                  </a:lnTo>
                  <a:lnTo>
                    <a:pt x="1684748" y="379691"/>
                  </a:lnTo>
                  <a:cubicBezTo>
                    <a:pt x="1683729" y="454152"/>
                    <a:pt x="1697794" y="538419"/>
                    <a:pt x="1728398" y="623568"/>
                  </a:cubicBezTo>
                  <a:cubicBezTo>
                    <a:pt x="1759002" y="708716"/>
                    <a:pt x="1801800" y="782656"/>
                    <a:pt x="1849986" y="839431"/>
                  </a:cubicBezTo>
                  <a:lnTo>
                    <a:pt x="1885570" y="875801"/>
                  </a:lnTo>
                  <a:lnTo>
                    <a:pt x="1882539" y="876891"/>
                  </a:lnTo>
                  <a:lnTo>
                    <a:pt x="1885632" y="877791"/>
                  </a:lnTo>
                  <a:lnTo>
                    <a:pt x="1852361" y="916288"/>
                  </a:lnTo>
                  <a:cubicBezTo>
                    <a:pt x="1807769" y="975929"/>
                    <a:pt x="1769618" y="1052370"/>
                    <a:pt x="1744327" y="1139246"/>
                  </a:cubicBezTo>
                  <a:cubicBezTo>
                    <a:pt x="1719038" y="1226121"/>
                    <a:pt x="1710201" y="1311095"/>
                    <a:pt x="1715813" y="1385351"/>
                  </a:cubicBezTo>
                  <a:lnTo>
                    <a:pt x="1723223" y="1435690"/>
                  </a:lnTo>
                  <a:lnTo>
                    <a:pt x="1720128" y="1434789"/>
                  </a:lnTo>
                  <a:lnTo>
                    <a:pt x="1722103" y="1437336"/>
                  </a:lnTo>
                  <a:lnTo>
                    <a:pt x="1672558" y="1448926"/>
                  </a:lnTo>
                  <a:cubicBezTo>
                    <a:pt x="1601426" y="1470966"/>
                    <a:pt x="1525630" y="1510382"/>
                    <a:pt x="1454106" y="1565801"/>
                  </a:cubicBezTo>
                  <a:cubicBezTo>
                    <a:pt x="1382582" y="1621220"/>
                    <a:pt x="1325485" y="1684771"/>
                    <a:pt x="1286380" y="1748145"/>
                  </a:cubicBezTo>
                  <a:lnTo>
                    <a:pt x="1262786" y="1793224"/>
                  </a:lnTo>
                  <a:lnTo>
                    <a:pt x="1260813" y="1790678"/>
                  </a:lnTo>
                  <a:lnTo>
                    <a:pt x="1260913" y="1793899"/>
                  </a:lnTo>
                  <a:lnTo>
                    <a:pt x="1214018" y="1774152"/>
                  </a:lnTo>
                  <a:cubicBezTo>
                    <a:pt x="1143517" y="1750173"/>
                    <a:pt x="1059028" y="1737510"/>
                    <a:pt x="968589" y="1740304"/>
                  </a:cubicBezTo>
                  <a:cubicBezTo>
                    <a:pt x="878151" y="1743097"/>
                    <a:pt x="794605" y="1760951"/>
                    <a:pt x="725717" y="1789236"/>
                  </a:cubicBezTo>
                  <a:lnTo>
                    <a:pt x="680132" y="1811838"/>
                  </a:lnTo>
                  <a:lnTo>
                    <a:pt x="680033" y="1808619"/>
                  </a:lnTo>
                  <a:lnTo>
                    <a:pt x="678222" y="1811282"/>
                  </a:lnTo>
                  <a:lnTo>
                    <a:pt x="651889" y="1767743"/>
                  </a:lnTo>
                  <a:cubicBezTo>
                    <a:pt x="608947" y="1706903"/>
                    <a:pt x="548037" y="1646998"/>
                    <a:pt x="473229" y="1596099"/>
                  </a:cubicBezTo>
                  <a:cubicBezTo>
                    <a:pt x="398420" y="1545201"/>
                    <a:pt x="320336" y="1510538"/>
                    <a:pt x="247980" y="1492930"/>
                  </a:cubicBezTo>
                  <a:lnTo>
                    <a:pt x="197815" y="1484422"/>
                  </a:lnTo>
                  <a:lnTo>
                    <a:pt x="199626" y="1481759"/>
                  </a:lnTo>
                  <a:lnTo>
                    <a:pt x="196595" y="1482848"/>
                  </a:lnTo>
                  <a:lnTo>
                    <a:pt x="200883" y="1432147"/>
                  </a:lnTo>
                  <a:cubicBezTo>
                    <a:pt x="201903" y="1357686"/>
                    <a:pt x="187837" y="1273419"/>
                    <a:pt x="157233" y="1188270"/>
                  </a:cubicBezTo>
                  <a:cubicBezTo>
                    <a:pt x="126630" y="1103122"/>
                    <a:pt x="83832" y="1029181"/>
                    <a:pt x="35644" y="972407"/>
                  </a:cubicBezTo>
                  <a:lnTo>
                    <a:pt x="62" y="936036"/>
                  </a:lnTo>
                  <a:lnTo>
                    <a:pt x="3095" y="934947"/>
                  </a:lnTo>
                  <a:lnTo>
                    <a:pt x="0" y="934046"/>
                  </a:lnTo>
                  <a:lnTo>
                    <a:pt x="33272" y="895549"/>
                  </a:lnTo>
                  <a:cubicBezTo>
                    <a:pt x="77863" y="835908"/>
                    <a:pt x="116015" y="759468"/>
                    <a:pt x="141305" y="672591"/>
                  </a:cubicBezTo>
                  <a:cubicBezTo>
                    <a:pt x="166594" y="585716"/>
                    <a:pt x="175432" y="500742"/>
                    <a:pt x="169819" y="426486"/>
                  </a:cubicBezTo>
                  <a:lnTo>
                    <a:pt x="162409" y="376147"/>
                  </a:lnTo>
                  <a:lnTo>
                    <a:pt x="165502" y="377047"/>
                  </a:lnTo>
                  <a:lnTo>
                    <a:pt x="163529" y="374501"/>
                  </a:lnTo>
                  <a:lnTo>
                    <a:pt x="213074" y="362912"/>
                  </a:lnTo>
                  <a:cubicBezTo>
                    <a:pt x="284205" y="340872"/>
                    <a:pt x="360001" y="301455"/>
                    <a:pt x="431525" y="246037"/>
                  </a:cubicBezTo>
                  <a:cubicBezTo>
                    <a:pt x="503050" y="190619"/>
                    <a:pt x="560146" y="127066"/>
                    <a:pt x="599251" y="63694"/>
                  </a:cubicBezTo>
                  <a:lnTo>
                    <a:pt x="622846" y="18614"/>
                  </a:lnTo>
                  <a:lnTo>
                    <a:pt x="624818" y="21159"/>
                  </a:lnTo>
                  <a:lnTo>
                    <a:pt x="624719" y="17940"/>
                  </a:lnTo>
                  <a:lnTo>
                    <a:pt x="671613" y="37686"/>
                  </a:lnTo>
                  <a:cubicBezTo>
                    <a:pt x="742114" y="61665"/>
                    <a:pt x="826603" y="74328"/>
                    <a:pt x="917042" y="71535"/>
                  </a:cubicBezTo>
                  <a:cubicBezTo>
                    <a:pt x="1007480" y="68741"/>
                    <a:pt x="1091027" y="50886"/>
                    <a:pt x="1159914" y="22602"/>
                  </a:cubicBezTo>
                  <a:close/>
                </a:path>
              </a:pathLst>
            </a:custGeom>
            <a:solidFill>
              <a:srgbClr val="FEC0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a:defRPr/>
              </a:pPr>
              <a:endParaRPr lang="zh-CN" altLang="en-US" sz="1015">
                <a:solidFill>
                  <a:srgbClr val="FFFFFF"/>
                </a:solidFill>
              </a:endParaRPr>
            </a:p>
          </p:txBody>
        </p:sp>
        <p:sp>
          <p:nvSpPr>
            <p:cNvPr id="40" name="MH_SubTitle_5"/>
            <p:cNvSpPr/>
            <p:nvPr>
              <p:custDataLst>
                <p:tags r:id="rId10"/>
              </p:custDataLst>
            </p:nvPr>
          </p:nvSpPr>
          <p:spPr>
            <a:xfrm>
              <a:off x="7391910" y="2247308"/>
              <a:ext cx="835819" cy="835819"/>
            </a:xfrm>
            <a:custGeom>
              <a:avLst/>
              <a:gdLst>
                <a:gd name="connsiteX0" fmla="*/ 766985 w 1487101"/>
                <a:gd name="connsiteY0" fmla="*/ 20013 h 1487102"/>
                <a:gd name="connsiteX1" fmla="*/ 620740 w 1487101"/>
                <a:gd name="connsiteY1" fmla="*/ 30273 h 1487102"/>
                <a:gd name="connsiteX2" fmla="*/ 30272 w 1487101"/>
                <a:gd name="connsiteY2" fmla="*/ 866362 h 1487102"/>
                <a:gd name="connsiteX3" fmla="*/ 866362 w 1487101"/>
                <a:gd name="connsiteY3" fmla="*/ 1456830 h 1487102"/>
                <a:gd name="connsiteX4" fmla="*/ 1456829 w 1487101"/>
                <a:gd name="connsiteY4" fmla="*/ 620740 h 1487102"/>
                <a:gd name="connsiteX5" fmla="*/ 766985 w 1487101"/>
                <a:gd name="connsiteY5" fmla="*/ 20013 h 1487102"/>
                <a:gd name="connsiteX6" fmla="*/ 767622 w 1487101"/>
                <a:gd name="connsiteY6" fmla="*/ 364 h 1487102"/>
                <a:gd name="connsiteX7" fmla="*/ 1476200 w 1487101"/>
                <a:gd name="connsiteY7" fmla="*/ 617405 h 1487102"/>
                <a:gd name="connsiteX8" fmla="*/ 869697 w 1487101"/>
                <a:gd name="connsiteY8" fmla="*/ 1476201 h 1487102"/>
                <a:gd name="connsiteX9" fmla="*/ 10901 w 1487101"/>
                <a:gd name="connsiteY9" fmla="*/ 869698 h 1487102"/>
                <a:gd name="connsiteX10" fmla="*/ 617404 w 1487101"/>
                <a:gd name="connsiteY10" fmla="*/ 10902 h 1487102"/>
                <a:gd name="connsiteX11" fmla="*/ 767622 w 1487101"/>
                <a:gd name="connsiteY11" fmla="*/ 364 h 148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7101" h="1487102">
                  <a:moveTo>
                    <a:pt x="766985" y="20013"/>
                  </a:moveTo>
                  <a:cubicBezTo>
                    <a:pt x="718916" y="18506"/>
                    <a:pt x="669981" y="21794"/>
                    <a:pt x="620740" y="30273"/>
                  </a:cubicBezTo>
                  <a:cubicBezTo>
                    <a:pt x="226807" y="98099"/>
                    <a:pt x="-37554" y="472430"/>
                    <a:pt x="30272" y="866362"/>
                  </a:cubicBezTo>
                  <a:cubicBezTo>
                    <a:pt x="98099" y="1260295"/>
                    <a:pt x="472430" y="1524656"/>
                    <a:pt x="866362" y="1456830"/>
                  </a:cubicBezTo>
                  <a:cubicBezTo>
                    <a:pt x="1260295" y="1389003"/>
                    <a:pt x="1524656" y="1014672"/>
                    <a:pt x="1456829" y="620740"/>
                  </a:cubicBezTo>
                  <a:cubicBezTo>
                    <a:pt x="1397481" y="276049"/>
                    <a:pt x="1103466" y="30561"/>
                    <a:pt x="766985" y="20013"/>
                  </a:cubicBezTo>
                  <a:close/>
                  <a:moveTo>
                    <a:pt x="767622" y="364"/>
                  </a:moveTo>
                  <a:cubicBezTo>
                    <a:pt x="1113240" y="11198"/>
                    <a:pt x="1415240" y="263352"/>
                    <a:pt x="1476200" y="617405"/>
                  </a:cubicBezTo>
                  <a:cubicBezTo>
                    <a:pt x="1545869" y="1022036"/>
                    <a:pt x="1274328" y="1406532"/>
                    <a:pt x="869697" y="1476201"/>
                  </a:cubicBezTo>
                  <a:cubicBezTo>
                    <a:pt x="465066" y="1545869"/>
                    <a:pt x="80570" y="1274329"/>
                    <a:pt x="10901" y="869698"/>
                  </a:cubicBezTo>
                  <a:cubicBezTo>
                    <a:pt x="-58767" y="465067"/>
                    <a:pt x="212773" y="80570"/>
                    <a:pt x="617404" y="10902"/>
                  </a:cubicBezTo>
                  <a:cubicBezTo>
                    <a:pt x="667983" y="2193"/>
                    <a:pt x="718248" y="-1184"/>
                    <a:pt x="767622" y="364"/>
                  </a:cubicBezTo>
                  <a:close/>
                </a:path>
              </a:pathLst>
            </a:custGeom>
            <a:ln>
              <a:solidFill>
                <a:srgbClr val="FEC026"/>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defTabSz="685165">
                <a:defRPr/>
              </a:pPr>
              <a:r>
                <a:rPr lang="zh-CN" altLang="en-US" sz="1015" b="1" dirty="0">
                  <a:solidFill>
                    <a:srgbClr val="4BAFEC"/>
                  </a:solidFill>
                </a:rPr>
                <a:t>活动轨迹</a:t>
              </a:r>
            </a:p>
          </p:txBody>
        </p:sp>
        <p:sp>
          <p:nvSpPr>
            <p:cNvPr id="41" name="MH_Other_5"/>
            <p:cNvSpPr/>
            <p:nvPr>
              <p:custDataLst>
                <p:tags r:id="rId11"/>
              </p:custDataLst>
            </p:nvPr>
          </p:nvSpPr>
          <p:spPr>
            <a:xfrm>
              <a:off x="5905693" y="2155167"/>
              <a:ext cx="1059656" cy="1017985"/>
            </a:xfrm>
            <a:custGeom>
              <a:avLst/>
              <a:gdLst>
                <a:gd name="connsiteX0" fmla="*/ 967503 w 1885632"/>
                <a:gd name="connsiteY0" fmla="*/ 143738 h 1811838"/>
                <a:gd name="connsiteX1" fmla="*/ 813446 w 1885632"/>
                <a:gd name="connsiteY1" fmla="*/ 154545 h 1811838"/>
                <a:gd name="connsiteX2" fmla="*/ 191442 w 1885632"/>
                <a:gd name="connsiteY2" fmla="*/ 1035290 h 1811838"/>
                <a:gd name="connsiteX3" fmla="*/ 1072187 w 1885632"/>
                <a:gd name="connsiteY3" fmla="*/ 1657294 h 1811838"/>
                <a:gd name="connsiteX4" fmla="*/ 1694191 w 1885632"/>
                <a:gd name="connsiteY4" fmla="*/ 776549 h 1811838"/>
                <a:gd name="connsiteX5" fmla="*/ 967503 w 1885632"/>
                <a:gd name="connsiteY5" fmla="*/ 143738 h 1811838"/>
                <a:gd name="connsiteX6" fmla="*/ 1205499 w 1885632"/>
                <a:gd name="connsiteY6" fmla="*/ 0 h 1811838"/>
                <a:gd name="connsiteX7" fmla="*/ 1205599 w 1885632"/>
                <a:gd name="connsiteY7" fmla="*/ 3219 h 1811838"/>
                <a:gd name="connsiteX8" fmla="*/ 1207410 w 1885632"/>
                <a:gd name="connsiteY8" fmla="*/ 556 h 1811838"/>
                <a:gd name="connsiteX9" fmla="*/ 1233742 w 1885632"/>
                <a:gd name="connsiteY9" fmla="*/ 44096 h 1811838"/>
                <a:gd name="connsiteX10" fmla="*/ 1412402 w 1885632"/>
                <a:gd name="connsiteY10" fmla="*/ 215739 h 1811838"/>
                <a:gd name="connsiteX11" fmla="*/ 1637652 w 1885632"/>
                <a:gd name="connsiteY11" fmla="*/ 318908 h 1811838"/>
                <a:gd name="connsiteX12" fmla="*/ 1687817 w 1885632"/>
                <a:gd name="connsiteY12" fmla="*/ 327417 h 1811838"/>
                <a:gd name="connsiteX13" fmla="*/ 1686005 w 1885632"/>
                <a:gd name="connsiteY13" fmla="*/ 330079 h 1811838"/>
                <a:gd name="connsiteX14" fmla="*/ 1689037 w 1885632"/>
                <a:gd name="connsiteY14" fmla="*/ 328991 h 1811838"/>
                <a:gd name="connsiteX15" fmla="*/ 1684748 w 1885632"/>
                <a:gd name="connsiteY15" fmla="*/ 379691 h 1811838"/>
                <a:gd name="connsiteX16" fmla="*/ 1728398 w 1885632"/>
                <a:gd name="connsiteY16" fmla="*/ 623568 h 1811838"/>
                <a:gd name="connsiteX17" fmla="*/ 1849986 w 1885632"/>
                <a:gd name="connsiteY17" fmla="*/ 839431 h 1811838"/>
                <a:gd name="connsiteX18" fmla="*/ 1885570 w 1885632"/>
                <a:gd name="connsiteY18" fmla="*/ 875801 h 1811838"/>
                <a:gd name="connsiteX19" fmla="*/ 1882539 w 1885632"/>
                <a:gd name="connsiteY19" fmla="*/ 876891 h 1811838"/>
                <a:gd name="connsiteX20" fmla="*/ 1885632 w 1885632"/>
                <a:gd name="connsiteY20" fmla="*/ 877791 h 1811838"/>
                <a:gd name="connsiteX21" fmla="*/ 1852361 w 1885632"/>
                <a:gd name="connsiteY21" fmla="*/ 916288 h 1811838"/>
                <a:gd name="connsiteX22" fmla="*/ 1744327 w 1885632"/>
                <a:gd name="connsiteY22" fmla="*/ 1139246 h 1811838"/>
                <a:gd name="connsiteX23" fmla="*/ 1715813 w 1885632"/>
                <a:gd name="connsiteY23" fmla="*/ 1385351 h 1811838"/>
                <a:gd name="connsiteX24" fmla="*/ 1723223 w 1885632"/>
                <a:gd name="connsiteY24" fmla="*/ 1435690 h 1811838"/>
                <a:gd name="connsiteX25" fmla="*/ 1720128 w 1885632"/>
                <a:gd name="connsiteY25" fmla="*/ 1434789 h 1811838"/>
                <a:gd name="connsiteX26" fmla="*/ 1722103 w 1885632"/>
                <a:gd name="connsiteY26" fmla="*/ 1437336 h 1811838"/>
                <a:gd name="connsiteX27" fmla="*/ 1672558 w 1885632"/>
                <a:gd name="connsiteY27" fmla="*/ 1448926 h 1811838"/>
                <a:gd name="connsiteX28" fmla="*/ 1454106 w 1885632"/>
                <a:gd name="connsiteY28" fmla="*/ 1565801 h 1811838"/>
                <a:gd name="connsiteX29" fmla="*/ 1286380 w 1885632"/>
                <a:gd name="connsiteY29" fmla="*/ 1748145 h 1811838"/>
                <a:gd name="connsiteX30" fmla="*/ 1262786 w 1885632"/>
                <a:gd name="connsiteY30" fmla="*/ 1793224 h 1811838"/>
                <a:gd name="connsiteX31" fmla="*/ 1260813 w 1885632"/>
                <a:gd name="connsiteY31" fmla="*/ 1790678 h 1811838"/>
                <a:gd name="connsiteX32" fmla="*/ 1260913 w 1885632"/>
                <a:gd name="connsiteY32" fmla="*/ 1793899 h 1811838"/>
                <a:gd name="connsiteX33" fmla="*/ 1214018 w 1885632"/>
                <a:gd name="connsiteY33" fmla="*/ 1774152 h 1811838"/>
                <a:gd name="connsiteX34" fmla="*/ 968589 w 1885632"/>
                <a:gd name="connsiteY34" fmla="*/ 1740304 h 1811838"/>
                <a:gd name="connsiteX35" fmla="*/ 725717 w 1885632"/>
                <a:gd name="connsiteY35" fmla="*/ 1789236 h 1811838"/>
                <a:gd name="connsiteX36" fmla="*/ 680132 w 1885632"/>
                <a:gd name="connsiteY36" fmla="*/ 1811838 h 1811838"/>
                <a:gd name="connsiteX37" fmla="*/ 680033 w 1885632"/>
                <a:gd name="connsiteY37" fmla="*/ 1808619 h 1811838"/>
                <a:gd name="connsiteX38" fmla="*/ 678222 w 1885632"/>
                <a:gd name="connsiteY38" fmla="*/ 1811282 h 1811838"/>
                <a:gd name="connsiteX39" fmla="*/ 651889 w 1885632"/>
                <a:gd name="connsiteY39" fmla="*/ 1767743 h 1811838"/>
                <a:gd name="connsiteX40" fmla="*/ 473229 w 1885632"/>
                <a:gd name="connsiteY40" fmla="*/ 1596099 h 1811838"/>
                <a:gd name="connsiteX41" fmla="*/ 247980 w 1885632"/>
                <a:gd name="connsiteY41" fmla="*/ 1492930 h 1811838"/>
                <a:gd name="connsiteX42" fmla="*/ 197815 w 1885632"/>
                <a:gd name="connsiteY42" fmla="*/ 1484422 h 1811838"/>
                <a:gd name="connsiteX43" fmla="*/ 199626 w 1885632"/>
                <a:gd name="connsiteY43" fmla="*/ 1481759 h 1811838"/>
                <a:gd name="connsiteX44" fmla="*/ 196595 w 1885632"/>
                <a:gd name="connsiteY44" fmla="*/ 1482848 h 1811838"/>
                <a:gd name="connsiteX45" fmla="*/ 200883 w 1885632"/>
                <a:gd name="connsiteY45" fmla="*/ 1432147 h 1811838"/>
                <a:gd name="connsiteX46" fmla="*/ 157233 w 1885632"/>
                <a:gd name="connsiteY46" fmla="*/ 1188270 h 1811838"/>
                <a:gd name="connsiteX47" fmla="*/ 35644 w 1885632"/>
                <a:gd name="connsiteY47" fmla="*/ 972407 h 1811838"/>
                <a:gd name="connsiteX48" fmla="*/ 62 w 1885632"/>
                <a:gd name="connsiteY48" fmla="*/ 936036 h 1811838"/>
                <a:gd name="connsiteX49" fmla="*/ 3095 w 1885632"/>
                <a:gd name="connsiteY49" fmla="*/ 934947 h 1811838"/>
                <a:gd name="connsiteX50" fmla="*/ 0 w 1885632"/>
                <a:gd name="connsiteY50" fmla="*/ 934046 h 1811838"/>
                <a:gd name="connsiteX51" fmla="*/ 33272 w 1885632"/>
                <a:gd name="connsiteY51" fmla="*/ 895549 h 1811838"/>
                <a:gd name="connsiteX52" fmla="*/ 141305 w 1885632"/>
                <a:gd name="connsiteY52" fmla="*/ 672591 h 1811838"/>
                <a:gd name="connsiteX53" fmla="*/ 169819 w 1885632"/>
                <a:gd name="connsiteY53" fmla="*/ 426486 h 1811838"/>
                <a:gd name="connsiteX54" fmla="*/ 162409 w 1885632"/>
                <a:gd name="connsiteY54" fmla="*/ 376147 h 1811838"/>
                <a:gd name="connsiteX55" fmla="*/ 165502 w 1885632"/>
                <a:gd name="connsiteY55" fmla="*/ 377047 h 1811838"/>
                <a:gd name="connsiteX56" fmla="*/ 163529 w 1885632"/>
                <a:gd name="connsiteY56" fmla="*/ 374501 h 1811838"/>
                <a:gd name="connsiteX57" fmla="*/ 213074 w 1885632"/>
                <a:gd name="connsiteY57" fmla="*/ 362912 h 1811838"/>
                <a:gd name="connsiteX58" fmla="*/ 431525 w 1885632"/>
                <a:gd name="connsiteY58" fmla="*/ 246037 h 1811838"/>
                <a:gd name="connsiteX59" fmla="*/ 599251 w 1885632"/>
                <a:gd name="connsiteY59" fmla="*/ 63694 h 1811838"/>
                <a:gd name="connsiteX60" fmla="*/ 622846 w 1885632"/>
                <a:gd name="connsiteY60" fmla="*/ 18614 h 1811838"/>
                <a:gd name="connsiteX61" fmla="*/ 624818 w 1885632"/>
                <a:gd name="connsiteY61" fmla="*/ 21159 h 1811838"/>
                <a:gd name="connsiteX62" fmla="*/ 624719 w 1885632"/>
                <a:gd name="connsiteY62" fmla="*/ 17940 h 1811838"/>
                <a:gd name="connsiteX63" fmla="*/ 671613 w 1885632"/>
                <a:gd name="connsiteY63" fmla="*/ 37686 h 1811838"/>
                <a:gd name="connsiteX64" fmla="*/ 917042 w 1885632"/>
                <a:gd name="connsiteY64" fmla="*/ 71535 h 1811838"/>
                <a:gd name="connsiteX65" fmla="*/ 1159914 w 1885632"/>
                <a:gd name="connsiteY65" fmla="*/ 22602 h 18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885632" h="1811838">
                  <a:moveTo>
                    <a:pt x="967503" y="143738"/>
                  </a:moveTo>
                  <a:cubicBezTo>
                    <a:pt x="916867" y="142150"/>
                    <a:pt x="865318" y="145614"/>
                    <a:pt x="813446" y="154545"/>
                  </a:cubicBezTo>
                  <a:cubicBezTo>
                    <a:pt x="398473" y="225994"/>
                    <a:pt x="119993" y="620317"/>
                    <a:pt x="191442" y="1035290"/>
                  </a:cubicBezTo>
                  <a:cubicBezTo>
                    <a:pt x="262892" y="1450263"/>
                    <a:pt x="657215" y="1728743"/>
                    <a:pt x="1072187" y="1657294"/>
                  </a:cubicBezTo>
                  <a:cubicBezTo>
                    <a:pt x="1487160" y="1585844"/>
                    <a:pt x="1765641" y="1191522"/>
                    <a:pt x="1694191" y="776549"/>
                  </a:cubicBezTo>
                  <a:cubicBezTo>
                    <a:pt x="1631673" y="413447"/>
                    <a:pt x="1321955" y="154848"/>
                    <a:pt x="967503" y="143738"/>
                  </a:cubicBezTo>
                  <a:close/>
                  <a:moveTo>
                    <a:pt x="1205499" y="0"/>
                  </a:moveTo>
                  <a:lnTo>
                    <a:pt x="1205599" y="3219"/>
                  </a:lnTo>
                  <a:lnTo>
                    <a:pt x="1207410" y="556"/>
                  </a:lnTo>
                  <a:lnTo>
                    <a:pt x="1233742" y="44096"/>
                  </a:lnTo>
                  <a:cubicBezTo>
                    <a:pt x="1276686" y="104934"/>
                    <a:pt x="1337594" y="164840"/>
                    <a:pt x="1412402" y="215739"/>
                  </a:cubicBezTo>
                  <a:cubicBezTo>
                    <a:pt x="1487211" y="266637"/>
                    <a:pt x="1565296" y="301300"/>
                    <a:pt x="1637652" y="318908"/>
                  </a:cubicBezTo>
                  <a:lnTo>
                    <a:pt x="1687817" y="327417"/>
                  </a:lnTo>
                  <a:lnTo>
                    <a:pt x="1686005" y="330079"/>
                  </a:lnTo>
                  <a:lnTo>
                    <a:pt x="1689037" y="328991"/>
                  </a:lnTo>
                  <a:lnTo>
                    <a:pt x="1684748" y="379691"/>
                  </a:lnTo>
                  <a:cubicBezTo>
                    <a:pt x="1683729" y="454152"/>
                    <a:pt x="1697794" y="538419"/>
                    <a:pt x="1728398" y="623568"/>
                  </a:cubicBezTo>
                  <a:cubicBezTo>
                    <a:pt x="1759002" y="708716"/>
                    <a:pt x="1801800" y="782656"/>
                    <a:pt x="1849986" y="839431"/>
                  </a:cubicBezTo>
                  <a:lnTo>
                    <a:pt x="1885570" y="875801"/>
                  </a:lnTo>
                  <a:lnTo>
                    <a:pt x="1882539" y="876891"/>
                  </a:lnTo>
                  <a:lnTo>
                    <a:pt x="1885632" y="877791"/>
                  </a:lnTo>
                  <a:lnTo>
                    <a:pt x="1852361" y="916288"/>
                  </a:lnTo>
                  <a:cubicBezTo>
                    <a:pt x="1807769" y="975929"/>
                    <a:pt x="1769618" y="1052370"/>
                    <a:pt x="1744327" y="1139246"/>
                  </a:cubicBezTo>
                  <a:cubicBezTo>
                    <a:pt x="1719038" y="1226121"/>
                    <a:pt x="1710201" y="1311095"/>
                    <a:pt x="1715813" y="1385351"/>
                  </a:cubicBezTo>
                  <a:lnTo>
                    <a:pt x="1723223" y="1435690"/>
                  </a:lnTo>
                  <a:lnTo>
                    <a:pt x="1720128" y="1434789"/>
                  </a:lnTo>
                  <a:lnTo>
                    <a:pt x="1722103" y="1437336"/>
                  </a:lnTo>
                  <a:lnTo>
                    <a:pt x="1672558" y="1448926"/>
                  </a:lnTo>
                  <a:cubicBezTo>
                    <a:pt x="1601426" y="1470966"/>
                    <a:pt x="1525630" y="1510382"/>
                    <a:pt x="1454106" y="1565801"/>
                  </a:cubicBezTo>
                  <a:cubicBezTo>
                    <a:pt x="1382582" y="1621220"/>
                    <a:pt x="1325485" y="1684771"/>
                    <a:pt x="1286380" y="1748145"/>
                  </a:cubicBezTo>
                  <a:lnTo>
                    <a:pt x="1262786" y="1793224"/>
                  </a:lnTo>
                  <a:lnTo>
                    <a:pt x="1260813" y="1790678"/>
                  </a:lnTo>
                  <a:lnTo>
                    <a:pt x="1260913" y="1793899"/>
                  </a:lnTo>
                  <a:lnTo>
                    <a:pt x="1214018" y="1774152"/>
                  </a:lnTo>
                  <a:cubicBezTo>
                    <a:pt x="1143517" y="1750173"/>
                    <a:pt x="1059028" y="1737510"/>
                    <a:pt x="968589" y="1740304"/>
                  </a:cubicBezTo>
                  <a:cubicBezTo>
                    <a:pt x="878151" y="1743097"/>
                    <a:pt x="794605" y="1760951"/>
                    <a:pt x="725717" y="1789236"/>
                  </a:cubicBezTo>
                  <a:lnTo>
                    <a:pt x="680132" y="1811838"/>
                  </a:lnTo>
                  <a:lnTo>
                    <a:pt x="680033" y="1808619"/>
                  </a:lnTo>
                  <a:lnTo>
                    <a:pt x="678222" y="1811282"/>
                  </a:lnTo>
                  <a:lnTo>
                    <a:pt x="651889" y="1767743"/>
                  </a:lnTo>
                  <a:cubicBezTo>
                    <a:pt x="608947" y="1706903"/>
                    <a:pt x="548037" y="1646998"/>
                    <a:pt x="473229" y="1596099"/>
                  </a:cubicBezTo>
                  <a:cubicBezTo>
                    <a:pt x="398420" y="1545201"/>
                    <a:pt x="320336" y="1510538"/>
                    <a:pt x="247980" y="1492930"/>
                  </a:cubicBezTo>
                  <a:lnTo>
                    <a:pt x="197815" y="1484422"/>
                  </a:lnTo>
                  <a:lnTo>
                    <a:pt x="199626" y="1481759"/>
                  </a:lnTo>
                  <a:lnTo>
                    <a:pt x="196595" y="1482848"/>
                  </a:lnTo>
                  <a:lnTo>
                    <a:pt x="200883" y="1432147"/>
                  </a:lnTo>
                  <a:cubicBezTo>
                    <a:pt x="201903" y="1357686"/>
                    <a:pt x="187837" y="1273419"/>
                    <a:pt x="157233" y="1188270"/>
                  </a:cubicBezTo>
                  <a:cubicBezTo>
                    <a:pt x="126630" y="1103122"/>
                    <a:pt x="83832" y="1029181"/>
                    <a:pt x="35644" y="972407"/>
                  </a:cubicBezTo>
                  <a:lnTo>
                    <a:pt x="62" y="936036"/>
                  </a:lnTo>
                  <a:lnTo>
                    <a:pt x="3095" y="934947"/>
                  </a:lnTo>
                  <a:lnTo>
                    <a:pt x="0" y="934046"/>
                  </a:lnTo>
                  <a:lnTo>
                    <a:pt x="33272" y="895549"/>
                  </a:lnTo>
                  <a:cubicBezTo>
                    <a:pt x="77863" y="835908"/>
                    <a:pt x="116015" y="759468"/>
                    <a:pt x="141305" y="672591"/>
                  </a:cubicBezTo>
                  <a:cubicBezTo>
                    <a:pt x="166594" y="585716"/>
                    <a:pt x="175432" y="500742"/>
                    <a:pt x="169819" y="426486"/>
                  </a:cubicBezTo>
                  <a:lnTo>
                    <a:pt x="162409" y="376147"/>
                  </a:lnTo>
                  <a:lnTo>
                    <a:pt x="165502" y="377047"/>
                  </a:lnTo>
                  <a:lnTo>
                    <a:pt x="163529" y="374501"/>
                  </a:lnTo>
                  <a:lnTo>
                    <a:pt x="213074" y="362912"/>
                  </a:lnTo>
                  <a:cubicBezTo>
                    <a:pt x="284205" y="340872"/>
                    <a:pt x="360001" y="301455"/>
                    <a:pt x="431525" y="246037"/>
                  </a:cubicBezTo>
                  <a:cubicBezTo>
                    <a:pt x="503050" y="190619"/>
                    <a:pt x="560146" y="127066"/>
                    <a:pt x="599251" y="63694"/>
                  </a:cubicBezTo>
                  <a:lnTo>
                    <a:pt x="622846" y="18614"/>
                  </a:lnTo>
                  <a:lnTo>
                    <a:pt x="624818" y="21159"/>
                  </a:lnTo>
                  <a:lnTo>
                    <a:pt x="624719" y="17940"/>
                  </a:lnTo>
                  <a:lnTo>
                    <a:pt x="671613" y="37686"/>
                  </a:lnTo>
                  <a:cubicBezTo>
                    <a:pt x="742114" y="61665"/>
                    <a:pt x="826603" y="74328"/>
                    <a:pt x="917042" y="71535"/>
                  </a:cubicBezTo>
                  <a:cubicBezTo>
                    <a:pt x="1007480" y="68741"/>
                    <a:pt x="1091027" y="50886"/>
                    <a:pt x="1159914" y="22602"/>
                  </a:cubicBez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a:defRPr/>
              </a:pPr>
              <a:endParaRPr lang="zh-CN" altLang="en-US" sz="1015">
                <a:solidFill>
                  <a:srgbClr val="FFFFFF"/>
                </a:solidFill>
              </a:endParaRPr>
            </a:p>
          </p:txBody>
        </p:sp>
        <p:sp>
          <p:nvSpPr>
            <p:cNvPr id="42" name="MH_SubTitle_5"/>
            <p:cNvSpPr/>
            <p:nvPr>
              <p:custDataLst>
                <p:tags r:id="rId12"/>
              </p:custDataLst>
            </p:nvPr>
          </p:nvSpPr>
          <p:spPr>
            <a:xfrm>
              <a:off x="6017618" y="2246846"/>
              <a:ext cx="835819" cy="835819"/>
            </a:xfrm>
            <a:custGeom>
              <a:avLst/>
              <a:gdLst>
                <a:gd name="connsiteX0" fmla="*/ 766985 w 1487101"/>
                <a:gd name="connsiteY0" fmla="*/ 20013 h 1487102"/>
                <a:gd name="connsiteX1" fmla="*/ 620740 w 1487101"/>
                <a:gd name="connsiteY1" fmla="*/ 30273 h 1487102"/>
                <a:gd name="connsiteX2" fmla="*/ 30272 w 1487101"/>
                <a:gd name="connsiteY2" fmla="*/ 866362 h 1487102"/>
                <a:gd name="connsiteX3" fmla="*/ 866362 w 1487101"/>
                <a:gd name="connsiteY3" fmla="*/ 1456830 h 1487102"/>
                <a:gd name="connsiteX4" fmla="*/ 1456829 w 1487101"/>
                <a:gd name="connsiteY4" fmla="*/ 620740 h 1487102"/>
                <a:gd name="connsiteX5" fmla="*/ 766985 w 1487101"/>
                <a:gd name="connsiteY5" fmla="*/ 20013 h 1487102"/>
                <a:gd name="connsiteX6" fmla="*/ 767622 w 1487101"/>
                <a:gd name="connsiteY6" fmla="*/ 364 h 1487102"/>
                <a:gd name="connsiteX7" fmla="*/ 1476200 w 1487101"/>
                <a:gd name="connsiteY7" fmla="*/ 617405 h 1487102"/>
                <a:gd name="connsiteX8" fmla="*/ 869697 w 1487101"/>
                <a:gd name="connsiteY8" fmla="*/ 1476201 h 1487102"/>
                <a:gd name="connsiteX9" fmla="*/ 10901 w 1487101"/>
                <a:gd name="connsiteY9" fmla="*/ 869698 h 1487102"/>
                <a:gd name="connsiteX10" fmla="*/ 617404 w 1487101"/>
                <a:gd name="connsiteY10" fmla="*/ 10902 h 1487102"/>
                <a:gd name="connsiteX11" fmla="*/ 767622 w 1487101"/>
                <a:gd name="connsiteY11" fmla="*/ 364 h 148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7101" h="1487102">
                  <a:moveTo>
                    <a:pt x="766985" y="20013"/>
                  </a:moveTo>
                  <a:cubicBezTo>
                    <a:pt x="718916" y="18506"/>
                    <a:pt x="669981" y="21794"/>
                    <a:pt x="620740" y="30273"/>
                  </a:cubicBezTo>
                  <a:cubicBezTo>
                    <a:pt x="226807" y="98099"/>
                    <a:pt x="-37554" y="472430"/>
                    <a:pt x="30272" y="866362"/>
                  </a:cubicBezTo>
                  <a:cubicBezTo>
                    <a:pt x="98099" y="1260295"/>
                    <a:pt x="472430" y="1524656"/>
                    <a:pt x="866362" y="1456830"/>
                  </a:cubicBezTo>
                  <a:cubicBezTo>
                    <a:pt x="1260295" y="1389003"/>
                    <a:pt x="1524656" y="1014672"/>
                    <a:pt x="1456829" y="620740"/>
                  </a:cubicBezTo>
                  <a:cubicBezTo>
                    <a:pt x="1397481" y="276049"/>
                    <a:pt x="1103466" y="30561"/>
                    <a:pt x="766985" y="20013"/>
                  </a:cubicBezTo>
                  <a:close/>
                  <a:moveTo>
                    <a:pt x="767622" y="364"/>
                  </a:moveTo>
                  <a:cubicBezTo>
                    <a:pt x="1113240" y="11198"/>
                    <a:pt x="1415240" y="263352"/>
                    <a:pt x="1476200" y="617405"/>
                  </a:cubicBezTo>
                  <a:cubicBezTo>
                    <a:pt x="1545869" y="1022036"/>
                    <a:pt x="1274328" y="1406532"/>
                    <a:pt x="869697" y="1476201"/>
                  </a:cubicBezTo>
                  <a:cubicBezTo>
                    <a:pt x="465066" y="1545869"/>
                    <a:pt x="80570" y="1274329"/>
                    <a:pt x="10901" y="869698"/>
                  </a:cubicBezTo>
                  <a:cubicBezTo>
                    <a:pt x="-58767" y="465067"/>
                    <a:pt x="212773" y="80570"/>
                    <a:pt x="617404" y="10902"/>
                  </a:cubicBezTo>
                  <a:cubicBezTo>
                    <a:pt x="667983" y="2193"/>
                    <a:pt x="718248" y="-1184"/>
                    <a:pt x="767622" y="364"/>
                  </a:cubicBezTo>
                  <a:close/>
                </a:path>
              </a:pathLst>
            </a:custGeom>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defTabSz="685165">
                <a:defRPr/>
              </a:pPr>
              <a:r>
                <a:rPr lang="zh-CN" altLang="en-US" sz="1015" b="1" dirty="0">
                  <a:solidFill>
                    <a:srgbClr val="4BAFEC"/>
                  </a:solidFill>
                </a:rPr>
                <a:t>行为</a:t>
              </a:r>
              <a:endParaRPr lang="en-US" altLang="zh-CN" sz="1015" b="1" dirty="0">
                <a:solidFill>
                  <a:srgbClr val="4BAFEC"/>
                </a:solidFill>
              </a:endParaRPr>
            </a:p>
            <a:p>
              <a:pPr algn="ctr" defTabSz="685165">
                <a:defRPr/>
              </a:pPr>
              <a:r>
                <a:rPr lang="zh-CN" altLang="en-US" sz="1015" b="1" dirty="0">
                  <a:solidFill>
                    <a:srgbClr val="4BAFEC"/>
                  </a:solidFill>
                </a:rPr>
                <a:t>偏好</a:t>
              </a:r>
            </a:p>
          </p:txBody>
        </p:sp>
      </p:grpSp>
    </p:spTree>
    <p:extLst>
      <p:ext uri="{BB962C8B-B14F-4D97-AF65-F5344CB8AC3E}">
        <p14:creationId xmlns="" xmlns:p14="http://schemas.microsoft.com/office/powerpoint/2010/main" val="6572028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2.4</a:t>
            </a:r>
            <a:r>
              <a:rPr kumimoji="1" lang="zh-CN" altLang="en-US" dirty="0" smtClean="0"/>
              <a:t>、案例</a:t>
            </a:r>
            <a:r>
              <a:rPr kumimoji="1" lang="en-US" altLang="zh-CN" dirty="0" smtClean="0"/>
              <a:t>-</a:t>
            </a:r>
            <a:r>
              <a:rPr kumimoji="1" lang="zh-CN" altLang="en-US" dirty="0" smtClean="0"/>
              <a:t>光大银行</a:t>
            </a:r>
            <a:endParaRPr kumimoji="1" lang="zh-CN" altLang="en-US" dirty="0"/>
          </a:p>
        </p:txBody>
      </p:sp>
      <p:sp>
        <p:nvSpPr>
          <p:cNvPr id="3" name="文本框 2"/>
          <p:cNvSpPr txBox="1"/>
          <p:nvPr/>
        </p:nvSpPr>
        <p:spPr>
          <a:xfrm>
            <a:off x="0" y="722790"/>
            <a:ext cx="9144000" cy="700576"/>
          </a:xfrm>
          <a:prstGeom prst="rect">
            <a:avLst/>
          </a:prstGeom>
          <a:noFill/>
        </p:spPr>
        <p:txBody>
          <a:bodyPr wrap="square" rtlCol="0">
            <a:spAutoFit/>
          </a:bodyPr>
          <a:lstStyle>
            <a:defPPr>
              <a:defRPr lang="zh-CN"/>
            </a:defPPr>
            <a:lvl1pPr marL="285750" indent="-285750" defTabSz="685165">
              <a:lnSpc>
                <a:spcPct val="150000"/>
              </a:lnSpc>
              <a:buClr>
                <a:srgbClr val="C00000"/>
              </a:buClr>
              <a:buFont typeface="Wingdings" charset="2"/>
              <a:buChar char="n"/>
              <a:defRPr kumimoji="1" b="1">
                <a:solidFill>
                  <a:prstClr val="black">
                    <a:lumMod val="95000"/>
                    <a:lumOff val="5000"/>
                  </a:prstClr>
                </a:solidFill>
                <a:latin typeface="微软雅黑"/>
              </a:defRPr>
            </a:lvl1pPr>
          </a:lstStyle>
          <a:p>
            <a:r>
              <a:rPr lang="zh-CN" altLang="zh-CN" dirty="0"/>
              <a:t>中国电信、中国联通共同推出</a:t>
            </a:r>
            <a:r>
              <a:rPr lang="en-US" altLang="zh-CN" dirty="0"/>
              <a:t>5</a:t>
            </a:r>
            <a:r>
              <a:rPr lang="zh-CN" altLang="zh-CN" dirty="0"/>
              <a:t>大类</a:t>
            </a:r>
            <a:r>
              <a:rPr lang="zh-CN" altLang="en-US" dirty="0"/>
              <a:t>，</a:t>
            </a:r>
            <a:r>
              <a:rPr lang="en-US" altLang="zh-CN" dirty="0"/>
              <a:t>24</a:t>
            </a:r>
            <a:r>
              <a:rPr lang="zh-CN" altLang="en-US" dirty="0"/>
              <a:t>款风控产品，包含身份验证类、位置服务验证、风险验证／评分，👨‍🎓评分、交际圈验证；中国光大银行调用其中</a:t>
            </a:r>
            <a:r>
              <a:rPr lang="en-US" altLang="zh-CN" dirty="0"/>
              <a:t>6</a:t>
            </a:r>
            <a:r>
              <a:rPr lang="zh-CN" altLang="en-US" dirty="0"/>
              <a:t>个接口。</a:t>
            </a:r>
          </a:p>
        </p:txBody>
      </p:sp>
      <p:sp>
        <p:nvSpPr>
          <p:cNvPr id="4" name="圆角矩形 3"/>
          <p:cNvSpPr/>
          <p:nvPr/>
        </p:nvSpPr>
        <p:spPr>
          <a:xfrm>
            <a:off x="117680" y="2148820"/>
            <a:ext cx="1582993" cy="1120877"/>
          </a:xfrm>
          <a:prstGeom prst="roundRect">
            <a:avLst>
              <a:gd name="adj" fmla="val 14035"/>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50000"/>
              </a:lnSpc>
            </a:pPr>
            <a:r>
              <a:rPr kumimoji="1" lang="zh-CN" altLang="en-US" sz="1100" b="1" dirty="0" smtClean="0">
                <a:solidFill>
                  <a:schemeClr val="tx1"/>
                </a:solidFill>
              </a:rPr>
              <a:t>三元组验证</a:t>
            </a:r>
            <a:endParaRPr kumimoji="1" lang="en-US" altLang="zh-CN" sz="1100" b="1" dirty="0" smtClean="0">
              <a:solidFill>
                <a:schemeClr val="tx1"/>
              </a:solidFill>
            </a:endParaRPr>
          </a:p>
          <a:p>
            <a:pPr marL="171450" indent="-171450">
              <a:lnSpc>
                <a:spcPct val="150000"/>
              </a:lnSpc>
              <a:buFont typeface="Arial" charset="0"/>
              <a:buChar char="•"/>
            </a:pPr>
            <a:r>
              <a:rPr kumimoji="1" lang="zh-CN" altLang="en-US" sz="1100" dirty="0" smtClean="0">
                <a:solidFill>
                  <a:schemeClr val="tx1"/>
                </a:solidFill>
              </a:rPr>
              <a:t>验证手机号码与证件类型、证件号码、姓名是否一致。</a:t>
            </a:r>
            <a:endParaRPr kumimoji="1" lang="zh-CN" altLang="en-US" sz="1100" dirty="0">
              <a:solidFill>
                <a:schemeClr val="tx1"/>
              </a:solidFill>
            </a:endParaRPr>
          </a:p>
        </p:txBody>
      </p:sp>
      <p:sp>
        <p:nvSpPr>
          <p:cNvPr id="5" name="圆角矩形 4"/>
          <p:cNvSpPr/>
          <p:nvPr/>
        </p:nvSpPr>
        <p:spPr>
          <a:xfrm>
            <a:off x="3253862" y="3354682"/>
            <a:ext cx="1849694" cy="1120877"/>
          </a:xfrm>
          <a:prstGeom prst="roundRect">
            <a:avLst>
              <a:gd name="adj" fmla="val 14035"/>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50000"/>
              </a:lnSpc>
            </a:pPr>
            <a:r>
              <a:rPr kumimoji="1" lang="zh-CN" altLang="en-US" sz="1100" b="1" dirty="0" smtClean="0">
                <a:solidFill>
                  <a:schemeClr val="tx1"/>
                </a:solidFill>
              </a:rPr>
              <a:t>用户目标月最常通话城市</a:t>
            </a:r>
            <a:endParaRPr kumimoji="1" lang="en-US" altLang="zh-CN" sz="1100" b="1" dirty="0" smtClean="0">
              <a:solidFill>
                <a:schemeClr val="tx1"/>
              </a:solidFill>
            </a:endParaRPr>
          </a:p>
          <a:p>
            <a:pPr marL="171450" indent="-171450">
              <a:lnSpc>
                <a:spcPct val="150000"/>
              </a:lnSpc>
              <a:buFont typeface="Arial" charset="0"/>
              <a:buChar char="•"/>
            </a:pPr>
            <a:r>
              <a:rPr kumimoji="1" lang="zh-CN" altLang="en-US" sz="1100" dirty="0" smtClean="0">
                <a:solidFill>
                  <a:schemeClr val="tx1"/>
                </a:solidFill>
              </a:rPr>
              <a:t>查询手机号码指定月份通话最多的城市</a:t>
            </a:r>
            <a:endParaRPr kumimoji="1" lang="zh-CN" altLang="en-US" sz="1100" dirty="0">
              <a:solidFill>
                <a:schemeClr val="tx1"/>
              </a:solidFill>
            </a:endParaRPr>
          </a:p>
        </p:txBody>
      </p:sp>
      <p:sp>
        <p:nvSpPr>
          <p:cNvPr id="6" name="圆角矩形 5"/>
          <p:cNvSpPr/>
          <p:nvPr/>
        </p:nvSpPr>
        <p:spPr>
          <a:xfrm>
            <a:off x="3617964" y="2148820"/>
            <a:ext cx="1485592" cy="1120877"/>
          </a:xfrm>
          <a:prstGeom prst="roundRect">
            <a:avLst>
              <a:gd name="adj" fmla="val 14035"/>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50000"/>
              </a:lnSpc>
            </a:pPr>
            <a:r>
              <a:rPr kumimoji="1" lang="zh-CN" altLang="en-US" sz="1100" b="1" dirty="0" smtClean="0">
                <a:solidFill>
                  <a:schemeClr val="tx1"/>
                </a:solidFill>
              </a:rPr>
              <a:t>用户归属省市验证</a:t>
            </a:r>
            <a:endParaRPr kumimoji="1" lang="en-US" altLang="zh-CN" sz="1100" b="1" dirty="0" smtClean="0">
              <a:solidFill>
                <a:schemeClr val="tx1"/>
              </a:solidFill>
            </a:endParaRPr>
          </a:p>
          <a:p>
            <a:pPr marL="171450" indent="-171450">
              <a:lnSpc>
                <a:spcPct val="150000"/>
              </a:lnSpc>
              <a:buFont typeface="Arial" charset="0"/>
              <a:buChar char="•"/>
            </a:pPr>
            <a:r>
              <a:rPr kumimoji="1" lang="zh-CN" altLang="en-US" sz="1100" dirty="0" smtClean="0">
                <a:solidFill>
                  <a:schemeClr val="tx1"/>
                </a:solidFill>
              </a:rPr>
              <a:t>查询本号码的归属省／地市</a:t>
            </a:r>
            <a:endParaRPr kumimoji="1" lang="en-US" altLang="zh-CN" sz="1100" dirty="0" smtClean="0">
              <a:solidFill>
                <a:schemeClr val="tx1"/>
              </a:solidFill>
            </a:endParaRPr>
          </a:p>
          <a:p>
            <a:pPr algn="ctr">
              <a:lnSpc>
                <a:spcPct val="150000"/>
              </a:lnSpc>
            </a:pPr>
            <a:endParaRPr kumimoji="1" lang="zh-CN" altLang="en-US" sz="1100" dirty="0">
              <a:solidFill>
                <a:schemeClr val="tx1"/>
              </a:solidFill>
            </a:endParaRPr>
          </a:p>
        </p:txBody>
      </p:sp>
      <p:sp>
        <p:nvSpPr>
          <p:cNvPr id="7" name="圆角矩形 6"/>
          <p:cNvSpPr/>
          <p:nvPr/>
        </p:nvSpPr>
        <p:spPr>
          <a:xfrm>
            <a:off x="1867822" y="2148820"/>
            <a:ext cx="1582993" cy="1120877"/>
          </a:xfrm>
          <a:prstGeom prst="roundRect">
            <a:avLst>
              <a:gd name="adj" fmla="val 14035"/>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50000"/>
              </a:lnSpc>
            </a:pPr>
            <a:r>
              <a:rPr kumimoji="1" lang="zh-CN" altLang="en-US" sz="1100" b="1" dirty="0">
                <a:solidFill>
                  <a:schemeClr val="tx1"/>
                </a:solidFill>
              </a:rPr>
              <a:t>在网时长验证</a:t>
            </a:r>
            <a:endParaRPr kumimoji="1" lang="en-US" altLang="zh-CN" sz="1100" b="1" dirty="0">
              <a:solidFill>
                <a:schemeClr val="tx1"/>
              </a:solidFill>
            </a:endParaRPr>
          </a:p>
          <a:p>
            <a:pPr marL="171450" indent="-171450">
              <a:lnSpc>
                <a:spcPct val="150000"/>
              </a:lnSpc>
              <a:buFont typeface="Arial" charset="0"/>
              <a:buChar char="•"/>
            </a:pPr>
            <a:r>
              <a:rPr kumimoji="1" lang="zh-CN" altLang="en-US" sz="1100" dirty="0">
                <a:solidFill>
                  <a:schemeClr val="tx1"/>
                </a:solidFill>
              </a:rPr>
              <a:t>查询客户在网时长，输出区</a:t>
            </a:r>
            <a:r>
              <a:rPr kumimoji="1" lang="zh-CN" altLang="en-US" sz="1100" dirty="0" smtClean="0">
                <a:solidFill>
                  <a:schemeClr val="tx1"/>
                </a:solidFill>
              </a:rPr>
              <a:t>间值。</a:t>
            </a:r>
            <a:endParaRPr kumimoji="1" lang="zh-CN" altLang="en-US" sz="1100" dirty="0">
              <a:solidFill>
                <a:schemeClr val="tx1"/>
              </a:solidFill>
            </a:endParaRPr>
          </a:p>
        </p:txBody>
      </p:sp>
      <p:sp>
        <p:nvSpPr>
          <p:cNvPr id="8" name="圆角矩形 7"/>
          <p:cNvSpPr/>
          <p:nvPr/>
        </p:nvSpPr>
        <p:spPr>
          <a:xfrm>
            <a:off x="1817892" y="3354682"/>
            <a:ext cx="1327969" cy="1120877"/>
          </a:xfrm>
          <a:prstGeom prst="roundRect">
            <a:avLst>
              <a:gd name="adj" fmla="val 14035"/>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50000"/>
              </a:lnSpc>
            </a:pPr>
            <a:r>
              <a:rPr kumimoji="1" lang="zh-CN" altLang="en-US" sz="1100" b="1" dirty="0" smtClean="0">
                <a:solidFill>
                  <a:schemeClr val="tx1"/>
                </a:solidFill>
              </a:rPr>
              <a:t>手机状态验证</a:t>
            </a:r>
            <a:endParaRPr kumimoji="1" lang="en-US" altLang="zh-CN" sz="1100" b="1" dirty="0" smtClean="0">
              <a:solidFill>
                <a:schemeClr val="tx1"/>
              </a:solidFill>
            </a:endParaRPr>
          </a:p>
          <a:p>
            <a:pPr marL="171450" indent="-171450">
              <a:lnSpc>
                <a:spcPct val="150000"/>
              </a:lnSpc>
              <a:buFont typeface="Arial" charset="0"/>
              <a:buChar char="•"/>
            </a:pPr>
            <a:r>
              <a:rPr kumimoji="1" lang="zh-CN" altLang="en-US" sz="1100" dirty="0" smtClean="0">
                <a:solidFill>
                  <a:schemeClr val="tx1"/>
                </a:solidFill>
              </a:rPr>
              <a:t>查询手机号码当前状态。</a:t>
            </a:r>
            <a:endParaRPr kumimoji="1" lang="zh-CN" altLang="en-US" sz="1100" dirty="0">
              <a:solidFill>
                <a:schemeClr val="tx1"/>
              </a:solidFill>
            </a:endParaRPr>
          </a:p>
        </p:txBody>
      </p:sp>
      <p:sp>
        <p:nvSpPr>
          <p:cNvPr id="9" name="圆角矩形 8"/>
          <p:cNvSpPr/>
          <p:nvPr/>
        </p:nvSpPr>
        <p:spPr>
          <a:xfrm>
            <a:off x="126898" y="3354682"/>
            <a:ext cx="1582993" cy="1120877"/>
          </a:xfrm>
          <a:prstGeom prst="roundRect">
            <a:avLst>
              <a:gd name="adj" fmla="val 14035"/>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50000"/>
              </a:lnSpc>
            </a:pPr>
            <a:r>
              <a:rPr kumimoji="1" lang="zh-CN" altLang="en-US" sz="1100" b="1" dirty="0" smtClean="0">
                <a:solidFill>
                  <a:schemeClr val="tx1"/>
                </a:solidFill>
              </a:rPr>
              <a:t>手机号实名性验证</a:t>
            </a:r>
            <a:endParaRPr kumimoji="1" lang="en-US" altLang="zh-CN" sz="1100" b="1" dirty="0" smtClean="0">
              <a:solidFill>
                <a:schemeClr val="tx1"/>
              </a:solidFill>
            </a:endParaRPr>
          </a:p>
          <a:p>
            <a:pPr marL="171450" indent="-171450">
              <a:lnSpc>
                <a:spcPct val="150000"/>
              </a:lnSpc>
              <a:buFont typeface="Arial" charset="0"/>
              <a:buChar char="•"/>
            </a:pPr>
            <a:r>
              <a:rPr kumimoji="1" lang="zh-CN" altLang="en-US" sz="1100" dirty="0" smtClean="0">
                <a:solidFill>
                  <a:schemeClr val="tx1"/>
                </a:solidFill>
              </a:rPr>
              <a:t>手机号码信息判断该手机是否为实名制用户。</a:t>
            </a:r>
            <a:endParaRPr kumimoji="1" lang="zh-CN" altLang="en-US" sz="1100" dirty="0">
              <a:solidFill>
                <a:schemeClr val="tx1"/>
              </a:solidFill>
            </a:endParaRPr>
          </a:p>
        </p:txBody>
      </p:sp>
      <p:pic>
        <p:nvPicPr>
          <p:cNvPr id="10" name="图片 9"/>
          <p:cNvPicPr>
            <a:picLocks noChangeAspect="1"/>
          </p:cNvPicPr>
          <p:nvPr/>
        </p:nvPicPr>
        <p:blipFill>
          <a:blip r:embed="rId2" cstate="print">
            <a:clrChange>
              <a:clrFrom>
                <a:srgbClr val="FFFFFF"/>
              </a:clrFrom>
              <a:clrTo>
                <a:srgbClr val="FFFFFF">
                  <a:alpha val="0"/>
                </a:srgbClr>
              </a:clrTo>
            </a:clrChange>
          </a:blip>
          <a:stretch>
            <a:fillRect/>
          </a:stretch>
        </p:blipFill>
        <p:spPr>
          <a:xfrm>
            <a:off x="6703776" y="2177392"/>
            <a:ext cx="682094" cy="590126"/>
          </a:xfrm>
          <a:prstGeom prst="rect">
            <a:avLst/>
          </a:prstGeom>
        </p:spPr>
      </p:pic>
      <p:sp>
        <p:nvSpPr>
          <p:cNvPr id="11" name="圆角矩形 10"/>
          <p:cNvSpPr/>
          <p:nvPr/>
        </p:nvSpPr>
        <p:spPr>
          <a:xfrm>
            <a:off x="5589649" y="3088870"/>
            <a:ext cx="2910348" cy="480584"/>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1200" b="1" dirty="0" smtClean="0">
                <a:solidFill>
                  <a:schemeClr val="bg1"/>
                </a:solidFill>
              </a:rPr>
              <a:t>中国联通征信计次平台</a:t>
            </a:r>
            <a:endParaRPr kumimoji="1" lang="en-US" altLang="zh-CN" sz="1200" b="1" dirty="0" smtClean="0">
              <a:solidFill>
                <a:schemeClr val="bg1"/>
              </a:solidFill>
            </a:endParaRPr>
          </a:p>
          <a:p>
            <a:pPr algn="ctr"/>
            <a:r>
              <a:rPr kumimoji="1" lang="zh-CN" altLang="en-US" sz="1200" b="1" dirty="0" smtClean="0">
                <a:solidFill>
                  <a:schemeClr val="bg1"/>
                </a:solidFill>
              </a:rPr>
              <a:t>（判断号码所属运营商）</a:t>
            </a:r>
            <a:endParaRPr kumimoji="1" lang="zh-CN" altLang="en-US" sz="1200" b="1" dirty="0">
              <a:solidFill>
                <a:schemeClr val="bg1"/>
              </a:solidFill>
            </a:endParaRPr>
          </a:p>
        </p:txBody>
      </p:sp>
      <p:pic>
        <p:nvPicPr>
          <p:cNvPr id="12" name="图片 11"/>
          <p:cNvPicPr>
            <a:picLocks noChangeAspect="1"/>
          </p:cNvPicPr>
          <p:nvPr/>
        </p:nvPicPr>
        <p:blipFill>
          <a:blip r:embed="rId3" cstate="print">
            <a:clrChange>
              <a:clrFrom>
                <a:srgbClr val="FFFFFF"/>
              </a:clrFrom>
              <a:clrTo>
                <a:srgbClr val="FFFFFF">
                  <a:alpha val="0"/>
                </a:srgbClr>
              </a:clrTo>
            </a:clrChange>
          </a:blip>
          <a:stretch>
            <a:fillRect/>
          </a:stretch>
        </p:blipFill>
        <p:spPr>
          <a:xfrm>
            <a:off x="7206297" y="4212159"/>
            <a:ext cx="1606320" cy="828000"/>
          </a:xfrm>
          <a:prstGeom prst="rect">
            <a:avLst/>
          </a:prstGeom>
        </p:spPr>
      </p:pic>
      <p:pic>
        <p:nvPicPr>
          <p:cNvPr id="13" name="图片 12"/>
          <p:cNvPicPr>
            <a:picLocks noChangeAspect="1"/>
          </p:cNvPicPr>
          <p:nvPr/>
        </p:nvPicPr>
        <p:blipFill>
          <a:blip r:embed="rId4" cstate="print">
            <a:clrChange>
              <a:clrFrom>
                <a:srgbClr val="FFFFFF"/>
              </a:clrFrom>
              <a:clrTo>
                <a:srgbClr val="FFFFFF">
                  <a:alpha val="0"/>
                </a:srgbClr>
              </a:clrTo>
            </a:clrChange>
          </a:blip>
          <a:stretch>
            <a:fillRect/>
          </a:stretch>
        </p:blipFill>
        <p:spPr>
          <a:xfrm>
            <a:off x="5248602" y="4212159"/>
            <a:ext cx="1606320" cy="828000"/>
          </a:xfrm>
          <a:prstGeom prst="rect">
            <a:avLst/>
          </a:prstGeom>
        </p:spPr>
      </p:pic>
      <p:cxnSp>
        <p:nvCxnSpPr>
          <p:cNvPr id="14" name="直线箭头连接符 13"/>
          <p:cNvCxnSpPr/>
          <p:nvPr/>
        </p:nvCxnSpPr>
        <p:spPr>
          <a:xfrm flipV="1">
            <a:off x="126898" y="2032164"/>
            <a:ext cx="5112000" cy="9832"/>
          </a:xfrm>
          <a:prstGeom prst="straightConnector1">
            <a:avLst/>
          </a:prstGeom>
          <a:ln>
            <a:solidFill>
              <a:srgbClr val="C00000"/>
            </a:solidFill>
            <a:prstDash val="lgDashDot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p:cNvCxnSpPr/>
          <p:nvPr/>
        </p:nvCxnSpPr>
        <p:spPr>
          <a:xfrm flipV="1">
            <a:off x="5306922" y="2032164"/>
            <a:ext cx="3636000" cy="0"/>
          </a:xfrm>
          <a:prstGeom prst="straightConnector1">
            <a:avLst/>
          </a:prstGeom>
          <a:ln>
            <a:solidFill>
              <a:schemeClr val="accent6">
                <a:lumMod val="50000"/>
              </a:schemeClr>
            </a:solidFill>
            <a:prstDash val="lgDashDot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817892" y="1640198"/>
            <a:ext cx="1327969" cy="338554"/>
          </a:xfrm>
          <a:prstGeom prst="rect">
            <a:avLst/>
          </a:prstGeom>
          <a:noFill/>
        </p:spPr>
        <p:txBody>
          <a:bodyPr wrap="square" rtlCol="0">
            <a:spAutoFit/>
          </a:bodyPr>
          <a:lstStyle/>
          <a:p>
            <a:pPr algn="ctr"/>
            <a:r>
              <a:rPr kumimoji="1" lang="zh-CN" altLang="en-US" sz="1600" dirty="0" smtClean="0">
                <a:solidFill>
                  <a:srgbClr val="C00000"/>
                </a:solidFill>
                <a:effectLst>
                  <a:outerShdw blurRad="50800" dist="76200" dir="2700000" algn="tl" rotWithShape="0">
                    <a:prstClr val="black">
                      <a:alpha val="40000"/>
                    </a:prstClr>
                  </a:outerShdw>
                </a:effectLst>
              </a:rPr>
              <a:t>接口名称</a:t>
            </a:r>
          </a:p>
        </p:txBody>
      </p:sp>
      <p:sp>
        <p:nvSpPr>
          <p:cNvPr id="17" name="文本框 16"/>
          <p:cNvSpPr txBox="1"/>
          <p:nvPr/>
        </p:nvSpPr>
        <p:spPr>
          <a:xfrm>
            <a:off x="6190937" y="1640198"/>
            <a:ext cx="1327969" cy="338554"/>
          </a:xfrm>
          <a:prstGeom prst="rect">
            <a:avLst/>
          </a:prstGeom>
          <a:noFill/>
        </p:spPr>
        <p:txBody>
          <a:bodyPr wrap="square" rtlCol="0">
            <a:spAutoFit/>
          </a:bodyPr>
          <a:lstStyle/>
          <a:p>
            <a:pPr algn="ctr"/>
            <a:r>
              <a:rPr kumimoji="1" lang="zh-CN" altLang="en-US" sz="1600" dirty="0" smtClean="0">
                <a:solidFill>
                  <a:schemeClr val="accent4">
                    <a:lumMod val="50000"/>
                  </a:schemeClr>
                </a:solidFill>
                <a:effectLst>
                  <a:outerShdw blurRad="50800" dist="76200" dir="2700000" algn="tl" rotWithShape="0">
                    <a:prstClr val="black">
                      <a:alpha val="40000"/>
                    </a:prstClr>
                  </a:outerShdw>
                </a:effectLst>
              </a:rPr>
              <a:t>调用方式</a:t>
            </a:r>
          </a:p>
        </p:txBody>
      </p:sp>
      <p:cxnSp>
        <p:nvCxnSpPr>
          <p:cNvPr id="18" name="直线箭头连接符 91"/>
          <p:cNvCxnSpPr/>
          <p:nvPr/>
        </p:nvCxnSpPr>
        <p:spPr>
          <a:xfrm>
            <a:off x="7242390" y="2728581"/>
            <a:ext cx="0" cy="360289"/>
          </a:xfrm>
          <a:prstGeom prst="straightConnector1">
            <a:avLst/>
          </a:prstGeom>
          <a:ln w="44450">
            <a:solidFill>
              <a:srgbClr val="328ACB"/>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7252151" y="2674870"/>
            <a:ext cx="723267" cy="415494"/>
          </a:xfrm>
          <a:prstGeom prst="rect">
            <a:avLst/>
          </a:prstGeom>
          <a:noFill/>
        </p:spPr>
        <p:txBody>
          <a:bodyPr wrap="none" lIns="91436" tIns="45718" rIns="91436" bIns="45718" rtlCol="0">
            <a:spAutoFit/>
          </a:bodyPr>
          <a:lstStyle/>
          <a:p>
            <a:pPr algn="ctr" defTabSz="685766" fontAlgn="base">
              <a:spcBef>
                <a:spcPct val="0"/>
              </a:spcBef>
              <a:spcAft>
                <a:spcPct val="0"/>
              </a:spcAft>
            </a:pPr>
            <a:r>
              <a:rPr kumimoji="1" lang="zh-CN" altLang="en-US" sz="1050" b="1" dirty="0">
                <a:solidFill>
                  <a:srgbClr val="328ACB"/>
                </a:solidFill>
                <a:latin typeface="Microsoft YaHei" charset="0"/>
                <a:cs typeface="Microsoft YaHei" charset="0"/>
                <a:sym typeface="Arial" panose="020B0604020202020204" pitchFamily="34" charset="0"/>
              </a:rPr>
              <a:t>提交</a:t>
            </a:r>
          </a:p>
          <a:p>
            <a:pPr algn="ctr" defTabSz="685766" fontAlgn="base">
              <a:spcBef>
                <a:spcPct val="0"/>
              </a:spcBef>
              <a:spcAft>
                <a:spcPct val="0"/>
              </a:spcAft>
            </a:pPr>
            <a:r>
              <a:rPr kumimoji="1" lang="zh-CN" altLang="en-US" sz="1050" b="1" dirty="0">
                <a:solidFill>
                  <a:srgbClr val="328ACB"/>
                </a:solidFill>
                <a:latin typeface="Microsoft YaHei" charset="0"/>
                <a:cs typeface="Microsoft YaHei" charset="0"/>
                <a:sym typeface="Arial" panose="020B0604020202020204" pitchFamily="34" charset="0"/>
              </a:rPr>
              <a:t>手机号码</a:t>
            </a:r>
          </a:p>
        </p:txBody>
      </p:sp>
      <p:cxnSp>
        <p:nvCxnSpPr>
          <p:cNvPr id="20" name="直线箭头连接符 95"/>
          <p:cNvCxnSpPr/>
          <p:nvPr/>
        </p:nvCxnSpPr>
        <p:spPr>
          <a:xfrm flipH="1">
            <a:off x="6854921" y="2760841"/>
            <a:ext cx="0" cy="328029"/>
          </a:xfrm>
          <a:prstGeom prst="straightConnector1">
            <a:avLst/>
          </a:prstGeom>
          <a:ln w="4445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060257" y="2691278"/>
            <a:ext cx="748915" cy="430883"/>
          </a:xfrm>
          <a:prstGeom prst="rect">
            <a:avLst/>
          </a:prstGeom>
          <a:noFill/>
        </p:spPr>
        <p:txBody>
          <a:bodyPr wrap="none" lIns="91436" tIns="45718" rIns="91436" bIns="45718" rtlCol="0">
            <a:spAutoFit/>
          </a:bodyPr>
          <a:lstStyle/>
          <a:p>
            <a:pPr algn="ctr" defTabSz="685766" fontAlgn="base">
              <a:spcBef>
                <a:spcPct val="0"/>
              </a:spcBef>
              <a:spcAft>
                <a:spcPct val="0"/>
              </a:spcAft>
            </a:pPr>
            <a:r>
              <a:rPr kumimoji="1" lang="zh-CN" altLang="en-US" sz="1100" b="1" dirty="0">
                <a:solidFill>
                  <a:srgbClr val="C00000"/>
                </a:solidFill>
                <a:latin typeface="Microsoft YaHei" charset="0"/>
                <a:cs typeface="Microsoft YaHei" charset="0"/>
                <a:sym typeface="Arial" panose="020B0604020202020204" pitchFamily="34" charset="0"/>
              </a:rPr>
              <a:t>返回</a:t>
            </a:r>
          </a:p>
          <a:p>
            <a:pPr algn="ctr" defTabSz="685766" fontAlgn="base">
              <a:spcBef>
                <a:spcPct val="0"/>
              </a:spcBef>
              <a:spcAft>
                <a:spcPct val="0"/>
              </a:spcAft>
            </a:pPr>
            <a:r>
              <a:rPr kumimoji="1" lang="zh-CN" altLang="en-US" sz="1100" b="1" dirty="0" smtClean="0">
                <a:solidFill>
                  <a:srgbClr val="C00000"/>
                </a:solidFill>
                <a:latin typeface="Microsoft YaHei" charset="0"/>
                <a:cs typeface="Microsoft YaHei" charset="0"/>
                <a:sym typeface="Arial" panose="020B0604020202020204" pitchFamily="34" charset="0"/>
              </a:rPr>
              <a:t>调用结果</a:t>
            </a:r>
            <a:endParaRPr kumimoji="1" lang="zh-CN" altLang="en-US" sz="1100" b="1" dirty="0">
              <a:solidFill>
                <a:srgbClr val="C00000"/>
              </a:solidFill>
              <a:latin typeface="Microsoft YaHei" charset="0"/>
              <a:cs typeface="Microsoft YaHei" charset="0"/>
              <a:sym typeface="Arial" panose="020B0604020202020204" pitchFamily="34" charset="0"/>
            </a:endParaRPr>
          </a:p>
        </p:txBody>
      </p:sp>
      <p:cxnSp>
        <p:nvCxnSpPr>
          <p:cNvPr id="22" name="直线箭头连接符 91"/>
          <p:cNvCxnSpPr/>
          <p:nvPr/>
        </p:nvCxnSpPr>
        <p:spPr>
          <a:xfrm>
            <a:off x="8180682" y="3569453"/>
            <a:ext cx="0" cy="576000"/>
          </a:xfrm>
          <a:prstGeom prst="straightConnector1">
            <a:avLst/>
          </a:prstGeom>
          <a:ln w="44450">
            <a:solidFill>
              <a:srgbClr val="328ACB"/>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8180682" y="3672160"/>
            <a:ext cx="723267" cy="415494"/>
          </a:xfrm>
          <a:prstGeom prst="rect">
            <a:avLst/>
          </a:prstGeom>
          <a:noFill/>
        </p:spPr>
        <p:txBody>
          <a:bodyPr wrap="none" lIns="91436" tIns="45718" rIns="91436" bIns="45718" rtlCol="0">
            <a:spAutoFit/>
          </a:bodyPr>
          <a:lstStyle/>
          <a:p>
            <a:pPr algn="ctr" defTabSz="685766" fontAlgn="base">
              <a:spcBef>
                <a:spcPct val="0"/>
              </a:spcBef>
              <a:spcAft>
                <a:spcPct val="0"/>
              </a:spcAft>
            </a:pPr>
            <a:r>
              <a:rPr kumimoji="1" lang="zh-CN" altLang="en-US" sz="1050" b="1" dirty="0" smtClean="0">
                <a:solidFill>
                  <a:srgbClr val="328ACB"/>
                </a:solidFill>
                <a:latin typeface="Microsoft YaHei" charset="0"/>
                <a:cs typeface="Microsoft YaHei" charset="0"/>
                <a:sym typeface="Arial" panose="020B0604020202020204" pitchFamily="34" charset="0"/>
              </a:rPr>
              <a:t>联通</a:t>
            </a:r>
            <a:endParaRPr kumimoji="1" lang="zh-CN" altLang="en-US" sz="1050" b="1" dirty="0">
              <a:solidFill>
                <a:srgbClr val="328ACB"/>
              </a:solidFill>
              <a:latin typeface="Microsoft YaHei" charset="0"/>
              <a:cs typeface="Microsoft YaHei" charset="0"/>
              <a:sym typeface="Arial" panose="020B0604020202020204" pitchFamily="34" charset="0"/>
            </a:endParaRPr>
          </a:p>
          <a:p>
            <a:pPr algn="ctr" defTabSz="685766" fontAlgn="base">
              <a:spcBef>
                <a:spcPct val="0"/>
              </a:spcBef>
              <a:spcAft>
                <a:spcPct val="0"/>
              </a:spcAft>
            </a:pPr>
            <a:r>
              <a:rPr kumimoji="1" lang="zh-CN" altLang="en-US" sz="1050" b="1" dirty="0">
                <a:solidFill>
                  <a:srgbClr val="328ACB"/>
                </a:solidFill>
                <a:latin typeface="Microsoft YaHei" charset="0"/>
                <a:cs typeface="Microsoft YaHei" charset="0"/>
                <a:sym typeface="Arial" panose="020B0604020202020204" pitchFamily="34" charset="0"/>
              </a:rPr>
              <a:t>手机号码</a:t>
            </a:r>
          </a:p>
        </p:txBody>
      </p:sp>
      <p:cxnSp>
        <p:nvCxnSpPr>
          <p:cNvPr id="24" name="直线箭头连接符 95"/>
          <p:cNvCxnSpPr/>
          <p:nvPr/>
        </p:nvCxnSpPr>
        <p:spPr>
          <a:xfrm flipH="1">
            <a:off x="7983384" y="3569453"/>
            <a:ext cx="0" cy="576000"/>
          </a:xfrm>
          <a:prstGeom prst="straightConnector1">
            <a:avLst/>
          </a:prstGeom>
          <a:ln w="4445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7206297" y="3672160"/>
            <a:ext cx="748915" cy="430883"/>
          </a:xfrm>
          <a:prstGeom prst="rect">
            <a:avLst/>
          </a:prstGeom>
          <a:noFill/>
        </p:spPr>
        <p:txBody>
          <a:bodyPr wrap="none" lIns="91436" tIns="45718" rIns="91436" bIns="45718" rtlCol="0">
            <a:spAutoFit/>
          </a:bodyPr>
          <a:lstStyle/>
          <a:p>
            <a:pPr algn="ctr" defTabSz="685766" fontAlgn="base">
              <a:spcBef>
                <a:spcPct val="0"/>
              </a:spcBef>
              <a:spcAft>
                <a:spcPct val="0"/>
              </a:spcAft>
            </a:pPr>
            <a:r>
              <a:rPr kumimoji="1" lang="zh-CN" altLang="en-US" sz="1100" b="1" dirty="0">
                <a:solidFill>
                  <a:srgbClr val="C00000"/>
                </a:solidFill>
                <a:latin typeface="Microsoft YaHei" charset="0"/>
                <a:cs typeface="Microsoft YaHei" charset="0"/>
                <a:sym typeface="Arial" panose="020B0604020202020204" pitchFamily="34" charset="0"/>
              </a:rPr>
              <a:t>返回</a:t>
            </a:r>
          </a:p>
          <a:p>
            <a:pPr algn="ctr" defTabSz="685766" fontAlgn="base">
              <a:spcBef>
                <a:spcPct val="0"/>
              </a:spcBef>
              <a:spcAft>
                <a:spcPct val="0"/>
              </a:spcAft>
            </a:pPr>
            <a:r>
              <a:rPr kumimoji="1" lang="zh-CN" altLang="en-US" sz="1100" b="1" dirty="0" smtClean="0">
                <a:solidFill>
                  <a:srgbClr val="C00000"/>
                </a:solidFill>
                <a:latin typeface="Microsoft YaHei" charset="0"/>
                <a:cs typeface="Microsoft YaHei" charset="0"/>
                <a:sym typeface="Arial" panose="020B0604020202020204" pitchFamily="34" charset="0"/>
              </a:rPr>
              <a:t>调用结果</a:t>
            </a:r>
            <a:endParaRPr kumimoji="1" lang="zh-CN" altLang="en-US" sz="1100" b="1" dirty="0">
              <a:solidFill>
                <a:srgbClr val="C00000"/>
              </a:solidFill>
              <a:latin typeface="Microsoft YaHei" charset="0"/>
              <a:cs typeface="Microsoft YaHei" charset="0"/>
              <a:sym typeface="Arial" panose="020B0604020202020204" pitchFamily="34" charset="0"/>
            </a:endParaRPr>
          </a:p>
        </p:txBody>
      </p:sp>
      <p:cxnSp>
        <p:nvCxnSpPr>
          <p:cNvPr id="26" name="直线箭头连接符 91"/>
          <p:cNvCxnSpPr/>
          <p:nvPr/>
        </p:nvCxnSpPr>
        <p:spPr>
          <a:xfrm>
            <a:off x="6314277" y="3627120"/>
            <a:ext cx="0" cy="576000"/>
          </a:xfrm>
          <a:prstGeom prst="straightConnector1">
            <a:avLst/>
          </a:prstGeom>
          <a:ln w="44450">
            <a:solidFill>
              <a:srgbClr val="328ACB"/>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95"/>
          <p:cNvCxnSpPr/>
          <p:nvPr/>
        </p:nvCxnSpPr>
        <p:spPr>
          <a:xfrm flipH="1">
            <a:off x="6116979" y="3627120"/>
            <a:ext cx="0" cy="576000"/>
          </a:xfrm>
          <a:prstGeom prst="straightConnector1">
            <a:avLst/>
          </a:prstGeom>
          <a:ln w="4445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6348327" y="3672160"/>
            <a:ext cx="723267" cy="415494"/>
          </a:xfrm>
          <a:prstGeom prst="rect">
            <a:avLst/>
          </a:prstGeom>
          <a:noFill/>
        </p:spPr>
        <p:txBody>
          <a:bodyPr wrap="none" lIns="91436" tIns="45718" rIns="91436" bIns="45718" rtlCol="0">
            <a:spAutoFit/>
          </a:bodyPr>
          <a:lstStyle/>
          <a:p>
            <a:pPr algn="ctr" defTabSz="685766" fontAlgn="base">
              <a:spcBef>
                <a:spcPct val="0"/>
              </a:spcBef>
              <a:spcAft>
                <a:spcPct val="0"/>
              </a:spcAft>
            </a:pPr>
            <a:r>
              <a:rPr kumimoji="1" lang="zh-CN" altLang="en-US" sz="1050" b="1" dirty="0" smtClean="0">
                <a:solidFill>
                  <a:srgbClr val="328ACB"/>
                </a:solidFill>
                <a:latin typeface="Microsoft YaHei" charset="0"/>
                <a:cs typeface="Microsoft YaHei" charset="0"/>
                <a:sym typeface="Arial" panose="020B0604020202020204" pitchFamily="34" charset="0"/>
              </a:rPr>
              <a:t>电信</a:t>
            </a:r>
            <a:endParaRPr kumimoji="1" lang="zh-CN" altLang="en-US" sz="1050" b="1" dirty="0">
              <a:solidFill>
                <a:srgbClr val="328ACB"/>
              </a:solidFill>
              <a:latin typeface="Microsoft YaHei" charset="0"/>
              <a:cs typeface="Microsoft YaHei" charset="0"/>
              <a:sym typeface="Arial" panose="020B0604020202020204" pitchFamily="34" charset="0"/>
            </a:endParaRPr>
          </a:p>
          <a:p>
            <a:pPr algn="ctr" defTabSz="685766" fontAlgn="base">
              <a:spcBef>
                <a:spcPct val="0"/>
              </a:spcBef>
              <a:spcAft>
                <a:spcPct val="0"/>
              </a:spcAft>
            </a:pPr>
            <a:r>
              <a:rPr kumimoji="1" lang="zh-CN" altLang="en-US" sz="1050" b="1" dirty="0">
                <a:solidFill>
                  <a:srgbClr val="328ACB"/>
                </a:solidFill>
                <a:latin typeface="Microsoft YaHei" charset="0"/>
                <a:cs typeface="Microsoft YaHei" charset="0"/>
                <a:sym typeface="Arial" panose="020B0604020202020204" pitchFamily="34" charset="0"/>
              </a:rPr>
              <a:t>手机号码</a:t>
            </a:r>
          </a:p>
        </p:txBody>
      </p:sp>
      <p:sp>
        <p:nvSpPr>
          <p:cNvPr id="29" name="文本框 28"/>
          <p:cNvSpPr txBox="1"/>
          <p:nvPr/>
        </p:nvSpPr>
        <p:spPr>
          <a:xfrm>
            <a:off x="5373942" y="3672160"/>
            <a:ext cx="748915" cy="430883"/>
          </a:xfrm>
          <a:prstGeom prst="rect">
            <a:avLst/>
          </a:prstGeom>
          <a:noFill/>
        </p:spPr>
        <p:txBody>
          <a:bodyPr wrap="none" lIns="91436" tIns="45718" rIns="91436" bIns="45718" rtlCol="0">
            <a:spAutoFit/>
          </a:bodyPr>
          <a:lstStyle/>
          <a:p>
            <a:pPr algn="ctr" defTabSz="685766" fontAlgn="base">
              <a:spcBef>
                <a:spcPct val="0"/>
              </a:spcBef>
              <a:spcAft>
                <a:spcPct val="0"/>
              </a:spcAft>
            </a:pPr>
            <a:r>
              <a:rPr kumimoji="1" lang="zh-CN" altLang="en-US" sz="1100" b="1" dirty="0">
                <a:solidFill>
                  <a:srgbClr val="C00000"/>
                </a:solidFill>
                <a:latin typeface="Microsoft YaHei" charset="0"/>
                <a:cs typeface="Microsoft YaHei" charset="0"/>
                <a:sym typeface="Arial" panose="020B0604020202020204" pitchFamily="34" charset="0"/>
              </a:rPr>
              <a:t>返回</a:t>
            </a:r>
          </a:p>
          <a:p>
            <a:pPr algn="ctr" defTabSz="685766" fontAlgn="base">
              <a:spcBef>
                <a:spcPct val="0"/>
              </a:spcBef>
              <a:spcAft>
                <a:spcPct val="0"/>
              </a:spcAft>
            </a:pPr>
            <a:r>
              <a:rPr kumimoji="1" lang="zh-CN" altLang="en-US" sz="1100" b="1" dirty="0" smtClean="0">
                <a:solidFill>
                  <a:srgbClr val="C00000"/>
                </a:solidFill>
                <a:latin typeface="Microsoft YaHei" charset="0"/>
                <a:cs typeface="Microsoft YaHei" charset="0"/>
                <a:sym typeface="Arial" panose="020B0604020202020204" pitchFamily="34" charset="0"/>
              </a:rPr>
              <a:t>调用结果</a:t>
            </a:r>
            <a:endParaRPr kumimoji="1" lang="zh-CN" altLang="en-US" sz="1100" b="1" dirty="0">
              <a:solidFill>
                <a:srgbClr val="C00000"/>
              </a:solidFill>
              <a:latin typeface="Microsoft YaHei" charset="0"/>
              <a:cs typeface="Microsoft YaHei" charset="0"/>
              <a:sym typeface="Arial" panose="020B0604020202020204" pitchFamily="34" charset="0"/>
            </a:endParaRPr>
          </a:p>
        </p:txBody>
      </p:sp>
    </p:spTree>
    <p:extLst>
      <p:ext uri="{BB962C8B-B14F-4D97-AF65-F5344CB8AC3E}">
        <p14:creationId xmlns="" xmlns:p14="http://schemas.microsoft.com/office/powerpoint/2010/main" val="124290941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4"/>
          <p:cNvSpPr txBox="1">
            <a:spLocks noChangeArrowheads="1"/>
          </p:cNvSpPr>
          <p:nvPr/>
        </p:nvSpPr>
        <p:spPr bwMode="auto">
          <a:xfrm>
            <a:off x="2438751" y="1990043"/>
            <a:ext cx="753732" cy="1189605"/>
          </a:xfrm>
          <a:prstGeom prst="rect">
            <a:avLst/>
          </a:prstGeom>
          <a:noFill/>
          <a:ln w="9525">
            <a:noFill/>
            <a:miter lim="800000"/>
            <a:headEnd/>
            <a:tailEnd/>
          </a:ln>
        </p:spPr>
        <p:txBody>
          <a:bodyPr wrap="none" tIns="35100" anchor="ctr">
            <a:spAutoFit/>
          </a:bodyPr>
          <a:lstStyle/>
          <a:p>
            <a:pPr algn="ctr"/>
            <a:r>
              <a:rPr lang="en-US" altLang="zh-CN" sz="7200" b="1" dirty="0" smtClean="0">
                <a:solidFill>
                  <a:srgbClr val="C00000"/>
                </a:solidFill>
                <a:effectLst>
                  <a:outerShdw blurRad="38100" dist="38100" dir="2700000" algn="tl">
                    <a:schemeClr val="tx2">
                      <a:lumMod val="50000"/>
                      <a:alpha val="49000"/>
                    </a:schemeClr>
                  </a:outerShdw>
                </a:effectLst>
                <a:latin typeface="+mn-ea"/>
                <a:cs typeface="FrankRuehl" charset="-79"/>
              </a:rPr>
              <a:t>3</a:t>
            </a:r>
            <a:endParaRPr lang="zh-CN" altLang="en-US" sz="7200" b="1" dirty="0">
              <a:solidFill>
                <a:srgbClr val="C00000"/>
              </a:solidFill>
              <a:effectLst>
                <a:outerShdw blurRad="38100" dist="38100" dir="2700000" algn="tl">
                  <a:schemeClr val="tx2">
                    <a:lumMod val="50000"/>
                    <a:alpha val="49000"/>
                  </a:schemeClr>
                </a:outerShdw>
              </a:effectLst>
              <a:latin typeface="+mn-ea"/>
              <a:cs typeface="Latha" pitchFamily="2"/>
            </a:endParaRPr>
          </a:p>
        </p:txBody>
      </p:sp>
      <p:sp>
        <p:nvSpPr>
          <p:cNvPr id="14" name="Freeform 6"/>
          <p:cNvSpPr>
            <a:spLocks/>
          </p:cNvSpPr>
          <p:nvPr/>
        </p:nvSpPr>
        <p:spPr bwMode="auto">
          <a:xfrm>
            <a:off x="2123272" y="1975843"/>
            <a:ext cx="261938" cy="1237059"/>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endParaRPr lang="zh-CN" altLang="en-US" sz="1013">
              <a:solidFill>
                <a:srgbClr val="0070C0"/>
              </a:solidFill>
            </a:endParaRPr>
          </a:p>
        </p:txBody>
      </p:sp>
      <p:sp>
        <p:nvSpPr>
          <p:cNvPr id="15" name="Freeform 6"/>
          <p:cNvSpPr>
            <a:spLocks/>
          </p:cNvSpPr>
          <p:nvPr/>
        </p:nvSpPr>
        <p:spPr bwMode="auto">
          <a:xfrm flipH="1">
            <a:off x="3203392" y="1975843"/>
            <a:ext cx="261938" cy="1237059"/>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endParaRPr lang="zh-CN" altLang="en-US" sz="1013">
              <a:solidFill>
                <a:srgbClr val="0070C0"/>
              </a:solidFill>
            </a:endParaRPr>
          </a:p>
        </p:txBody>
      </p:sp>
      <p:sp>
        <p:nvSpPr>
          <p:cNvPr id="17" name="TextBox 6"/>
          <p:cNvSpPr txBox="1"/>
          <p:nvPr/>
        </p:nvSpPr>
        <p:spPr>
          <a:xfrm>
            <a:off x="4029314" y="2278900"/>
            <a:ext cx="2139992" cy="646331"/>
          </a:xfrm>
          <a:prstGeom prst="rect">
            <a:avLst/>
          </a:prstGeom>
          <a:noFill/>
        </p:spPr>
        <p:txBody>
          <a:bodyPr wrap="square" rtlCol="0">
            <a:spAutoFit/>
          </a:bodyPr>
          <a:lstStyle/>
          <a:p>
            <a:r>
              <a:rPr lang="en-US" altLang="zh-CN" sz="3600" b="1" dirty="0" smtClean="0">
                <a:solidFill>
                  <a:srgbClr val="C00000"/>
                </a:solidFill>
                <a:latin typeface="微软雅黑" pitchFamily="34" charset="-122"/>
                <a:ea typeface="微软雅黑" pitchFamily="34" charset="-122"/>
              </a:rPr>
              <a:t>Wo</a:t>
            </a:r>
            <a:r>
              <a:rPr lang="zh-CN" altLang="en-US" sz="3600" b="1" dirty="0" smtClean="0">
                <a:solidFill>
                  <a:srgbClr val="C00000"/>
                </a:solidFill>
                <a:latin typeface="微软雅黑" pitchFamily="34" charset="-122"/>
                <a:ea typeface="微软雅黑" pitchFamily="34" charset="-122"/>
              </a:rPr>
              <a:t>营销</a:t>
            </a:r>
            <a:endParaRPr lang="zh-CN" altLang="en-US" sz="3600" b="1" dirty="0">
              <a:solidFill>
                <a:srgbClr val="C00000"/>
              </a:solidFill>
              <a:latin typeface="微软雅黑" pitchFamily="34" charset="-122"/>
              <a:ea typeface="微软雅黑" pitchFamily="34" charset="-122"/>
            </a:endParaRPr>
          </a:p>
        </p:txBody>
      </p:sp>
      <p:sp>
        <p:nvSpPr>
          <p:cNvPr id="18" name="标题 17"/>
          <p:cNvSpPr>
            <a:spLocks noGrp="1"/>
          </p:cNvSpPr>
          <p:nvPr>
            <p:ph type="title"/>
          </p:nvPr>
        </p:nvSpPr>
        <p:spPr/>
        <p:txBody>
          <a:bodyPr/>
          <a:lstStyle/>
          <a:p>
            <a:r>
              <a:rPr kumimoji="1" lang="zh-CN" altLang="en-US" dirty="0" smtClean="0"/>
              <a:t>目录</a:t>
            </a:r>
            <a:endParaRPr kumimoji="1" lang="zh-CN" altLang="en-US" dirty="0"/>
          </a:p>
        </p:txBody>
      </p:sp>
    </p:spTree>
    <p:extLst>
      <p:ext uri="{BB962C8B-B14F-4D97-AF65-F5344CB8AC3E}">
        <p14:creationId xmlns="" xmlns:p14="http://schemas.microsoft.com/office/powerpoint/2010/main" val="11891743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3</a:t>
            </a:r>
            <a:r>
              <a:rPr kumimoji="1" lang="zh-CN" altLang="en-US" dirty="0" smtClean="0"/>
              <a:t>、</a:t>
            </a:r>
            <a:r>
              <a:rPr kumimoji="1" lang="en-US" altLang="zh-CN" dirty="0" smtClean="0"/>
              <a:t>Wo</a:t>
            </a:r>
            <a:r>
              <a:rPr kumimoji="1" lang="zh-CN" altLang="en-US" dirty="0" smtClean="0"/>
              <a:t>营销产品</a:t>
            </a:r>
            <a:endParaRPr kumimoji="1" lang="zh-CN" altLang="en-US" dirty="0"/>
          </a:p>
        </p:txBody>
      </p:sp>
      <p:grpSp>
        <p:nvGrpSpPr>
          <p:cNvPr id="3" name="组合 10"/>
          <p:cNvGrpSpPr/>
          <p:nvPr/>
        </p:nvGrpSpPr>
        <p:grpSpPr>
          <a:xfrm>
            <a:off x="637077" y="2525564"/>
            <a:ext cx="1296000" cy="936000"/>
            <a:chOff x="323528" y="2609766"/>
            <a:chExt cx="1296000" cy="936000"/>
          </a:xfrm>
        </p:grpSpPr>
        <p:sp>
          <p:nvSpPr>
            <p:cNvPr id="4" name="矩形 3"/>
            <p:cNvSpPr/>
            <p:nvPr/>
          </p:nvSpPr>
          <p:spPr bwMode="auto">
            <a:xfrm>
              <a:off x="323528" y="2609766"/>
              <a:ext cx="1296000" cy="936000"/>
            </a:xfrm>
            <a:prstGeom prst="rect">
              <a:avLst/>
            </a:prstGeom>
            <a:ln w="12700">
              <a:solidFill>
                <a:srgbClr val="C3D69B"/>
              </a:solidFill>
              <a:prstDash val="sysDot"/>
            </a:ln>
          </p:spPr>
          <p:style>
            <a:lnRef idx="2">
              <a:schemeClr val="accent5"/>
            </a:lnRef>
            <a:fillRef idx="1">
              <a:schemeClr val="lt1"/>
            </a:fillRef>
            <a:effectRef idx="0">
              <a:schemeClr val="accent5"/>
            </a:effectRef>
            <a:fontRef idx="minor">
              <a:schemeClr val="dk1"/>
            </a:fontRef>
          </p:style>
          <p:txBody>
            <a:bodyPr wrap="none" rtlCol="0" anchor="t"/>
            <a:lstStyle/>
            <a:p>
              <a:pPr algn="ctr"/>
              <a:r>
                <a:rPr lang="zh-CN" altLang="en-US" sz="1200" b="1" kern="0" dirty="0">
                  <a:solidFill>
                    <a:prstClr val="black"/>
                  </a:solidFill>
                  <a:latin typeface="微软雅黑" pitchFamily="34" charset="-122"/>
                </a:rPr>
                <a:t>合作伙伴</a:t>
              </a:r>
              <a:r>
                <a:rPr lang="en-US" altLang="zh-CN" sz="1200" b="1" kern="0" dirty="0">
                  <a:solidFill>
                    <a:prstClr val="black"/>
                  </a:solidFill>
                  <a:latin typeface="微软雅黑" pitchFamily="34" charset="-122"/>
                </a:rPr>
                <a:t>1</a:t>
              </a:r>
              <a:endParaRPr lang="zh-CN" altLang="en-US" sz="1200" b="1" kern="0" dirty="0">
                <a:solidFill>
                  <a:prstClr val="black"/>
                </a:solidFill>
                <a:latin typeface="微软雅黑" pitchFamily="34" charset="-122"/>
              </a:endParaRPr>
            </a:p>
          </p:txBody>
        </p:sp>
        <p:pic>
          <p:nvPicPr>
            <p:cNvPr id="5" name="图片 4"/>
            <p:cNvPicPr>
              <a:picLocks noChangeAspect="1"/>
            </p:cNvPicPr>
            <p:nvPr/>
          </p:nvPicPr>
          <p:blipFill>
            <a:blip r:embed="rId2" cstate="print">
              <a:duotone>
                <a:schemeClr val="accent1">
                  <a:shade val="45000"/>
                  <a:satMod val="135000"/>
                </a:schemeClr>
                <a:prstClr val="white"/>
              </a:duotone>
            </a:blip>
            <a:stretch>
              <a:fillRect/>
            </a:stretch>
          </p:blipFill>
          <p:spPr>
            <a:xfrm>
              <a:off x="455872" y="2879538"/>
              <a:ext cx="384389" cy="350012"/>
            </a:xfrm>
            <a:prstGeom prst="rect">
              <a:avLst/>
            </a:prstGeom>
          </p:spPr>
        </p:pic>
        <p:pic>
          <p:nvPicPr>
            <p:cNvPr id="6" name="图片 32"/>
            <p:cNvPicPr>
              <a:picLocks noChangeAspect="1"/>
            </p:cNvPicPr>
            <p:nvPr/>
          </p:nvPicPr>
          <p:blipFill>
            <a:blip r:embed="rId2" cstate="print"/>
            <a:srcRect/>
            <a:stretch>
              <a:fillRect/>
            </a:stretch>
          </p:blipFill>
          <p:spPr bwMode="auto">
            <a:xfrm>
              <a:off x="1102792" y="2879538"/>
              <a:ext cx="384372" cy="350274"/>
            </a:xfrm>
            <a:prstGeom prst="rect">
              <a:avLst/>
            </a:prstGeom>
            <a:noFill/>
            <a:ln w="9525">
              <a:noFill/>
              <a:miter lim="800000"/>
              <a:headEnd/>
              <a:tailEnd/>
            </a:ln>
          </p:spPr>
        </p:pic>
      </p:grpSp>
      <p:grpSp>
        <p:nvGrpSpPr>
          <p:cNvPr id="7" name="组合 14"/>
          <p:cNvGrpSpPr/>
          <p:nvPr/>
        </p:nvGrpSpPr>
        <p:grpSpPr>
          <a:xfrm>
            <a:off x="637077" y="3588475"/>
            <a:ext cx="1296000" cy="936000"/>
            <a:chOff x="323528" y="3748268"/>
            <a:chExt cx="1296000" cy="936000"/>
          </a:xfrm>
        </p:grpSpPr>
        <p:sp>
          <p:nvSpPr>
            <p:cNvPr id="8" name="矩形 7"/>
            <p:cNvSpPr/>
            <p:nvPr/>
          </p:nvSpPr>
          <p:spPr bwMode="auto">
            <a:xfrm>
              <a:off x="323528" y="3748268"/>
              <a:ext cx="1296000" cy="936000"/>
            </a:xfrm>
            <a:prstGeom prst="rect">
              <a:avLst/>
            </a:prstGeom>
            <a:ln w="12700">
              <a:solidFill>
                <a:srgbClr val="C3D69B"/>
              </a:solidFill>
              <a:prstDash val="sysDot"/>
            </a:ln>
          </p:spPr>
          <p:style>
            <a:lnRef idx="2">
              <a:schemeClr val="accent5"/>
            </a:lnRef>
            <a:fillRef idx="1">
              <a:schemeClr val="lt1"/>
            </a:fillRef>
            <a:effectRef idx="0">
              <a:schemeClr val="accent5"/>
            </a:effectRef>
            <a:fontRef idx="minor">
              <a:schemeClr val="dk1"/>
            </a:fontRef>
          </p:style>
          <p:txBody>
            <a:bodyPr wrap="none" rtlCol="0" anchor="t"/>
            <a:lstStyle/>
            <a:p>
              <a:pPr algn="ctr"/>
              <a:r>
                <a:rPr lang="zh-CN" altLang="en-US" sz="1200" b="1" kern="0" dirty="0">
                  <a:solidFill>
                    <a:prstClr val="black"/>
                  </a:solidFill>
                  <a:latin typeface="微软雅黑" pitchFamily="34" charset="-122"/>
                </a:rPr>
                <a:t>合作伙伴</a:t>
              </a:r>
              <a:r>
                <a:rPr lang="en-US" altLang="zh-CN" sz="1200" b="1" kern="0" dirty="0">
                  <a:solidFill>
                    <a:prstClr val="black"/>
                  </a:solidFill>
                  <a:latin typeface="微软雅黑" pitchFamily="34" charset="-122"/>
                </a:rPr>
                <a:t>2</a:t>
              </a:r>
              <a:endParaRPr lang="zh-CN" altLang="en-US" sz="1200" b="1" kern="0" dirty="0">
                <a:solidFill>
                  <a:prstClr val="black"/>
                </a:solidFill>
                <a:latin typeface="微软雅黑" pitchFamily="34" charset="-122"/>
              </a:endParaRPr>
            </a:p>
          </p:txBody>
        </p:sp>
        <p:pic>
          <p:nvPicPr>
            <p:cNvPr id="9" name="图片 8"/>
            <p:cNvPicPr>
              <a:picLocks noChangeAspect="1"/>
            </p:cNvPicPr>
            <p:nvPr/>
          </p:nvPicPr>
          <p:blipFill>
            <a:blip r:embed="rId2" cstate="print">
              <a:duotone>
                <a:schemeClr val="accent1">
                  <a:shade val="45000"/>
                  <a:satMod val="135000"/>
                </a:schemeClr>
                <a:prstClr val="white"/>
              </a:duotone>
            </a:blip>
            <a:stretch>
              <a:fillRect/>
            </a:stretch>
          </p:blipFill>
          <p:spPr>
            <a:xfrm>
              <a:off x="411175" y="4035249"/>
              <a:ext cx="384389" cy="350012"/>
            </a:xfrm>
            <a:prstGeom prst="rect">
              <a:avLst/>
            </a:prstGeom>
          </p:spPr>
        </p:pic>
        <p:pic>
          <p:nvPicPr>
            <p:cNvPr id="10" name="图片 32"/>
            <p:cNvPicPr>
              <a:picLocks noChangeAspect="1"/>
            </p:cNvPicPr>
            <p:nvPr/>
          </p:nvPicPr>
          <p:blipFill>
            <a:blip r:embed="rId2" cstate="print"/>
            <a:srcRect/>
            <a:stretch>
              <a:fillRect/>
            </a:stretch>
          </p:blipFill>
          <p:spPr bwMode="auto">
            <a:xfrm>
              <a:off x="1058095" y="4035249"/>
              <a:ext cx="384372" cy="350274"/>
            </a:xfrm>
            <a:prstGeom prst="rect">
              <a:avLst/>
            </a:prstGeom>
            <a:noFill/>
            <a:ln w="9525">
              <a:noFill/>
              <a:miter lim="800000"/>
              <a:headEnd/>
              <a:tailEnd/>
            </a:ln>
          </p:spPr>
        </p:pic>
      </p:grpSp>
      <p:sp>
        <p:nvSpPr>
          <p:cNvPr id="11" name="圆角矩形 10"/>
          <p:cNvSpPr/>
          <p:nvPr/>
        </p:nvSpPr>
        <p:spPr bwMode="auto">
          <a:xfrm>
            <a:off x="2336508" y="2435303"/>
            <a:ext cx="6583238" cy="2555798"/>
          </a:xfrm>
          <a:prstGeom prst="roundRect">
            <a:avLst>
              <a:gd name="adj" fmla="val 2222"/>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eaVert" lIns="91428" tIns="45714" rIns="91428" bIns="45714" rtlCol="0" anchor="b"/>
          <a:lstStyle/>
          <a:p>
            <a:pPr algn="ctr" fontAlgn="base">
              <a:spcBef>
                <a:spcPct val="0"/>
              </a:spcBef>
              <a:spcAft>
                <a:spcPct val="0"/>
              </a:spcAft>
            </a:pPr>
            <a:endParaRPr kumimoji="1" lang="zh-CN" altLang="en-US" sz="1600" b="1" dirty="0">
              <a:solidFill>
                <a:srgbClr val="C00000"/>
              </a:solidFill>
              <a:latin typeface="Microsoft YaHei" charset="0"/>
              <a:cs typeface="Microsoft YaHei" charset="0"/>
              <a:sym typeface="Arial" pitchFamily="34" charset="0"/>
            </a:endParaRPr>
          </a:p>
        </p:txBody>
      </p:sp>
      <p:sp>
        <p:nvSpPr>
          <p:cNvPr id="12" name="圆角矩形 11"/>
          <p:cNvSpPr/>
          <p:nvPr/>
        </p:nvSpPr>
        <p:spPr bwMode="auto">
          <a:xfrm>
            <a:off x="3848674" y="2659555"/>
            <a:ext cx="4968552" cy="2220715"/>
          </a:xfrm>
          <a:prstGeom prst="roundRect">
            <a:avLst>
              <a:gd name="adj" fmla="val 6424"/>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horz" lIns="91428" tIns="45714" rIns="91428" bIns="45714" rtlCol="0" anchor="t"/>
          <a:lstStyle/>
          <a:p>
            <a:pPr algn="ctr" fontAlgn="base">
              <a:spcBef>
                <a:spcPct val="0"/>
              </a:spcBef>
              <a:spcAft>
                <a:spcPct val="0"/>
              </a:spcAft>
            </a:pPr>
            <a:r>
              <a:rPr kumimoji="1" lang="en-US" altLang="zh-CN" b="1" dirty="0" smtClean="0">
                <a:solidFill>
                  <a:srgbClr val="C00000"/>
                </a:solidFill>
                <a:latin typeface="Microsoft YaHei" charset="0"/>
                <a:cs typeface="Microsoft YaHei" charset="0"/>
                <a:sym typeface="Arial" pitchFamily="34" charset="0"/>
              </a:rPr>
              <a:t>Wo</a:t>
            </a:r>
            <a:r>
              <a:rPr kumimoji="1" lang="zh-CN" altLang="en-US" b="1" dirty="0" smtClean="0">
                <a:solidFill>
                  <a:srgbClr val="C00000"/>
                </a:solidFill>
                <a:latin typeface="Microsoft YaHei" charset="0"/>
                <a:cs typeface="Microsoft YaHei" charset="0"/>
                <a:sym typeface="Arial" pitchFamily="34" charset="0"/>
              </a:rPr>
              <a:t>营销</a:t>
            </a:r>
            <a:r>
              <a:rPr kumimoji="1" lang="zh-CN" altLang="en-US" b="1" dirty="0">
                <a:solidFill>
                  <a:srgbClr val="C00000"/>
                </a:solidFill>
                <a:latin typeface="Microsoft YaHei" charset="0"/>
                <a:cs typeface="Microsoft YaHei" charset="0"/>
                <a:sym typeface="Arial" pitchFamily="34" charset="0"/>
              </a:rPr>
              <a:t>平台</a:t>
            </a:r>
          </a:p>
        </p:txBody>
      </p:sp>
      <p:pic>
        <p:nvPicPr>
          <p:cNvPr id="13" name="图片 12"/>
          <p:cNvPicPr>
            <a:picLocks noChangeAspect="1"/>
          </p:cNvPicPr>
          <p:nvPr/>
        </p:nvPicPr>
        <p:blipFill>
          <a:blip r:embed="rId3" cstate="print"/>
          <a:stretch>
            <a:fillRect/>
          </a:stretch>
        </p:blipFill>
        <p:spPr>
          <a:xfrm>
            <a:off x="2552675" y="3481960"/>
            <a:ext cx="587428" cy="587428"/>
          </a:xfrm>
          <a:prstGeom prst="rect">
            <a:avLst/>
          </a:prstGeom>
        </p:spPr>
      </p:pic>
      <p:sp>
        <p:nvSpPr>
          <p:cNvPr id="14" name="矩形 13"/>
          <p:cNvSpPr/>
          <p:nvPr/>
        </p:nvSpPr>
        <p:spPr>
          <a:xfrm>
            <a:off x="2537269" y="2494512"/>
            <a:ext cx="915619" cy="311615"/>
          </a:xfrm>
          <a:prstGeom prst="rect">
            <a:avLst/>
          </a:prstGeom>
        </p:spPr>
        <p:txBody>
          <a:bodyPr wrap="none" lIns="91428" tIns="45714" rIns="91428" bIns="45714">
            <a:spAutoFit/>
          </a:bodyPr>
          <a:lstStyle/>
          <a:p>
            <a:pPr algn="ctr" fontAlgn="base">
              <a:spcBef>
                <a:spcPct val="0"/>
              </a:spcBef>
              <a:spcAft>
                <a:spcPct val="0"/>
              </a:spcAft>
            </a:pPr>
            <a:r>
              <a:rPr kumimoji="1" lang="zh-CN" altLang="en-US" b="1" dirty="0">
                <a:solidFill>
                  <a:srgbClr val="C00000"/>
                </a:solidFill>
                <a:latin typeface="Microsoft YaHei" charset="0"/>
                <a:cs typeface="Microsoft YaHei" charset="0"/>
                <a:sym typeface="Arial" pitchFamily="34" charset="0"/>
              </a:rPr>
              <a:t>中国联通</a:t>
            </a:r>
          </a:p>
        </p:txBody>
      </p:sp>
      <p:cxnSp>
        <p:nvCxnSpPr>
          <p:cNvPr id="15" name="直接箭头连接符 22"/>
          <p:cNvCxnSpPr/>
          <p:nvPr/>
        </p:nvCxnSpPr>
        <p:spPr>
          <a:xfrm flipV="1">
            <a:off x="3138475" y="3781233"/>
            <a:ext cx="648000" cy="0"/>
          </a:xfrm>
          <a:prstGeom prst="straightConnector1">
            <a:avLst/>
          </a:prstGeom>
          <a:ln>
            <a:solidFill>
              <a:srgbClr val="C3D69B"/>
            </a:solidFill>
            <a:tailEnd type="triangle"/>
          </a:ln>
        </p:spPr>
        <p:style>
          <a:lnRef idx="2">
            <a:schemeClr val="accent1"/>
          </a:lnRef>
          <a:fillRef idx="0">
            <a:schemeClr val="accent1"/>
          </a:fillRef>
          <a:effectRef idx="1">
            <a:schemeClr val="accent1"/>
          </a:effectRef>
          <a:fontRef idx="minor">
            <a:schemeClr val="tx1"/>
          </a:fontRef>
        </p:style>
      </p:cxnSp>
      <p:sp>
        <p:nvSpPr>
          <p:cNvPr id="16" name="下箭头 15"/>
          <p:cNvSpPr/>
          <p:nvPr/>
        </p:nvSpPr>
        <p:spPr bwMode="auto">
          <a:xfrm rot="16200000">
            <a:off x="2004533" y="3033315"/>
            <a:ext cx="252000" cy="252000"/>
          </a:xfrm>
          <a:prstGeom prst="downArrow">
            <a:avLst/>
          </a:prstGeom>
          <a:solidFill>
            <a:srgbClr val="C3D69B"/>
          </a:solidFill>
          <a:ln w="12700">
            <a:noFill/>
          </a:ln>
        </p:spPr>
        <p:style>
          <a:lnRef idx="2">
            <a:schemeClr val="accent5"/>
          </a:lnRef>
          <a:fillRef idx="1">
            <a:schemeClr val="lt1"/>
          </a:fillRef>
          <a:effectRef idx="0">
            <a:schemeClr val="accent5"/>
          </a:effectRef>
          <a:fontRef idx="minor">
            <a:schemeClr val="dk1"/>
          </a:fontRef>
        </p:style>
        <p:txBody>
          <a:bodyPr wrap="none" lIns="91428" tIns="45714" rIns="91428" bIns="45714" rtlCol="0" anchor="t"/>
          <a:lstStyle/>
          <a:p>
            <a:pPr algn="ctr"/>
            <a:endParaRPr lang="zh-CN" altLang="en-US" sz="1200" kern="0" dirty="0">
              <a:solidFill>
                <a:prstClr val="black"/>
              </a:solidFill>
              <a:latin typeface="微软雅黑" pitchFamily="34" charset="-122"/>
            </a:endParaRPr>
          </a:p>
        </p:txBody>
      </p:sp>
      <p:sp>
        <p:nvSpPr>
          <p:cNvPr id="17" name="下箭头 16"/>
          <p:cNvSpPr/>
          <p:nvPr/>
        </p:nvSpPr>
        <p:spPr bwMode="auto">
          <a:xfrm rot="16200000">
            <a:off x="2004533" y="3732408"/>
            <a:ext cx="252000" cy="252000"/>
          </a:xfrm>
          <a:prstGeom prst="downArrow">
            <a:avLst/>
          </a:prstGeom>
          <a:solidFill>
            <a:srgbClr val="C3D69B"/>
          </a:solidFill>
          <a:ln w="12700">
            <a:noFill/>
          </a:ln>
        </p:spPr>
        <p:style>
          <a:lnRef idx="2">
            <a:schemeClr val="accent5"/>
          </a:lnRef>
          <a:fillRef idx="1">
            <a:schemeClr val="lt1"/>
          </a:fillRef>
          <a:effectRef idx="0">
            <a:schemeClr val="accent5"/>
          </a:effectRef>
          <a:fontRef idx="minor">
            <a:schemeClr val="dk1"/>
          </a:fontRef>
        </p:style>
        <p:txBody>
          <a:bodyPr wrap="none" lIns="91428" tIns="45714" rIns="91428" bIns="45714" rtlCol="0" anchor="t"/>
          <a:lstStyle/>
          <a:p>
            <a:pPr algn="ctr"/>
            <a:endParaRPr lang="zh-CN" altLang="en-US" sz="1200" kern="0" dirty="0">
              <a:solidFill>
                <a:prstClr val="black"/>
              </a:solidFill>
              <a:latin typeface="微软雅黑" pitchFamily="34" charset="-122"/>
            </a:endParaRPr>
          </a:p>
        </p:txBody>
      </p:sp>
      <p:sp>
        <p:nvSpPr>
          <p:cNvPr id="18" name="文本框 17"/>
          <p:cNvSpPr txBox="1"/>
          <p:nvPr/>
        </p:nvSpPr>
        <p:spPr>
          <a:xfrm>
            <a:off x="2293860" y="4008292"/>
            <a:ext cx="1107996" cy="276999"/>
          </a:xfrm>
          <a:prstGeom prst="rect">
            <a:avLst/>
          </a:prstGeom>
          <a:noFill/>
        </p:spPr>
        <p:txBody>
          <a:bodyPr wrap="none" lIns="91428" tIns="45714" rIns="91428" bIns="45714" rtlCol="0">
            <a:spAutoFit/>
          </a:bodyPr>
          <a:lstStyle/>
          <a:p>
            <a:r>
              <a:rPr kumimoji="1" lang="zh-CN" altLang="en-US" sz="1200" b="1" dirty="0">
                <a:solidFill>
                  <a:prstClr val="black"/>
                </a:solidFill>
                <a:latin typeface="Microsoft YaHei" charset="0"/>
                <a:cs typeface="Microsoft YaHei" charset="0"/>
              </a:rPr>
              <a:t>统一接入平台</a:t>
            </a:r>
          </a:p>
        </p:txBody>
      </p:sp>
      <p:sp>
        <p:nvSpPr>
          <p:cNvPr id="19" name="圆角矩形 18"/>
          <p:cNvSpPr/>
          <p:nvPr/>
        </p:nvSpPr>
        <p:spPr bwMode="auto">
          <a:xfrm>
            <a:off x="4755975" y="3056448"/>
            <a:ext cx="648000" cy="1620000"/>
          </a:xfrm>
          <a:prstGeom prst="roundRect">
            <a:avLst/>
          </a:prstGeom>
          <a:solidFill>
            <a:srgbClr val="C00000"/>
          </a:solidFill>
          <a:ln w="12700">
            <a:noFill/>
          </a:ln>
        </p:spPr>
        <p:style>
          <a:lnRef idx="2">
            <a:schemeClr val="accent5"/>
          </a:lnRef>
          <a:fillRef idx="1">
            <a:schemeClr val="lt1"/>
          </a:fillRef>
          <a:effectRef idx="0">
            <a:schemeClr val="accent5"/>
          </a:effectRef>
          <a:fontRef idx="minor">
            <a:schemeClr val="dk1"/>
          </a:fontRef>
        </p:style>
        <p:txBody>
          <a:bodyPr vert="eaVert" wrap="none" lIns="91428" tIns="45714" rIns="91428" bIns="45714" rtlCol="0" anchor="ctr"/>
          <a:lstStyle/>
          <a:p>
            <a:pPr algn="ctr"/>
            <a:r>
              <a:rPr lang="zh-CN" altLang="en-US" sz="1200" kern="0" dirty="0">
                <a:solidFill>
                  <a:prstClr val="white"/>
                </a:solidFill>
                <a:latin typeface="微软雅黑" pitchFamily="34" charset="-122"/>
              </a:rPr>
              <a:t>用户群筛选</a:t>
            </a:r>
          </a:p>
        </p:txBody>
      </p:sp>
      <p:sp>
        <p:nvSpPr>
          <p:cNvPr id="20" name="圆角矩形 19"/>
          <p:cNvSpPr/>
          <p:nvPr/>
        </p:nvSpPr>
        <p:spPr bwMode="auto">
          <a:xfrm>
            <a:off x="5591268" y="3056448"/>
            <a:ext cx="648000" cy="1620000"/>
          </a:xfrm>
          <a:prstGeom prst="roundRect">
            <a:avLst/>
          </a:prstGeom>
          <a:solidFill>
            <a:srgbClr val="C00000"/>
          </a:solidFill>
          <a:ln w="12700">
            <a:noFill/>
          </a:ln>
        </p:spPr>
        <p:style>
          <a:lnRef idx="2">
            <a:schemeClr val="accent5"/>
          </a:lnRef>
          <a:fillRef idx="1">
            <a:schemeClr val="lt1"/>
          </a:fillRef>
          <a:effectRef idx="0">
            <a:schemeClr val="accent5"/>
          </a:effectRef>
          <a:fontRef idx="minor">
            <a:schemeClr val="dk1"/>
          </a:fontRef>
        </p:style>
        <p:txBody>
          <a:bodyPr vert="eaVert" wrap="none" lIns="91428" tIns="45714" rIns="91428" bIns="45714" rtlCol="0" anchor="ctr"/>
          <a:lstStyle/>
          <a:p>
            <a:pPr algn="ctr"/>
            <a:r>
              <a:rPr lang="zh-CN" altLang="en-US" sz="1200" kern="0" dirty="0">
                <a:solidFill>
                  <a:prstClr val="white"/>
                </a:solidFill>
                <a:latin typeface="微软雅黑" pitchFamily="34" charset="-122"/>
              </a:rPr>
              <a:t>用户群画像</a:t>
            </a:r>
          </a:p>
        </p:txBody>
      </p:sp>
      <p:sp>
        <p:nvSpPr>
          <p:cNvPr id="21" name="圆角矩形 20"/>
          <p:cNvSpPr/>
          <p:nvPr/>
        </p:nvSpPr>
        <p:spPr bwMode="auto">
          <a:xfrm>
            <a:off x="3920682" y="2795337"/>
            <a:ext cx="648000" cy="2056576"/>
          </a:xfrm>
          <a:prstGeom prst="roundRect">
            <a:avLst/>
          </a:prstGeom>
          <a:solidFill>
            <a:srgbClr val="C00000"/>
          </a:solidFill>
          <a:ln w="12700">
            <a:noFill/>
          </a:ln>
        </p:spPr>
        <p:style>
          <a:lnRef idx="2">
            <a:schemeClr val="accent5"/>
          </a:lnRef>
          <a:fillRef idx="1">
            <a:schemeClr val="lt1"/>
          </a:fillRef>
          <a:effectRef idx="0">
            <a:schemeClr val="accent5"/>
          </a:effectRef>
          <a:fontRef idx="minor">
            <a:schemeClr val="dk1"/>
          </a:fontRef>
        </p:style>
        <p:txBody>
          <a:bodyPr vert="wordArtVert" wrap="none" lIns="91428" tIns="45714" rIns="91428" bIns="45714" rtlCol="0" anchor="b" anchorCtr="0"/>
          <a:lstStyle/>
          <a:p>
            <a:pPr algn="ctr"/>
            <a:r>
              <a:rPr lang="zh-CN" altLang="en-US" sz="1200" kern="0" dirty="0">
                <a:solidFill>
                  <a:prstClr val="white"/>
                </a:solidFill>
                <a:latin typeface="微软雅黑" pitchFamily="34" charset="-122"/>
              </a:rPr>
              <a:t>用户</a:t>
            </a:r>
            <a:r>
              <a:rPr lang="zh-CN" altLang="en-US" sz="1200" kern="0" dirty="0" smtClean="0">
                <a:solidFill>
                  <a:prstClr val="white"/>
                </a:solidFill>
                <a:latin typeface="微软雅黑" pitchFamily="34" charset="-122"/>
              </a:rPr>
              <a:t>标签</a:t>
            </a:r>
            <a:r>
              <a:rPr lang="en-US" altLang="zh-CN" sz="1200" kern="0" dirty="0" smtClean="0">
                <a:solidFill>
                  <a:prstClr val="white"/>
                </a:solidFill>
                <a:latin typeface="微软雅黑" pitchFamily="34" charset="-122"/>
              </a:rPr>
              <a:t>/</a:t>
            </a:r>
            <a:r>
              <a:rPr lang="zh-CN" altLang="en-US" sz="1200" kern="0" dirty="0">
                <a:solidFill>
                  <a:prstClr val="white"/>
                </a:solidFill>
                <a:latin typeface="微软雅黑" pitchFamily="34" charset="-122"/>
              </a:rPr>
              <a:t>触发规则</a:t>
            </a:r>
            <a:endParaRPr lang="en-US" altLang="zh-CN" sz="1200" kern="0" dirty="0" smtClean="0">
              <a:solidFill>
                <a:prstClr val="white"/>
              </a:solidFill>
              <a:latin typeface="微软雅黑" pitchFamily="34" charset="-122"/>
            </a:endParaRPr>
          </a:p>
          <a:p>
            <a:pPr algn="ctr"/>
            <a:r>
              <a:rPr lang="zh-CN" altLang="en-US" sz="1200" kern="0" dirty="0" smtClean="0">
                <a:solidFill>
                  <a:prstClr val="white"/>
                </a:solidFill>
                <a:latin typeface="微软雅黑" pitchFamily="34" charset="-122"/>
              </a:rPr>
              <a:t>（联通、第三方）</a:t>
            </a:r>
            <a:endParaRPr lang="zh-CN" altLang="en-US" sz="1200" kern="0" dirty="0">
              <a:solidFill>
                <a:prstClr val="white"/>
              </a:solidFill>
              <a:latin typeface="微软雅黑" pitchFamily="34" charset="-122"/>
            </a:endParaRPr>
          </a:p>
        </p:txBody>
      </p:sp>
      <p:cxnSp>
        <p:nvCxnSpPr>
          <p:cNvPr id="22" name="直接箭头连接符 29"/>
          <p:cNvCxnSpPr>
            <a:stCxn id="30" idx="3"/>
          </p:cNvCxnSpPr>
          <p:nvPr/>
        </p:nvCxnSpPr>
        <p:spPr>
          <a:xfrm>
            <a:off x="4568686" y="3866448"/>
            <a:ext cx="187293" cy="0"/>
          </a:xfrm>
          <a:prstGeom prst="straightConnector1">
            <a:avLst/>
          </a:prstGeom>
          <a:ln>
            <a:solidFill>
              <a:srgbClr val="C3D69B"/>
            </a:solidFill>
            <a:tailEnd type="triangle"/>
          </a:ln>
        </p:spPr>
        <p:style>
          <a:lnRef idx="2">
            <a:schemeClr val="accent1"/>
          </a:lnRef>
          <a:fillRef idx="0">
            <a:schemeClr val="accent1"/>
          </a:fillRef>
          <a:effectRef idx="1">
            <a:schemeClr val="accent1"/>
          </a:effectRef>
          <a:fontRef idx="minor">
            <a:schemeClr val="tx1"/>
          </a:fontRef>
        </p:style>
      </p:cxnSp>
      <p:cxnSp>
        <p:nvCxnSpPr>
          <p:cNvPr id="23" name="直接箭头连接符 30"/>
          <p:cNvCxnSpPr>
            <a:endCxn id="29" idx="1"/>
          </p:cNvCxnSpPr>
          <p:nvPr/>
        </p:nvCxnSpPr>
        <p:spPr>
          <a:xfrm>
            <a:off x="5403979" y="3866448"/>
            <a:ext cx="187293" cy="0"/>
          </a:xfrm>
          <a:prstGeom prst="straightConnector1">
            <a:avLst/>
          </a:prstGeom>
          <a:ln>
            <a:solidFill>
              <a:srgbClr val="C3D69B"/>
            </a:solidFill>
            <a:tailEnd type="triangle"/>
          </a:ln>
        </p:spPr>
        <p:style>
          <a:lnRef idx="2">
            <a:schemeClr val="accent1"/>
          </a:lnRef>
          <a:fillRef idx="0">
            <a:schemeClr val="accent1"/>
          </a:fillRef>
          <a:effectRef idx="1">
            <a:schemeClr val="accent1"/>
          </a:effectRef>
          <a:fontRef idx="minor">
            <a:schemeClr val="tx1"/>
          </a:fontRef>
        </p:style>
      </p:cxnSp>
      <p:sp>
        <p:nvSpPr>
          <p:cNvPr id="24" name="圆角矩形 23"/>
          <p:cNvSpPr/>
          <p:nvPr/>
        </p:nvSpPr>
        <p:spPr bwMode="auto">
          <a:xfrm>
            <a:off x="7261854" y="3056448"/>
            <a:ext cx="648000" cy="1620000"/>
          </a:xfrm>
          <a:prstGeom prst="roundRect">
            <a:avLst/>
          </a:prstGeom>
          <a:solidFill>
            <a:srgbClr val="C00000"/>
          </a:solidFill>
          <a:ln w="12700">
            <a:noFill/>
          </a:ln>
        </p:spPr>
        <p:style>
          <a:lnRef idx="2">
            <a:schemeClr val="accent5"/>
          </a:lnRef>
          <a:fillRef idx="1">
            <a:schemeClr val="lt1"/>
          </a:fillRef>
          <a:effectRef idx="0">
            <a:schemeClr val="accent5"/>
          </a:effectRef>
          <a:fontRef idx="minor">
            <a:schemeClr val="dk1"/>
          </a:fontRef>
        </p:style>
        <p:txBody>
          <a:bodyPr vert="eaVert" wrap="none" lIns="91428" tIns="45714" rIns="91428" bIns="45714" rtlCol="0" anchor="ctr"/>
          <a:lstStyle/>
          <a:p>
            <a:pPr algn="ctr"/>
            <a:r>
              <a:rPr lang="zh-CN" altLang="en-US" sz="1200" kern="0" dirty="0">
                <a:solidFill>
                  <a:prstClr val="white"/>
                </a:solidFill>
                <a:latin typeface="微软雅黑" pitchFamily="34" charset="-122"/>
              </a:rPr>
              <a:t>营销触达</a:t>
            </a:r>
          </a:p>
        </p:txBody>
      </p:sp>
      <p:sp>
        <p:nvSpPr>
          <p:cNvPr id="25" name="文本框 24"/>
          <p:cNvSpPr txBox="1"/>
          <p:nvPr/>
        </p:nvSpPr>
        <p:spPr>
          <a:xfrm>
            <a:off x="645363" y="4540298"/>
            <a:ext cx="1316552" cy="311615"/>
          </a:xfrm>
          <a:prstGeom prst="rect">
            <a:avLst/>
          </a:prstGeom>
          <a:noFill/>
        </p:spPr>
        <p:txBody>
          <a:bodyPr wrap="square" lIns="91428" tIns="45714" rIns="91428" bIns="45714" rtlCol="0">
            <a:spAutoFit/>
          </a:bodyPr>
          <a:lstStyle/>
          <a:p>
            <a:pPr algn="ctr"/>
            <a:r>
              <a:rPr lang="en-US" altLang="zh-CN" dirty="0" smtClean="0">
                <a:solidFill>
                  <a:prstClr val="black"/>
                </a:solidFill>
              </a:rPr>
              <a:t>……</a:t>
            </a:r>
            <a:endParaRPr lang="zh-CN" altLang="en-US" dirty="0">
              <a:solidFill>
                <a:prstClr val="black"/>
              </a:solidFill>
            </a:endParaRPr>
          </a:p>
        </p:txBody>
      </p:sp>
      <p:sp>
        <p:nvSpPr>
          <p:cNvPr id="26" name="文本框 25"/>
          <p:cNvSpPr txBox="1"/>
          <p:nvPr/>
        </p:nvSpPr>
        <p:spPr>
          <a:xfrm>
            <a:off x="769425" y="3145349"/>
            <a:ext cx="1103300" cy="276999"/>
          </a:xfrm>
          <a:prstGeom prst="rect">
            <a:avLst/>
          </a:prstGeom>
          <a:noFill/>
        </p:spPr>
        <p:txBody>
          <a:bodyPr wrap="square" lIns="91428" tIns="45714" rIns="91428" bIns="45714" rtlCol="0">
            <a:spAutoFit/>
          </a:bodyPr>
          <a:lstStyle/>
          <a:p>
            <a:pPr algn="ctr"/>
            <a:r>
              <a:rPr lang="zh-CN" altLang="en-US" sz="1200" dirty="0">
                <a:solidFill>
                  <a:prstClr val="black"/>
                </a:solidFill>
              </a:rPr>
              <a:t>操作人员</a:t>
            </a:r>
          </a:p>
        </p:txBody>
      </p:sp>
      <p:sp>
        <p:nvSpPr>
          <p:cNvPr id="27" name="文本框 26"/>
          <p:cNvSpPr txBox="1"/>
          <p:nvPr/>
        </p:nvSpPr>
        <p:spPr>
          <a:xfrm>
            <a:off x="765897" y="4198325"/>
            <a:ext cx="1103300" cy="276999"/>
          </a:xfrm>
          <a:prstGeom prst="rect">
            <a:avLst/>
          </a:prstGeom>
          <a:noFill/>
        </p:spPr>
        <p:txBody>
          <a:bodyPr wrap="square" lIns="91428" tIns="45714" rIns="91428" bIns="45714" rtlCol="0">
            <a:spAutoFit/>
          </a:bodyPr>
          <a:lstStyle/>
          <a:p>
            <a:pPr algn="ctr"/>
            <a:r>
              <a:rPr lang="zh-CN" altLang="en-US" sz="1200" dirty="0">
                <a:solidFill>
                  <a:prstClr val="black"/>
                </a:solidFill>
              </a:rPr>
              <a:t>操作人员</a:t>
            </a:r>
          </a:p>
        </p:txBody>
      </p:sp>
      <p:sp>
        <p:nvSpPr>
          <p:cNvPr id="29" name="圆角矩形 28"/>
          <p:cNvSpPr/>
          <p:nvPr/>
        </p:nvSpPr>
        <p:spPr bwMode="auto">
          <a:xfrm>
            <a:off x="6426561" y="3056448"/>
            <a:ext cx="648000" cy="1620000"/>
          </a:xfrm>
          <a:prstGeom prst="roundRect">
            <a:avLst/>
          </a:prstGeom>
          <a:solidFill>
            <a:srgbClr val="C00000"/>
          </a:solidFill>
          <a:ln w="12700">
            <a:noFill/>
          </a:ln>
        </p:spPr>
        <p:style>
          <a:lnRef idx="2">
            <a:schemeClr val="accent5"/>
          </a:lnRef>
          <a:fillRef idx="1">
            <a:schemeClr val="lt1"/>
          </a:fillRef>
          <a:effectRef idx="0">
            <a:schemeClr val="accent5"/>
          </a:effectRef>
          <a:fontRef idx="minor">
            <a:schemeClr val="dk1"/>
          </a:fontRef>
        </p:style>
        <p:txBody>
          <a:bodyPr vert="wordArtVert" wrap="none" lIns="91428" tIns="45714" rIns="91428" bIns="45714" rtlCol="0" anchor="b" anchorCtr="0"/>
          <a:lstStyle/>
          <a:p>
            <a:pPr algn="ctr"/>
            <a:r>
              <a:rPr lang="zh-CN" altLang="en-US" sz="1200" kern="0" dirty="0">
                <a:solidFill>
                  <a:prstClr val="white"/>
                </a:solidFill>
                <a:latin typeface="微软雅黑" pitchFamily="34" charset="-122"/>
              </a:rPr>
              <a:t>营销计划制定</a:t>
            </a:r>
            <a:endParaRPr lang="en-US" altLang="zh-CN" sz="1200" kern="0" dirty="0">
              <a:solidFill>
                <a:prstClr val="white"/>
              </a:solidFill>
              <a:latin typeface="微软雅黑" pitchFamily="34" charset="-122"/>
            </a:endParaRPr>
          </a:p>
          <a:p>
            <a:pPr algn="ctr"/>
            <a:r>
              <a:rPr lang="zh-CN" altLang="en-US" sz="1200" kern="0" dirty="0">
                <a:solidFill>
                  <a:prstClr val="white"/>
                </a:solidFill>
                <a:latin typeface="微软雅黑" pitchFamily="34" charset="-122"/>
              </a:rPr>
              <a:t>（营销策略）</a:t>
            </a:r>
            <a:endParaRPr lang="en-US" altLang="zh-CN" sz="1200" kern="0" dirty="0">
              <a:solidFill>
                <a:prstClr val="white"/>
              </a:solidFill>
              <a:latin typeface="微软雅黑" pitchFamily="34" charset="-122"/>
            </a:endParaRPr>
          </a:p>
        </p:txBody>
      </p:sp>
      <p:cxnSp>
        <p:nvCxnSpPr>
          <p:cNvPr id="30" name="直接箭头连接符 37"/>
          <p:cNvCxnSpPr>
            <a:stCxn id="29" idx="3"/>
          </p:cNvCxnSpPr>
          <p:nvPr/>
        </p:nvCxnSpPr>
        <p:spPr>
          <a:xfrm>
            <a:off x="6239272" y="3866448"/>
            <a:ext cx="187293" cy="0"/>
          </a:xfrm>
          <a:prstGeom prst="straightConnector1">
            <a:avLst/>
          </a:prstGeom>
          <a:ln>
            <a:solidFill>
              <a:srgbClr val="C3D69B"/>
            </a:solidFill>
            <a:tailEnd type="triangle"/>
          </a:ln>
        </p:spPr>
        <p:style>
          <a:lnRef idx="2">
            <a:schemeClr val="accent1"/>
          </a:lnRef>
          <a:fillRef idx="0">
            <a:schemeClr val="accent1"/>
          </a:fillRef>
          <a:effectRef idx="1">
            <a:schemeClr val="accent1"/>
          </a:effectRef>
          <a:fontRef idx="minor">
            <a:schemeClr val="tx1"/>
          </a:fontRef>
        </p:style>
      </p:cxnSp>
      <p:sp>
        <p:nvSpPr>
          <p:cNvPr id="31" name="圆角矩形 30"/>
          <p:cNvSpPr/>
          <p:nvPr/>
        </p:nvSpPr>
        <p:spPr bwMode="auto">
          <a:xfrm>
            <a:off x="8097146" y="3056448"/>
            <a:ext cx="648000" cy="1620000"/>
          </a:xfrm>
          <a:prstGeom prst="roundRect">
            <a:avLst/>
          </a:prstGeom>
          <a:solidFill>
            <a:srgbClr val="C00000"/>
          </a:solidFill>
          <a:ln w="12700">
            <a:noFill/>
          </a:ln>
        </p:spPr>
        <p:style>
          <a:lnRef idx="2">
            <a:schemeClr val="accent5"/>
          </a:lnRef>
          <a:fillRef idx="1">
            <a:schemeClr val="lt1"/>
          </a:fillRef>
          <a:effectRef idx="0">
            <a:schemeClr val="accent5"/>
          </a:effectRef>
          <a:fontRef idx="minor">
            <a:schemeClr val="dk1"/>
          </a:fontRef>
        </p:style>
        <p:txBody>
          <a:bodyPr vert="eaVert" wrap="none" lIns="91428" tIns="45714" rIns="91428" bIns="45714" rtlCol="0" anchor="ctr"/>
          <a:lstStyle/>
          <a:p>
            <a:pPr algn="ctr"/>
            <a:r>
              <a:rPr lang="zh-CN" altLang="en-US" sz="1200" kern="0" dirty="0">
                <a:solidFill>
                  <a:prstClr val="white"/>
                </a:solidFill>
                <a:latin typeface="微软雅黑" pitchFamily="34" charset="-122"/>
              </a:rPr>
              <a:t>营销效果评估</a:t>
            </a:r>
          </a:p>
        </p:txBody>
      </p:sp>
      <p:sp>
        <p:nvSpPr>
          <p:cNvPr id="33" name="矩形 32"/>
          <p:cNvSpPr/>
          <p:nvPr/>
        </p:nvSpPr>
        <p:spPr>
          <a:xfrm>
            <a:off x="0" y="731358"/>
            <a:ext cx="9144000" cy="1708160"/>
          </a:xfrm>
          <a:prstGeom prst="rect">
            <a:avLst/>
          </a:prstGeom>
          <a:noFill/>
        </p:spPr>
        <p:txBody>
          <a:bodyPr wrap="square" rtlCol="0" anchor="ctr">
            <a:spAutoFit/>
          </a:bodyPr>
          <a:lstStyle/>
          <a:p>
            <a:pPr marL="285750" indent="-285750" defTabSz="685165">
              <a:lnSpc>
                <a:spcPct val="150000"/>
              </a:lnSpc>
              <a:buClr>
                <a:srgbClr val="C00000"/>
              </a:buClr>
              <a:buFont typeface="Wingdings" charset="2"/>
              <a:buChar char="n"/>
            </a:pPr>
            <a:r>
              <a:rPr kumimoji="1" lang="zh-CN" altLang="en-US" b="1" dirty="0">
                <a:solidFill>
                  <a:prstClr val="black">
                    <a:lumMod val="95000"/>
                    <a:lumOff val="5000"/>
                  </a:prstClr>
                </a:solidFill>
                <a:latin typeface="微软雅黑"/>
              </a:rPr>
              <a:t>定义：基于客户营销需求，进行多维度分析用户行为习惯和兴趣偏好，圈定目标客群，并通过短信、邮箱、</a:t>
            </a:r>
            <a:r>
              <a:rPr kumimoji="1" lang="zh-CN" altLang="en-US" b="1" dirty="0" smtClean="0">
                <a:solidFill>
                  <a:prstClr val="black">
                    <a:lumMod val="95000"/>
                    <a:lumOff val="5000"/>
                  </a:prstClr>
                </a:solidFill>
                <a:latin typeface="微软雅黑"/>
              </a:rPr>
              <a:t>外呼，</a:t>
            </a:r>
            <a:r>
              <a:rPr kumimoji="1" lang="zh-CN" altLang="en-US" b="1" dirty="0">
                <a:solidFill>
                  <a:prstClr val="black">
                    <a:lumMod val="95000"/>
                    <a:lumOff val="5000"/>
                  </a:prstClr>
                </a:solidFill>
                <a:latin typeface="微软雅黑"/>
              </a:rPr>
              <a:t>实现精准营销全流程管理和服务。</a:t>
            </a:r>
            <a:endParaRPr kumimoji="1" lang="en-US" altLang="zh-CN" b="1" dirty="0">
              <a:solidFill>
                <a:prstClr val="black">
                  <a:lumMod val="95000"/>
                  <a:lumOff val="5000"/>
                </a:prstClr>
              </a:solidFill>
              <a:latin typeface="微软雅黑"/>
            </a:endParaRPr>
          </a:p>
          <a:p>
            <a:pPr marL="285750" indent="-285750" defTabSz="685165">
              <a:lnSpc>
                <a:spcPct val="150000"/>
              </a:lnSpc>
              <a:buClr>
                <a:srgbClr val="C00000"/>
              </a:buClr>
              <a:buFont typeface="Wingdings" charset="2"/>
              <a:buChar char="n"/>
            </a:pPr>
            <a:r>
              <a:rPr kumimoji="1" lang="zh-CN" altLang="en-US" b="1" dirty="0">
                <a:solidFill>
                  <a:prstClr val="black">
                    <a:lumMod val="95000"/>
                    <a:lumOff val="5000"/>
                  </a:prstClr>
                </a:solidFill>
                <a:latin typeface="微软雅黑"/>
              </a:rPr>
              <a:t>为保证中国联通数据安全，企业需要通过申请中国联通的统一接入</a:t>
            </a:r>
            <a:r>
              <a:rPr kumimoji="1" lang="zh-CN" altLang="en-US" b="1" dirty="0" smtClean="0">
                <a:solidFill>
                  <a:prstClr val="black">
                    <a:lumMod val="95000"/>
                    <a:lumOff val="5000"/>
                  </a:prstClr>
                </a:solidFill>
                <a:latin typeface="微软雅黑"/>
              </a:rPr>
              <a:t>平台</a:t>
            </a:r>
            <a:r>
              <a:rPr kumimoji="1" lang="en-US" altLang="zh-CN" b="1" dirty="0" smtClean="0">
                <a:solidFill>
                  <a:prstClr val="black">
                    <a:lumMod val="95000"/>
                    <a:lumOff val="5000"/>
                  </a:prstClr>
                </a:solidFill>
                <a:latin typeface="微软雅黑"/>
              </a:rPr>
              <a:t>Wo</a:t>
            </a:r>
            <a:r>
              <a:rPr kumimoji="1" lang="zh-CN" altLang="en-US" b="1" dirty="0" smtClean="0">
                <a:solidFill>
                  <a:prstClr val="black">
                    <a:lumMod val="95000"/>
                    <a:lumOff val="5000"/>
                  </a:prstClr>
                </a:solidFill>
                <a:latin typeface="微软雅黑"/>
              </a:rPr>
              <a:t>营销平台</a:t>
            </a:r>
            <a:r>
              <a:rPr kumimoji="1" lang="zh-CN" altLang="en-US" b="1" dirty="0">
                <a:solidFill>
                  <a:prstClr val="black">
                    <a:lumMod val="95000"/>
                    <a:lumOff val="5000"/>
                  </a:prstClr>
                </a:solidFill>
                <a:latin typeface="微软雅黑"/>
              </a:rPr>
              <a:t>。</a:t>
            </a:r>
          </a:p>
          <a:p>
            <a:pPr marL="285750" indent="-285750" defTabSz="685165">
              <a:lnSpc>
                <a:spcPct val="150000"/>
              </a:lnSpc>
              <a:buClr>
                <a:srgbClr val="C00000"/>
              </a:buClr>
              <a:buFont typeface="Wingdings" charset="2"/>
              <a:buChar char="n"/>
            </a:pPr>
            <a:r>
              <a:rPr kumimoji="1" lang="en-US" altLang="zh-CN" b="1" dirty="0" smtClean="0">
                <a:solidFill>
                  <a:prstClr val="black">
                    <a:lumMod val="95000"/>
                    <a:lumOff val="5000"/>
                  </a:prstClr>
                </a:solidFill>
                <a:latin typeface="微软雅黑"/>
              </a:rPr>
              <a:t>Wo</a:t>
            </a:r>
            <a:r>
              <a:rPr kumimoji="1" lang="zh-CN" altLang="en-US" b="1" dirty="0" smtClean="0">
                <a:solidFill>
                  <a:prstClr val="black">
                    <a:lumMod val="95000"/>
                    <a:lumOff val="5000"/>
                  </a:prstClr>
                </a:solidFill>
                <a:latin typeface="微软雅黑"/>
              </a:rPr>
              <a:t>营销定位</a:t>
            </a:r>
            <a:r>
              <a:rPr kumimoji="1" lang="zh-CN" altLang="en-US" b="1" dirty="0">
                <a:solidFill>
                  <a:prstClr val="black">
                    <a:lumMod val="95000"/>
                    <a:lumOff val="5000"/>
                  </a:prstClr>
                </a:solidFill>
                <a:latin typeface="微软雅黑"/>
              </a:rPr>
              <a:t>提供营销活动的全流程</a:t>
            </a:r>
            <a:r>
              <a:rPr kumimoji="1" lang="zh-CN" altLang="en-US" b="1" dirty="0" smtClean="0">
                <a:solidFill>
                  <a:prstClr val="black">
                    <a:lumMod val="95000"/>
                    <a:lumOff val="5000"/>
                  </a:prstClr>
                </a:solidFill>
                <a:latin typeface="微软雅黑"/>
              </a:rPr>
              <a:t>管理</a:t>
            </a:r>
            <a:r>
              <a:rPr kumimoji="1" lang="zh-CN" altLang="en-US" b="1" dirty="0">
                <a:solidFill>
                  <a:prstClr val="black">
                    <a:lumMod val="95000"/>
                    <a:lumOff val="5000"/>
                  </a:prstClr>
                </a:solidFill>
                <a:latin typeface="微软雅黑"/>
              </a:rPr>
              <a:t>，</a:t>
            </a:r>
            <a:r>
              <a:rPr kumimoji="1" lang="zh-CN" altLang="en-US" b="1" dirty="0" smtClean="0">
                <a:solidFill>
                  <a:prstClr val="black">
                    <a:lumMod val="95000"/>
                    <a:lumOff val="5000"/>
                  </a:prstClr>
                </a:solidFill>
                <a:latin typeface="微软雅黑"/>
              </a:rPr>
              <a:t>面向</a:t>
            </a:r>
            <a:r>
              <a:rPr kumimoji="1" lang="zh-CN" altLang="en-US" b="1" dirty="0">
                <a:solidFill>
                  <a:prstClr val="black">
                    <a:lumMod val="95000"/>
                    <a:lumOff val="5000"/>
                  </a:prstClr>
                </a:solidFill>
                <a:latin typeface="微软雅黑"/>
              </a:rPr>
              <a:t>合作伙伴</a:t>
            </a:r>
            <a:r>
              <a:rPr kumimoji="1" lang="zh-CN" altLang="en-US" b="1" dirty="0" smtClean="0">
                <a:solidFill>
                  <a:prstClr val="black">
                    <a:lumMod val="95000"/>
                    <a:lumOff val="5000"/>
                  </a:prstClr>
                </a:solidFill>
                <a:latin typeface="微软雅黑"/>
              </a:rPr>
              <a:t>开放</a:t>
            </a:r>
            <a:r>
              <a:rPr kumimoji="1" lang="en-US" altLang="zh-CN" b="1" dirty="0" smtClean="0">
                <a:solidFill>
                  <a:prstClr val="black">
                    <a:lumMod val="95000"/>
                    <a:lumOff val="5000"/>
                  </a:prstClr>
                </a:solidFill>
                <a:latin typeface="微软雅黑"/>
              </a:rPr>
              <a:t>Wo</a:t>
            </a:r>
            <a:r>
              <a:rPr kumimoji="1" lang="zh-CN" altLang="en-US" b="1" dirty="0" smtClean="0">
                <a:solidFill>
                  <a:prstClr val="black">
                    <a:lumMod val="95000"/>
                    <a:lumOff val="5000"/>
                  </a:prstClr>
                </a:solidFill>
                <a:latin typeface="微软雅黑"/>
              </a:rPr>
              <a:t>营销平台用户</a:t>
            </a:r>
            <a:r>
              <a:rPr kumimoji="1" lang="zh-CN" altLang="en-US" b="1" dirty="0">
                <a:solidFill>
                  <a:prstClr val="black">
                    <a:lumMod val="95000"/>
                    <a:lumOff val="5000"/>
                  </a:prstClr>
                </a:solidFill>
                <a:latin typeface="微软雅黑"/>
              </a:rPr>
              <a:t>群管理及营销计划创建等功能，企业可自行创建营销计划。</a:t>
            </a:r>
          </a:p>
        </p:txBody>
      </p:sp>
      <p:cxnSp>
        <p:nvCxnSpPr>
          <p:cNvPr id="457" name="直接箭头连接符 37"/>
          <p:cNvCxnSpPr>
            <a:stCxn id="29" idx="3"/>
            <a:endCxn id="24" idx="1"/>
          </p:cNvCxnSpPr>
          <p:nvPr/>
        </p:nvCxnSpPr>
        <p:spPr>
          <a:xfrm>
            <a:off x="7074561" y="3866448"/>
            <a:ext cx="187293" cy="0"/>
          </a:xfrm>
          <a:prstGeom prst="straightConnector1">
            <a:avLst/>
          </a:prstGeom>
          <a:ln>
            <a:solidFill>
              <a:srgbClr val="C3D69B"/>
            </a:solidFill>
            <a:tailEnd type="triangle"/>
          </a:ln>
        </p:spPr>
        <p:style>
          <a:lnRef idx="2">
            <a:schemeClr val="accent1"/>
          </a:lnRef>
          <a:fillRef idx="0">
            <a:schemeClr val="accent1"/>
          </a:fillRef>
          <a:effectRef idx="1">
            <a:schemeClr val="accent1"/>
          </a:effectRef>
          <a:fontRef idx="minor">
            <a:schemeClr val="tx1"/>
          </a:fontRef>
        </p:style>
      </p:cxnSp>
      <p:cxnSp>
        <p:nvCxnSpPr>
          <p:cNvPr id="461" name="直接箭头连接符 37"/>
          <p:cNvCxnSpPr>
            <a:stCxn id="24" idx="3"/>
            <a:endCxn id="31" idx="1"/>
          </p:cNvCxnSpPr>
          <p:nvPr/>
        </p:nvCxnSpPr>
        <p:spPr>
          <a:xfrm>
            <a:off x="7909854" y="3866448"/>
            <a:ext cx="187292" cy="0"/>
          </a:xfrm>
          <a:prstGeom prst="straightConnector1">
            <a:avLst/>
          </a:prstGeom>
          <a:ln>
            <a:solidFill>
              <a:srgbClr val="C3D69B"/>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410566654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289128" y="1318230"/>
            <a:ext cx="2319858" cy="461661"/>
          </a:xfrm>
          <a:prstGeom prst="rect">
            <a:avLst/>
          </a:prstGeom>
        </p:spPr>
        <p:txBody>
          <a:bodyPr wrap="none" lIns="91424" tIns="45712" rIns="91424" bIns="45712">
            <a:spAutoFit/>
          </a:bodyPr>
          <a:lstStyle/>
          <a:p>
            <a:pPr marL="285708" indent="-285708" defTabSz="913584">
              <a:lnSpc>
                <a:spcPct val="150000"/>
              </a:lnSpc>
              <a:buClr>
                <a:srgbClr val="C00000"/>
              </a:buClr>
              <a:buFont typeface="Wingdings" panose="05000000000000000000" pitchFamily="2" charset="2"/>
              <a:buChar char="Ø"/>
              <a:defRPr/>
            </a:pPr>
            <a:r>
              <a:rPr lang="zh-CN" altLang="en-US" sz="1600" b="1" dirty="0">
                <a:solidFill>
                  <a:prstClr val="black"/>
                </a:solidFill>
                <a:latin typeface="微软雅黑"/>
              </a:rPr>
              <a:t>短信渠道落地情况：</a:t>
            </a:r>
            <a:endParaRPr lang="en-US" altLang="zh-CN" sz="1600" b="1" dirty="0">
              <a:solidFill>
                <a:prstClr val="black"/>
              </a:solidFill>
              <a:latin typeface="微软雅黑"/>
            </a:endParaRPr>
          </a:p>
        </p:txBody>
      </p:sp>
      <p:sp>
        <p:nvSpPr>
          <p:cNvPr id="21" name="矩形 4"/>
          <p:cNvSpPr>
            <a:spLocks noChangeArrowheads="1"/>
          </p:cNvSpPr>
          <p:nvPr/>
        </p:nvSpPr>
        <p:spPr bwMode="auto">
          <a:xfrm>
            <a:off x="2407579" y="2899996"/>
            <a:ext cx="5840133" cy="3693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24" tIns="45712" rIns="91424" bIns="45712">
            <a:spAutoFit/>
          </a:bodyPr>
          <a:lstStyle>
            <a:lvl1pPr fontAlgn="ctr">
              <a:lnSpc>
                <a:spcPct val="150000"/>
              </a:lnSpc>
              <a:spcBef>
                <a:spcPct val="20000"/>
              </a:spcBef>
              <a:buClr>
                <a:schemeClr val="accent1"/>
              </a:buClr>
              <a:buSzPct val="60000"/>
              <a:buFont typeface="Wingdings" panose="05000000000000000000" pitchFamily="2" charset="2"/>
              <a:buChar char="p"/>
              <a:defRPr b="1">
                <a:solidFill>
                  <a:schemeClr val="tx1"/>
                </a:solidFill>
                <a:latin typeface="微软雅黑" panose="020B0503020204020204" pitchFamily="34" charset="-122"/>
                <a:ea typeface="微软雅黑" panose="020B0503020204020204" pitchFamily="34" charset="-122"/>
              </a:defRPr>
            </a:lvl1pPr>
            <a:lvl2pPr marL="742950" indent="-285750" fontAlgn="ctr">
              <a:lnSpc>
                <a:spcPct val="150000"/>
              </a:lnSpc>
              <a:spcBef>
                <a:spcPct val="20000"/>
              </a:spcBef>
              <a:buClr>
                <a:schemeClr val="accent1"/>
              </a:buClr>
              <a:buSzPct val="60000"/>
              <a:buFont typeface="Wingdings" panose="05000000000000000000" pitchFamily="2" charset="2"/>
              <a:buChar char="l"/>
              <a:defRPr sz="1600">
                <a:solidFill>
                  <a:schemeClr val="tx1"/>
                </a:solidFill>
                <a:latin typeface="微软雅黑" panose="020B0503020204020204" pitchFamily="34" charset="-122"/>
                <a:ea typeface="微软雅黑" panose="020B0503020204020204" pitchFamily="34" charset="-122"/>
              </a:defRPr>
            </a:lvl2pPr>
            <a:lvl3pPr marL="1143000" indent="-228600" fontAlgn="ctr">
              <a:lnSpc>
                <a:spcPct val="150000"/>
              </a:lnSpc>
              <a:spcBef>
                <a:spcPct val="20000"/>
              </a:spcBef>
              <a:buClr>
                <a:schemeClr val="accent1"/>
              </a:buClr>
              <a:buSzPct val="60000"/>
              <a:buFont typeface="Wingdings" panose="05000000000000000000" pitchFamily="2" charset="2"/>
              <a:buChar char="l"/>
              <a:defRPr sz="1400">
                <a:solidFill>
                  <a:schemeClr val="tx1"/>
                </a:solidFill>
                <a:latin typeface="微软雅黑" panose="020B0503020204020204" pitchFamily="34" charset="-122"/>
                <a:ea typeface="微软雅黑" panose="020B0503020204020204" pitchFamily="34" charset="-122"/>
              </a:defRPr>
            </a:lvl3pPr>
            <a:lvl4pPr marL="1600200" indent="-228600" fontAlgn="ctr">
              <a:lnSpc>
                <a:spcPct val="150000"/>
              </a:lnSpc>
              <a:spcBef>
                <a:spcPct val="20000"/>
              </a:spcBef>
              <a:buClr>
                <a:schemeClr val="accent1"/>
              </a:buClr>
              <a:buSzPct val="60000"/>
              <a:buFont typeface="Wingdings" panose="05000000000000000000" pitchFamily="2" charset="2"/>
              <a:buChar char="l"/>
              <a:defRPr sz="1200">
                <a:solidFill>
                  <a:schemeClr val="tx1"/>
                </a:solidFill>
                <a:latin typeface="微软雅黑" panose="020B0503020204020204" pitchFamily="34" charset="-122"/>
                <a:ea typeface="微软雅黑" panose="020B0503020204020204" pitchFamily="34" charset="-122"/>
              </a:defRPr>
            </a:lvl4pPr>
            <a:lvl5pPr marL="2057400" indent="-228600" fontAlgn="ctr">
              <a:lnSpc>
                <a:spcPct val="120000"/>
              </a:lnSpc>
              <a:spcBef>
                <a:spcPct val="20000"/>
              </a:spcBef>
              <a:buClr>
                <a:schemeClr val="accent1"/>
              </a:buClr>
              <a:buSzPct val="60000"/>
              <a:buFont typeface="Wingdings" panose="05000000000000000000" pitchFamily="2" charset="2"/>
              <a:buChar char="l"/>
              <a:defRPr sz="1000">
                <a:solidFill>
                  <a:schemeClr val="tx1"/>
                </a:solidFill>
                <a:latin typeface="Verdana" panose="020B0604030504040204" pitchFamily="34" charset="0"/>
                <a:ea typeface="华文细黑" panose="02010600040101010101" pitchFamily="2" charset="-122"/>
              </a:defRPr>
            </a:lvl5pPr>
            <a:lvl6pPr marL="2514600" indent="-228600" defTabSz="912813"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000">
                <a:solidFill>
                  <a:schemeClr val="tx1"/>
                </a:solidFill>
                <a:latin typeface="Verdana" panose="020B0604030504040204" pitchFamily="34" charset="0"/>
                <a:ea typeface="华文细黑" panose="02010600040101010101" pitchFamily="2" charset="-122"/>
              </a:defRPr>
            </a:lvl6pPr>
            <a:lvl7pPr marL="2971800" indent="-228600" defTabSz="912813"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000">
                <a:solidFill>
                  <a:schemeClr val="tx1"/>
                </a:solidFill>
                <a:latin typeface="Verdana" panose="020B0604030504040204" pitchFamily="34" charset="0"/>
                <a:ea typeface="华文细黑" panose="02010600040101010101" pitchFamily="2" charset="-122"/>
              </a:defRPr>
            </a:lvl7pPr>
            <a:lvl8pPr marL="3429000" indent="-228600" defTabSz="912813"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000">
                <a:solidFill>
                  <a:schemeClr val="tx1"/>
                </a:solidFill>
                <a:latin typeface="Verdana" panose="020B0604030504040204" pitchFamily="34" charset="0"/>
                <a:ea typeface="华文细黑" panose="02010600040101010101" pitchFamily="2" charset="-122"/>
              </a:defRPr>
            </a:lvl8pPr>
            <a:lvl9pPr marL="3886200" indent="-228600" defTabSz="912813"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000">
                <a:solidFill>
                  <a:schemeClr val="tx1"/>
                </a:solidFill>
                <a:latin typeface="Verdana" panose="020B0604030504040204" pitchFamily="34" charset="0"/>
                <a:ea typeface="华文细黑" panose="02010600040101010101" pitchFamily="2" charset="-122"/>
              </a:defRPr>
            </a:lvl9pPr>
          </a:lstStyle>
          <a:p>
            <a:pPr defTabSz="685063" fontAlgn="base">
              <a:spcBef>
                <a:spcPct val="0"/>
              </a:spcBef>
              <a:buClrTx/>
              <a:buSzTx/>
              <a:buFontTx/>
              <a:buNone/>
            </a:pPr>
            <a:r>
              <a:rPr lang="zh-CN" altLang="en-US" sz="1200" dirty="0">
                <a:solidFill>
                  <a:srgbClr val="C00000"/>
                </a:solidFill>
              </a:rPr>
              <a:t>目前平台已实现并支撑总部一点接入总部集客部语音天地产品</a:t>
            </a:r>
          </a:p>
        </p:txBody>
      </p:sp>
      <p:sp>
        <p:nvSpPr>
          <p:cNvPr id="26" name="矩形 25"/>
          <p:cNvSpPr/>
          <p:nvPr/>
        </p:nvSpPr>
        <p:spPr>
          <a:xfrm>
            <a:off x="289128" y="4463153"/>
            <a:ext cx="2096263" cy="461653"/>
          </a:xfrm>
          <a:prstGeom prst="rect">
            <a:avLst/>
          </a:prstGeom>
        </p:spPr>
        <p:txBody>
          <a:bodyPr wrap="square" lIns="91424" tIns="45712" rIns="91424" bIns="45712">
            <a:spAutoFit/>
          </a:bodyPr>
          <a:lstStyle/>
          <a:p>
            <a:pPr marL="285708" indent="-285708" defTabSz="913584">
              <a:lnSpc>
                <a:spcPct val="150000"/>
              </a:lnSpc>
              <a:buClr>
                <a:srgbClr val="C00000"/>
              </a:buClr>
              <a:buFont typeface="Wingdings" panose="05000000000000000000" pitchFamily="2" charset="2"/>
              <a:buChar char="Ø"/>
              <a:defRPr/>
            </a:pPr>
            <a:r>
              <a:rPr lang="zh-CN" altLang="en-US" sz="1600" b="1">
                <a:solidFill>
                  <a:prstClr val="black"/>
                </a:solidFill>
                <a:latin typeface="微软雅黑"/>
              </a:rPr>
              <a:t>邮箱对接情况：</a:t>
            </a:r>
            <a:endParaRPr lang="en-US" altLang="zh-CN" sz="1600" b="1">
              <a:solidFill>
                <a:prstClr val="black"/>
              </a:solidFill>
              <a:latin typeface="微软雅黑"/>
            </a:endParaRPr>
          </a:p>
        </p:txBody>
      </p:sp>
      <p:sp>
        <p:nvSpPr>
          <p:cNvPr id="27" name="矩形 26"/>
          <p:cNvSpPr>
            <a:spLocks noChangeArrowheads="1"/>
          </p:cNvSpPr>
          <p:nvPr/>
        </p:nvSpPr>
        <p:spPr bwMode="auto">
          <a:xfrm>
            <a:off x="289128" y="1861416"/>
            <a:ext cx="8523274" cy="8906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24" tIns="45712" rIns="91424" bIns="45712">
            <a:spAutoFit/>
          </a:bodyPr>
          <a:lstStyle>
            <a:lvl1pPr marL="342900" indent="-342900" fontAlgn="ctr">
              <a:lnSpc>
                <a:spcPct val="150000"/>
              </a:lnSpc>
              <a:spcBef>
                <a:spcPct val="20000"/>
              </a:spcBef>
              <a:buClr>
                <a:schemeClr val="accent1"/>
              </a:buClr>
              <a:buSzPct val="60000"/>
              <a:buFont typeface="Wingdings" panose="05000000000000000000" pitchFamily="2" charset="2"/>
              <a:buChar char="p"/>
              <a:defRPr b="1">
                <a:solidFill>
                  <a:schemeClr val="tx1"/>
                </a:solidFill>
                <a:latin typeface="微软雅黑" panose="020B0503020204020204" pitchFamily="34" charset="-122"/>
                <a:ea typeface="微软雅黑" panose="020B0503020204020204" pitchFamily="34" charset="-122"/>
              </a:defRPr>
            </a:lvl1pPr>
            <a:lvl2pPr marL="1017588" indent="-342900" fontAlgn="ctr">
              <a:lnSpc>
                <a:spcPct val="150000"/>
              </a:lnSpc>
              <a:spcBef>
                <a:spcPct val="20000"/>
              </a:spcBef>
              <a:buClr>
                <a:schemeClr val="accent1"/>
              </a:buClr>
              <a:buSzPct val="60000"/>
              <a:buFont typeface="Wingdings" panose="05000000000000000000" pitchFamily="2" charset="2"/>
              <a:buChar char="l"/>
              <a:defRPr sz="1600">
                <a:solidFill>
                  <a:schemeClr val="tx1"/>
                </a:solidFill>
                <a:latin typeface="微软雅黑" panose="020B0503020204020204" pitchFamily="34" charset="-122"/>
                <a:ea typeface="微软雅黑" panose="020B0503020204020204" pitchFamily="34" charset="-122"/>
              </a:defRPr>
            </a:lvl2pPr>
            <a:lvl3pPr marL="1143000" indent="-228600" fontAlgn="ctr">
              <a:lnSpc>
                <a:spcPct val="150000"/>
              </a:lnSpc>
              <a:spcBef>
                <a:spcPct val="20000"/>
              </a:spcBef>
              <a:buClr>
                <a:schemeClr val="accent1"/>
              </a:buClr>
              <a:buSzPct val="60000"/>
              <a:buFont typeface="Wingdings" panose="05000000000000000000" pitchFamily="2" charset="2"/>
              <a:buChar char="l"/>
              <a:defRPr sz="1400">
                <a:solidFill>
                  <a:schemeClr val="tx1"/>
                </a:solidFill>
                <a:latin typeface="微软雅黑" panose="020B0503020204020204" pitchFamily="34" charset="-122"/>
                <a:ea typeface="微软雅黑" panose="020B0503020204020204" pitchFamily="34" charset="-122"/>
              </a:defRPr>
            </a:lvl3pPr>
            <a:lvl4pPr marL="1600200" indent="-228600" fontAlgn="ctr">
              <a:lnSpc>
                <a:spcPct val="150000"/>
              </a:lnSpc>
              <a:spcBef>
                <a:spcPct val="20000"/>
              </a:spcBef>
              <a:buClr>
                <a:schemeClr val="accent1"/>
              </a:buClr>
              <a:buSzPct val="60000"/>
              <a:buFont typeface="Wingdings" panose="05000000000000000000" pitchFamily="2" charset="2"/>
              <a:buChar char="l"/>
              <a:defRPr sz="1200">
                <a:solidFill>
                  <a:schemeClr val="tx1"/>
                </a:solidFill>
                <a:latin typeface="微软雅黑" panose="020B0503020204020204" pitchFamily="34" charset="-122"/>
                <a:ea typeface="微软雅黑" panose="020B0503020204020204" pitchFamily="34" charset="-122"/>
              </a:defRPr>
            </a:lvl4pPr>
            <a:lvl5pPr marL="2057400" indent="-228600" fontAlgn="ctr">
              <a:lnSpc>
                <a:spcPct val="120000"/>
              </a:lnSpc>
              <a:spcBef>
                <a:spcPct val="20000"/>
              </a:spcBef>
              <a:buClr>
                <a:schemeClr val="accent1"/>
              </a:buClr>
              <a:buSzPct val="60000"/>
              <a:buFont typeface="Wingdings" panose="05000000000000000000" pitchFamily="2" charset="2"/>
              <a:buChar char="l"/>
              <a:defRPr sz="1000">
                <a:solidFill>
                  <a:schemeClr val="tx1"/>
                </a:solidFill>
                <a:latin typeface="Verdana" panose="020B0604030504040204" pitchFamily="34" charset="0"/>
                <a:ea typeface="华文细黑" panose="02010600040101010101" pitchFamily="2" charset="-122"/>
              </a:defRPr>
            </a:lvl5pPr>
            <a:lvl6pPr marL="2514600" indent="-228600" defTabSz="912813"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000">
                <a:solidFill>
                  <a:schemeClr val="tx1"/>
                </a:solidFill>
                <a:latin typeface="Verdana" panose="020B0604030504040204" pitchFamily="34" charset="0"/>
                <a:ea typeface="华文细黑" panose="02010600040101010101" pitchFamily="2" charset="-122"/>
              </a:defRPr>
            </a:lvl6pPr>
            <a:lvl7pPr marL="2971800" indent="-228600" defTabSz="912813"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000">
                <a:solidFill>
                  <a:schemeClr val="tx1"/>
                </a:solidFill>
                <a:latin typeface="Verdana" panose="020B0604030504040204" pitchFamily="34" charset="0"/>
                <a:ea typeface="华文细黑" panose="02010600040101010101" pitchFamily="2" charset="-122"/>
              </a:defRPr>
            </a:lvl7pPr>
            <a:lvl8pPr marL="3429000" indent="-228600" defTabSz="912813"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000">
                <a:solidFill>
                  <a:schemeClr val="tx1"/>
                </a:solidFill>
                <a:latin typeface="Verdana" panose="020B0604030504040204" pitchFamily="34" charset="0"/>
                <a:ea typeface="华文细黑" panose="02010600040101010101" pitchFamily="2" charset="-122"/>
              </a:defRPr>
            </a:lvl8pPr>
            <a:lvl9pPr marL="3886200" indent="-228600" defTabSz="912813"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000">
                <a:solidFill>
                  <a:schemeClr val="tx1"/>
                </a:solidFill>
                <a:latin typeface="Verdana" panose="020B0604030504040204" pitchFamily="34" charset="0"/>
                <a:ea typeface="华文细黑" panose="02010600040101010101" pitchFamily="2" charset="-122"/>
              </a:defRPr>
            </a:lvl9pPr>
          </a:lstStyle>
          <a:p>
            <a:pPr marL="0" lvl="1" defTabSz="685063" fontAlgn="base">
              <a:spcBef>
                <a:spcPct val="0"/>
              </a:spcBef>
              <a:buClr>
                <a:srgbClr val="C00000"/>
              </a:buClr>
              <a:buSzTx/>
              <a:buFont typeface="Verdana" panose="020B0604030504040204" pitchFamily="34" charset="0"/>
              <a:buAutoNum type="arabicPeriod"/>
            </a:pPr>
            <a:r>
              <a:rPr lang="zh-CN" altLang="en-US" sz="1200" b="1" dirty="0">
                <a:solidFill>
                  <a:srgbClr val="C00000"/>
                </a:solidFill>
              </a:rPr>
              <a:t>已对接行业短信渠道：北京分公司行短、辽宁分公司行短、上海分公司行短</a:t>
            </a:r>
            <a:endParaRPr lang="en-US" altLang="zh-CN" sz="1200" b="1" dirty="0">
              <a:solidFill>
                <a:srgbClr val="C00000"/>
              </a:solidFill>
            </a:endParaRPr>
          </a:p>
          <a:p>
            <a:pPr marL="0" lvl="1" defTabSz="685063" fontAlgn="base">
              <a:spcBef>
                <a:spcPct val="0"/>
              </a:spcBef>
              <a:buClr>
                <a:srgbClr val="C00000"/>
              </a:buClr>
              <a:buSzTx/>
              <a:buFont typeface="Verdana" panose="020B0604030504040204" pitchFamily="34" charset="0"/>
              <a:buAutoNum type="arabicPeriod"/>
            </a:pPr>
            <a:r>
              <a:rPr lang="zh-CN" altLang="en-US" sz="1200" b="1" dirty="0">
                <a:solidFill>
                  <a:srgbClr val="C00000"/>
                </a:solidFill>
              </a:rPr>
              <a:t>已对接省分</a:t>
            </a:r>
            <a:r>
              <a:rPr lang="en-US" altLang="zh-CN" sz="1200" b="1" dirty="0">
                <a:solidFill>
                  <a:srgbClr val="C00000"/>
                </a:solidFill>
              </a:rPr>
              <a:t>116114</a:t>
            </a:r>
            <a:r>
              <a:rPr lang="zh-CN" altLang="en-US" sz="1200" b="1" dirty="0">
                <a:solidFill>
                  <a:srgbClr val="C00000"/>
                </a:solidFill>
              </a:rPr>
              <a:t>渠道：广东省省分</a:t>
            </a:r>
            <a:r>
              <a:rPr lang="en-US" altLang="zh-CN" sz="1200" b="1" dirty="0">
                <a:solidFill>
                  <a:srgbClr val="C00000"/>
                </a:solidFill>
              </a:rPr>
              <a:t>116114</a:t>
            </a:r>
            <a:r>
              <a:rPr lang="zh-CN" altLang="en-US" sz="1200" b="1" dirty="0">
                <a:solidFill>
                  <a:srgbClr val="C00000"/>
                </a:solidFill>
              </a:rPr>
              <a:t>短信</a:t>
            </a:r>
            <a:endParaRPr lang="en-US" altLang="zh-CN" sz="1200" b="1" dirty="0">
              <a:solidFill>
                <a:srgbClr val="C00000"/>
              </a:solidFill>
            </a:endParaRPr>
          </a:p>
          <a:p>
            <a:pPr marL="0" lvl="1" defTabSz="685063" fontAlgn="base">
              <a:spcBef>
                <a:spcPct val="0"/>
              </a:spcBef>
              <a:buClr>
                <a:srgbClr val="C00000"/>
              </a:buClr>
              <a:buSzTx/>
              <a:buFont typeface="Verdana" panose="020B0604030504040204" pitchFamily="34" charset="0"/>
              <a:buAutoNum type="arabicPeriod"/>
            </a:pPr>
            <a:r>
              <a:rPr lang="zh-CN" altLang="en-US" sz="1200" b="1" dirty="0">
                <a:solidFill>
                  <a:srgbClr val="C00000"/>
                </a:solidFill>
              </a:rPr>
              <a:t>已对接总部</a:t>
            </a:r>
            <a:r>
              <a:rPr lang="en-US" altLang="zh-CN" sz="1200" b="1" dirty="0">
                <a:solidFill>
                  <a:srgbClr val="C00000"/>
                </a:solidFill>
              </a:rPr>
              <a:t>116114</a:t>
            </a:r>
            <a:r>
              <a:rPr lang="zh-CN" altLang="en-US" sz="1200" b="1" dirty="0">
                <a:solidFill>
                  <a:srgbClr val="C00000"/>
                </a:solidFill>
              </a:rPr>
              <a:t>短信渠道</a:t>
            </a:r>
            <a:endParaRPr lang="en-US" altLang="zh-CN" sz="1200" b="1" dirty="0">
              <a:solidFill>
                <a:srgbClr val="C00000"/>
              </a:solidFill>
            </a:endParaRPr>
          </a:p>
        </p:txBody>
      </p:sp>
      <p:sp>
        <p:nvSpPr>
          <p:cNvPr id="28" name="矩形 27"/>
          <p:cNvSpPr/>
          <p:nvPr/>
        </p:nvSpPr>
        <p:spPr>
          <a:xfrm>
            <a:off x="0" y="742631"/>
            <a:ext cx="9144000" cy="377407"/>
          </a:xfrm>
          <a:prstGeom prst="rect">
            <a:avLst/>
          </a:prstGeom>
          <a:noFill/>
        </p:spPr>
        <p:txBody>
          <a:bodyPr wrap="square" lIns="91436" tIns="45718" rIns="91436" bIns="45718" rtlCol="0" anchor="ctr">
            <a:spAutoFit/>
          </a:bodyPr>
          <a:lstStyle/>
          <a:p>
            <a:pPr marL="285750" indent="-285750" defTabSz="685131">
              <a:lnSpc>
                <a:spcPct val="150000"/>
              </a:lnSpc>
              <a:buClr>
                <a:srgbClr val="C00000"/>
              </a:buClr>
              <a:buFont typeface="Wingdings" charset="2"/>
              <a:buChar char="n"/>
            </a:pPr>
            <a:r>
              <a:rPr kumimoji="1" lang="en-US" altLang="zh-CN" b="1" dirty="0" smtClean="0">
                <a:solidFill>
                  <a:prstClr val="black">
                    <a:lumMod val="95000"/>
                    <a:lumOff val="5000"/>
                  </a:prstClr>
                </a:solidFill>
                <a:latin typeface="微软雅黑"/>
              </a:rPr>
              <a:t>Wo</a:t>
            </a:r>
            <a:r>
              <a:rPr kumimoji="1" lang="zh-CN" altLang="en-US" b="1" dirty="0" smtClean="0">
                <a:solidFill>
                  <a:prstClr val="black">
                    <a:lumMod val="95000"/>
                    <a:lumOff val="5000"/>
                  </a:prstClr>
                </a:solidFill>
                <a:latin typeface="微软雅黑"/>
              </a:rPr>
              <a:t>营销平台</a:t>
            </a:r>
            <a:r>
              <a:rPr kumimoji="1" lang="zh-CN" altLang="en-US" b="1" dirty="0">
                <a:solidFill>
                  <a:prstClr val="black">
                    <a:lumMod val="95000"/>
                    <a:lumOff val="5000"/>
                  </a:prstClr>
                </a:solidFill>
                <a:latin typeface="微软雅黑"/>
              </a:rPr>
              <a:t>对接多样化的渠道</a:t>
            </a:r>
            <a:r>
              <a:rPr kumimoji="1" lang="zh-CN" altLang="en-US" b="1" dirty="0" smtClean="0">
                <a:solidFill>
                  <a:prstClr val="black">
                    <a:lumMod val="95000"/>
                    <a:lumOff val="5000"/>
                  </a:prstClr>
                </a:solidFill>
                <a:latin typeface="微软雅黑"/>
              </a:rPr>
              <a:t>，直接</a:t>
            </a:r>
            <a:r>
              <a:rPr kumimoji="1" lang="zh-CN" altLang="en-US" b="1" dirty="0">
                <a:solidFill>
                  <a:prstClr val="black">
                    <a:lumMod val="95000"/>
                    <a:lumOff val="5000"/>
                  </a:prstClr>
                </a:solidFill>
                <a:latin typeface="微软雅黑"/>
              </a:rPr>
              <a:t>触达目标用户，提高营销转化率。</a:t>
            </a:r>
          </a:p>
        </p:txBody>
      </p:sp>
      <p:sp>
        <p:nvSpPr>
          <p:cNvPr id="29" name="标题 2"/>
          <p:cNvSpPr>
            <a:spLocks noGrp="1"/>
          </p:cNvSpPr>
          <p:nvPr>
            <p:ph type="title"/>
          </p:nvPr>
        </p:nvSpPr>
        <p:spPr>
          <a:xfrm>
            <a:off x="628658" y="140923"/>
            <a:ext cx="6801317" cy="473447"/>
          </a:xfrm>
        </p:spPr>
        <p:txBody>
          <a:bodyPr/>
          <a:lstStyle/>
          <a:p>
            <a:r>
              <a:rPr lang="en-US" altLang="zh-CN" dirty="0" smtClean="0">
                <a:solidFill>
                  <a:schemeClr val="tx1">
                    <a:lumMod val="95000"/>
                    <a:lumOff val="5000"/>
                  </a:schemeClr>
                </a:solidFill>
              </a:rPr>
              <a:t>3.1</a:t>
            </a:r>
            <a:r>
              <a:rPr lang="zh-CN" altLang="en-US" dirty="0" smtClean="0">
                <a:solidFill>
                  <a:schemeClr val="tx1">
                    <a:lumMod val="95000"/>
                    <a:lumOff val="5000"/>
                  </a:schemeClr>
                </a:solidFill>
              </a:rPr>
              <a:t>、</a:t>
            </a:r>
            <a:r>
              <a:rPr lang="en-US" altLang="zh-CN" dirty="0" smtClean="0">
                <a:solidFill>
                  <a:schemeClr val="tx1">
                    <a:lumMod val="95000"/>
                    <a:lumOff val="5000"/>
                  </a:schemeClr>
                </a:solidFill>
              </a:rPr>
              <a:t>Wo</a:t>
            </a:r>
            <a:r>
              <a:rPr lang="zh-CN" altLang="en-US" dirty="0" smtClean="0">
                <a:solidFill>
                  <a:schemeClr val="tx1">
                    <a:lumMod val="95000"/>
                    <a:lumOff val="5000"/>
                  </a:schemeClr>
                </a:solidFill>
              </a:rPr>
              <a:t>营销</a:t>
            </a:r>
            <a:r>
              <a:rPr lang="en-US" altLang="zh-CN" dirty="0" smtClean="0">
                <a:solidFill>
                  <a:schemeClr val="tx1">
                    <a:lumMod val="95000"/>
                    <a:lumOff val="5000"/>
                  </a:schemeClr>
                </a:solidFill>
              </a:rPr>
              <a:t>-</a:t>
            </a:r>
            <a:r>
              <a:rPr lang="zh-CN" altLang="en-US" dirty="0" smtClean="0">
                <a:solidFill>
                  <a:schemeClr val="tx1">
                    <a:lumMod val="95000"/>
                    <a:lumOff val="5000"/>
                  </a:schemeClr>
                </a:solidFill>
              </a:rPr>
              <a:t>多渠道触达</a:t>
            </a:r>
            <a:endParaRPr lang="zh-CN" altLang="en-US" dirty="0">
              <a:solidFill>
                <a:schemeClr val="tx1">
                  <a:lumMod val="95000"/>
                  <a:lumOff val="5000"/>
                </a:schemeClr>
              </a:solidFill>
            </a:endParaRPr>
          </a:p>
        </p:txBody>
      </p:sp>
      <p:sp>
        <p:nvSpPr>
          <p:cNvPr id="30" name="矩形 29"/>
          <p:cNvSpPr/>
          <p:nvPr/>
        </p:nvSpPr>
        <p:spPr>
          <a:xfrm>
            <a:off x="289128" y="3919974"/>
            <a:ext cx="2096263" cy="461653"/>
          </a:xfrm>
          <a:prstGeom prst="rect">
            <a:avLst/>
          </a:prstGeom>
        </p:spPr>
        <p:txBody>
          <a:bodyPr wrap="square" lIns="91424" tIns="45712" rIns="91424" bIns="45712">
            <a:spAutoFit/>
          </a:bodyPr>
          <a:lstStyle/>
          <a:p>
            <a:pPr marL="285708" indent="-285708" defTabSz="913584">
              <a:lnSpc>
                <a:spcPct val="150000"/>
              </a:lnSpc>
              <a:buClr>
                <a:srgbClr val="C00000"/>
              </a:buClr>
              <a:buFont typeface="Wingdings" panose="05000000000000000000" pitchFamily="2" charset="2"/>
              <a:buChar char="Ø"/>
              <a:defRPr/>
            </a:pPr>
            <a:r>
              <a:rPr lang="zh-CN" altLang="en-US" sz="1600" b="1">
                <a:solidFill>
                  <a:prstClr val="black"/>
                </a:solidFill>
                <a:latin typeface="微软雅黑"/>
              </a:rPr>
              <a:t>微信对接情况：</a:t>
            </a:r>
            <a:endParaRPr lang="en-US" altLang="zh-CN" sz="1600" b="1">
              <a:solidFill>
                <a:prstClr val="black"/>
              </a:solidFill>
              <a:latin typeface="微软雅黑"/>
            </a:endParaRPr>
          </a:p>
        </p:txBody>
      </p:sp>
      <p:sp>
        <p:nvSpPr>
          <p:cNvPr id="31" name="矩形 4"/>
          <p:cNvSpPr>
            <a:spLocks noChangeArrowheads="1"/>
          </p:cNvSpPr>
          <p:nvPr/>
        </p:nvSpPr>
        <p:spPr bwMode="auto">
          <a:xfrm>
            <a:off x="2118394" y="3428928"/>
            <a:ext cx="1632680" cy="3693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24" tIns="45712" rIns="91424" bIns="45712">
            <a:spAutoFit/>
          </a:bodyPr>
          <a:lstStyle>
            <a:lvl1pPr fontAlgn="ctr">
              <a:lnSpc>
                <a:spcPct val="150000"/>
              </a:lnSpc>
              <a:spcBef>
                <a:spcPct val="20000"/>
              </a:spcBef>
              <a:buClr>
                <a:schemeClr val="accent1"/>
              </a:buClr>
              <a:buSzPct val="60000"/>
              <a:buFont typeface="Wingdings" panose="05000000000000000000" pitchFamily="2" charset="2"/>
              <a:buChar char="p"/>
              <a:defRPr b="1">
                <a:solidFill>
                  <a:schemeClr val="tx1"/>
                </a:solidFill>
                <a:latin typeface="微软雅黑" panose="020B0503020204020204" pitchFamily="34" charset="-122"/>
                <a:ea typeface="微软雅黑" panose="020B0503020204020204" pitchFamily="34" charset="-122"/>
              </a:defRPr>
            </a:lvl1pPr>
            <a:lvl2pPr marL="742950" indent="-285750" fontAlgn="ctr">
              <a:lnSpc>
                <a:spcPct val="150000"/>
              </a:lnSpc>
              <a:spcBef>
                <a:spcPct val="20000"/>
              </a:spcBef>
              <a:buClr>
                <a:schemeClr val="accent1"/>
              </a:buClr>
              <a:buSzPct val="60000"/>
              <a:buFont typeface="Wingdings" panose="05000000000000000000" pitchFamily="2" charset="2"/>
              <a:buChar char="l"/>
              <a:defRPr sz="1600">
                <a:solidFill>
                  <a:schemeClr val="tx1"/>
                </a:solidFill>
                <a:latin typeface="微软雅黑" panose="020B0503020204020204" pitchFamily="34" charset="-122"/>
                <a:ea typeface="微软雅黑" panose="020B0503020204020204" pitchFamily="34" charset="-122"/>
              </a:defRPr>
            </a:lvl2pPr>
            <a:lvl3pPr marL="1143000" indent="-228600" fontAlgn="ctr">
              <a:lnSpc>
                <a:spcPct val="150000"/>
              </a:lnSpc>
              <a:spcBef>
                <a:spcPct val="20000"/>
              </a:spcBef>
              <a:buClr>
                <a:schemeClr val="accent1"/>
              </a:buClr>
              <a:buSzPct val="60000"/>
              <a:buFont typeface="Wingdings" panose="05000000000000000000" pitchFamily="2" charset="2"/>
              <a:buChar char="l"/>
              <a:defRPr sz="1400">
                <a:solidFill>
                  <a:schemeClr val="tx1"/>
                </a:solidFill>
                <a:latin typeface="微软雅黑" panose="020B0503020204020204" pitchFamily="34" charset="-122"/>
                <a:ea typeface="微软雅黑" panose="020B0503020204020204" pitchFamily="34" charset="-122"/>
              </a:defRPr>
            </a:lvl3pPr>
            <a:lvl4pPr marL="1600200" indent="-228600" fontAlgn="ctr">
              <a:lnSpc>
                <a:spcPct val="150000"/>
              </a:lnSpc>
              <a:spcBef>
                <a:spcPct val="20000"/>
              </a:spcBef>
              <a:buClr>
                <a:schemeClr val="accent1"/>
              </a:buClr>
              <a:buSzPct val="60000"/>
              <a:buFont typeface="Wingdings" panose="05000000000000000000" pitchFamily="2" charset="2"/>
              <a:buChar char="l"/>
              <a:defRPr sz="1200">
                <a:solidFill>
                  <a:schemeClr val="tx1"/>
                </a:solidFill>
                <a:latin typeface="微软雅黑" panose="020B0503020204020204" pitchFamily="34" charset="-122"/>
                <a:ea typeface="微软雅黑" panose="020B0503020204020204" pitchFamily="34" charset="-122"/>
              </a:defRPr>
            </a:lvl4pPr>
            <a:lvl5pPr marL="2057400" indent="-228600" fontAlgn="ctr">
              <a:lnSpc>
                <a:spcPct val="120000"/>
              </a:lnSpc>
              <a:spcBef>
                <a:spcPct val="20000"/>
              </a:spcBef>
              <a:buClr>
                <a:schemeClr val="accent1"/>
              </a:buClr>
              <a:buSzPct val="60000"/>
              <a:buFont typeface="Wingdings" panose="05000000000000000000" pitchFamily="2" charset="2"/>
              <a:buChar char="l"/>
              <a:defRPr sz="1000">
                <a:solidFill>
                  <a:schemeClr val="tx1"/>
                </a:solidFill>
                <a:latin typeface="Verdana" panose="020B0604030504040204" pitchFamily="34" charset="0"/>
                <a:ea typeface="华文细黑" panose="02010600040101010101" pitchFamily="2" charset="-122"/>
              </a:defRPr>
            </a:lvl5pPr>
            <a:lvl6pPr marL="2514600" indent="-228600" defTabSz="912813"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000">
                <a:solidFill>
                  <a:schemeClr val="tx1"/>
                </a:solidFill>
                <a:latin typeface="Verdana" panose="020B0604030504040204" pitchFamily="34" charset="0"/>
                <a:ea typeface="华文细黑" panose="02010600040101010101" pitchFamily="2" charset="-122"/>
              </a:defRPr>
            </a:lvl6pPr>
            <a:lvl7pPr marL="2971800" indent="-228600" defTabSz="912813"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000">
                <a:solidFill>
                  <a:schemeClr val="tx1"/>
                </a:solidFill>
                <a:latin typeface="Verdana" panose="020B0604030504040204" pitchFamily="34" charset="0"/>
                <a:ea typeface="华文细黑" panose="02010600040101010101" pitchFamily="2" charset="-122"/>
              </a:defRPr>
            </a:lvl7pPr>
            <a:lvl8pPr marL="3429000" indent="-228600" defTabSz="912813"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000">
                <a:solidFill>
                  <a:schemeClr val="tx1"/>
                </a:solidFill>
                <a:latin typeface="Verdana" panose="020B0604030504040204" pitchFamily="34" charset="0"/>
                <a:ea typeface="华文细黑" panose="02010600040101010101" pitchFamily="2" charset="-122"/>
              </a:defRPr>
            </a:lvl8pPr>
            <a:lvl9pPr marL="3886200" indent="-228600" defTabSz="912813"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000">
                <a:solidFill>
                  <a:schemeClr val="tx1"/>
                </a:solidFill>
                <a:latin typeface="Verdana" panose="020B0604030504040204" pitchFamily="34" charset="0"/>
                <a:ea typeface="华文细黑" panose="02010600040101010101" pitchFamily="2" charset="-122"/>
              </a:defRPr>
            </a:lvl9pPr>
          </a:lstStyle>
          <a:p>
            <a:pPr defTabSz="685063" fontAlgn="base">
              <a:spcBef>
                <a:spcPct val="0"/>
              </a:spcBef>
              <a:buClrTx/>
              <a:buSzTx/>
              <a:buFontTx/>
              <a:buNone/>
            </a:pPr>
            <a:r>
              <a:rPr lang="zh-CN" altLang="en-US" sz="1200">
                <a:solidFill>
                  <a:srgbClr val="C00000"/>
                </a:solidFill>
              </a:rPr>
              <a:t>江苏省分彩信渠道</a:t>
            </a:r>
          </a:p>
        </p:txBody>
      </p:sp>
      <p:sp>
        <p:nvSpPr>
          <p:cNvPr id="32" name="矩形 4"/>
          <p:cNvSpPr>
            <a:spLocks noChangeArrowheads="1"/>
          </p:cNvSpPr>
          <p:nvPr/>
        </p:nvSpPr>
        <p:spPr bwMode="auto">
          <a:xfrm>
            <a:off x="2118394" y="3869070"/>
            <a:ext cx="6418505" cy="6463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24" tIns="45712" rIns="91424" bIns="45712">
            <a:spAutoFit/>
          </a:bodyPr>
          <a:lstStyle>
            <a:lvl1pPr fontAlgn="ctr">
              <a:lnSpc>
                <a:spcPct val="150000"/>
              </a:lnSpc>
              <a:spcBef>
                <a:spcPct val="20000"/>
              </a:spcBef>
              <a:buClr>
                <a:schemeClr val="accent1"/>
              </a:buClr>
              <a:buSzPct val="60000"/>
              <a:buFont typeface="Wingdings" panose="05000000000000000000" pitchFamily="2" charset="2"/>
              <a:buChar char="p"/>
              <a:defRPr b="1">
                <a:solidFill>
                  <a:schemeClr val="tx1"/>
                </a:solidFill>
                <a:latin typeface="微软雅黑" panose="020B0503020204020204" pitchFamily="34" charset="-122"/>
                <a:ea typeface="微软雅黑" panose="020B0503020204020204" pitchFamily="34" charset="-122"/>
              </a:defRPr>
            </a:lvl1pPr>
            <a:lvl2pPr marL="742950" indent="-285750" fontAlgn="ctr">
              <a:lnSpc>
                <a:spcPct val="150000"/>
              </a:lnSpc>
              <a:spcBef>
                <a:spcPct val="20000"/>
              </a:spcBef>
              <a:buClr>
                <a:schemeClr val="accent1"/>
              </a:buClr>
              <a:buSzPct val="60000"/>
              <a:buFont typeface="Wingdings" panose="05000000000000000000" pitchFamily="2" charset="2"/>
              <a:buChar char="l"/>
              <a:defRPr sz="1600">
                <a:solidFill>
                  <a:schemeClr val="tx1"/>
                </a:solidFill>
                <a:latin typeface="微软雅黑" panose="020B0503020204020204" pitchFamily="34" charset="-122"/>
                <a:ea typeface="微软雅黑" panose="020B0503020204020204" pitchFamily="34" charset="-122"/>
              </a:defRPr>
            </a:lvl2pPr>
            <a:lvl3pPr marL="1143000" indent="-228600" fontAlgn="ctr">
              <a:lnSpc>
                <a:spcPct val="150000"/>
              </a:lnSpc>
              <a:spcBef>
                <a:spcPct val="20000"/>
              </a:spcBef>
              <a:buClr>
                <a:schemeClr val="accent1"/>
              </a:buClr>
              <a:buSzPct val="60000"/>
              <a:buFont typeface="Wingdings" panose="05000000000000000000" pitchFamily="2" charset="2"/>
              <a:buChar char="l"/>
              <a:defRPr sz="1400">
                <a:solidFill>
                  <a:schemeClr val="tx1"/>
                </a:solidFill>
                <a:latin typeface="微软雅黑" panose="020B0503020204020204" pitchFamily="34" charset="-122"/>
                <a:ea typeface="微软雅黑" panose="020B0503020204020204" pitchFamily="34" charset="-122"/>
              </a:defRPr>
            </a:lvl3pPr>
            <a:lvl4pPr marL="1600200" indent="-228600" fontAlgn="ctr">
              <a:lnSpc>
                <a:spcPct val="150000"/>
              </a:lnSpc>
              <a:spcBef>
                <a:spcPct val="20000"/>
              </a:spcBef>
              <a:buClr>
                <a:schemeClr val="accent1"/>
              </a:buClr>
              <a:buSzPct val="60000"/>
              <a:buFont typeface="Wingdings" panose="05000000000000000000" pitchFamily="2" charset="2"/>
              <a:buChar char="l"/>
              <a:defRPr sz="1200">
                <a:solidFill>
                  <a:schemeClr val="tx1"/>
                </a:solidFill>
                <a:latin typeface="微软雅黑" panose="020B0503020204020204" pitchFamily="34" charset="-122"/>
                <a:ea typeface="微软雅黑" panose="020B0503020204020204" pitchFamily="34" charset="-122"/>
              </a:defRPr>
            </a:lvl4pPr>
            <a:lvl5pPr marL="2057400" indent="-228600" fontAlgn="ctr">
              <a:lnSpc>
                <a:spcPct val="120000"/>
              </a:lnSpc>
              <a:spcBef>
                <a:spcPct val="20000"/>
              </a:spcBef>
              <a:buClr>
                <a:schemeClr val="accent1"/>
              </a:buClr>
              <a:buSzPct val="60000"/>
              <a:buFont typeface="Wingdings" panose="05000000000000000000" pitchFamily="2" charset="2"/>
              <a:buChar char="l"/>
              <a:defRPr sz="1000">
                <a:solidFill>
                  <a:schemeClr val="tx1"/>
                </a:solidFill>
                <a:latin typeface="Verdana" panose="020B0604030504040204" pitchFamily="34" charset="0"/>
                <a:ea typeface="华文细黑" panose="02010600040101010101" pitchFamily="2" charset="-122"/>
              </a:defRPr>
            </a:lvl5pPr>
            <a:lvl6pPr marL="2514600" indent="-228600" defTabSz="912813"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000">
                <a:solidFill>
                  <a:schemeClr val="tx1"/>
                </a:solidFill>
                <a:latin typeface="Verdana" panose="020B0604030504040204" pitchFamily="34" charset="0"/>
                <a:ea typeface="华文细黑" panose="02010600040101010101" pitchFamily="2" charset="-122"/>
              </a:defRPr>
            </a:lvl6pPr>
            <a:lvl7pPr marL="2971800" indent="-228600" defTabSz="912813"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000">
                <a:solidFill>
                  <a:schemeClr val="tx1"/>
                </a:solidFill>
                <a:latin typeface="Verdana" panose="020B0604030504040204" pitchFamily="34" charset="0"/>
                <a:ea typeface="华文细黑" panose="02010600040101010101" pitchFamily="2" charset="-122"/>
              </a:defRPr>
            </a:lvl7pPr>
            <a:lvl8pPr marL="3429000" indent="-228600" defTabSz="912813"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000">
                <a:solidFill>
                  <a:schemeClr val="tx1"/>
                </a:solidFill>
                <a:latin typeface="Verdana" panose="020B0604030504040204" pitchFamily="34" charset="0"/>
                <a:ea typeface="华文细黑" panose="02010600040101010101" pitchFamily="2" charset="-122"/>
              </a:defRPr>
            </a:lvl8pPr>
            <a:lvl9pPr marL="3886200" indent="-228600" defTabSz="912813"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000">
                <a:solidFill>
                  <a:schemeClr val="tx1"/>
                </a:solidFill>
                <a:latin typeface="Verdana" panose="020B0604030504040204" pitchFamily="34" charset="0"/>
                <a:ea typeface="华文细黑" panose="02010600040101010101" pitchFamily="2" charset="-122"/>
              </a:defRPr>
            </a:lvl9pPr>
          </a:lstStyle>
          <a:p>
            <a:pPr defTabSz="685063" fontAlgn="base">
              <a:spcBef>
                <a:spcPct val="0"/>
              </a:spcBef>
              <a:buClrTx/>
              <a:buSzTx/>
              <a:buFontTx/>
              <a:buNone/>
            </a:pPr>
            <a:r>
              <a:rPr lang="zh-CN" altLang="en-US" sz="1200" dirty="0">
                <a:solidFill>
                  <a:srgbClr val="C00000"/>
                </a:solidFill>
              </a:rPr>
              <a:t>目前微信账号总数约</a:t>
            </a:r>
            <a:r>
              <a:rPr lang="en-US" altLang="zh-CN" sz="1200" dirty="0">
                <a:solidFill>
                  <a:srgbClr val="C00000"/>
                </a:solidFill>
              </a:rPr>
              <a:t>800</a:t>
            </a:r>
            <a:r>
              <a:rPr lang="zh-CN" altLang="en-US" sz="1200" dirty="0">
                <a:solidFill>
                  <a:srgbClr val="C00000"/>
                </a:solidFill>
              </a:rPr>
              <a:t>个，</a:t>
            </a:r>
            <a:r>
              <a:rPr lang="en-US" altLang="zh-CN" sz="1200" dirty="0">
                <a:solidFill>
                  <a:srgbClr val="C00000"/>
                </a:solidFill>
              </a:rPr>
              <a:t>top5</a:t>
            </a:r>
            <a:r>
              <a:rPr lang="zh-CN" altLang="en-US" sz="1200" dirty="0">
                <a:solidFill>
                  <a:srgbClr val="C00000"/>
                </a:solidFill>
              </a:rPr>
              <a:t>有：中国联通、山东联通</a:t>
            </a:r>
            <a:r>
              <a:rPr lang="en-US" altLang="zh-CN" sz="1200" dirty="0">
                <a:solidFill>
                  <a:srgbClr val="C00000"/>
                </a:solidFill>
              </a:rPr>
              <a:t>10010</a:t>
            </a:r>
            <a:r>
              <a:rPr lang="zh-CN" altLang="en-US" sz="1200" dirty="0">
                <a:solidFill>
                  <a:srgbClr val="C00000"/>
                </a:solidFill>
              </a:rPr>
              <a:t>、辽宁联通、沃江苏、山东联通宽带专家</a:t>
            </a:r>
          </a:p>
        </p:txBody>
      </p:sp>
      <p:sp>
        <p:nvSpPr>
          <p:cNvPr id="33" name="矩形 4"/>
          <p:cNvSpPr>
            <a:spLocks noChangeArrowheads="1"/>
          </p:cNvSpPr>
          <p:nvPr/>
        </p:nvSpPr>
        <p:spPr bwMode="auto">
          <a:xfrm>
            <a:off x="2065764" y="4509321"/>
            <a:ext cx="6790762" cy="3693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24" tIns="45712" rIns="91424" bIns="45712">
            <a:spAutoFit/>
          </a:bodyPr>
          <a:lstStyle>
            <a:lvl1pPr fontAlgn="ctr">
              <a:lnSpc>
                <a:spcPct val="150000"/>
              </a:lnSpc>
              <a:spcBef>
                <a:spcPct val="20000"/>
              </a:spcBef>
              <a:buClr>
                <a:schemeClr val="accent1"/>
              </a:buClr>
              <a:buSzPct val="60000"/>
              <a:buFont typeface="Wingdings" panose="05000000000000000000" pitchFamily="2" charset="2"/>
              <a:buChar char="p"/>
              <a:defRPr b="1">
                <a:solidFill>
                  <a:schemeClr val="tx1"/>
                </a:solidFill>
                <a:latin typeface="微软雅黑" panose="020B0503020204020204" pitchFamily="34" charset="-122"/>
                <a:ea typeface="微软雅黑" panose="020B0503020204020204" pitchFamily="34" charset="-122"/>
              </a:defRPr>
            </a:lvl1pPr>
            <a:lvl2pPr marL="742950" indent="-285750" fontAlgn="ctr">
              <a:lnSpc>
                <a:spcPct val="150000"/>
              </a:lnSpc>
              <a:spcBef>
                <a:spcPct val="20000"/>
              </a:spcBef>
              <a:buClr>
                <a:schemeClr val="accent1"/>
              </a:buClr>
              <a:buSzPct val="60000"/>
              <a:buFont typeface="Wingdings" panose="05000000000000000000" pitchFamily="2" charset="2"/>
              <a:buChar char="l"/>
              <a:defRPr sz="1600">
                <a:solidFill>
                  <a:schemeClr val="tx1"/>
                </a:solidFill>
                <a:latin typeface="微软雅黑" panose="020B0503020204020204" pitchFamily="34" charset="-122"/>
                <a:ea typeface="微软雅黑" panose="020B0503020204020204" pitchFamily="34" charset="-122"/>
              </a:defRPr>
            </a:lvl2pPr>
            <a:lvl3pPr marL="1143000" indent="-228600" fontAlgn="ctr">
              <a:lnSpc>
                <a:spcPct val="150000"/>
              </a:lnSpc>
              <a:spcBef>
                <a:spcPct val="20000"/>
              </a:spcBef>
              <a:buClr>
                <a:schemeClr val="accent1"/>
              </a:buClr>
              <a:buSzPct val="60000"/>
              <a:buFont typeface="Wingdings" panose="05000000000000000000" pitchFamily="2" charset="2"/>
              <a:buChar char="l"/>
              <a:defRPr sz="1400">
                <a:solidFill>
                  <a:schemeClr val="tx1"/>
                </a:solidFill>
                <a:latin typeface="微软雅黑" panose="020B0503020204020204" pitchFamily="34" charset="-122"/>
                <a:ea typeface="微软雅黑" panose="020B0503020204020204" pitchFamily="34" charset="-122"/>
              </a:defRPr>
            </a:lvl3pPr>
            <a:lvl4pPr marL="1600200" indent="-228600" fontAlgn="ctr">
              <a:lnSpc>
                <a:spcPct val="150000"/>
              </a:lnSpc>
              <a:spcBef>
                <a:spcPct val="20000"/>
              </a:spcBef>
              <a:buClr>
                <a:schemeClr val="accent1"/>
              </a:buClr>
              <a:buSzPct val="60000"/>
              <a:buFont typeface="Wingdings" panose="05000000000000000000" pitchFamily="2" charset="2"/>
              <a:buChar char="l"/>
              <a:defRPr sz="1200">
                <a:solidFill>
                  <a:schemeClr val="tx1"/>
                </a:solidFill>
                <a:latin typeface="微软雅黑" panose="020B0503020204020204" pitchFamily="34" charset="-122"/>
                <a:ea typeface="微软雅黑" panose="020B0503020204020204" pitchFamily="34" charset="-122"/>
              </a:defRPr>
            </a:lvl4pPr>
            <a:lvl5pPr marL="2057400" indent="-228600" fontAlgn="ctr">
              <a:lnSpc>
                <a:spcPct val="120000"/>
              </a:lnSpc>
              <a:spcBef>
                <a:spcPct val="20000"/>
              </a:spcBef>
              <a:buClr>
                <a:schemeClr val="accent1"/>
              </a:buClr>
              <a:buSzPct val="60000"/>
              <a:buFont typeface="Wingdings" panose="05000000000000000000" pitchFamily="2" charset="2"/>
              <a:buChar char="l"/>
              <a:defRPr sz="1000">
                <a:solidFill>
                  <a:schemeClr val="tx1"/>
                </a:solidFill>
                <a:latin typeface="Verdana" panose="020B0604030504040204" pitchFamily="34" charset="0"/>
                <a:ea typeface="华文细黑" panose="02010600040101010101" pitchFamily="2" charset="-122"/>
              </a:defRPr>
            </a:lvl5pPr>
            <a:lvl6pPr marL="2514600" indent="-228600" defTabSz="912813"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000">
                <a:solidFill>
                  <a:schemeClr val="tx1"/>
                </a:solidFill>
                <a:latin typeface="Verdana" panose="020B0604030504040204" pitchFamily="34" charset="0"/>
                <a:ea typeface="华文细黑" panose="02010600040101010101" pitchFamily="2" charset="-122"/>
              </a:defRPr>
            </a:lvl6pPr>
            <a:lvl7pPr marL="2971800" indent="-228600" defTabSz="912813"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000">
                <a:solidFill>
                  <a:schemeClr val="tx1"/>
                </a:solidFill>
                <a:latin typeface="Verdana" panose="020B0604030504040204" pitchFamily="34" charset="0"/>
                <a:ea typeface="华文细黑" panose="02010600040101010101" pitchFamily="2" charset="-122"/>
              </a:defRPr>
            </a:lvl7pPr>
            <a:lvl8pPr marL="3429000" indent="-228600" defTabSz="912813"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000">
                <a:solidFill>
                  <a:schemeClr val="tx1"/>
                </a:solidFill>
                <a:latin typeface="Verdana" panose="020B0604030504040204" pitchFamily="34" charset="0"/>
                <a:ea typeface="华文细黑" panose="02010600040101010101" pitchFamily="2" charset="-122"/>
              </a:defRPr>
            </a:lvl8pPr>
            <a:lvl9pPr marL="3886200" indent="-228600" defTabSz="912813"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000">
                <a:solidFill>
                  <a:schemeClr val="tx1"/>
                </a:solidFill>
                <a:latin typeface="Verdana" panose="020B0604030504040204" pitchFamily="34" charset="0"/>
                <a:ea typeface="华文细黑" panose="02010600040101010101" pitchFamily="2" charset="-122"/>
              </a:defRPr>
            </a:lvl9pPr>
          </a:lstStyle>
          <a:p>
            <a:pPr defTabSz="685063">
              <a:buClr>
                <a:srgbClr val="C00000"/>
              </a:buClr>
              <a:buNone/>
            </a:pPr>
            <a:r>
              <a:rPr lang="zh-CN" altLang="en-US" sz="1200" dirty="0">
                <a:solidFill>
                  <a:srgbClr val="C00000"/>
                </a:solidFill>
              </a:rPr>
              <a:t>截止到</a:t>
            </a:r>
            <a:r>
              <a:rPr lang="en-US" altLang="zh-CN" sz="1200" dirty="0">
                <a:solidFill>
                  <a:srgbClr val="C00000"/>
                </a:solidFill>
              </a:rPr>
              <a:t>3</a:t>
            </a:r>
            <a:r>
              <a:rPr lang="zh-CN" altLang="en-US" sz="1200" dirty="0">
                <a:solidFill>
                  <a:srgbClr val="C00000"/>
                </a:solidFill>
              </a:rPr>
              <a:t>月底，识别量</a:t>
            </a:r>
            <a:r>
              <a:rPr lang="zh-CN" altLang="en-US" sz="1200" dirty="0" smtClean="0">
                <a:solidFill>
                  <a:srgbClr val="C00000"/>
                </a:solidFill>
              </a:rPr>
              <a:t>约</a:t>
            </a:r>
            <a:r>
              <a:rPr lang="en-US" altLang="zh-CN" sz="1200" dirty="0" smtClean="0">
                <a:solidFill>
                  <a:srgbClr val="C00000"/>
                </a:solidFill>
              </a:rPr>
              <a:t>3.7</a:t>
            </a:r>
            <a:r>
              <a:rPr lang="zh-CN" altLang="en-US" sz="1200" dirty="0" smtClean="0">
                <a:solidFill>
                  <a:srgbClr val="C00000"/>
                </a:solidFill>
              </a:rPr>
              <a:t>亿，其中沃邮箱约</a:t>
            </a:r>
            <a:r>
              <a:rPr lang="en-US" altLang="zh-CN" sz="1200" dirty="0" smtClean="0">
                <a:solidFill>
                  <a:srgbClr val="C00000"/>
                </a:solidFill>
              </a:rPr>
              <a:t>1.5</a:t>
            </a:r>
            <a:r>
              <a:rPr lang="zh-CN" altLang="en-US" sz="1200" dirty="0" smtClean="0">
                <a:solidFill>
                  <a:srgbClr val="C00000"/>
                </a:solidFill>
              </a:rPr>
              <a:t>亿，</a:t>
            </a:r>
            <a:r>
              <a:rPr lang="en-US" altLang="zh-CN" sz="1200" dirty="0" smtClean="0">
                <a:solidFill>
                  <a:srgbClr val="C00000"/>
                </a:solidFill>
              </a:rPr>
              <a:t>QQ </a:t>
            </a:r>
            <a:r>
              <a:rPr lang="zh-CN" altLang="en-US" sz="1200" dirty="0" smtClean="0">
                <a:solidFill>
                  <a:srgbClr val="C00000"/>
                </a:solidFill>
              </a:rPr>
              <a:t>号识别</a:t>
            </a:r>
            <a:r>
              <a:rPr lang="en-US" altLang="zh-CN" sz="1200" dirty="0" smtClean="0">
                <a:solidFill>
                  <a:srgbClr val="C00000"/>
                </a:solidFill>
              </a:rPr>
              <a:t>2.53</a:t>
            </a:r>
            <a:r>
              <a:rPr lang="zh-CN" altLang="en-US" sz="1200" dirty="0" smtClean="0">
                <a:solidFill>
                  <a:srgbClr val="C00000"/>
                </a:solidFill>
              </a:rPr>
              <a:t>亿，关联出</a:t>
            </a:r>
            <a:r>
              <a:rPr lang="en-US" altLang="zh-CN" sz="1200" dirty="0" err="1" smtClean="0">
                <a:solidFill>
                  <a:srgbClr val="C00000"/>
                </a:solidFill>
              </a:rPr>
              <a:t>qq</a:t>
            </a:r>
            <a:r>
              <a:rPr lang="zh-CN" altLang="en-US" sz="1200" dirty="0" smtClean="0">
                <a:solidFill>
                  <a:srgbClr val="C00000"/>
                </a:solidFill>
              </a:rPr>
              <a:t>邮箱</a:t>
            </a:r>
            <a:r>
              <a:rPr lang="en-US" altLang="zh-CN" sz="1200" dirty="0" smtClean="0">
                <a:solidFill>
                  <a:srgbClr val="C00000"/>
                </a:solidFill>
              </a:rPr>
              <a:t>2.53</a:t>
            </a:r>
            <a:r>
              <a:rPr lang="zh-CN" altLang="en-US" sz="1200" dirty="0" smtClean="0">
                <a:solidFill>
                  <a:srgbClr val="C00000"/>
                </a:solidFill>
              </a:rPr>
              <a:t>亿个；</a:t>
            </a:r>
            <a:endParaRPr lang="zh-CN" altLang="en-US" sz="1200" dirty="0">
              <a:solidFill>
                <a:srgbClr val="C00000"/>
              </a:solidFill>
            </a:endParaRPr>
          </a:p>
        </p:txBody>
      </p:sp>
      <p:sp>
        <p:nvSpPr>
          <p:cNvPr id="34" name="矩形 33"/>
          <p:cNvSpPr/>
          <p:nvPr/>
        </p:nvSpPr>
        <p:spPr>
          <a:xfrm>
            <a:off x="289128" y="3376796"/>
            <a:ext cx="2096263" cy="461653"/>
          </a:xfrm>
          <a:prstGeom prst="rect">
            <a:avLst/>
          </a:prstGeom>
        </p:spPr>
        <p:txBody>
          <a:bodyPr wrap="square" lIns="91424" tIns="45712" rIns="91424" bIns="45712">
            <a:spAutoFit/>
          </a:bodyPr>
          <a:lstStyle/>
          <a:p>
            <a:pPr marL="285708" indent="-285708" defTabSz="913584">
              <a:lnSpc>
                <a:spcPct val="150000"/>
              </a:lnSpc>
              <a:buClr>
                <a:srgbClr val="C00000"/>
              </a:buClr>
              <a:buFont typeface="Wingdings" panose="05000000000000000000" pitchFamily="2" charset="2"/>
              <a:buChar char="Ø"/>
              <a:defRPr/>
            </a:pPr>
            <a:r>
              <a:rPr lang="zh-CN" altLang="en-US" sz="1600" b="1">
                <a:solidFill>
                  <a:prstClr val="black"/>
                </a:solidFill>
                <a:latin typeface="微软雅黑"/>
              </a:rPr>
              <a:t>彩信对接情况：</a:t>
            </a:r>
            <a:endParaRPr lang="en-US" altLang="zh-CN" sz="1600" b="1">
              <a:solidFill>
                <a:prstClr val="black"/>
              </a:solidFill>
              <a:latin typeface="微软雅黑"/>
            </a:endParaRPr>
          </a:p>
        </p:txBody>
      </p:sp>
      <p:sp>
        <p:nvSpPr>
          <p:cNvPr id="35" name="矩形 34"/>
          <p:cNvSpPr/>
          <p:nvPr/>
        </p:nvSpPr>
        <p:spPr>
          <a:xfrm>
            <a:off x="289128" y="2833618"/>
            <a:ext cx="2305110" cy="461653"/>
          </a:xfrm>
          <a:prstGeom prst="rect">
            <a:avLst/>
          </a:prstGeom>
        </p:spPr>
        <p:txBody>
          <a:bodyPr wrap="square" lIns="91424" tIns="45712" rIns="91424" bIns="45712">
            <a:spAutoFit/>
          </a:bodyPr>
          <a:lstStyle/>
          <a:p>
            <a:pPr marL="285708" indent="-285708" defTabSz="913584">
              <a:lnSpc>
                <a:spcPct val="150000"/>
              </a:lnSpc>
              <a:buClr>
                <a:srgbClr val="C00000"/>
              </a:buClr>
              <a:buFont typeface="Wingdings" panose="05000000000000000000" pitchFamily="2" charset="2"/>
              <a:buChar char="Ø"/>
              <a:defRPr/>
            </a:pPr>
            <a:r>
              <a:rPr lang="zh-CN" altLang="en-US" sz="1600" b="1" dirty="0">
                <a:solidFill>
                  <a:prstClr val="black"/>
                </a:solidFill>
                <a:latin typeface="微软雅黑"/>
              </a:rPr>
              <a:t>外呼渠道对接情况：</a:t>
            </a:r>
            <a:endParaRPr lang="en-US" altLang="zh-CN" sz="1600" b="1" dirty="0">
              <a:solidFill>
                <a:prstClr val="black"/>
              </a:solidFill>
              <a:latin typeface="微软雅黑"/>
            </a:endParaRPr>
          </a:p>
        </p:txBody>
      </p:sp>
    </p:spTree>
    <p:extLst>
      <p:ext uri="{BB962C8B-B14F-4D97-AF65-F5344CB8AC3E}">
        <p14:creationId xmlns="" xmlns:p14="http://schemas.microsoft.com/office/powerpoint/2010/main" val="11597326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H_SubTitle_2"/>
          <p:cNvSpPr txBox="1"/>
          <p:nvPr>
            <p:custDataLst>
              <p:tags r:id="rId1"/>
            </p:custDataLst>
          </p:nvPr>
        </p:nvSpPr>
        <p:spPr>
          <a:xfrm>
            <a:off x="3885129" y="2532779"/>
            <a:ext cx="3300412" cy="477431"/>
          </a:xfrm>
          <a:prstGeom prst="rect">
            <a:avLst/>
          </a:prstGeom>
          <a:noFill/>
        </p:spPr>
        <p:txBody>
          <a:bodyPr lIns="72000" tIns="0" rIns="72000" bIns="0" anchor="ctr">
            <a:normAutofit/>
          </a:bodyPr>
          <a:lstStyle/>
          <a:p>
            <a:pPr>
              <a:lnSpc>
                <a:spcPct val="130000"/>
              </a:lnSpc>
              <a:defRPr/>
            </a:pPr>
            <a:r>
              <a:rPr lang="zh-CN" altLang="en-US" kern="0" dirty="0" smtClean="0">
                <a:solidFill>
                  <a:prstClr val="black"/>
                </a:solidFill>
                <a:latin typeface="微软雅黑"/>
                <a:cs typeface="Arial" pitchFamily="34" charset="0"/>
              </a:rPr>
              <a:t>场景触发营销模式：短信渠道营销为主</a:t>
            </a:r>
            <a:endParaRPr lang="da-DK" altLang="zh-CN" kern="0" dirty="0">
              <a:solidFill>
                <a:prstClr val="black"/>
              </a:solidFill>
              <a:latin typeface="微软雅黑"/>
              <a:cs typeface="Arial" pitchFamily="34" charset="0"/>
            </a:endParaRPr>
          </a:p>
        </p:txBody>
      </p:sp>
      <p:sp>
        <p:nvSpPr>
          <p:cNvPr id="8" name="MH_SubTitle_1"/>
          <p:cNvSpPr txBox="1"/>
          <p:nvPr>
            <p:custDataLst>
              <p:tags r:id="rId2"/>
            </p:custDataLst>
          </p:nvPr>
        </p:nvSpPr>
        <p:spPr>
          <a:xfrm>
            <a:off x="3481412" y="1199541"/>
            <a:ext cx="3300413" cy="436315"/>
          </a:xfrm>
          <a:prstGeom prst="rect">
            <a:avLst/>
          </a:prstGeom>
          <a:noFill/>
        </p:spPr>
        <p:txBody>
          <a:bodyPr lIns="72000" tIns="0" rIns="72000" bIns="0" anchor="ctr">
            <a:normAutofit/>
          </a:bodyPr>
          <a:lstStyle/>
          <a:p>
            <a:pPr>
              <a:lnSpc>
                <a:spcPct val="130000"/>
              </a:lnSpc>
              <a:defRPr/>
            </a:pPr>
            <a:r>
              <a:rPr lang="zh-CN" altLang="en-US" kern="0" dirty="0" smtClean="0">
                <a:solidFill>
                  <a:prstClr val="black"/>
                </a:solidFill>
                <a:latin typeface="微软雅黑"/>
                <a:cs typeface="Arial" pitchFamily="34" charset="0"/>
              </a:rPr>
              <a:t>线下批量营销模式：线下渠道营销</a:t>
            </a:r>
            <a:endParaRPr lang="en-US" altLang="zh-CN" kern="0" dirty="0" smtClean="0">
              <a:solidFill>
                <a:prstClr val="black"/>
              </a:solidFill>
              <a:latin typeface="微软雅黑"/>
              <a:cs typeface="Arial" pitchFamily="34" charset="0"/>
            </a:endParaRPr>
          </a:p>
        </p:txBody>
      </p:sp>
      <p:grpSp>
        <p:nvGrpSpPr>
          <p:cNvPr id="13" name="组 12"/>
          <p:cNvGrpSpPr/>
          <p:nvPr/>
        </p:nvGrpSpPr>
        <p:grpSpPr>
          <a:xfrm>
            <a:off x="-15065" y="1223619"/>
            <a:ext cx="3827095" cy="3771994"/>
            <a:chOff x="0" y="990600"/>
            <a:chExt cx="4135438" cy="4152900"/>
          </a:xfrm>
        </p:grpSpPr>
        <p:sp>
          <p:nvSpPr>
            <p:cNvPr id="2" name="MH_Other_1"/>
            <p:cNvSpPr/>
            <p:nvPr>
              <p:custDataLst>
                <p:tags r:id="rId7"/>
              </p:custDataLst>
            </p:nvPr>
          </p:nvSpPr>
          <p:spPr>
            <a:xfrm>
              <a:off x="0" y="990600"/>
              <a:ext cx="4135438" cy="4152900"/>
            </a:xfrm>
            <a:custGeom>
              <a:avLst/>
              <a:gdLst>
                <a:gd name="connsiteX0" fmla="*/ 3089036 w 4134954"/>
                <a:gd name="connsiteY0" fmla="*/ 19 h 4152849"/>
                <a:gd name="connsiteX1" fmla="*/ 3615265 w 4134954"/>
                <a:gd name="connsiteY1" fmla="*/ 318497 h 4152849"/>
                <a:gd name="connsiteX2" fmla="*/ 3367532 w 4134954"/>
                <a:gd name="connsiteY2" fmla="*/ 1131705 h 4152849"/>
                <a:gd name="connsiteX3" fmla="*/ 2936624 w 4134954"/>
                <a:gd name="connsiteY3" fmla="*/ 1183097 h 4152849"/>
                <a:gd name="connsiteX4" fmla="*/ 2121962 w 4134954"/>
                <a:gd name="connsiteY4" fmla="*/ 1375343 h 4152849"/>
                <a:gd name="connsiteX5" fmla="*/ 1711534 w 4134954"/>
                <a:gd name="connsiteY5" fmla="*/ 1673204 h 4152849"/>
                <a:gd name="connsiteX6" fmla="*/ 1673139 w 4134954"/>
                <a:gd name="connsiteY6" fmla="*/ 1714588 h 4152849"/>
                <a:gd name="connsiteX7" fmla="*/ 1723384 w 4134954"/>
                <a:gd name="connsiteY7" fmla="*/ 1734930 h 4152849"/>
                <a:gd name="connsiteX8" fmla="*/ 2269957 w 4134954"/>
                <a:gd name="connsiteY8" fmla="*/ 1825448 h 4152849"/>
                <a:gd name="connsiteX9" fmla="*/ 3086034 w 4134954"/>
                <a:gd name="connsiteY9" fmla="*/ 1618355 h 4152849"/>
                <a:gd name="connsiteX10" fmla="*/ 3203403 w 4134954"/>
                <a:gd name="connsiteY10" fmla="*/ 1516313 h 4152849"/>
                <a:gd name="connsiteX11" fmla="*/ 3207674 w 4134954"/>
                <a:gd name="connsiteY11" fmla="*/ 1511619 h 4152849"/>
                <a:gd name="connsiteX12" fmla="*/ 3211231 w 4134954"/>
                <a:gd name="connsiteY12" fmla="*/ 1511660 h 4152849"/>
                <a:gd name="connsiteX13" fmla="*/ 3540812 w 4134954"/>
                <a:gd name="connsiteY13" fmla="*/ 1417449 h 4152849"/>
                <a:gd name="connsiteX14" fmla="*/ 4134913 w 4134954"/>
                <a:gd name="connsiteY14" fmla="*/ 2025498 h 4152849"/>
                <a:gd name="connsiteX15" fmla="*/ 3526862 w 4134954"/>
                <a:gd name="connsiteY15" fmla="*/ 2619598 h 4152849"/>
                <a:gd name="connsiteX16" fmla="*/ 3124277 w 4134954"/>
                <a:gd name="connsiteY16" fmla="*/ 2457589 h 4152849"/>
                <a:gd name="connsiteX17" fmla="*/ 2317463 w 4134954"/>
                <a:gd name="connsiteY17" fmla="*/ 2234686 h 4152849"/>
                <a:gd name="connsiteX18" fmla="*/ 1707569 w 4134954"/>
                <a:gd name="connsiteY18" fmla="*/ 2334249 h 4152849"/>
                <a:gd name="connsiteX19" fmla="*/ 1682125 w 4134954"/>
                <a:gd name="connsiteY19" fmla="*/ 2345343 h 4152849"/>
                <a:gd name="connsiteX20" fmla="*/ 1710521 w 4134954"/>
                <a:gd name="connsiteY20" fmla="*/ 2382713 h 4152849"/>
                <a:gd name="connsiteX21" fmla="*/ 2134084 w 4134954"/>
                <a:gd name="connsiteY21" fmla="*/ 2739826 h 4152849"/>
                <a:gd name="connsiteX22" fmla="*/ 2941390 w 4134954"/>
                <a:gd name="connsiteY22" fmla="*/ 2978840 h 4152849"/>
                <a:gd name="connsiteX23" fmla="*/ 3094422 w 4134954"/>
                <a:gd name="connsiteY23" fmla="*/ 2951105 h 4152849"/>
                <a:gd name="connsiteX24" fmla="*/ 3100492 w 4134954"/>
                <a:gd name="connsiteY24" fmla="*/ 2949252 h 4152849"/>
                <a:gd name="connsiteX25" fmla="*/ 3103528 w 4134954"/>
                <a:gd name="connsiteY25" fmla="*/ 2951105 h 4152849"/>
                <a:gd name="connsiteX26" fmla="*/ 3434970 w 4134954"/>
                <a:gd name="connsiteY26" fmla="*/ 3038544 h 4152849"/>
                <a:gd name="connsiteX27" fmla="*/ 3634923 w 4134954"/>
                <a:gd name="connsiteY27" fmla="*/ 3864800 h 4152849"/>
                <a:gd name="connsiteX28" fmla="*/ 2808666 w 4134954"/>
                <a:gd name="connsiteY28" fmla="*/ 4064751 h 4152849"/>
                <a:gd name="connsiteX29" fmla="*/ 2545403 w 4134954"/>
                <a:gd name="connsiteY29" fmla="*/ 3719766 h 4152849"/>
                <a:gd name="connsiteX30" fmla="*/ 1965793 w 4134954"/>
                <a:gd name="connsiteY30" fmla="*/ 3115873 h 4152849"/>
                <a:gd name="connsiteX31" fmla="*/ 1187140 w 4134954"/>
                <a:gd name="connsiteY31" fmla="*/ 2874272 h 4152849"/>
                <a:gd name="connsiteX32" fmla="*/ 1102375 w 4134954"/>
                <a:gd name="connsiteY32" fmla="*/ 2882353 h 4152849"/>
                <a:gd name="connsiteX33" fmla="*/ 1096470 w 4134954"/>
                <a:gd name="connsiteY33" fmla="*/ 2886778 h 4152849"/>
                <a:gd name="connsiteX34" fmla="*/ 994951 w 4134954"/>
                <a:gd name="connsiteY34" fmla="*/ 2942378 h 4152849"/>
                <a:gd name="connsiteX35" fmla="*/ 977538 w 4134954"/>
                <a:gd name="connsiteY35" fmla="*/ 2952616 h 4152849"/>
                <a:gd name="connsiteX36" fmla="*/ 46328 w 4134954"/>
                <a:gd name="connsiteY36" fmla="*/ 2911558 h 4152849"/>
                <a:gd name="connsiteX37" fmla="*/ 1 w 4134954"/>
                <a:gd name="connsiteY37" fmla="*/ 2878176 h 4152849"/>
                <a:gd name="connsiteX38" fmla="*/ 0 w 4134954"/>
                <a:gd name="connsiteY38" fmla="*/ 1926001 h 4152849"/>
                <a:gd name="connsiteX39" fmla="*/ 1 w 4134954"/>
                <a:gd name="connsiteY39" fmla="*/ 1926000 h 4152849"/>
                <a:gd name="connsiteX40" fmla="*/ 1 w 4134954"/>
                <a:gd name="connsiteY40" fmla="*/ 1257695 h 4152849"/>
                <a:gd name="connsiteX41" fmla="*/ 61658 w 4134954"/>
                <a:gd name="connsiteY41" fmla="*/ 1219491 h 4152849"/>
                <a:gd name="connsiteX42" fmla="*/ 503519 w 4134954"/>
                <a:gd name="connsiteY42" fmla="*/ 1105956 h 4152849"/>
                <a:gd name="connsiteX43" fmla="*/ 569031 w 4134954"/>
                <a:gd name="connsiteY43" fmla="*/ 1109032 h 4152849"/>
                <a:gd name="connsiteX44" fmla="*/ 585555 w 4134954"/>
                <a:gd name="connsiteY44" fmla="*/ 1107907 h 4152849"/>
                <a:gd name="connsiteX45" fmla="*/ 1027609 w 4134954"/>
                <a:gd name="connsiteY45" fmla="*/ 1220683 h 4152849"/>
                <a:gd name="connsiteX46" fmla="*/ 1039650 w 4134954"/>
                <a:gd name="connsiteY46" fmla="*/ 1228036 h 4152849"/>
                <a:gd name="connsiteX47" fmla="*/ 1128582 w 4134954"/>
                <a:gd name="connsiteY47" fmla="*/ 1237940 h 4152849"/>
                <a:gd name="connsiteX48" fmla="*/ 1883635 w 4134954"/>
                <a:gd name="connsiteY48" fmla="*/ 1039286 h 4152849"/>
                <a:gd name="connsiteX49" fmla="*/ 2499782 w 4134954"/>
                <a:gd name="connsiteY49" fmla="*/ 465499 h 4152849"/>
                <a:gd name="connsiteX50" fmla="*/ 2553672 w 4134954"/>
                <a:gd name="connsiteY50" fmla="*/ 319609 h 4152849"/>
                <a:gd name="connsiteX51" fmla="*/ 2555163 w 4134954"/>
                <a:gd name="connsiteY51" fmla="*/ 313440 h 4152849"/>
                <a:gd name="connsiteX52" fmla="*/ 2558302 w 4134954"/>
                <a:gd name="connsiteY52" fmla="*/ 311766 h 4152849"/>
                <a:gd name="connsiteX53" fmla="*/ 2802058 w 4134954"/>
                <a:gd name="connsiteY53" fmla="*/ 70763 h 4152849"/>
                <a:gd name="connsiteX54" fmla="*/ 3089036 w 4134954"/>
                <a:gd name="connsiteY54" fmla="*/ 19 h 41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134954" h="4152849">
                  <a:moveTo>
                    <a:pt x="3089036" y="19"/>
                  </a:moveTo>
                  <a:cubicBezTo>
                    <a:pt x="3302275" y="1712"/>
                    <a:pt x="3507912" y="117078"/>
                    <a:pt x="3615265" y="318497"/>
                  </a:cubicBezTo>
                  <a:cubicBezTo>
                    <a:pt x="3771417" y="611467"/>
                    <a:pt x="3660503" y="975553"/>
                    <a:pt x="3367532" y="1131705"/>
                  </a:cubicBezTo>
                  <a:cubicBezTo>
                    <a:pt x="3229889" y="1205067"/>
                    <a:pt x="3076552" y="1219481"/>
                    <a:pt x="2936624" y="1183097"/>
                  </a:cubicBezTo>
                  <a:cubicBezTo>
                    <a:pt x="2713131" y="1154646"/>
                    <a:pt x="2414345" y="1219506"/>
                    <a:pt x="2121962" y="1375343"/>
                  </a:cubicBezTo>
                  <a:cubicBezTo>
                    <a:pt x="1960645" y="1461323"/>
                    <a:pt x="1821233" y="1564362"/>
                    <a:pt x="1711534" y="1673204"/>
                  </a:cubicBezTo>
                  <a:lnTo>
                    <a:pt x="1673139" y="1714588"/>
                  </a:lnTo>
                  <a:lnTo>
                    <a:pt x="1723384" y="1734930"/>
                  </a:lnTo>
                  <a:cubicBezTo>
                    <a:pt x="1880619" y="1790042"/>
                    <a:pt x="2068224" y="1823107"/>
                    <a:pt x="2269957" y="1825448"/>
                  </a:cubicBezTo>
                  <a:cubicBezTo>
                    <a:pt x="2603814" y="1829322"/>
                    <a:pt x="2900939" y="1748173"/>
                    <a:pt x="3086034" y="1618355"/>
                  </a:cubicBezTo>
                  <a:cubicBezTo>
                    <a:pt x="3120263" y="1579223"/>
                    <a:pt x="3159863" y="1545006"/>
                    <a:pt x="3203403" y="1516313"/>
                  </a:cubicBezTo>
                  <a:lnTo>
                    <a:pt x="3207674" y="1511619"/>
                  </a:lnTo>
                  <a:lnTo>
                    <a:pt x="3211231" y="1511660"/>
                  </a:lnTo>
                  <a:cubicBezTo>
                    <a:pt x="3306202" y="1450657"/>
                    <a:pt x="3419519" y="1416041"/>
                    <a:pt x="3540812" y="1417449"/>
                  </a:cubicBezTo>
                  <a:cubicBezTo>
                    <a:pt x="3872776" y="1421301"/>
                    <a:pt x="4138765" y="1693533"/>
                    <a:pt x="4134913" y="2025498"/>
                  </a:cubicBezTo>
                  <a:cubicBezTo>
                    <a:pt x="4131061" y="2357462"/>
                    <a:pt x="3858827" y="2623450"/>
                    <a:pt x="3526862" y="2619598"/>
                  </a:cubicBezTo>
                  <a:cubicBezTo>
                    <a:pt x="3370902" y="2617788"/>
                    <a:pt x="3229503" y="2556741"/>
                    <a:pt x="3124277" y="2457589"/>
                  </a:cubicBezTo>
                  <a:cubicBezTo>
                    <a:pt x="2941955" y="2325237"/>
                    <a:pt x="2648762" y="2238531"/>
                    <a:pt x="2317463" y="2234686"/>
                  </a:cubicBezTo>
                  <a:cubicBezTo>
                    <a:pt x="2088980" y="2232035"/>
                    <a:pt x="1877701" y="2269206"/>
                    <a:pt x="1707569" y="2334249"/>
                  </a:cubicBezTo>
                  <a:lnTo>
                    <a:pt x="1682125" y="2345343"/>
                  </a:lnTo>
                  <a:lnTo>
                    <a:pt x="1710521" y="2382713"/>
                  </a:lnTo>
                  <a:cubicBezTo>
                    <a:pt x="1817513" y="2510436"/>
                    <a:pt x="1961876" y="2634726"/>
                    <a:pt x="2134084" y="2739826"/>
                  </a:cubicBezTo>
                  <a:cubicBezTo>
                    <a:pt x="2419079" y="2913761"/>
                    <a:pt x="2715948" y="2995842"/>
                    <a:pt x="2941390" y="2978840"/>
                  </a:cubicBezTo>
                  <a:cubicBezTo>
                    <a:pt x="2990809" y="2962696"/>
                    <a:pt x="3042333" y="2953519"/>
                    <a:pt x="3094422" y="2951105"/>
                  </a:cubicBezTo>
                  <a:lnTo>
                    <a:pt x="3100492" y="2949252"/>
                  </a:lnTo>
                  <a:lnTo>
                    <a:pt x="3103528" y="2951105"/>
                  </a:lnTo>
                  <a:cubicBezTo>
                    <a:pt x="3216336" y="2947200"/>
                    <a:pt x="3331429" y="2975352"/>
                    <a:pt x="3434970" y="3038544"/>
                  </a:cubicBezTo>
                  <a:cubicBezTo>
                    <a:pt x="3718349" y="3211493"/>
                    <a:pt x="3807872" y="3581420"/>
                    <a:pt x="3634923" y="3864800"/>
                  </a:cubicBezTo>
                  <a:cubicBezTo>
                    <a:pt x="3461973" y="4148179"/>
                    <a:pt x="3092046" y="4237700"/>
                    <a:pt x="2808666" y="4064751"/>
                  </a:cubicBezTo>
                  <a:cubicBezTo>
                    <a:pt x="2675531" y="3983497"/>
                    <a:pt x="2585185" y="3858766"/>
                    <a:pt x="2545403" y="3719766"/>
                  </a:cubicBezTo>
                  <a:cubicBezTo>
                    <a:pt x="2456318" y="3512832"/>
                    <a:pt x="2248604" y="3288475"/>
                    <a:pt x="1965793" y="3115873"/>
                  </a:cubicBezTo>
                  <a:cubicBezTo>
                    <a:pt x="1692733" y="2949223"/>
                    <a:pt x="1408771" y="2866892"/>
                    <a:pt x="1187140" y="2874272"/>
                  </a:cubicBezTo>
                  <a:lnTo>
                    <a:pt x="1102375" y="2882353"/>
                  </a:lnTo>
                  <a:lnTo>
                    <a:pt x="1096470" y="2886778"/>
                  </a:lnTo>
                  <a:lnTo>
                    <a:pt x="994951" y="2942378"/>
                  </a:lnTo>
                  <a:lnTo>
                    <a:pt x="977538" y="2952616"/>
                  </a:lnTo>
                  <a:cubicBezTo>
                    <a:pt x="690820" y="3094618"/>
                    <a:pt x="339714" y="3090613"/>
                    <a:pt x="46328" y="2911558"/>
                  </a:cubicBezTo>
                  <a:lnTo>
                    <a:pt x="1" y="2878176"/>
                  </a:lnTo>
                  <a:lnTo>
                    <a:pt x="0" y="1926001"/>
                  </a:lnTo>
                  <a:lnTo>
                    <a:pt x="1" y="1926000"/>
                  </a:lnTo>
                  <a:lnTo>
                    <a:pt x="1" y="1257695"/>
                  </a:lnTo>
                  <a:cubicBezTo>
                    <a:pt x="19193" y="1243150"/>
                    <a:pt x="40119" y="1230971"/>
                    <a:pt x="61658" y="1219491"/>
                  </a:cubicBezTo>
                  <a:cubicBezTo>
                    <a:pt x="202725" y="1144303"/>
                    <a:pt x="354052" y="1107642"/>
                    <a:pt x="503519" y="1105956"/>
                  </a:cubicBezTo>
                  <a:lnTo>
                    <a:pt x="569031" y="1109032"/>
                  </a:lnTo>
                  <a:lnTo>
                    <a:pt x="585555" y="1107907"/>
                  </a:lnTo>
                  <a:cubicBezTo>
                    <a:pt x="745397" y="1109762"/>
                    <a:pt x="895722" y="1150334"/>
                    <a:pt x="1027609" y="1220683"/>
                  </a:cubicBezTo>
                  <a:lnTo>
                    <a:pt x="1039650" y="1228036"/>
                  </a:lnTo>
                  <a:lnTo>
                    <a:pt x="1128582" y="1237940"/>
                  </a:lnTo>
                  <a:cubicBezTo>
                    <a:pt x="1344181" y="1248064"/>
                    <a:pt x="1616580" y="1181625"/>
                    <a:pt x="1883635" y="1039286"/>
                  </a:cubicBezTo>
                  <a:cubicBezTo>
                    <a:pt x="2178277" y="882244"/>
                    <a:pt x="2399846" y="668293"/>
                    <a:pt x="2499782" y="465499"/>
                  </a:cubicBezTo>
                  <a:cubicBezTo>
                    <a:pt x="2510996" y="414732"/>
                    <a:pt x="2529280" y="365696"/>
                    <a:pt x="2553672" y="319609"/>
                  </a:cubicBezTo>
                  <a:lnTo>
                    <a:pt x="2555163" y="313440"/>
                  </a:lnTo>
                  <a:lnTo>
                    <a:pt x="2558302" y="311766"/>
                  </a:lnTo>
                  <a:cubicBezTo>
                    <a:pt x="2612273" y="212630"/>
                    <a:pt x="2695012" y="127817"/>
                    <a:pt x="2802058" y="70763"/>
                  </a:cubicBezTo>
                  <a:cubicBezTo>
                    <a:pt x="2893611" y="21965"/>
                    <a:pt x="2992110" y="-751"/>
                    <a:pt x="3089036" y="19"/>
                  </a:cubicBezTo>
                  <a:close/>
                </a:path>
              </a:pathLst>
            </a:custGeom>
            <a:solidFill>
              <a:srgbClr val="EAEAEA"/>
            </a:solidFill>
            <a:ln w="25400" cap="flat" cmpd="sng" algn="ctr">
              <a:noFill/>
              <a:prstDash val="solid"/>
            </a:ln>
            <a:effectLst/>
          </p:spPr>
          <p:txBody>
            <a:bodyPr anchor="ctr"/>
            <a:lstStyle/>
            <a:p>
              <a:pPr algn="ctr">
                <a:defRPr/>
              </a:pPr>
              <a:endParaRPr lang="zh-CN" altLang="en-US" kern="0">
                <a:solidFill>
                  <a:sysClr val="window" lastClr="FFFFFF"/>
                </a:solidFill>
                <a:latin typeface="Calibri"/>
                <a:ea typeface="宋体"/>
              </a:endParaRPr>
            </a:p>
          </p:txBody>
        </p:sp>
        <p:sp>
          <p:nvSpPr>
            <p:cNvPr id="3" name="MH_Other_2"/>
            <p:cNvSpPr/>
            <p:nvPr>
              <p:custDataLst>
                <p:tags r:id="rId8"/>
              </p:custDataLst>
            </p:nvPr>
          </p:nvSpPr>
          <p:spPr>
            <a:xfrm flipH="1">
              <a:off x="2601913" y="1095375"/>
              <a:ext cx="987425" cy="987425"/>
            </a:xfrm>
            <a:prstGeom prst="ellipse">
              <a:avLst/>
            </a:prstGeom>
            <a:solidFill>
              <a:srgbClr val="F58959"/>
            </a:solidFill>
            <a:ln w="19050" cap="flat" cmpd="sng" algn="ctr">
              <a:noFill/>
              <a:prstDash val="solid"/>
            </a:ln>
            <a:effectLst/>
          </p:spPr>
          <p:txBody>
            <a:bodyPr lIns="0" tIns="0" rIns="0" bIns="0" anchor="ctr"/>
            <a:lstStyle/>
            <a:p>
              <a:pPr algn="ctr">
                <a:defRPr/>
              </a:pPr>
              <a:r>
                <a:rPr lang="en-US" altLang="zh-CN" sz="3600" kern="0" dirty="0">
                  <a:solidFill>
                    <a:srgbClr val="FFFFFF"/>
                  </a:solidFill>
                  <a:latin typeface="Arial" panose="020B0604020202020204" pitchFamily="34" charset="0"/>
                  <a:ea typeface="宋体"/>
                  <a:cs typeface="Arial" panose="020B0604020202020204" pitchFamily="34" charset="0"/>
                </a:rPr>
                <a:t>01</a:t>
              </a:r>
              <a:endParaRPr lang="zh-CN" altLang="en-US" sz="3600" kern="0" dirty="0">
                <a:solidFill>
                  <a:srgbClr val="FFFFFF"/>
                </a:solidFill>
                <a:latin typeface="Arial" panose="020B0604020202020204" pitchFamily="34" charset="0"/>
                <a:ea typeface="宋体"/>
                <a:cs typeface="Arial" panose="020B0604020202020204" pitchFamily="34" charset="0"/>
              </a:endParaRPr>
            </a:p>
          </p:txBody>
        </p:sp>
        <p:sp>
          <p:nvSpPr>
            <p:cNvPr id="4" name="MH_Other_3"/>
            <p:cNvSpPr/>
            <p:nvPr>
              <p:custDataLst>
                <p:tags r:id="rId9"/>
              </p:custDataLst>
            </p:nvPr>
          </p:nvSpPr>
          <p:spPr>
            <a:xfrm flipH="1">
              <a:off x="2617788" y="4043362"/>
              <a:ext cx="987425" cy="987425"/>
            </a:xfrm>
            <a:prstGeom prst="ellipse">
              <a:avLst/>
            </a:prstGeom>
            <a:solidFill>
              <a:srgbClr val="5CB3C8"/>
            </a:solidFill>
            <a:ln w="19050" cap="flat" cmpd="sng" algn="ctr">
              <a:noFill/>
              <a:prstDash val="solid"/>
            </a:ln>
            <a:effectLst/>
          </p:spPr>
          <p:txBody>
            <a:bodyPr lIns="0" tIns="0" rIns="0" bIns="0" anchor="ctr"/>
            <a:lstStyle/>
            <a:p>
              <a:pPr algn="ctr">
                <a:defRPr/>
              </a:pPr>
              <a:r>
                <a:rPr lang="en-US" altLang="zh-CN" sz="3600" kern="0" dirty="0">
                  <a:solidFill>
                    <a:srgbClr val="FFFFFF"/>
                  </a:solidFill>
                  <a:latin typeface="Arial" panose="020B0604020202020204" pitchFamily="34" charset="0"/>
                  <a:ea typeface="宋体"/>
                  <a:cs typeface="Arial" panose="020B0604020202020204" pitchFamily="34" charset="0"/>
                </a:rPr>
                <a:t>03</a:t>
              </a:r>
              <a:endParaRPr lang="zh-CN" altLang="en-US" sz="3600" kern="0" dirty="0">
                <a:solidFill>
                  <a:srgbClr val="FFFFFF"/>
                </a:solidFill>
                <a:latin typeface="Arial" panose="020B0604020202020204" pitchFamily="34" charset="0"/>
                <a:ea typeface="宋体"/>
                <a:cs typeface="Arial" panose="020B0604020202020204" pitchFamily="34" charset="0"/>
              </a:endParaRPr>
            </a:p>
          </p:txBody>
        </p:sp>
        <p:sp>
          <p:nvSpPr>
            <p:cNvPr id="5" name="MH_Other_4"/>
            <p:cNvSpPr/>
            <p:nvPr>
              <p:custDataLst>
                <p:tags r:id="rId10"/>
              </p:custDataLst>
            </p:nvPr>
          </p:nvSpPr>
          <p:spPr>
            <a:xfrm flipH="1">
              <a:off x="3041650" y="2513012"/>
              <a:ext cx="987425" cy="987425"/>
            </a:xfrm>
            <a:prstGeom prst="ellipse">
              <a:avLst/>
            </a:prstGeom>
            <a:solidFill>
              <a:srgbClr val="C8AE6E"/>
            </a:solidFill>
            <a:ln w="19050" cap="flat" cmpd="sng" algn="ctr">
              <a:noFill/>
              <a:prstDash val="solid"/>
            </a:ln>
            <a:effectLst/>
          </p:spPr>
          <p:txBody>
            <a:bodyPr lIns="0" tIns="0" rIns="0" bIns="0" anchor="ctr"/>
            <a:lstStyle/>
            <a:p>
              <a:pPr algn="ctr">
                <a:defRPr/>
              </a:pPr>
              <a:r>
                <a:rPr lang="en-US" altLang="zh-CN" sz="3600" kern="0" dirty="0">
                  <a:solidFill>
                    <a:srgbClr val="FFFFFF"/>
                  </a:solidFill>
                  <a:latin typeface="Arial" panose="020B0604020202020204" pitchFamily="34" charset="0"/>
                  <a:ea typeface="宋体"/>
                  <a:cs typeface="Arial" panose="020B0604020202020204" pitchFamily="34" charset="0"/>
                </a:rPr>
                <a:t>02</a:t>
              </a:r>
              <a:endParaRPr lang="zh-CN" altLang="en-US" sz="3600" kern="0" dirty="0">
                <a:solidFill>
                  <a:srgbClr val="FFFFFF"/>
                </a:solidFill>
                <a:latin typeface="Arial" panose="020B0604020202020204" pitchFamily="34" charset="0"/>
                <a:ea typeface="宋体"/>
                <a:cs typeface="Arial" panose="020B0604020202020204" pitchFamily="34" charset="0"/>
              </a:endParaRPr>
            </a:p>
          </p:txBody>
        </p:sp>
        <p:sp>
          <p:nvSpPr>
            <p:cNvPr id="6" name="MH_Title_1"/>
            <p:cNvSpPr/>
            <p:nvPr>
              <p:custDataLst>
                <p:tags r:id="rId11"/>
              </p:custDataLst>
            </p:nvPr>
          </p:nvSpPr>
          <p:spPr>
            <a:xfrm>
              <a:off x="3175" y="2184400"/>
              <a:ext cx="1411288" cy="1760537"/>
            </a:xfrm>
            <a:custGeom>
              <a:avLst/>
              <a:gdLst>
                <a:gd name="connsiteX0" fmla="*/ 586959 w 1529609"/>
                <a:gd name="connsiteY0" fmla="*/ 65 h 1907431"/>
                <a:gd name="connsiteX1" fmla="*/ 1529544 w 1529609"/>
                <a:gd name="connsiteY1" fmla="*/ 964782 h 1907431"/>
                <a:gd name="connsiteX2" fmla="*/ 564827 w 1529609"/>
                <a:gd name="connsiteY2" fmla="*/ 1907366 h 1907431"/>
                <a:gd name="connsiteX3" fmla="*/ 0 w 1529609"/>
                <a:gd name="connsiteY3" fmla="*/ 1712632 h 1907431"/>
                <a:gd name="connsiteX4" fmla="*/ 0 w 1529609"/>
                <a:gd name="connsiteY4" fmla="*/ 194607 h 1907431"/>
                <a:gd name="connsiteX5" fmla="*/ 586959 w 1529609"/>
                <a:gd name="connsiteY5" fmla="*/ 65 h 190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9609" h="1907431">
                  <a:moveTo>
                    <a:pt x="586959" y="65"/>
                  </a:moveTo>
                  <a:cubicBezTo>
                    <a:pt x="1113646" y="6177"/>
                    <a:pt x="1535656" y="438095"/>
                    <a:pt x="1529544" y="964782"/>
                  </a:cubicBezTo>
                  <a:cubicBezTo>
                    <a:pt x="1523433" y="1491469"/>
                    <a:pt x="1091515" y="1913478"/>
                    <a:pt x="564827" y="1907366"/>
                  </a:cubicBezTo>
                  <a:cubicBezTo>
                    <a:pt x="352169" y="1904899"/>
                    <a:pt x="156577" y="1833014"/>
                    <a:pt x="0" y="1712632"/>
                  </a:cubicBezTo>
                  <a:lnTo>
                    <a:pt x="0" y="194607"/>
                  </a:lnTo>
                  <a:cubicBezTo>
                    <a:pt x="162454" y="70026"/>
                    <a:pt x="366397" y="-2494"/>
                    <a:pt x="586959" y="65"/>
                  </a:cubicBezTo>
                  <a:close/>
                </a:path>
              </a:pathLst>
            </a:cu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bIns="0" anchor="ctr">
              <a:normAutofit/>
            </a:bodyPr>
            <a:lstStyle/>
            <a:p>
              <a:pPr algn="ctr">
                <a:lnSpc>
                  <a:spcPct val="130000"/>
                </a:lnSpc>
                <a:defRPr/>
              </a:pPr>
              <a:endParaRPr lang="zh-CN" altLang="en-US" sz="2400" dirty="0">
                <a:solidFill>
                  <a:srgbClr val="FFFFFF"/>
                </a:solidFill>
                <a:latin typeface="微软雅黑" panose="020B0503020204020204" pitchFamily="34" charset="-122"/>
              </a:endParaRPr>
            </a:p>
          </p:txBody>
        </p:sp>
        <p:pic>
          <p:nvPicPr>
            <p:cNvPr id="10" name="图片 9"/>
            <p:cNvPicPr>
              <a:picLocks noChangeAspect="1"/>
            </p:cNvPicPr>
            <p:nvPr/>
          </p:nvPicPr>
          <p:blipFill>
            <a:blip r:embed="rId13" cstate="print">
              <a:clrChange>
                <a:clrFrom>
                  <a:srgbClr val="FFFFFF"/>
                </a:clrFrom>
                <a:clrTo>
                  <a:srgbClr val="FFFFFF">
                    <a:alpha val="0"/>
                  </a:srgbClr>
                </a:clrTo>
              </a:clrChange>
            </a:blip>
            <a:stretch>
              <a:fillRect/>
            </a:stretch>
          </p:blipFill>
          <p:spPr>
            <a:xfrm>
              <a:off x="43956" y="2627013"/>
              <a:ext cx="1329725" cy="759421"/>
            </a:xfrm>
            <a:prstGeom prst="rect">
              <a:avLst/>
            </a:prstGeom>
          </p:spPr>
        </p:pic>
      </p:grpSp>
      <p:sp>
        <p:nvSpPr>
          <p:cNvPr id="12" name="矩形 11"/>
          <p:cNvSpPr/>
          <p:nvPr/>
        </p:nvSpPr>
        <p:spPr>
          <a:xfrm>
            <a:off x="-1" y="720770"/>
            <a:ext cx="9144001" cy="415498"/>
          </a:xfrm>
          <a:prstGeom prst="rect">
            <a:avLst/>
          </a:prstGeom>
          <a:noFill/>
        </p:spPr>
        <p:txBody>
          <a:bodyPr wrap="square" rtlCol="0" anchor="ctr">
            <a:spAutoFit/>
          </a:bodyPr>
          <a:lstStyle/>
          <a:p>
            <a:pPr marL="285750" indent="-285750" defTabSz="685165">
              <a:lnSpc>
                <a:spcPct val="150000"/>
              </a:lnSpc>
              <a:buClr>
                <a:srgbClr val="C00000"/>
              </a:buClr>
              <a:buFont typeface="Wingdings" charset="2"/>
              <a:buChar char="n"/>
            </a:pPr>
            <a:r>
              <a:rPr kumimoji="1" lang="en-US" altLang="zh-CN" b="1" dirty="0" smtClean="0">
                <a:solidFill>
                  <a:prstClr val="black">
                    <a:lumMod val="95000"/>
                    <a:lumOff val="5000"/>
                  </a:prstClr>
                </a:solidFill>
                <a:latin typeface="微软雅黑"/>
              </a:rPr>
              <a:t>Wo</a:t>
            </a:r>
            <a:r>
              <a:rPr kumimoji="1" lang="zh-CN" altLang="en-US" b="1" dirty="0" smtClean="0">
                <a:solidFill>
                  <a:prstClr val="black">
                    <a:lumMod val="95000"/>
                    <a:lumOff val="5000"/>
                  </a:prstClr>
                </a:solidFill>
                <a:latin typeface="微软雅黑"/>
              </a:rPr>
              <a:t>营销平台具备</a:t>
            </a:r>
            <a:r>
              <a:rPr kumimoji="1" lang="en-US" altLang="zh-CN" b="1" dirty="0">
                <a:solidFill>
                  <a:prstClr val="black">
                    <a:lumMod val="95000"/>
                    <a:lumOff val="5000"/>
                  </a:prstClr>
                </a:solidFill>
                <a:latin typeface="微软雅黑"/>
              </a:rPr>
              <a:t>3</a:t>
            </a:r>
            <a:r>
              <a:rPr kumimoji="1" lang="zh-CN" altLang="en-US" b="1" dirty="0">
                <a:solidFill>
                  <a:prstClr val="black">
                    <a:lumMod val="95000"/>
                    <a:lumOff val="5000"/>
                  </a:prstClr>
                </a:solidFill>
                <a:latin typeface="微软雅黑"/>
              </a:rPr>
              <a:t>种营销服务模式，内容如下</a:t>
            </a:r>
            <a:r>
              <a:rPr kumimoji="1" lang="en-US" altLang="zh-CN" b="1" dirty="0">
                <a:solidFill>
                  <a:prstClr val="black">
                    <a:lumMod val="95000"/>
                    <a:lumOff val="5000"/>
                  </a:prstClr>
                </a:solidFill>
                <a:latin typeface="微软雅黑"/>
              </a:rPr>
              <a:t>:</a:t>
            </a:r>
            <a:endParaRPr kumimoji="1" lang="zh-CN" altLang="en-US" b="1" dirty="0">
              <a:solidFill>
                <a:prstClr val="black">
                  <a:lumMod val="95000"/>
                  <a:lumOff val="5000"/>
                </a:prstClr>
              </a:solidFill>
              <a:latin typeface="微软雅黑"/>
            </a:endParaRPr>
          </a:p>
        </p:txBody>
      </p:sp>
      <p:sp>
        <p:nvSpPr>
          <p:cNvPr id="22" name="MH_SubTitle_1"/>
          <p:cNvSpPr txBox="1"/>
          <p:nvPr>
            <p:custDataLst>
              <p:tags r:id="rId3"/>
            </p:custDataLst>
          </p:nvPr>
        </p:nvSpPr>
        <p:spPr>
          <a:xfrm>
            <a:off x="3482189" y="1557053"/>
            <a:ext cx="5001411" cy="482599"/>
          </a:xfrm>
          <a:prstGeom prst="rect">
            <a:avLst/>
          </a:prstGeom>
          <a:noFill/>
        </p:spPr>
        <p:txBody>
          <a:bodyPr lIns="72000" tIns="0" rIns="72000" bIns="0" anchor="t">
            <a:noAutofit/>
          </a:bodyPr>
          <a:lstStyle/>
          <a:p>
            <a:pPr>
              <a:lnSpc>
                <a:spcPct val="150000"/>
              </a:lnSpc>
              <a:buClr>
                <a:srgbClr val="C00000"/>
              </a:buClr>
            </a:pPr>
            <a:r>
              <a:rPr lang="zh-CN" altLang="en-US" sz="900" dirty="0">
                <a:solidFill>
                  <a:prstClr val="black"/>
                </a:solidFill>
              </a:rPr>
              <a:t>在营销计划执行前设定目标用户群、营销计划的产品信息、渠道选择、营销计划开始结束时间、短信内容等信息，在营销计划开始时，触发批量执行营销</a:t>
            </a:r>
            <a:r>
              <a:rPr lang="zh-CN" altLang="en-US" sz="900" dirty="0" smtClean="0">
                <a:solidFill>
                  <a:prstClr val="black"/>
                </a:solidFill>
              </a:rPr>
              <a:t>计划。营销渠道包含短信、外呼、邮箱。</a:t>
            </a:r>
            <a:endParaRPr lang="en-US" altLang="zh-CN" sz="900" dirty="0">
              <a:solidFill>
                <a:prstClr val="black"/>
              </a:solidFill>
            </a:endParaRPr>
          </a:p>
        </p:txBody>
      </p:sp>
      <p:sp>
        <p:nvSpPr>
          <p:cNvPr id="23" name="MH_SubTitle_1"/>
          <p:cNvSpPr txBox="1"/>
          <p:nvPr>
            <p:custDataLst>
              <p:tags r:id="rId4"/>
            </p:custDataLst>
          </p:nvPr>
        </p:nvSpPr>
        <p:spPr>
          <a:xfrm>
            <a:off x="3885129" y="2930896"/>
            <a:ext cx="4839771" cy="468810"/>
          </a:xfrm>
          <a:prstGeom prst="rect">
            <a:avLst/>
          </a:prstGeom>
          <a:noFill/>
        </p:spPr>
        <p:txBody>
          <a:bodyPr lIns="72000" tIns="0" rIns="72000" bIns="0" anchor="t">
            <a:noAutofit/>
          </a:bodyPr>
          <a:lstStyle/>
          <a:p>
            <a:pPr>
              <a:lnSpc>
                <a:spcPct val="150000"/>
              </a:lnSpc>
              <a:buClr>
                <a:srgbClr val="C00000"/>
              </a:buClr>
            </a:pPr>
            <a:r>
              <a:rPr lang="zh-CN" altLang="en-US" sz="900" dirty="0" smtClean="0">
                <a:solidFill>
                  <a:prstClr val="black"/>
                </a:solidFill>
              </a:rPr>
              <a:t>在</a:t>
            </a:r>
            <a:r>
              <a:rPr lang="zh-CN" altLang="en-US" sz="900" dirty="0">
                <a:solidFill>
                  <a:prstClr val="black"/>
                </a:solidFill>
              </a:rPr>
              <a:t>营销计划执行前，设定事件的营销场景，营销规则，当用户触发营销规则时进行</a:t>
            </a:r>
            <a:r>
              <a:rPr lang="zh-CN" altLang="en-US" sz="900" dirty="0" smtClean="0">
                <a:solidFill>
                  <a:prstClr val="black"/>
                </a:solidFill>
              </a:rPr>
              <a:t>营销。</a:t>
            </a:r>
            <a:endParaRPr lang="en-US" altLang="zh-CN" sz="900" dirty="0" smtClean="0">
              <a:solidFill>
                <a:prstClr val="black"/>
              </a:solidFill>
            </a:endParaRPr>
          </a:p>
          <a:p>
            <a:pPr>
              <a:lnSpc>
                <a:spcPct val="150000"/>
              </a:lnSpc>
              <a:buClr>
                <a:srgbClr val="C00000"/>
              </a:buClr>
            </a:pPr>
            <a:r>
              <a:rPr lang="zh-CN" altLang="en-US" sz="900" dirty="0" smtClean="0">
                <a:solidFill>
                  <a:prstClr val="black"/>
                </a:solidFill>
              </a:rPr>
              <a:t>触发规则类型包含：</a:t>
            </a:r>
            <a:r>
              <a:rPr lang="zh-CN" altLang="en-US" sz="900" b="1" i="1" dirty="0" smtClean="0">
                <a:solidFill>
                  <a:srgbClr val="FF0000"/>
                </a:solidFill>
              </a:rPr>
              <a:t>位置类、互联网访问类、搜索关键词类、拨打固定电话类、</a:t>
            </a:r>
            <a:r>
              <a:rPr lang="en-US" altLang="zh-CN" sz="900" b="1" i="1" dirty="0" smtClean="0">
                <a:solidFill>
                  <a:srgbClr val="FF0000"/>
                </a:solidFill>
              </a:rPr>
              <a:t>APP</a:t>
            </a:r>
            <a:r>
              <a:rPr lang="zh-CN" altLang="en-US" sz="900" b="1" i="1" dirty="0" smtClean="0">
                <a:solidFill>
                  <a:srgbClr val="FF0000"/>
                </a:solidFill>
              </a:rPr>
              <a:t>使用类</a:t>
            </a:r>
            <a:r>
              <a:rPr lang="zh-CN" altLang="en-US" sz="900" dirty="0">
                <a:solidFill>
                  <a:prstClr val="black"/>
                </a:solidFill>
              </a:rPr>
              <a:t>。</a:t>
            </a:r>
            <a:endParaRPr lang="en-US" altLang="zh-CN" sz="900" dirty="0">
              <a:solidFill>
                <a:prstClr val="black"/>
              </a:solidFill>
            </a:endParaRPr>
          </a:p>
        </p:txBody>
      </p:sp>
      <p:sp>
        <p:nvSpPr>
          <p:cNvPr id="24" name="标题 1"/>
          <p:cNvSpPr txBox="1">
            <a:spLocks/>
          </p:cNvSpPr>
          <p:nvPr/>
        </p:nvSpPr>
        <p:spPr>
          <a:xfrm>
            <a:off x="0" y="145911"/>
            <a:ext cx="7164000" cy="486965"/>
          </a:xfrm>
          <a:prstGeom prst="rect">
            <a:avLst/>
          </a:prstGeom>
        </p:spPr>
        <p:txBody>
          <a:bodyPr lIns="91432" tIns="45716" rIns="91432" bIns="45716" anchor="ctr"/>
          <a:lstStyle>
            <a:defPPr>
              <a:defRPr lang="zh-CN"/>
            </a:defPPr>
            <a:lvl1pPr marL="361950" indent="-361950" defTabSz="914310" fontAlgn="base">
              <a:spcBef>
                <a:spcPct val="0"/>
              </a:spcBef>
              <a:spcAft>
                <a:spcPct val="0"/>
              </a:spcAft>
              <a:defRPr kumimoji="1" sz="2000" b="1" kern="0">
                <a:latin typeface="微软雅黑" pitchFamily="34" charset="-122"/>
                <a:ea typeface="微软雅黑" pitchFamily="34" charset="-122"/>
                <a:cs typeface="+mj-cs"/>
              </a:defRPr>
            </a:lvl1pPr>
            <a:lvl2pPr marL="361950" indent="-361950" fontAlgn="base">
              <a:spcBef>
                <a:spcPct val="0"/>
              </a:spcBef>
              <a:spcAft>
                <a:spcPct val="0"/>
              </a:spcAft>
              <a:defRPr sz="2000" b="1">
                <a:latin typeface="Arial" pitchFamily="34" charset="0"/>
                <a:ea typeface="黑体" pitchFamily="2" charset="-122"/>
              </a:defRPr>
            </a:lvl2pPr>
            <a:lvl3pPr marL="361950" indent="-361950" fontAlgn="base">
              <a:spcBef>
                <a:spcPct val="0"/>
              </a:spcBef>
              <a:spcAft>
                <a:spcPct val="0"/>
              </a:spcAft>
              <a:defRPr sz="2000" b="1">
                <a:latin typeface="Arial" pitchFamily="34" charset="0"/>
                <a:ea typeface="黑体" pitchFamily="2" charset="-122"/>
              </a:defRPr>
            </a:lvl3pPr>
            <a:lvl4pPr marL="361950" indent="-361950" fontAlgn="base">
              <a:spcBef>
                <a:spcPct val="0"/>
              </a:spcBef>
              <a:spcAft>
                <a:spcPct val="0"/>
              </a:spcAft>
              <a:defRPr sz="2000" b="1">
                <a:latin typeface="Arial" pitchFamily="34" charset="0"/>
                <a:ea typeface="黑体" pitchFamily="2" charset="-122"/>
              </a:defRPr>
            </a:lvl4pPr>
            <a:lvl5pPr marL="361950" indent="-361950" fontAlgn="base">
              <a:spcBef>
                <a:spcPct val="0"/>
              </a:spcBef>
              <a:spcAft>
                <a:spcPct val="0"/>
              </a:spcAft>
              <a:defRPr sz="2000" b="1">
                <a:latin typeface="Arial" pitchFamily="34" charset="0"/>
                <a:ea typeface="黑体" pitchFamily="2" charset="-122"/>
              </a:defRPr>
            </a:lvl5pPr>
            <a:lvl6pPr marL="819150" fontAlgn="base">
              <a:spcBef>
                <a:spcPct val="0"/>
              </a:spcBef>
              <a:spcAft>
                <a:spcPct val="0"/>
              </a:spcAft>
              <a:defRPr sz="2000" b="1">
                <a:latin typeface="Arial" pitchFamily="34" charset="0"/>
                <a:ea typeface="黑体" pitchFamily="2" charset="-122"/>
              </a:defRPr>
            </a:lvl6pPr>
            <a:lvl7pPr marL="1276350" fontAlgn="base">
              <a:spcBef>
                <a:spcPct val="0"/>
              </a:spcBef>
              <a:spcAft>
                <a:spcPct val="0"/>
              </a:spcAft>
              <a:defRPr sz="2000" b="1">
                <a:latin typeface="Arial" pitchFamily="34" charset="0"/>
                <a:ea typeface="黑体" pitchFamily="2" charset="-122"/>
              </a:defRPr>
            </a:lvl7pPr>
            <a:lvl8pPr marL="1733550" fontAlgn="base">
              <a:spcBef>
                <a:spcPct val="0"/>
              </a:spcBef>
              <a:spcAft>
                <a:spcPct val="0"/>
              </a:spcAft>
              <a:defRPr sz="2000" b="1">
                <a:latin typeface="Arial" pitchFamily="34" charset="0"/>
                <a:ea typeface="黑体" pitchFamily="2" charset="-122"/>
              </a:defRPr>
            </a:lvl8pPr>
            <a:lvl9pPr marL="2190115" fontAlgn="base">
              <a:spcBef>
                <a:spcPct val="0"/>
              </a:spcBef>
              <a:spcAft>
                <a:spcPct val="0"/>
              </a:spcAft>
              <a:defRPr sz="2000" b="1">
                <a:latin typeface="Arial" pitchFamily="34" charset="0"/>
                <a:ea typeface="黑体" pitchFamily="2" charset="-122"/>
              </a:defRPr>
            </a:lvl9pPr>
          </a:lstStyle>
          <a:p>
            <a:endParaRPr lang="zh-CN" altLang="en-US" dirty="0">
              <a:solidFill>
                <a:prstClr val="black"/>
              </a:solidFill>
            </a:endParaRPr>
          </a:p>
        </p:txBody>
      </p:sp>
      <p:sp>
        <p:nvSpPr>
          <p:cNvPr id="11" name="标题 10"/>
          <p:cNvSpPr>
            <a:spLocks noGrp="1"/>
          </p:cNvSpPr>
          <p:nvPr>
            <p:ph type="title"/>
          </p:nvPr>
        </p:nvSpPr>
        <p:spPr/>
        <p:txBody>
          <a:bodyPr/>
          <a:lstStyle/>
          <a:p>
            <a:r>
              <a:rPr lang="en-US" altLang="zh-CN" dirty="0" smtClean="0"/>
              <a:t>3.2</a:t>
            </a:r>
            <a:r>
              <a:rPr lang="zh-CN" altLang="en-US" dirty="0" smtClean="0"/>
              <a:t>、</a:t>
            </a:r>
            <a:r>
              <a:rPr lang="en-US" altLang="zh-CN" dirty="0"/>
              <a:t>Wo</a:t>
            </a:r>
            <a:r>
              <a:rPr lang="zh-CN" altLang="en-US" dirty="0"/>
              <a:t>营销</a:t>
            </a:r>
            <a:r>
              <a:rPr lang="en-US" altLang="zh-CN" dirty="0" smtClean="0"/>
              <a:t>-</a:t>
            </a:r>
            <a:r>
              <a:rPr lang="zh-CN" altLang="en-US" dirty="0" smtClean="0"/>
              <a:t>服务模式</a:t>
            </a:r>
            <a:endParaRPr lang="zh-CN" altLang="en-US" dirty="0"/>
          </a:p>
        </p:txBody>
      </p:sp>
      <p:sp>
        <p:nvSpPr>
          <p:cNvPr id="16" name="MH_SubTitle_2"/>
          <p:cNvSpPr txBox="1"/>
          <p:nvPr>
            <p:custDataLst>
              <p:tags r:id="rId5"/>
            </p:custDataLst>
          </p:nvPr>
        </p:nvSpPr>
        <p:spPr>
          <a:xfrm>
            <a:off x="3482189" y="3974127"/>
            <a:ext cx="3300412" cy="477431"/>
          </a:xfrm>
          <a:prstGeom prst="rect">
            <a:avLst/>
          </a:prstGeom>
          <a:noFill/>
        </p:spPr>
        <p:txBody>
          <a:bodyPr lIns="72000" tIns="0" rIns="72000" bIns="0" anchor="ctr">
            <a:normAutofit fontScale="92500"/>
          </a:bodyPr>
          <a:lstStyle/>
          <a:p>
            <a:pPr>
              <a:lnSpc>
                <a:spcPct val="130000"/>
              </a:lnSpc>
              <a:defRPr/>
            </a:pPr>
            <a:r>
              <a:rPr lang="zh-CN" altLang="en-US" kern="0" dirty="0" smtClean="0">
                <a:solidFill>
                  <a:prstClr val="black"/>
                </a:solidFill>
                <a:latin typeface="微软雅黑"/>
                <a:cs typeface="Arial" pitchFamily="34" charset="0"/>
              </a:rPr>
              <a:t>失联复联模式：外呼和短信渠道营销为主</a:t>
            </a:r>
            <a:endParaRPr lang="da-DK" altLang="zh-CN" kern="0" dirty="0">
              <a:solidFill>
                <a:prstClr val="black"/>
              </a:solidFill>
              <a:latin typeface="微软雅黑"/>
              <a:cs typeface="Arial" pitchFamily="34" charset="0"/>
            </a:endParaRPr>
          </a:p>
        </p:txBody>
      </p:sp>
      <p:sp>
        <p:nvSpPr>
          <p:cNvPr id="17" name="MH_SubTitle_1"/>
          <p:cNvSpPr txBox="1"/>
          <p:nvPr>
            <p:custDataLst>
              <p:tags r:id="rId6"/>
            </p:custDataLst>
          </p:nvPr>
        </p:nvSpPr>
        <p:spPr>
          <a:xfrm>
            <a:off x="3482189" y="4372244"/>
            <a:ext cx="4839771" cy="602050"/>
          </a:xfrm>
          <a:prstGeom prst="rect">
            <a:avLst/>
          </a:prstGeom>
          <a:noFill/>
        </p:spPr>
        <p:txBody>
          <a:bodyPr lIns="72000" tIns="0" rIns="72000" bIns="0" anchor="t">
            <a:noAutofit/>
          </a:bodyPr>
          <a:lstStyle/>
          <a:p>
            <a:pPr>
              <a:lnSpc>
                <a:spcPct val="150000"/>
              </a:lnSpc>
              <a:buClr>
                <a:srgbClr val="C00000"/>
              </a:buClr>
            </a:pPr>
            <a:r>
              <a:rPr lang="zh-CN" altLang="en-US" sz="900" dirty="0">
                <a:solidFill>
                  <a:prstClr val="black"/>
                </a:solidFill>
              </a:rPr>
              <a:t>主要针对外部合作伙伴的存量用户，提供其加密的身份证号码，以身份证号码为主键</a:t>
            </a:r>
            <a:r>
              <a:rPr lang="zh-CN" altLang="en-US" sz="900" dirty="0" smtClean="0">
                <a:solidFill>
                  <a:prstClr val="black"/>
                </a:solidFill>
              </a:rPr>
              <a:t>，复联出</a:t>
            </a:r>
            <a:r>
              <a:rPr lang="zh-CN" altLang="en-US" sz="900" dirty="0">
                <a:solidFill>
                  <a:prstClr val="black"/>
                </a:solidFill>
              </a:rPr>
              <a:t>其存量用户的手机号，解决其存量用户失联的问题，解决保险行业的孤儿保单问题、帮助信贷公司追缴贷款等</a:t>
            </a:r>
            <a:endParaRPr lang="en-US" altLang="zh-CN" sz="900" dirty="0">
              <a:solidFill>
                <a:prstClr val="black"/>
              </a:solidFill>
            </a:endParaRPr>
          </a:p>
        </p:txBody>
      </p:sp>
    </p:spTree>
    <p:extLst>
      <p:ext uri="{BB962C8B-B14F-4D97-AF65-F5344CB8AC3E}">
        <p14:creationId xmlns="" xmlns:p14="http://schemas.microsoft.com/office/powerpoint/2010/main" val="15141084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defTabSz="914265"/>
            <a:r>
              <a:rPr kumimoji="1" lang="en-US" altLang="zh-CN" kern="0" dirty="0">
                <a:solidFill>
                  <a:prstClr val="black"/>
                </a:solidFill>
              </a:rPr>
              <a:t>2</a:t>
            </a:r>
            <a:r>
              <a:rPr kumimoji="1" lang="zh-CN" altLang="en-US" kern="0" dirty="0">
                <a:solidFill>
                  <a:prstClr val="black"/>
                </a:solidFill>
              </a:rPr>
              <a:t>、</a:t>
            </a:r>
            <a:r>
              <a:rPr lang="zh-CN" altLang="en-US" dirty="0">
                <a:solidFill>
                  <a:prstClr val="black"/>
                </a:solidFill>
              </a:rPr>
              <a:t>区别于互联网企业，运营商数据</a:t>
            </a:r>
            <a:r>
              <a:rPr lang="zh-CN" altLang="zh-CN" dirty="0">
                <a:solidFill>
                  <a:prstClr val="black"/>
                </a:solidFill>
              </a:rPr>
              <a:t>更有代表性和竞争力</a:t>
            </a:r>
            <a:endParaRPr kumimoji="1" lang="zh-CN" altLang="en-US" kern="0" dirty="0">
              <a:solidFill>
                <a:prstClr val="black"/>
              </a:solidFill>
            </a:endParaRPr>
          </a:p>
        </p:txBody>
      </p:sp>
      <p:grpSp>
        <p:nvGrpSpPr>
          <p:cNvPr id="3" name="组合 1"/>
          <p:cNvGrpSpPr/>
          <p:nvPr/>
        </p:nvGrpSpPr>
        <p:grpSpPr>
          <a:xfrm>
            <a:off x="96632" y="1636776"/>
            <a:ext cx="1263885" cy="751035"/>
            <a:chOff x="-434233" y="2159000"/>
            <a:chExt cx="1685180" cy="1001382"/>
          </a:xfrm>
        </p:grpSpPr>
        <p:sp>
          <p:nvSpPr>
            <p:cNvPr id="4" name="文本框 56"/>
            <p:cNvSpPr txBox="1">
              <a:spLocks noChangeArrowheads="1"/>
            </p:cNvSpPr>
            <p:nvPr/>
          </p:nvSpPr>
          <p:spPr bwMode="auto">
            <a:xfrm>
              <a:off x="-434233" y="2791049"/>
              <a:ext cx="1685180" cy="369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766" fontAlgn="base">
                <a:spcBef>
                  <a:spcPct val="0"/>
                </a:spcBef>
                <a:spcAft>
                  <a:spcPct val="0"/>
                </a:spcAft>
              </a:pPr>
              <a:r>
                <a:rPr lang="zh-CN" altLang="en-US" sz="1200" b="1" dirty="0">
                  <a:solidFill>
                    <a:prstClr val="black">
                      <a:lumMod val="75000"/>
                      <a:lumOff val="25000"/>
                    </a:prstClr>
                  </a:solidFill>
                  <a:latin typeface="微软雅黑" panose="020B0503020204020204" pitchFamily="34" charset="-122"/>
                  <a:ea typeface="微软雅黑" panose="020B0503020204020204" pitchFamily="34" charset="-122"/>
                </a:rPr>
                <a:t>数据局部性</a:t>
              </a:r>
              <a:endParaRPr lang="en-US" altLang="zh-CN" sz="1200" b="1"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nvGrpSpPr>
            <p:cNvPr id="5" name="组合 27"/>
            <p:cNvGrpSpPr>
              <a:grpSpLocks/>
            </p:cNvGrpSpPr>
            <p:nvPr/>
          </p:nvGrpSpPr>
          <p:grpSpPr bwMode="auto">
            <a:xfrm>
              <a:off x="171450" y="2159000"/>
              <a:ext cx="540071" cy="539750"/>
              <a:chOff x="1724832" y="1971675"/>
              <a:chExt cx="2314575" cy="2314575"/>
            </a:xfrm>
          </p:grpSpPr>
          <p:sp>
            <p:nvSpPr>
              <p:cNvPr id="6" name="椭圆 5"/>
              <p:cNvSpPr/>
              <p:nvPr/>
            </p:nvSpPr>
            <p:spPr>
              <a:xfrm>
                <a:off x="1724832" y="1971675"/>
                <a:ext cx="2313199" cy="2314575"/>
              </a:xfrm>
              <a:prstGeom prst="ellipse">
                <a:avLst/>
              </a:prstGeom>
              <a:noFill/>
              <a:ln w="3175">
                <a:solidFill>
                  <a:schemeClr val="tx1">
                    <a:lumMod val="85000"/>
                    <a:lumOff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a:defRPr/>
                </a:pPr>
                <a:endParaRPr lang="zh-CN" altLang="en-US">
                  <a:solidFill>
                    <a:prstClr val="black">
                      <a:lumMod val="75000"/>
                      <a:lumOff val="25000"/>
                    </a:prstClr>
                  </a:solidFill>
                </a:endParaRPr>
              </a:p>
            </p:txBody>
          </p:sp>
          <p:sp>
            <p:nvSpPr>
              <p:cNvPr id="7" name="椭圆 6"/>
              <p:cNvSpPr/>
              <p:nvPr/>
            </p:nvSpPr>
            <p:spPr>
              <a:xfrm>
                <a:off x="2194278" y="2441400"/>
                <a:ext cx="1374313" cy="137513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a:defRPr/>
                </a:pPr>
                <a:r>
                  <a:rPr lang="en-US" altLang="zh-CN" dirty="0">
                    <a:solidFill>
                      <a:prstClr val="white"/>
                    </a:solidFill>
                  </a:rPr>
                  <a:t>1</a:t>
                </a:r>
                <a:endParaRPr lang="zh-CN" altLang="en-US" dirty="0">
                  <a:solidFill>
                    <a:prstClr val="white"/>
                  </a:solidFill>
                </a:endParaRPr>
              </a:p>
            </p:txBody>
          </p:sp>
        </p:grpSp>
      </p:grpSp>
      <p:grpSp>
        <p:nvGrpSpPr>
          <p:cNvPr id="8" name="组合 36"/>
          <p:cNvGrpSpPr/>
          <p:nvPr/>
        </p:nvGrpSpPr>
        <p:grpSpPr>
          <a:xfrm>
            <a:off x="1218912" y="1636776"/>
            <a:ext cx="1263718" cy="751034"/>
            <a:chOff x="-1083294" y="3234023"/>
            <a:chExt cx="1684958" cy="1001380"/>
          </a:xfrm>
        </p:grpSpPr>
        <p:sp>
          <p:nvSpPr>
            <p:cNvPr id="9" name="文本框 56"/>
            <p:cNvSpPr txBox="1">
              <a:spLocks noChangeArrowheads="1"/>
            </p:cNvSpPr>
            <p:nvPr/>
          </p:nvSpPr>
          <p:spPr bwMode="auto">
            <a:xfrm>
              <a:off x="-1083294" y="3866071"/>
              <a:ext cx="168495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766" fontAlgn="base">
                <a:spcBef>
                  <a:spcPct val="0"/>
                </a:spcBef>
                <a:spcAft>
                  <a:spcPct val="0"/>
                </a:spcAft>
              </a:pPr>
              <a:r>
                <a:rPr lang="zh-CN" altLang="en-US" sz="1200" b="1" dirty="0">
                  <a:solidFill>
                    <a:prstClr val="black">
                      <a:lumMod val="75000"/>
                      <a:lumOff val="25000"/>
                    </a:prstClr>
                  </a:solidFill>
                  <a:latin typeface="微软雅黑" panose="020B0503020204020204" pitchFamily="34" charset="-122"/>
                  <a:ea typeface="微软雅黑" panose="020B0503020204020204" pitchFamily="34" charset="-122"/>
                </a:rPr>
                <a:t>数据封闭性</a:t>
              </a:r>
              <a:endParaRPr lang="en-US" altLang="zh-CN" sz="1200" b="1"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nvGrpSpPr>
            <p:cNvPr id="10" name="组合 32"/>
            <p:cNvGrpSpPr>
              <a:grpSpLocks/>
            </p:cNvGrpSpPr>
            <p:nvPr/>
          </p:nvGrpSpPr>
          <p:grpSpPr bwMode="auto">
            <a:xfrm>
              <a:off x="-673169" y="3234023"/>
              <a:ext cx="539750" cy="539750"/>
              <a:chOff x="-1894941" y="1298948"/>
              <a:chExt cx="2313198" cy="2314575"/>
            </a:xfrm>
          </p:grpSpPr>
          <p:sp>
            <p:nvSpPr>
              <p:cNvPr id="11" name="椭圆 10"/>
              <p:cNvSpPr/>
              <p:nvPr/>
            </p:nvSpPr>
            <p:spPr>
              <a:xfrm>
                <a:off x="-1894941" y="1298948"/>
                <a:ext cx="2313198" cy="2314575"/>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a:defRPr/>
                </a:pPr>
                <a:endParaRPr lang="zh-CN" altLang="en-US">
                  <a:solidFill>
                    <a:prstClr val="black">
                      <a:lumMod val="75000"/>
                      <a:lumOff val="25000"/>
                    </a:prstClr>
                  </a:solidFill>
                </a:endParaRPr>
              </a:p>
            </p:txBody>
          </p:sp>
          <p:sp>
            <p:nvSpPr>
              <p:cNvPr id="12" name="椭圆 11"/>
              <p:cNvSpPr/>
              <p:nvPr/>
            </p:nvSpPr>
            <p:spPr>
              <a:xfrm>
                <a:off x="-1425492" y="1768670"/>
                <a:ext cx="1374312" cy="13751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a:defRPr/>
                </a:pPr>
                <a:r>
                  <a:rPr lang="en-US" altLang="zh-CN" dirty="0">
                    <a:solidFill>
                      <a:prstClr val="white"/>
                    </a:solidFill>
                  </a:rPr>
                  <a:t>2</a:t>
                </a:r>
                <a:endParaRPr lang="zh-CN" altLang="en-US" dirty="0">
                  <a:solidFill>
                    <a:prstClr val="white"/>
                  </a:solidFill>
                </a:endParaRPr>
              </a:p>
            </p:txBody>
          </p:sp>
        </p:grpSp>
      </p:grpSp>
      <p:grpSp>
        <p:nvGrpSpPr>
          <p:cNvPr id="13" name="组合 37"/>
          <p:cNvGrpSpPr/>
          <p:nvPr/>
        </p:nvGrpSpPr>
        <p:grpSpPr>
          <a:xfrm>
            <a:off x="2145856" y="1636773"/>
            <a:ext cx="1263883" cy="751035"/>
            <a:chOff x="-401265" y="4527550"/>
            <a:chExt cx="1685178" cy="1001382"/>
          </a:xfrm>
        </p:grpSpPr>
        <p:sp>
          <p:nvSpPr>
            <p:cNvPr id="14" name="文本框 56"/>
            <p:cNvSpPr txBox="1">
              <a:spLocks noChangeArrowheads="1"/>
            </p:cNvSpPr>
            <p:nvPr/>
          </p:nvSpPr>
          <p:spPr bwMode="auto">
            <a:xfrm>
              <a:off x="-401265" y="5159599"/>
              <a:ext cx="1685178" cy="369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685766" fontAlgn="base">
                <a:spcBef>
                  <a:spcPct val="0"/>
                </a:spcBef>
                <a:spcAft>
                  <a:spcPct val="0"/>
                </a:spcAft>
              </a:pPr>
              <a:r>
                <a:rPr lang="zh-CN" altLang="en-US" sz="1200" b="1" dirty="0">
                  <a:solidFill>
                    <a:prstClr val="black">
                      <a:lumMod val="75000"/>
                      <a:lumOff val="25000"/>
                    </a:prstClr>
                  </a:solidFill>
                  <a:latin typeface="微软雅黑" panose="020B0503020204020204" pitchFamily="34" charset="-122"/>
                  <a:ea typeface="微软雅黑" panose="020B0503020204020204" pitchFamily="34" charset="-122"/>
                </a:rPr>
                <a:t>数据割裂性</a:t>
              </a:r>
              <a:endParaRPr lang="en-US" altLang="zh-CN" sz="1200" b="1"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nvGrpSpPr>
            <p:cNvPr id="15" name="组合 35"/>
            <p:cNvGrpSpPr>
              <a:grpSpLocks/>
            </p:cNvGrpSpPr>
            <p:nvPr/>
          </p:nvGrpSpPr>
          <p:grpSpPr bwMode="auto">
            <a:xfrm>
              <a:off x="171450" y="4527550"/>
              <a:ext cx="540071" cy="539750"/>
              <a:chOff x="1724832" y="1971675"/>
              <a:chExt cx="2314575" cy="2314575"/>
            </a:xfrm>
          </p:grpSpPr>
          <p:sp>
            <p:nvSpPr>
              <p:cNvPr id="16" name="椭圆 15"/>
              <p:cNvSpPr/>
              <p:nvPr/>
            </p:nvSpPr>
            <p:spPr>
              <a:xfrm>
                <a:off x="1724832" y="1971675"/>
                <a:ext cx="2313199" cy="2314575"/>
              </a:xfrm>
              <a:prstGeom prst="ellipse">
                <a:avLst/>
              </a:prstGeom>
              <a:noFill/>
              <a:ln w="3175">
                <a:solidFill>
                  <a:schemeClr val="tx1">
                    <a:lumMod val="85000"/>
                    <a:lumOff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a:defRPr/>
                </a:pPr>
                <a:endParaRPr lang="zh-CN" altLang="en-US">
                  <a:solidFill>
                    <a:prstClr val="black">
                      <a:lumMod val="75000"/>
                      <a:lumOff val="25000"/>
                    </a:prstClr>
                  </a:solidFill>
                </a:endParaRPr>
              </a:p>
            </p:txBody>
          </p:sp>
          <p:sp>
            <p:nvSpPr>
              <p:cNvPr id="17" name="椭圆 16"/>
              <p:cNvSpPr/>
              <p:nvPr/>
            </p:nvSpPr>
            <p:spPr>
              <a:xfrm>
                <a:off x="2194278" y="2441400"/>
                <a:ext cx="1374313" cy="137513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a:defRPr/>
                </a:pPr>
                <a:r>
                  <a:rPr lang="en-US" altLang="zh-CN" dirty="0">
                    <a:solidFill>
                      <a:prstClr val="white"/>
                    </a:solidFill>
                  </a:rPr>
                  <a:t>3</a:t>
                </a:r>
                <a:endParaRPr lang="zh-CN" altLang="en-US" dirty="0">
                  <a:solidFill>
                    <a:prstClr val="white"/>
                  </a:solidFill>
                </a:endParaRPr>
              </a:p>
            </p:txBody>
          </p:sp>
        </p:grpSp>
      </p:grpSp>
      <p:sp>
        <p:nvSpPr>
          <p:cNvPr id="18" name="文本框 45"/>
          <p:cNvSpPr txBox="1">
            <a:spLocks noChangeArrowheads="1"/>
          </p:cNvSpPr>
          <p:nvPr/>
        </p:nvSpPr>
        <p:spPr bwMode="auto">
          <a:xfrm>
            <a:off x="390826" y="1133187"/>
            <a:ext cx="2993045" cy="288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8576" tIns="34289" rIns="68576" bIns="34289">
            <a:spAutoFit/>
          </a:bodyPr>
          <a:lstStyle>
            <a:lvl1pPr defTabSz="912813">
              <a:defRPr>
                <a:solidFill>
                  <a:schemeClr val="tx1"/>
                </a:solidFill>
                <a:latin typeface="Calibri" panose="020F0502020204030204" pitchFamily="34" charset="0"/>
                <a:ea typeface="宋体" panose="02010600030101010101" pitchFamily="2" charset="-122"/>
              </a:defRPr>
            </a:lvl1pPr>
            <a:lvl2pPr marL="742950" indent="-285750" defTabSz="912813">
              <a:defRPr>
                <a:solidFill>
                  <a:schemeClr val="tx1"/>
                </a:solidFill>
                <a:latin typeface="Calibri" panose="020F0502020204030204" pitchFamily="34" charset="0"/>
                <a:ea typeface="宋体" panose="02010600030101010101" pitchFamily="2" charset="-122"/>
              </a:defRPr>
            </a:lvl2pPr>
            <a:lvl3pPr marL="1143000" indent="-228600" defTabSz="912813">
              <a:defRPr>
                <a:solidFill>
                  <a:schemeClr val="tx1"/>
                </a:solidFill>
                <a:latin typeface="Calibri" panose="020F0502020204030204" pitchFamily="34" charset="0"/>
                <a:ea typeface="宋体" panose="02010600030101010101" pitchFamily="2" charset="-122"/>
              </a:defRPr>
            </a:lvl3pPr>
            <a:lvl4pPr marL="1600200" indent="-228600" defTabSz="912813">
              <a:defRPr>
                <a:solidFill>
                  <a:schemeClr val="tx1"/>
                </a:solidFill>
                <a:latin typeface="Calibri" panose="020F0502020204030204" pitchFamily="34" charset="0"/>
                <a:ea typeface="宋体" panose="02010600030101010101" pitchFamily="2" charset="-122"/>
              </a:defRPr>
            </a:lvl4pPr>
            <a:lvl5pPr marL="2057400" indent="-228600" defTabSz="912813">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pPr>
            <a:r>
              <a:rPr kumimoji="1" lang="zh-CN" altLang="en-US" b="1" dirty="0">
                <a:solidFill>
                  <a:prstClr val="black">
                    <a:lumMod val="75000"/>
                    <a:lumOff val="25000"/>
                  </a:prstClr>
                </a:solidFill>
                <a:latin typeface="微软雅黑" panose="020B0503020204020204" pitchFamily="34" charset="-122"/>
                <a:ea typeface="微软雅黑" panose="020B0503020204020204" pitchFamily="34" charset="-122"/>
              </a:rPr>
              <a:t>互联网数据受限于本身的数据基因</a:t>
            </a:r>
          </a:p>
        </p:txBody>
      </p:sp>
      <p:grpSp>
        <p:nvGrpSpPr>
          <p:cNvPr id="19" name="组合 59"/>
          <p:cNvGrpSpPr/>
          <p:nvPr/>
        </p:nvGrpSpPr>
        <p:grpSpPr>
          <a:xfrm>
            <a:off x="4102315" y="1115080"/>
            <a:ext cx="4374486" cy="1448204"/>
            <a:chOff x="6005960" y="1642623"/>
            <a:chExt cx="5832648" cy="1930939"/>
          </a:xfrm>
        </p:grpSpPr>
        <p:grpSp>
          <p:nvGrpSpPr>
            <p:cNvPr id="20" name="组合 39"/>
            <p:cNvGrpSpPr/>
            <p:nvPr/>
          </p:nvGrpSpPr>
          <p:grpSpPr>
            <a:xfrm>
              <a:off x="6005960" y="1642623"/>
              <a:ext cx="4066130" cy="539750"/>
              <a:chOff x="5879976" y="1749779"/>
              <a:chExt cx="4066130" cy="539750"/>
            </a:xfrm>
          </p:grpSpPr>
          <p:sp>
            <p:nvSpPr>
              <p:cNvPr id="31" name="文本框 56"/>
              <p:cNvSpPr txBox="1">
                <a:spLocks noChangeArrowheads="1"/>
              </p:cNvSpPr>
              <p:nvPr/>
            </p:nvSpPr>
            <p:spPr bwMode="auto">
              <a:xfrm>
                <a:off x="6590585" y="1850376"/>
                <a:ext cx="335552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766" fontAlgn="base">
                  <a:spcBef>
                    <a:spcPct val="0"/>
                  </a:spcBef>
                  <a:spcAft>
                    <a:spcPct val="0"/>
                  </a:spcAft>
                </a:pPr>
                <a:r>
                  <a:rPr lang="zh-CN" altLang="en-US" sz="1200" b="1" dirty="0">
                    <a:solidFill>
                      <a:srgbClr val="C00000"/>
                    </a:solidFill>
                    <a:latin typeface="微软雅黑" panose="020B0503020204020204" pitchFamily="34" charset="-122"/>
                    <a:ea typeface="微软雅黑" panose="020B0503020204020204" pitchFamily="34" charset="-122"/>
                  </a:rPr>
                  <a:t>运营商是数据管道，掌控全局数据</a:t>
                </a:r>
                <a:endParaRPr lang="zh-CN" altLang="en-US" sz="900" b="1" dirty="0">
                  <a:solidFill>
                    <a:srgbClr val="C00000"/>
                  </a:solidFill>
                  <a:latin typeface="微软雅黑" panose="020B0503020204020204" pitchFamily="34" charset="-122"/>
                  <a:ea typeface="微软雅黑" panose="020B0503020204020204" pitchFamily="34" charset="-122"/>
                </a:endParaRPr>
              </a:p>
            </p:txBody>
          </p:sp>
          <p:grpSp>
            <p:nvGrpSpPr>
              <p:cNvPr id="32" name="组合 27"/>
              <p:cNvGrpSpPr>
                <a:grpSpLocks/>
              </p:cNvGrpSpPr>
              <p:nvPr/>
            </p:nvGrpSpPr>
            <p:grpSpPr bwMode="auto">
              <a:xfrm>
                <a:off x="5879976" y="1749779"/>
                <a:ext cx="540071" cy="539750"/>
                <a:chOff x="1724832" y="1971675"/>
                <a:chExt cx="2314575" cy="2314575"/>
              </a:xfrm>
            </p:grpSpPr>
            <p:sp>
              <p:nvSpPr>
                <p:cNvPr id="33" name="椭圆 32"/>
                <p:cNvSpPr/>
                <p:nvPr/>
              </p:nvSpPr>
              <p:spPr>
                <a:xfrm>
                  <a:off x="1724832" y="1971675"/>
                  <a:ext cx="2313199" cy="2314575"/>
                </a:xfrm>
                <a:prstGeom prst="ellipse">
                  <a:avLst/>
                </a:prstGeom>
                <a:noFill/>
                <a:ln w="31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a:defRPr/>
                  </a:pPr>
                  <a:endParaRPr lang="zh-CN" altLang="en-US">
                    <a:solidFill>
                      <a:prstClr val="black">
                        <a:lumMod val="75000"/>
                        <a:lumOff val="25000"/>
                      </a:prstClr>
                    </a:solidFill>
                  </a:endParaRPr>
                </a:p>
              </p:txBody>
            </p:sp>
            <p:sp>
              <p:nvSpPr>
                <p:cNvPr id="34" name="椭圆 33"/>
                <p:cNvSpPr/>
                <p:nvPr/>
              </p:nvSpPr>
              <p:spPr>
                <a:xfrm>
                  <a:off x="2194278" y="2441400"/>
                  <a:ext cx="1374313" cy="1375130"/>
                </a:xfrm>
                <a:prstGeom prst="ellipse">
                  <a:avLst/>
                </a:prstGeom>
                <a:solidFill>
                  <a:srgbClr val="C20F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a:defRPr/>
                  </a:pPr>
                  <a:r>
                    <a:rPr lang="en-US" altLang="zh-CN" dirty="0">
                      <a:solidFill>
                        <a:prstClr val="white"/>
                      </a:solidFill>
                    </a:rPr>
                    <a:t>1</a:t>
                  </a:r>
                  <a:endParaRPr lang="zh-CN" altLang="en-US" dirty="0">
                    <a:solidFill>
                      <a:prstClr val="white"/>
                    </a:solidFill>
                  </a:endParaRPr>
                </a:p>
              </p:txBody>
            </p:sp>
          </p:grpSp>
        </p:grpSp>
        <p:grpSp>
          <p:nvGrpSpPr>
            <p:cNvPr id="21" name="组合 54"/>
            <p:cNvGrpSpPr/>
            <p:nvPr/>
          </p:nvGrpSpPr>
          <p:grpSpPr>
            <a:xfrm>
              <a:off x="6005960" y="2338217"/>
              <a:ext cx="4680520" cy="553223"/>
              <a:chOff x="5879976" y="2457202"/>
              <a:chExt cx="4680520" cy="553223"/>
            </a:xfrm>
          </p:grpSpPr>
          <p:sp>
            <p:nvSpPr>
              <p:cNvPr id="27" name="文本框 56"/>
              <p:cNvSpPr txBox="1">
                <a:spLocks noChangeArrowheads="1"/>
              </p:cNvSpPr>
              <p:nvPr/>
            </p:nvSpPr>
            <p:spPr bwMode="auto">
              <a:xfrm>
                <a:off x="6590587" y="2517982"/>
                <a:ext cx="3969909"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766" fontAlgn="base">
                  <a:lnSpc>
                    <a:spcPct val="150000"/>
                  </a:lnSpc>
                  <a:spcBef>
                    <a:spcPct val="0"/>
                  </a:spcBef>
                  <a:spcAft>
                    <a:spcPct val="0"/>
                  </a:spcAft>
                </a:pPr>
                <a:r>
                  <a:rPr lang="zh-CN" altLang="en-US" sz="1200" b="1" dirty="0">
                    <a:solidFill>
                      <a:srgbClr val="C20F2A"/>
                    </a:solidFill>
                    <a:latin typeface="微软雅黑" panose="020B0503020204020204" pitchFamily="34" charset="-122"/>
                    <a:ea typeface="微软雅黑" panose="020B0503020204020204" pitchFamily="34" charset="-122"/>
                  </a:rPr>
                  <a:t>运营商以号码为唯一的</a:t>
                </a:r>
                <a:r>
                  <a:rPr lang="en-US" altLang="zh-CN" sz="1200" b="1" dirty="0">
                    <a:solidFill>
                      <a:srgbClr val="C20F2A"/>
                    </a:solidFill>
                    <a:latin typeface="微软雅黑" panose="020B0503020204020204" pitchFamily="34" charset="-122"/>
                    <a:ea typeface="微软雅黑" panose="020B0503020204020204" pitchFamily="34" charset="-122"/>
                  </a:rPr>
                  <a:t>ID</a:t>
                </a:r>
                <a:r>
                  <a:rPr lang="zh-CN" altLang="en-US" sz="1200" b="1" dirty="0">
                    <a:solidFill>
                      <a:srgbClr val="C20F2A"/>
                    </a:solidFill>
                    <a:latin typeface="微软雅黑" panose="020B0503020204020204" pitchFamily="34" charset="-122"/>
                    <a:ea typeface="微软雅黑" panose="020B0503020204020204" pitchFamily="34" charset="-122"/>
                  </a:rPr>
                  <a:t>来整合各类数据</a:t>
                </a:r>
                <a:endParaRPr lang="zh-CN" altLang="en-US" sz="900" b="1" dirty="0">
                  <a:solidFill>
                    <a:srgbClr val="404040"/>
                  </a:solidFill>
                  <a:latin typeface="微软雅黑" panose="020B0503020204020204" pitchFamily="34" charset="-122"/>
                  <a:ea typeface="微软雅黑" panose="020B0503020204020204" pitchFamily="34" charset="-122"/>
                </a:endParaRPr>
              </a:p>
            </p:txBody>
          </p:sp>
          <p:grpSp>
            <p:nvGrpSpPr>
              <p:cNvPr id="28" name="组合 27"/>
              <p:cNvGrpSpPr>
                <a:grpSpLocks/>
              </p:cNvGrpSpPr>
              <p:nvPr/>
            </p:nvGrpSpPr>
            <p:grpSpPr bwMode="auto">
              <a:xfrm>
                <a:off x="5879976" y="2457202"/>
                <a:ext cx="540071" cy="539750"/>
                <a:chOff x="1724832" y="1971675"/>
                <a:chExt cx="2314575" cy="2314575"/>
              </a:xfrm>
            </p:grpSpPr>
            <p:sp>
              <p:nvSpPr>
                <p:cNvPr id="29" name="椭圆 28"/>
                <p:cNvSpPr/>
                <p:nvPr/>
              </p:nvSpPr>
              <p:spPr>
                <a:xfrm>
                  <a:off x="1724832" y="1971675"/>
                  <a:ext cx="2313199" cy="2314575"/>
                </a:xfrm>
                <a:prstGeom prst="ellipse">
                  <a:avLst/>
                </a:prstGeom>
                <a:noFill/>
                <a:ln w="31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a:defRPr/>
                  </a:pPr>
                  <a:endParaRPr lang="zh-CN" altLang="en-US">
                    <a:solidFill>
                      <a:prstClr val="black">
                        <a:lumMod val="75000"/>
                        <a:lumOff val="25000"/>
                      </a:prstClr>
                    </a:solidFill>
                  </a:endParaRPr>
                </a:p>
              </p:txBody>
            </p:sp>
            <p:sp>
              <p:nvSpPr>
                <p:cNvPr id="30" name="椭圆 29"/>
                <p:cNvSpPr/>
                <p:nvPr/>
              </p:nvSpPr>
              <p:spPr>
                <a:xfrm>
                  <a:off x="2194278" y="2441400"/>
                  <a:ext cx="1374313" cy="1375130"/>
                </a:xfrm>
                <a:prstGeom prst="ellipse">
                  <a:avLst/>
                </a:prstGeom>
                <a:solidFill>
                  <a:srgbClr val="C20F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a:defRPr/>
                  </a:pPr>
                  <a:r>
                    <a:rPr lang="en-US" altLang="zh-CN" dirty="0">
                      <a:solidFill>
                        <a:prstClr val="white"/>
                      </a:solidFill>
                    </a:rPr>
                    <a:t>2</a:t>
                  </a:r>
                  <a:endParaRPr lang="zh-CN" altLang="en-US" dirty="0">
                    <a:solidFill>
                      <a:prstClr val="white"/>
                    </a:solidFill>
                  </a:endParaRPr>
                </a:p>
              </p:txBody>
            </p:sp>
          </p:grpSp>
        </p:grpSp>
        <p:grpSp>
          <p:nvGrpSpPr>
            <p:cNvPr id="22" name="组合 55"/>
            <p:cNvGrpSpPr/>
            <p:nvPr/>
          </p:nvGrpSpPr>
          <p:grpSpPr>
            <a:xfrm>
              <a:off x="6005960" y="3033812"/>
              <a:ext cx="5832648" cy="539750"/>
              <a:chOff x="5879976" y="3284984"/>
              <a:chExt cx="5832648" cy="539750"/>
            </a:xfrm>
          </p:grpSpPr>
          <p:sp>
            <p:nvSpPr>
              <p:cNvPr id="23" name="文本框 56"/>
              <p:cNvSpPr txBox="1">
                <a:spLocks noChangeArrowheads="1"/>
              </p:cNvSpPr>
              <p:nvPr/>
            </p:nvSpPr>
            <p:spPr bwMode="auto">
              <a:xfrm>
                <a:off x="6590587" y="3324027"/>
                <a:ext cx="5122037"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685766" fontAlgn="base">
                  <a:lnSpc>
                    <a:spcPct val="150000"/>
                  </a:lnSpc>
                  <a:spcBef>
                    <a:spcPct val="0"/>
                  </a:spcBef>
                  <a:spcAft>
                    <a:spcPct val="0"/>
                  </a:spcAft>
                </a:pPr>
                <a:r>
                  <a:rPr lang="zh-CN" altLang="en-US" sz="1200" b="1" dirty="0">
                    <a:solidFill>
                      <a:srgbClr val="C20F2A"/>
                    </a:solidFill>
                    <a:latin typeface="微软雅黑" panose="020B0503020204020204" pitchFamily="34" charset="-122"/>
                    <a:ea typeface="微软雅黑" panose="020B0503020204020204" pitchFamily="34" charset="-122"/>
                  </a:rPr>
                  <a:t>运营商数据解决移动互联网时代最为关注的三个问题</a:t>
                </a:r>
                <a:endParaRPr lang="zh-CN" altLang="en-US" sz="900" b="1" dirty="0">
                  <a:solidFill>
                    <a:srgbClr val="404040"/>
                  </a:solidFill>
                  <a:latin typeface="微软雅黑" panose="020B0503020204020204" pitchFamily="34" charset="-122"/>
                  <a:ea typeface="微软雅黑" panose="020B0503020204020204" pitchFamily="34" charset="-122"/>
                </a:endParaRPr>
              </a:p>
            </p:txBody>
          </p:sp>
          <p:grpSp>
            <p:nvGrpSpPr>
              <p:cNvPr id="24" name="组合 27"/>
              <p:cNvGrpSpPr>
                <a:grpSpLocks/>
              </p:cNvGrpSpPr>
              <p:nvPr/>
            </p:nvGrpSpPr>
            <p:grpSpPr bwMode="auto">
              <a:xfrm>
                <a:off x="5879976" y="3284984"/>
                <a:ext cx="540071" cy="539750"/>
                <a:chOff x="1724832" y="1971675"/>
                <a:chExt cx="2314575" cy="2314575"/>
              </a:xfrm>
            </p:grpSpPr>
            <p:sp>
              <p:nvSpPr>
                <p:cNvPr id="25" name="椭圆 24"/>
                <p:cNvSpPr/>
                <p:nvPr/>
              </p:nvSpPr>
              <p:spPr>
                <a:xfrm>
                  <a:off x="1724832" y="1971675"/>
                  <a:ext cx="2313199" cy="2314575"/>
                </a:xfrm>
                <a:prstGeom prst="ellipse">
                  <a:avLst/>
                </a:prstGeom>
                <a:noFill/>
                <a:ln w="31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a:defRPr/>
                  </a:pPr>
                  <a:endParaRPr lang="zh-CN" altLang="en-US">
                    <a:solidFill>
                      <a:prstClr val="black">
                        <a:lumMod val="75000"/>
                        <a:lumOff val="25000"/>
                      </a:prstClr>
                    </a:solidFill>
                  </a:endParaRPr>
                </a:p>
              </p:txBody>
            </p:sp>
            <p:sp>
              <p:nvSpPr>
                <p:cNvPr id="26" name="椭圆 25"/>
                <p:cNvSpPr/>
                <p:nvPr/>
              </p:nvSpPr>
              <p:spPr>
                <a:xfrm>
                  <a:off x="2194278" y="2441400"/>
                  <a:ext cx="1374313" cy="1375130"/>
                </a:xfrm>
                <a:prstGeom prst="ellipse">
                  <a:avLst/>
                </a:prstGeom>
                <a:solidFill>
                  <a:srgbClr val="C20F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66">
                    <a:defRPr/>
                  </a:pPr>
                  <a:r>
                    <a:rPr lang="en-US" altLang="zh-CN" dirty="0">
                      <a:solidFill>
                        <a:prstClr val="white"/>
                      </a:solidFill>
                    </a:rPr>
                    <a:t>3</a:t>
                  </a:r>
                  <a:endParaRPr lang="zh-CN" altLang="en-US" dirty="0">
                    <a:solidFill>
                      <a:prstClr val="white"/>
                    </a:solidFill>
                  </a:endParaRPr>
                </a:p>
              </p:txBody>
            </p:sp>
          </p:grpSp>
        </p:grpSp>
      </p:grpSp>
      <p:pic>
        <p:nvPicPr>
          <p:cNvPr id="35" name="Picture 4" descr="http://www.donews.com/idonews/Upload/image/20140903/20140903030634_44028.jpg"/>
          <p:cNvPicPr>
            <a:picLocks noChangeAspect="1" noChangeArrowheads="1"/>
          </p:cNvPicPr>
          <p:nvPr/>
        </p:nvPicPr>
        <p:blipFill>
          <a:blip r:embed="rId2" cstate="email">
            <a:extLst>
              <a:ext uri="{28A0092B-C50C-407E-A947-70E740481C1C}">
                <a14:useLocalDpi xmlns="" xmlns:a14="http://schemas.microsoft.com/office/drawing/2010/main"/>
              </a:ext>
            </a:extLst>
          </a:blip>
          <a:srcRect/>
          <a:stretch>
            <a:fillRect/>
          </a:stretch>
        </p:blipFill>
        <p:spPr bwMode="auto">
          <a:xfrm>
            <a:off x="318865" y="2744048"/>
            <a:ext cx="3224906" cy="1728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6" name="文本框 239"/>
          <p:cNvSpPr txBox="1">
            <a:spLocks noChangeArrowheads="1"/>
          </p:cNvSpPr>
          <p:nvPr/>
        </p:nvSpPr>
        <p:spPr bwMode="auto">
          <a:xfrm>
            <a:off x="4102315" y="3002609"/>
            <a:ext cx="4212468" cy="14696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8576" tIns="34289" rIns="68576" bIns="34289">
            <a:spAutoFit/>
          </a:bodyPr>
          <a:lstStyle>
            <a:lvl1pPr marL="285750" indent="-285750" defTabSz="912813">
              <a:defRPr>
                <a:solidFill>
                  <a:schemeClr val="tx1"/>
                </a:solidFill>
                <a:latin typeface="Calibri" panose="020F0502020204030204" pitchFamily="34" charset="0"/>
                <a:ea typeface="宋体" panose="02010600030101010101" pitchFamily="2" charset="-122"/>
              </a:defRPr>
            </a:lvl1pPr>
            <a:lvl2pPr marL="742950" indent="-285750" defTabSz="912813">
              <a:defRPr>
                <a:solidFill>
                  <a:schemeClr val="tx1"/>
                </a:solidFill>
                <a:latin typeface="Calibri" panose="020F0502020204030204" pitchFamily="34" charset="0"/>
                <a:ea typeface="宋体" panose="02010600030101010101" pitchFamily="2" charset="-122"/>
              </a:defRPr>
            </a:lvl2pPr>
            <a:lvl3pPr marL="1143000" indent="-228600" defTabSz="912813">
              <a:defRPr>
                <a:solidFill>
                  <a:schemeClr val="tx1"/>
                </a:solidFill>
                <a:latin typeface="Calibri" panose="020F0502020204030204" pitchFamily="34" charset="0"/>
                <a:ea typeface="宋体" panose="02010600030101010101" pitchFamily="2" charset="-122"/>
              </a:defRPr>
            </a:lvl3pPr>
            <a:lvl4pPr marL="1600200" indent="-228600" defTabSz="912813">
              <a:defRPr>
                <a:solidFill>
                  <a:schemeClr val="tx1"/>
                </a:solidFill>
                <a:latin typeface="Calibri" panose="020F0502020204030204" pitchFamily="34" charset="0"/>
                <a:ea typeface="宋体" panose="02010600030101010101" pitchFamily="2" charset="-122"/>
              </a:defRPr>
            </a:lvl4pPr>
            <a:lvl5pPr marL="2057400" indent="-228600" defTabSz="912813">
              <a:defRPr>
                <a:solidFill>
                  <a:schemeClr val="tx1"/>
                </a:solidFill>
                <a:latin typeface="Calibri" panose="020F0502020204030204" pitchFamily="34" charset="0"/>
                <a:ea typeface="宋体" panose="02010600030101010101" pitchFamily="2" charset="-122"/>
              </a:defRPr>
            </a:lvl5pPr>
            <a:lvl6pPr marL="2514600" indent="-228600" defTabSz="9128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28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28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28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30000"/>
              </a:lnSpc>
              <a:spcBef>
                <a:spcPct val="0"/>
              </a:spcBef>
              <a:spcAft>
                <a:spcPct val="0"/>
              </a:spcAft>
              <a:buClr>
                <a:srgbClr val="C00000"/>
              </a:buClr>
              <a:buFont typeface="Arial" panose="020B0604020202020204" pitchFamily="34" charset="0"/>
              <a:buChar char="•"/>
            </a:pPr>
            <a:r>
              <a:rPr lang="zh-CN" altLang="en-US" sz="1100" dirty="0">
                <a:solidFill>
                  <a:srgbClr val="000000"/>
                </a:solidFill>
                <a:latin typeface="微软雅黑" panose="020B0503020204020204" pitchFamily="34" charset="-122"/>
                <a:ea typeface="微软雅黑" panose="020B0503020204020204" pitchFamily="34" charset="-122"/>
              </a:rPr>
              <a:t>移动运营商拥有</a:t>
            </a:r>
            <a:r>
              <a:rPr lang="zh-CN" altLang="zh-CN" sz="1100" dirty="0">
                <a:solidFill>
                  <a:srgbClr val="000000"/>
                </a:solidFill>
                <a:latin typeface="微软雅黑" panose="020B0503020204020204" pitchFamily="34" charset="-122"/>
                <a:ea typeface="微软雅黑" panose="020B0503020204020204" pitchFamily="34" charset="-122"/>
              </a:rPr>
              <a:t>个人、企业的上网和通话行为</a:t>
            </a:r>
            <a:r>
              <a:rPr lang="zh-CN" altLang="en-US" sz="1100" dirty="0">
                <a:solidFill>
                  <a:srgbClr val="000000"/>
                </a:solidFill>
                <a:latin typeface="微软雅黑" panose="020B0503020204020204" pitchFamily="34" charset="-122"/>
                <a:ea typeface="微软雅黑" panose="020B0503020204020204" pitchFamily="34" charset="-122"/>
              </a:rPr>
              <a:t>、位置记录等数据，</a:t>
            </a:r>
            <a:r>
              <a:rPr lang="zh-CN" altLang="zh-CN" sz="1200" b="1" dirty="0">
                <a:solidFill>
                  <a:srgbClr val="C00000"/>
                </a:solidFill>
                <a:latin typeface="微软雅黑" panose="020B0503020204020204" pitchFamily="34" charset="-122"/>
                <a:ea typeface="微软雅黑" panose="020B0503020204020204" pitchFamily="34" charset="-122"/>
              </a:rPr>
              <a:t>数据规模优势</a:t>
            </a:r>
            <a:r>
              <a:rPr lang="zh-CN" altLang="en-US" sz="1200" b="1" dirty="0">
                <a:solidFill>
                  <a:srgbClr val="C00000"/>
                </a:solidFill>
                <a:latin typeface="微软雅黑" panose="020B0503020204020204" pitchFamily="34" charset="-122"/>
                <a:ea typeface="微软雅黑" panose="020B0503020204020204" pitchFamily="34" charset="-122"/>
              </a:rPr>
              <a:t>明显</a:t>
            </a:r>
            <a:endParaRPr lang="en-US" altLang="zh-CN" sz="1100" dirty="0">
              <a:solidFill>
                <a:srgbClr val="000000"/>
              </a:solidFill>
              <a:latin typeface="微软雅黑" panose="020B0503020204020204" pitchFamily="34" charset="-122"/>
              <a:ea typeface="微软雅黑" panose="020B0503020204020204" pitchFamily="34" charset="-122"/>
            </a:endParaRPr>
          </a:p>
          <a:p>
            <a:pPr fontAlgn="base">
              <a:lnSpc>
                <a:spcPct val="130000"/>
              </a:lnSpc>
              <a:spcBef>
                <a:spcPct val="0"/>
              </a:spcBef>
              <a:spcAft>
                <a:spcPct val="0"/>
              </a:spcAft>
              <a:buClr>
                <a:srgbClr val="C00000"/>
              </a:buClr>
              <a:buFont typeface="Arial" panose="020B0604020202020204" pitchFamily="34" charset="0"/>
              <a:buChar char="•"/>
            </a:pPr>
            <a:r>
              <a:rPr lang="zh-CN" altLang="en-US" sz="1100" dirty="0">
                <a:solidFill>
                  <a:srgbClr val="000000"/>
                </a:solidFill>
                <a:latin typeface="微软雅黑" panose="020B0503020204020204" pitchFamily="34" charset="-122"/>
                <a:ea typeface="微软雅黑" panose="020B0503020204020204" pitchFamily="34" charset="-122"/>
              </a:rPr>
              <a:t>因</a:t>
            </a:r>
            <a:r>
              <a:rPr lang="zh-CN" altLang="zh-CN" sz="1100" dirty="0">
                <a:solidFill>
                  <a:srgbClr val="000000"/>
                </a:solidFill>
                <a:latin typeface="微软雅黑" panose="020B0503020204020204" pitchFamily="34" charset="-122"/>
                <a:ea typeface="微软雅黑" panose="020B0503020204020204" pitchFamily="34" charset="-122"/>
              </a:rPr>
              <a:t>业务属性</a:t>
            </a:r>
            <a:r>
              <a:rPr lang="zh-CN" altLang="en-US" sz="1100" dirty="0">
                <a:solidFill>
                  <a:srgbClr val="000000"/>
                </a:solidFill>
                <a:latin typeface="微软雅黑" panose="020B0503020204020204" pitchFamily="34" charset="-122"/>
                <a:ea typeface="微软雅黑" panose="020B0503020204020204" pitchFamily="34" charset="-122"/>
              </a:rPr>
              <a:t>的特殊性，</a:t>
            </a:r>
            <a:r>
              <a:rPr lang="zh-CN" altLang="en-US" sz="1200" b="1" dirty="0">
                <a:solidFill>
                  <a:srgbClr val="C00000"/>
                </a:solidFill>
                <a:latin typeface="微软雅黑" panose="020B0503020204020204" pitchFamily="34" charset="-122"/>
                <a:ea typeface="微软雅黑" panose="020B0503020204020204" pitchFamily="34" charset="-122"/>
              </a:rPr>
              <a:t>刻画</a:t>
            </a:r>
            <a:r>
              <a:rPr lang="zh-CN" altLang="zh-CN" sz="1200" b="1" dirty="0">
                <a:solidFill>
                  <a:srgbClr val="C00000"/>
                </a:solidFill>
                <a:latin typeface="微软雅黑" panose="020B0503020204020204" pitchFamily="34" charset="-122"/>
                <a:ea typeface="微软雅黑" panose="020B0503020204020204" pitchFamily="34" charset="-122"/>
              </a:rPr>
              <a:t>客户</a:t>
            </a:r>
            <a:r>
              <a:rPr lang="zh-CN" altLang="en-US" sz="1200" b="1" dirty="0">
                <a:solidFill>
                  <a:srgbClr val="C00000"/>
                </a:solidFill>
                <a:latin typeface="微软雅黑" panose="020B0503020204020204" pitchFamily="34" charset="-122"/>
                <a:ea typeface="微软雅黑" panose="020B0503020204020204" pitchFamily="34" charset="-122"/>
              </a:rPr>
              <a:t>数据</a:t>
            </a:r>
            <a:r>
              <a:rPr lang="zh-CN" altLang="zh-CN" sz="1200" b="1" dirty="0">
                <a:solidFill>
                  <a:srgbClr val="C00000"/>
                </a:solidFill>
                <a:latin typeface="微软雅黑" panose="020B0503020204020204" pitchFamily="34" charset="-122"/>
                <a:ea typeface="微软雅黑" panose="020B0503020204020204" pitchFamily="34" charset="-122"/>
              </a:rPr>
              <a:t>完整</a:t>
            </a:r>
            <a:r>
              <a:rPr lang="zh-CN" altLang="zh-CN" sz="1100" dirty="0">
                <a:solidFill>
                  <a:srgbClr val="000000"/>
                </a:solidFill>
                <a:latin typeface="微软雅黑" panose="020B0503020204020204" pitchFamily="34" charset="-122"/>
                <a:ea typeface="微软雅黑" panose="020B0503020204020204" pitchFamily="34" charset="-122"/>
              </a:rPr>
              <a:t>是</a:t>
            </a:r>
            <a:r>
              <a:rPr lang="zh-CN" altLang="en-US" sz="1100" dirty="0">
                <a:solidFill>
                  <a:srgbClr val="000000"/>
                </a:solidFill>
                <a:latin typeface="微软雅黑" panose="020B0503020204020204" pitchFamily="34" charset="-122"/>
                <a:ea typeface="微软雅黑" panose="020B0503020204020204" pitchFamily="34" charset="-122"/>
              </a:rPr>
              <a:t>运行商得天独厚的优势</a:t>
            </a:r>
            <a:r>
              <a:rPr lang="zh-CN" altLang="zh-CN" sz="1100" dirty="0">
                <a:solidFill>
                  <a:srgbClr val="000000"/>
                </a:solidFill>
                <a:latin typeface="微软雅黑" panose="020B0503020204020204" pitchFamily="34" charset="-122"/>
                <a:ea typeface="微软雅黑" panose="020B0503020204020204" pitchFamily="34" charset="-122"/>
              </a:rPr>
              <a:t>一般企业难以企及</a:t>
            </a:r>
            <a:endParaRPr lang="en-US" altLang="zh-CN" sz="1100" dirty="0">
              <a:solidFill>
                <a:srgbClr val="000000"/>
              </a:solidFill>
              <a:latin typeface="微软雅黑" panose="020B0503020204020204" pitchFamily="34" charset="-122"/>
              <a:ea typeface="微软雅黑" panose="020B0503020204020204" pitchFamily="34" charset="-122"/>
            </a:endParaRPr>
          </a:p>
          <a:p>
            <a:pPr fontAlgn="base">
              <a:lnSpc>
                <a:spcPct val="130000"/>
              </a:lnSpc>
              <a:spcBef>
                <a:spcPct val="0"/>
              </a:spcBef>
              <a:spcAft>
                <a:spcPct val="0"/>
              </a:spcAft>
              <a:buClr>
                <a:srgbClr val="C00000"/>
              </a:buClr>
              <a:buFont typeface="Arial" panose="020B0604020202020204" pitchFamily="34" charset="0"/>
              <a:buChar char="•"/>
            </a:pPr>
            <a:r>
              <a:rPr lang="zh-CN" altLang="zh-CN" sz="1100" dirty="0">
                <a:solidFill>
                  <a:srgbClr val="000000"/>
                </a:solidFill>
                <a:latin typeface="微软雅黑" panose="020B0503020204020204" pitchFamily="34" charset="-122"/>
                <a:ea typeface="微软雅黑" panose="020B0503020204020204" pitchFamily="34" charset="-122"/>
              </a:rPr>
              <a:t>运营商承担着相当大的社会责任，</a:t>
            </a:r>
            <a:r>
              <a:rPr lang="zh-CN" altLang="en-US" sz="1100" dirty="0">
                <a:solidFill>
                  <a:srgbClr val="000000"/>
                </a:solidFill>
                <a:latin typeface="微软雅黑" panose="020B0503020204020204" pitchFamily="34" charset="-122"/>
                <a:ea typeface="微软雅黑" panose="020B0503020204020204" pitchFamily="34" charset="-122"/>
              </a:rPr>
              <a:t>数据不分享、不外流，</a:t>
            </a:r>
            <a:r>
              <a:rPr lang="zh-CN" altLang="en-US" sz="1200" b="1" dirty="0">
                <a:solidFill>
                  <a:srgbClr val="C00000"/>
                </a:solidFill>
                <a:latin typeface="微软雅黑" panose="020B0503020204020204" pitchFamily="34" charset="-122"/>
                <a:ea typeface="微软雅黑" panose="020B0503020204020204" pitchFamily="34" charset="-122"/>
              </a:rPr>
              <a:t>数据安全得到保障</a:t>
            </a:r>
          </a:p>
        </p:txBody>
      </p:sp>
      <p:sp>
        <p:nvSpPr>
          <p:cNvPr id="37" name="TextBox 36"/>
          <p:cNvSpPr txBox="1"/>
          <p:nvPr/>
        </p:nvSpPr>
        <p:spPr>
          <a:xfrm>
            <a:off x="4675762" y="2568102"/>
            <a:ext cx="3767847" cy="338554"/>
          </a:xfrm>
          <a:prstGeom prst="rect">
            <a:avLst/>
          </a:prstGeom>
          <a:noFill/>
        </p:spPr>
        <p:txBody>
          <a:bodyPr wrap="square" rtlCol="0">
            <a:spAutoFit/>
          </a:bodyPr>
          <a:lstStyle/>
          <a:p>
            <a:r>
              <a:rPr lang="zh-CN" altLang="en-US" sz="1600" smtClean="0"/>
              <a:t>我是谁？我在哪里？我在干什么？</a:t>
            </a:r>
            <a:endParaRPr lang="zh-CN" altLang="en-US" sz="1600" dirty="0" smtClean="0"/>
          </a:p>
        </p:txBody>
      </p:sp>
    </p:spTree>
    <p:extLst>
      <p:ext uri="{BB962C8B-B14F-4D97-AF65-F5344CB8AC3E}">
        <p14:creationId xmlns="" xmlns:p14="http://schemas.microsoft.com/office/powerpoint/2010/main" val="12888352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731886"/>
            <a:ext cx="9144000" cy="1061829"/>
          </a:xfrm>
          <a:prstGeom prst="rect">
            <a:avLst/>
          </a:prstGeom>
          <a:noFill/>
        </p:spPr>
        <p:txBody>
          <a:bodyPr wrap="square" rtlCol="0" anchor="ctr">
            <a:spAutoFit/>
          </a:bodyPr>
          <a:lstStyle/>
          <a:p>
            <a:pPr marL="171450" indent="-171450" defTabSz="685165">
              <a:lnSpc>
                <a:spcPct val="150000"/>
              </a:lnSpc>
              <a:buClr>
                <a:srgbClr val="C00000"/>
              </a:buClr>
              <a:buFont typeface="Wingdings" charset="2"/>
              <a:buChar char="n"/>
            </a:pPr>
            <a:r>
              <a:rPr kumimoji="1" lang="zh-CN" altLang="en-US" b="1" dirty="0">
                <a:solidFill>
                  <a:prstClr val="black">
                    <a:lumMod val="95000"/>
                    <a:lumOff val="5000"/>
                  </a:prstClr>
                </a:solidFill>
                <a:latin typeface="微软雅黑"/>
              </a:rPr>
              <a:t>覆盖中国联通</a:t>
            </a:r>
            <a:r>
              <a:rPr kumimoji="1" lang="en-US" altLang="zh-CN" b="1" dirty="0">
                <a:solidFill>
                  <a:prstClr val="black">
                    <a:lumMod val="95000"/>
                    <a:lumOff val="5000"/>
                  </a:prstClr>
                </a:solidFill>
                <a:latin typeface="微软雅黑"/>
              </a:rPr>
              <a:t>4</a:t>
            </a:r>
            <a:r>
              <a:rPr kumimoji="1" lang="zh-CN" altLang="en-US" b="1" dirty="0">
                <a:solidFill>
                  <a:prstClr val="black">
                    <a:lumMod val="95000"/>
                    <a:lumOff val="5000"/>
                  </a:prstClr>
                </a:solidFill>
                <a:latin typeface="微软雅黑"/>
              </a:rPr>
              <a:t>亿用户：可基于中国联通</a:t>
            </a:r>
            <a:r>
              <a:rPr kumimoji="1" lang="en-US" altLang="zh-CN" b="1" dirty="0">
                <a:solidFill>
                  <a:prstClr val="black">
                    <a:lumMod val="95000"/>
                    <a:lumOff val="5000"/>
                  </a:prstClr>
                </a:solidFill>
                <a:latin typeface="微软雅黑"/>
              </a:rPr>
              <a:t>4</a:t>
            </a:r>
            <a:r>
              <a:rPr kumimoji="1" lang="zh-CN" altLang="en-US" b="1" dirty="0">
                <a:solidFill>
                  <a:prstClr val="black">
                    <a:lumMod val="95000"/>
                    <a:lumOff val="5000"/>
                  </a:prstClr>
                </a:solidFill>
                <a:latin typeface="微软雅黑"/>
              </a:rPr>
              <a:t>亿开展营销活动；</a:t>
            </a:r>
            <a:endParaRPr kumimoji="1" lang="en-US" altLang="zh-CN" b="1" dirty="0">
              <a:solidFill>
                <a:prstClr val="black">
                  <a:lumMod val="95000"/>
                  <a:lumOff val="5000"/>
                </a:prstClr>
              </a:solidFill>
              <a:latin typeface="微软雅黑"/>
            </a:endParaRPr>
          </a:p>
          <a:p>
            <a:pPr marL="171450" indent="-171450" defTabSz="685165">
              <a:lnSpc>
                <a:spcPct val="150000"/>
              </a:lnSpc>
              <a:buClr>
                <a:srgbClr val="C00000"/>
              </a:buClr>
              <a:buFont typeface="Wingdings" charset="2"/>
              <a:buChar char="n"/>
            </a:pPr>
            <a:r>
              <a:rPr kumimoji="1" lang="zh-CN" altLang="en-US" b="1" dirty="0">
                <a:solidFill>
                  <a:prstClr val="black">
                    <a:lumMod val="95000"/>
                    <a:lumOff val="5000"/>
                  </a:prstClr>
                </a:solidFill>
                <a:latin typeface="微软雅黑"/>
              </a:rPr>
              <a:t>标签自有组合筛选组合：在原有中国联通身份属性标签和行为偏好标签的基础上，增加第三方合作伙伴需求的个性化行业</a:t>
            </a:r>
            <a:r>
              <a:rPr kumimoji="1" lang="zh-CN" altLang="en-US" b="1" dirty="0" smtClean="0">
                <a:solidFill>
                  <a:prstClr val="black">
                    <a:lumMod val="95000"/>
                    <a:lumOff val="5000"/>
                  </a:prstClr>
                </a:solidFill>
                <a:latin typeface="微软雅黑"/>
              </a:rPr>
              <a:t>标签</a:t>
            </a:r>
            <a:r>
              <a:rPr kumimoji="1" lang="zh-CN" altLang="en-US" b="1" dirty="0">
                <a:solidFill>
                  <a:prstClr val="black">
                    <a:lumMod val="95000"/>
                    <a:lumOff val="5000"/>
                  </a:prstClr>
                </a:solidFill>
                <a:latin typeface="微软雅黑"/>
              </a:rPr>
              <a:t>。</a:t>
            </a:r>
            <a:endParaRPr kumimoji="1" lang="en-US" altLang="zh-CN" b="1" dirty="0">
              <a:solidFill>
                <a:prstClr val="black">
                  <a:lumMod val="95000"/>
                  <a:lumOff val="5000"/>
                </a:prstClr>
              </a:solidFill>
              <a:latin typeface="微软雅黑"/>
            </a:endParaRPr>
          </a:p>
        </p:txBody>
      </p:sp>
      <p:grpSp>
        <p:nvGrpSpPr>
          <p:cNvPr id="18" name="组合 17"/>
          <p:cNvGrpSpPr/>
          <p:nvPr/>
        </p:nvGrpSpPr>
        <p:grpSpPr>
          <a:xfrm>
            <a:off x="403000" y="1911233"/>
            <a:ext cx="2279904" cy="2844000"/>
            <a:chOff x="539552" y="2090896"/>
            <a:chExt cx="2279904" cy="2785110"/>
          </a:xfrm>
        </p:grpSpPr>
        <p:pic>
          <p:nvPicPr>
            <p:cNvPr id="5" name="图片 4"/>
            <p:cNvPicPr>
              <a:picLocks noChangeAspect="1"/>
            </p:cNvPicPr>
            <p:nvPr/>
          </p:nvPicPr>
          <p:blipFill>
            <a:blip r:embed="rId3" cstate="screen">
              <a:extLst>
                <a:ext uri="{28A0092B-C50C-407E-A947-70E740481C1C}">
                  <a14:useLocalDpi xmlns="" xmlns:a14="http://schemas.microsoft.com/office/drawing/2010/main"/>
                </a:ext>
              </a:extLst>
            </a:blip>
            <a:stretch>
              <a:fillRect/>
            </a:stretch>
          </p:blipFill>
          <p:spPr>
            <a:xfrm>
              <a:off x="539552" y="2090896"/>
              <a:ext cx="2279904" cy="1150620"/>
            </a:xfrm>
            <a:prstGeom prst="rect">
              <a:avLst/>
            </a:prstGeom>
            <a:ln>
              <a:solidFill>
                <a:schemeClr val="bg1">
                  <a:lumMod val="50000"/>
                </a:schemeClr>
              </a:solidFill>
            </a:ln>
          </p:spPr>
        </p:pic>
        <p:pic>
          <p:nvPicPr>
            <p:cNvPr id="6" name="图片 5"/>
            <p:cNvPicPr>
              <a:picLocks noChangeAspect="1"/>
            </p:cNvPicPr>
            <p:nvPr/>
          </p:nvPicPr>
          <p:blipFill>
            <a:blip r:embed="rId4" cstate="screen">
              <a:extLst>
                <a:ext uri="{28A0092B-C50C-407E-A947-70E740481C1C}">
                  <a14:useLocalDpi xmlns="" xmlns:a14="http://schemas.microsoft.com/office/drawing/2010/main"/>
                </a:ext>
              </a:extLst>
            </a:blip>
            <a:stretch>
              <a:fillRect/>
            </a:stretch>
          </p:blipFill>
          <p:spPr>
            <a:xfrm>
              <a:off x="539552" y="3234277"/>
              <a:ext cx="2279904" cy="681228"/>
            </a:xfrm>
            <a:prstGeom prst="rect">
              <a:avLst/>
            </a:prstGeom>
            <a:ln>
              <a:solidFill>
                <a:schemeClr val="bg1">
                  <a:lumMod val="50000"/>
                </a:schemeClr>
              </a:solidFill>
            </a:ln>
          </p:spPr>
        </p:pic>
        <p:pic>
          <p:nvPicPr>
            <p:cNvPr id="7" name="图片 6"/>
            <p:cNvPicPr>
              <a:picLocks noChangeAspect="1"/>
            </p:cNvPicPr>
            <p:nvPr/>
          </p:nvPicPr>
          <p:blipFill>
            <a:blip r:embed="rId5" cstate="screen">
              <a:extLst>
                <a:ext uri="{28A0092B-C50C-407E-A947-70E740481C1C}">
                  <a14:useLocalDpi xmlns="" xmlns:a14="http://schemas.microsoft.com/office/drawing/2010/main"/>
                </a:ext>
              </a:extLst>
            </a:blip>
            <a:stretch>
              <a:fillRect/>
            </a:stretch>
          </p:blipFill>
          <p:spPr>
            <a:xfrm>
              <a:off x="539552" y="3908266"/>
              <a:ext cx="2279904" cy="967740"/>
            </a:xfrm>
            <a:prstGeom prst="rect">
              <a:avLst/>
            </a:prstGeom>
            <a:ln>
              <a:solidFill>
                <a:schemeClr val="bg1">
                  <a:lumMod val="50000"/>
                </a:schemeClr>
              </a:solidFill>
            </a:ln>
          </p:spPr>
        </p:pic>
      </p:grpSp>
      <p:grpSp>
        <p:nvGrpSpPr>
          <p:cNvPr id="17" name="组合 16"/>
          <p:cNvGrpSpPr/>
          <p:nvPr/>
        </p:nvGrpSpPr>
        <p:grpSpPr>
          <a:xfrm>
            <a:off x="3111820" y="1911233"/>
            <a:ext cx="2268000" cy="2844000"/>
            <a:chOff x="3314446" y="2090896"/>
            <a:chExt cx="2268000" cy="2648698"/>
          </a:xfrm>
        </p:grpSpPr>
        <p:pic>
          <p:nvPicPr>
            <p:cNvPr id="9" name="图片 8"/>
            <p:cNvPicPr>
              <a:picLocks noChangeAspect="1"/>
            </p:cNvPicPr>
            <p:nvPr/>
          </p:nvPicPr>
          <p:blipFill>
            <a:blip r:embed="rId6" cstate="screen">
              <a:extLst>
                <a:ext uri="{28A0092B-C50C-407E-A947-70E740481C1C}">
                  <a14:useLocalDpi xmlns="" xmlns:a14="http://schemas.microsoft.com/office/drawing/2010/main"/>
                </a:ext>
              </a:extLst>
            </a:blip>
            <a:stretch>
              <a:fillRect/>
            </a:stretch>
          </p:blipFill>
          <p:spPr>
            <a:xfrm>
              <a:off x="3314446" y="2090896"/>
              <a:ext cx="2268000" cy="1214342"/>
            </a:xfrm>
            <a:prstGeom prst="rect">
              <a:avLst/>
            </a:prstGeom>
            <a:ln>
              <a:solidFill>
                <a:schemeClr val="bg1">
                  <a:lumMod val="50000"/>
                </a:schemeClr>
              </a:solidFill>
            </a:ln>
          </p:spPr>
        </p:pic>
        <p:pic>
          <p:nvPicPr>
            <p:cNvPr id="10" name="图片 9"/>
            <p:cNvPicPr>
              <a:picLocks noChangeAspect="1"/>
            </p:cNvPicPr>
            <p:nvPr/>
          </p:nvPicPr>
          <p:blipFill>
            <a:blip r:embed="rId7" cstate="screen">
              <a:extLst>
                <a:ext uri="{28A0092B-C50C-407E-A947-70E740481C1C}">
                  <a14:useLocalDpi xmlns="" xmlns:a14="http://schemas.microsoft.com/office/drawing/2010/main"/>
                </a:ext>
              </a:extLst>
            </a:blip>
            <a:stretch>
              <a:fillRect/>
            </a:stretch>
          </p:blipFill>
          <p:spPr>
            <a:xfrm>
              <a:off x="3314446" y="3314884"/>
              <a:ext cx="2268000" cy="351725"/>
            </a:xfrm>
            <a:prstGeom prst="rect">
              <a:avLst/>
            </a:prstGeom>
            <a:ln>
              <a:solidFill>
                <a:schemeClr val="bg1">
                  <a:lumMod val="50000"/>
                </a:schemeClr>
              </a:solidFill>
            </a:ln>
          </p:spPr>
        </p:pic>
        <p:pic>
          <p:nvPicPr>
            <p:cNvPr id="11" name="图片 10"/>
            <p:cNvPicPr>
              <a:picLocks noChangeAspect="1"/>
            </p:cNvPicPr>
            <p:nvPr/>
          </p:nvPicPr>
          <p:blipFill>
            <a:blip r:embed="rId8" cstate="screen">
              <a:extLst>
                <a:ext uri="{28A0092B-C50C-407E-A947-70E740481C1C}">
                  <a14:useLocalDpi xmlns="" xmlns:a14="http://schemas.microsoft.com/office/drawing/2010/main"/>
                </a:ext>
              </a:extLst>
            </a:blip>
            <a:stretch>
              <a:fillRect/>
            </a:stretch>
          </p:blipFill>
          <p:spPr>
            <a:xfrm>
              <a:off x="3314446" y="3666246"/>
              <a:ext cx="2268000" cy="1073348"/>
            </a:xfrm>
            <a:prstGeom prst="rect">
              <a:avLst/>
            </a:prstGeom>
            <a:ln>
              <a:solidFill>
                <a:schemeClr val="bg1">
                  <a:lumMod val="50000"/>
                </a:schemeClr>
              </a:solidFill>
            </a:ln>
          </p:spPr>
        </p:pic>
      </p:grpSp>
      <p:sp>
        <p:nvSpPr>
          <p:cNvPr id="12" name="矩形 11"/>
          <p:cNvSpPr/>
          <p:nvPr/>
        </p:nvSpPr>
        <p:spPr bwMode="auto">
          <a:xfrm>
            <a:off x="3107042" y="3180839"/>
            <a:ext cx="2279904" cy="586192"/>
          </a:xfrm>
          <a:prstGeom prst="rect">
            <a:avLst/>
          </a:prstGeom>
          <a:solidFill>
            <a:schemeClr val="tx2">
              <a:lumMod val="60000"/>
              <a:lumOff val="40000"/>
              <a:alpha val="67000"/>
            </a:schemeClr>
          </a:solidFill>
          <a:ln w="9525">
            <a:solidFill>
              <a:schemeClr val="bg1">
                <a:lumMod val="85000"/>
                <a:alpha val="47000"/>
              </a:schemeClr>
            </a:solidFill>
            <a:prstDash val="dash"/>
            <a:miter lim="800000"/>
          </a:ln>
        </p:spPr>
        <p:txBody>
          <a:bodyPr rtlCol="0" anchor="ctr">
            <a:noAutofit/>
          </a:bodyPr>
          <a:lstStyle/>
          <a:p>
            <a:pPr algn="ctr" eaLnBrk="0" fontAlgn="base" hangingPunct="0">
              <a:lnSpc>
                <a:spcPct val="120000"/>
              </a:lnSpc>
              <a:spcBef>
                <a:spcPct val="0"/>
              </a:spcBef>
              <a:spcAft>
                <a:spcPct val="0"/>
              </a:spcAft>
              <a:buClr>
                <a:srgbClr val="FF0000"/>
              </a:buClr>
            </a:pPr>
            <a:r>
              <a:rPr lang="zh-CN" altLang="en-US" sz="1600" b="1" dirty="0">
                <a:solidFill>
                  <a:srgbClr val="FFFFFF"/>
                </a:solidFill>
                <a:latin typeface="微软雅黑" pitchFamily="34" charset="-122"/>
              </a:rPr>
              <a:t>行为</a:t>
            </a:r>
            <a:r>
              <a:rPr lang="zh-CN" altLang="en-US" sz="1600" b="1">
                <a:solidFill>
                  <a:srgbClr val="FFFFFF"/>
                </a:solidFill>
                <a:latin typeface="微软雅黑" pitchFamily="34" charset="-122"/>
              </a:rPr>
              <a:t>偏好</a:t>
            </a:r>
            <a:r>
              <a:rPr lang="zh-CN" altLang="en-US" sz="1600" b="1" smtClean="0">
                <a:solidFill>
                  <a:srgbClr val="FFFFFF"/>
                </a:solidFill>
                <a:latin typeface="微软雅黑" pitchFamily="34" charset="-122"/>
              </a:rPr>
              <a:t>类</a:t>
            </a:r>
            <a:endParaRPr lang="zh-CN" altLang="en-US" sz="1600" b="1" dirty="0">
              <a:solidFill>
                <a:srgbClr val="FFFFFF"/>
              </a:solidFill>
              <a:latin typeface="微软雅黑" pitchFamily="34" charset="-122"/>
            </a:endParaRPr>
          </a:p>
        </p:txBody>
      </p:sp>
      <p:grpSp>
        <p:nvGrpSpPr>
          <p:cNvPr id="16" name="组合 15"/>
          <p:cNvGrpSpPr/>
          <p:nvPr/>
        </p:nvGrpSpPr>
        <p:grpSpPr>
          <a:xfrm>
            <a:off x="5808736" y="1911233"/>
            <a:ext cx="3060000" cy="2844000"/>
            <a:chOff x="5808736" y="2119446"/>
            <a:chExt cx="3060000" cy="2772539"/>
          </a:xfrm>
        </p:grpSpPr>
        <p:pic>
          <p:nvPicPr>
            <p:cNvPr id="13" name="图片 12"/>
            <p:cNvPicPr>
              <a:picLocks noChangeAspect="1"/>
            </p:cNvPicPr>
            <p:nvPr/>
          </p:nvPicPr>
          <p:blipFill>
            <a:blip r:embed="rId9" cstate="screen">
              <a:extLst>
                <a:ext uri="{28A0092B-C50C-407E-A947-70E740481C1C}">
                  <a14:useLocalDpi xmlns="" xmlns:a14="http://schemas.microsoft.com/office/drawing/2010/main"/>
                </a:ext>
              </a:extLst>
            </a:blip>
            <a:stretch>
              <a:fillRect/>
            </a:stretch>
          </p:blipFill>
          <p:spPr>
            <a:xfrm>
              <a:off x="5808736" y="2119446"/>
              <a:ext cx="3060000" cy="1337722"/>
            </a:xfrm>
            <a:prstGeom prst="rect">
              <a:avLst/>
            </a:prstGeom>
            <a:ln>
              <a:solidFill>
                <a:schemeClr val="bg1">
                  <a:lumMod val="50000"/>
                </a:schemeClr>
              </a:solidFill>
            </a:ln>
          </p:spPr>
        </p:pic>
        <p:pic>
          <p:nvPicPr>
            <p:cNvPr id="14" name="图片 13"/>
            <p:cNvPicPr>
              <a:picLocks noChangeAspect="1"/>
            </p:cNvPicPr>
            <p:nvPr/>
          </p:nvPicPr>
          <p:blipFill>
            <a:blip r:embed="rId10" cstate="screen">
              <a:extLst>
                <a:ext uri="{28A0092B-C50C-407E-A947-70E740481C1C}">
                  <a14:useLocalDpi xmlns="" xmlns:a14="http://schemas.microsoft.com/office/drawing/2010/main"/>
                </a:ext>
              </a:extLst>
            </a:blip>
            <a:stretch>
              <a:fillRect/>
            </a:stretch>
          </p:blipFill>
          <p:spPr>
            <a:xfrm>
              <a:off x="5808736" y="3441757"/>
              <a:ext cx="3060000" cy="1450228"/>
            </a:xfrm>
            <a:prstGeom prst="rect">
              <a:avLst/>
            </a:prstGeom>
            <a:ln>
              <a:solidFill>
                <a:schemeClr val="bg1">
                  <a:lumMod val="50000"/>
                </a:schemeClr>
              </a:solidFill>
            </a:ln>
          </p:spPr>
        </p:pic>
      </p:grpSp>
      <p:sp>
        <p:nvSpPr>
          <p:cNvPr id="19" name="矩形 18"/>
          <p:cNvSpPr/>
          <p:nvPr/>
        </p:nvSpPr>
        <p:spPr bwMode="auto">
          <a:xfrm>
            <a:off x="403000" y="3188230"/>
            <a:ext cx="2279904" cy="586192"/>
          </a:xfrm>
          <a:prstGeom prst="rect">
            <a:avLst/>
          </a:prstGeom>
          <a:solidFill>
            <a:srgbClr val="C00000">
              <a:alpha val="67000"/>
            </a:srgbClr>
          </a:solidFill>
          <a:ln w="9525">
            <a:solidFill>
              <a:schemeClr val="bg1">
                <a:lumMod val="85000"/>
                <a:alpha val="47000"/>
              </a:schemeClr>
            </a:solidFill>
            <a:prstDash val="dash"/>
            <a:miter lim="800000"/>
          </a:ln>
        </p:spPr>
        <p:txBody>
          <a:bodyPr rtlCol="0" anchor="ctr">
            <a:noAutofit/>
          </a:bodyPr>
          <a:lstStyle/>
          <a:p>
            <a:pPr algn="ctr">
              <a:lnSpc>
                <a:spcPct val="120000"/>
              </a:lnSpc>
              <a:buClr>
                <a:srgbClr val="FF0000"/>
              </a:buClr>
            </a:pPr>
            <a:r>
              <a:rPr lang="zh-CN" altLang="en-US" sz="1600" b="1" dirty="0" smtClean="0">
                <a:solidFill>
                  <a:srgbClr val="FFFFFF"/>
                </a:solidFill>
                <a:latin typeface="微软雅黑" pitchFamily="34" charset="-122"/>
              </a:rPr>
              <a:t>身份</a:t>
            </a:r>
            <a:r>
              <a:rPr lang="zh-CN" altLang="en-US" sz="1600" b="1" smtClean="0">
                <a:solidFill>
                  <a:srgbClr val="FFFFFF"/>
                </a:solidFill>
                <a:latin typeface="微软雅黑" pitchFamily="34" charset="-122"/>
              </a:rPr>
              <a:t>属性类</a:t>
            </a:r>
            <a:endParaRPr lang="zh-CN" altLang="en-US" sz="1600" b="1" dirty="0" smtClean="0">
              <a:solidFill>
                <a:srgbClr val="FFFFFF"/>
              </a:solidFill>
              <a:latin typeface="微软雅黑" pitchFamily="34" charset="-122"/>
            </a:endParaRPr>
          </a:p>
        </p:txBody>
      </p:sp>
      <p:sp>
        <p:nvSpPr>
          <p:cNvPr id="20" name="矩形 19"/>
          <p:cNvSpPr/>
          <p:nvPr/>
        </p:nvSpPr>
        <p:spPr bwMode="auto">
          <a:xfrm>
            <a:off x="5814688" y="3164423"/>
            <a:ext cx="3060000" cy="586800"/>
          </a:xfrm>
          <a:prstGeom prst="rect">
            <a:avLst/>
          </a:prstGeom>
          <a:solidFill>
            <a:srgbClr val="E8B9B9">
              <a:alpha val="67000"/>
            </a:srgbClr>
          </a:solidFill>
          <a:ln w="9525">
            <a:solidFill>
              <a:schemeClr val="bg1">
                <a:lumMod val="85000"/>
                <a:alpha val="47000"/>
              </a:schemeClr>
            </a:solidFill>
            <a:prstDash val="dash"/>
            <a:miter lim="800000"/>
          </a:ln>
        </p:spPr>
        <p:txBody>
          <a:bodyPr rtlCol="0" anchor="ctr">
            <a:noAutofit/>
          </a:bodyPr>
          <a:lstStyle/>
          <a:p>
            <a:pPr algn="ctr">
              <a:lnSpc>
                <a:spcPct val="120000"/>
              </a:lnSpc>
              <a:buClr>
                <a:srgbClr val="FF0000"/>
              </a:buClr>
            </a:pPr>
            <a:r>
              <a:rPr lang="zh-CN" altLang="en-US" sz="1600" b="1" smtClean="0">
                <a:solidFill>
                  <a:srgbClr val="FFFFFF"/>
                </a:solidFill>
                <a:latin typeface="微软雅黑" pitchFamily="34" charset="-122"/>
              </a:rPr>
              <a:t>个性化标签</a:t>
            </a:r>
            <a:endParaRPr lang="zh-CN" altLang="en-US" sz="1600" b="1" dirty="0">
              <a:solidFill>
                <a:srgbClr val="FFFFFF"/>
              </a:solidFill>
              <a:latin typeface="微软雅黑" pitchFamily="34" charset="-122"/>
            </a:endParaRPr>
          </a:p>
        </p:txBody>
      </p:sp>
      <p:sp>
        <p:nvSpPr>
          <p:cNvPr id="2" name="标题 1"/>
          <p:cNvSpPr>
            <a:spLocks noGrp="1"/>
          </p:cNvSpPr>
          <p:nvPr>
            <p:ph type="title"/>
          </p:nvPr>
        </p:nvSpPr>
        <p:spPr/>
        <p:txBody>
          <a:bodyPr/>
          <a:lstStyle/>
          <a:p>
            <a:r>
              <a:rPr lang="en-US" altLang="zh-CN" dirty="0" smtClean="0"/>
              <a:t>3.2</a:t>
            </a:r>
            <a:r>
              <a:rPr lang="zh-CN" altLang="en-US" dirty="0" smtClean="0"/>
              <a:t>、线下批量营销模式</a:t>
            </a:r>
            <a:r>
              <a:rPr lang="en-US" altLang="zh-CN" dirty="0" smtClean="0"/>
              <a:t>-</a:t>
            </a:r>
            <a:r>
              <a:rPr lang="zh-CN" altLang="en-US" dirty="0"/>
              <a:t>用户群筛选</a:t>
            </a:r>
          </a:p>
        </p:txBody>
      </p:sp>
    </p:spTree>
    <p:extLst>
      <p:ext uri="{BB962C8B-B14F-4D97-AF65-F5344CB8AC3E}">
        <p14:creationId xmlns="" xmlns:p14="http://schemas.microsoft.com/office/powerpoint/2010/main" val="3234129447"/>
      </p:ext>
    </p:extLst>
  </p:cSld>
  <p:clrMapOvr>
    <a:masterClrMapping/>
  </p:clrMapOvr>
  <mc:AlternateContent xmlns:mc="http://schemas.openxmlformats.org/markup-compatibility/2006">
    <mc:Choice xmlns=""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743942"/>
            <a:ext cx="9144000" cy="700576"/>
          </a:xfrm>
          <a:prstGeom prst="rect">
            <a:avLst/>
          </a:prstGeom>
          <a:noFill/>
        </p:spPr>
        <p:txBody>
          <a:bodyPr wrap="square" rtlCol="0" anchor="ctr">
            <a:spAutoFit/>
          </a:bodyPr>
          <a:lstStyle/>
          <a:p>
            <a:pPr marL="285750" indent="-285750" defTabSz="685165">
              <a:lnSpc>
                <a:spcPct val="150000"/>
              </a:lnSpc>
              <a:buClr>
                <a:srgbClr val="C00000"/>
              </a:buClr>
              <a:buFont typeface="Wingdings" charset="2"/>
              <a:buChar char="n"/>
            </a:pPr>
            <a:r>
              <a:rPr kumimoji="1" lang="zh-CN" altLang="en-US" b="1" dirty="0">
                <a:solidFill>
                  <a:prstClr val="black">
                    <a:lumMod val="95000"/>
                    <a:lumOff val="5000"/>
                  </a:prstClr>
                </a:solidFill>
                <a:latin typeface="微软雅黑"/>
              </a:rPr>
              <a:t>按客户需求，保障营销计划的顺利执行</a:t>
            </a:r>
            <a:r>
              <a:rPr kumimoji="1" lang="zh-CN" altLang="zh-CN" b="1" dirty="0">
                <a:solidFill>
                  <a:prstClr val="black">
                    <a:lumMod val="95000"/>
                    <a:lumOff val="5000"/>
                  </a:prstClr>
                </a:solidFill>
                <a:latin typeface="微软雅黑"/>
              </a:rPr>
              <a:t>，</a:t>
            </a:r>
            <a:r>
              <a:rPr kumimoji="1" lang="zh-CN" altLang="en-US" b="1" dirty="0">
                <a:solidFill>
                  <a:prstClr val="black">
                    <a:lumMod val="95000"/>
                    <a:lumOff val="5000"/>
                  </a:prstClr>
                </a:solidFill>
                <a:latin typeface="微软雅黑"/>
              </a:rPr>
              <a:t>事先配置好营销计划的基本信息、目标用户群、产品、可执行渠道、营销计划周期等信息。</a:t>
            </a:r>
            <a:endParaRPr kumimoji="1" lang="en-US" altLang="zh-CN" b="1" dirty="0">
              <a:solidFill>
                <a:prstClr val="black">
                  <a:lumMod val="95000"/>
                  <a:lumOff val="5000"/>
                </a:prstClr>
              </a:solidFill>
              <a:latin typeface="微软雅黑"/>
            </a:endParaRPr>
          </a:p>
        </p:txBody>
      </p:sp>
      <p:pic>
        <p:nvPicPr>
          <p:cNvPr id="18" name="图片 17"/>
          <p:cNvPicPr>
            <a:picLocks noChangeAspect="1"/>
          </p:cNvPicPr>
          <p:nvPr/>
        </p:nvPicPr>
        <p:blipFill>
          <a:blip r:embed="rId3"/>
          <a:stretch>
            <a:fillRect/>
          </a:stretch>
        </p:blipFill>
        <p:spPr>
          <a:xfrm>
            <a:off x="653751" y="3212813"/>
            <a:ext cx="3195868" cy="1548000"/>
          </a:xfrm>
          <a:prstGeom prst="rect">
            <a:avLst/>
          </a:prstGeom>
        </p:spPr>
      </p:pic>
      <p:grpSp>
        <p:nvGrpSpPr>
          <p:cNvPr id="26" name="组合 25"/>
          <p:cNvGrpSpPr/>
          <p:nvPr/>
        </p:nvGrpSpPr>
        <p:grpSpPr>
          <a:xfrm>
            <a:off x="4350515" y="3156603"/>
            <a:ext cx="3195869" cy="1548000"/>
            <a:chOff x="4355976" y="3193531"/>
            <a:chExt cx="3195869" cy="1548000"/>
          </a:xfrm>
        </p:grpSpPr>
        <p:pic>
          <p:nvPicPr>
            <p:cNvPr id="19" name="图片 18"/>
            <p:cNvPicPr>
              <a:picLocks noChangeAspect="1"/>
            </p:cNvPicPr>
            <p:nvPr/>
          </p:nvPicPr>
          <p:blipFill>
            <a:blip r:embed="rId4"/>
            <a:stretch>
              <a:fillRect/>
            </a:stretch>
          </p:blipFill>
          <p:spPr>
            <a:xfrm>
              <a:off x="4355976" y="3193531"/>
              <a:ext cx="3195869" cy="1548000"/>
            </a:xfrm>
            <a:prstGeom prst="rect">
              <a:avLst/>
            </a:prstGeom>
          </p:spPr>
        </p:pic>
        <p:pic>
          <p:nvPicPr>
            <p:cNvPr id="20" name="图片 19"/>
            <p:cNvPicPr>
              <a:picLocks noChangeAspect="1"/>
            </p:cNvPicPr>
            <p:nvPr/>
          </p:nvPicPr>
          <p:blipFill>
            <a:blip r:embed="rId5" cstate="print"/>
            <a:stretch>
              <a:fillRect/>
            </a:stretch>
          </p:blipFill>
          <p:spPr>
            <a:xfrm>
              <a:off x="6332676" y="3460450"/>
              <a:ext cx="1097520" cy="1152000"/>
            </a:xfrm>
            <a:prstGeom prst="rect">
              <a:avLst/>
            </a:prstGeom>
          </p:spPr>
        </p:pic>
      </p:grpSp>
      <p:pic>
        <p:nvPicPr>
          <p:cNvPr id="16" name="图片 15"/>
          <p:cNvPicPr>
            <a:picLocks noChangeAspect="1"/>
          </p:cNvPicPr>
          <p:nvPr/>
        </p:nvPicPr>
        <p:blipFill>
          <a:blip r:embed="rId6"/>
          <a:stretch>
            <a:fillRect/>
          </a:stretch>
        </p:blipFill>
        <p:spPr>
          <a:xfrm>
            <a:off x="630312" y="1564472"/>
            <a:ext cx="3195868" cy="1548000"/>
          </a:xfrm>
          <a:prstGeom prst="rect">
            <a:avLst/>
          </a:prstGeom>
        </p:spPr>
      </p:pic>
      <p:sp>
        <p:nvSpPr>
          <p:cNvPr id="10" name="矩形 9"/>
          <p:cNvSpPr/>
          <p:nvPr/>
        </p:nvSpPr>
        <p:spPr bwMode="auto">
          <a:xfrm>
            <a:off x="630324" y="2595486"/>
            <a:ext cx="3203993" cy="360000"/>
          </a:xfrm>
          <a:prstGeom prst="rect">
            <a:avLst/>
          </a:prstGeom>
          <a:solidFill>
            <a:srgbClr val="E8B9B9">
              <a:alpha val="67000"/>
            </a:srgbClr>
          </a:solidFill>
          <a:ln w="9525">
            <a:solidFill>
              <a:schemeClr val="bg1">
                <a:lumMod val="85000"/>
                <a:alpha val="47000"/>
              </a:schemeClr>
            </a:solidFill>
            <a:prstDash val="dash"/>
            <a:miter lim="800000"/>
          </a:ln>
        </p:spPr>
        <p:txBody>
          <a:bodyPr rtlCol="0" anchor="ctr">
            <a:noAutofit/>
          </a:bodyPr>
          <a:lstStyle/>
          <a:p>
            <a:pPr algn="ctr" eaLnBrk="0" fontAlgn="base" hangingPunct="0">
              <a:lnSpc>
                <a:spcPct val="120000"/>
              </a:lnSpc>
              <a:spcBef>
                <a:spcPct val="0"/>
              </a:spcBef>
              <a:spcAft>
                <a:spcPct val="0"/>
              </a:spcAft>
              <a:buClr>
                <a:srgbClr val="FF0000"/>
              </a:buClr>
            </a:pPr>
            <a:r>
              <a:rPr lang="zh-CN" altLang="en-US" b="1" dirty="0">
                <a:solidFill>
                  <a:srgbClr val="FFFFFF"/>
                </a:solidFill>
                <a:latin typeface="微软雅黑" pitchFamily="34" charset="-122"/>
              </a:rPr>
              <a:t>基本</a:t>
            </a:r>
            <a:r>
              <a:rPr lang="zh-CN" altLang="en-US" b="1" dirty="0" smtClean="0">
                <a:solidFill>
                  <a:srgbClr val="FFFFFF"/>
                </a:solidFill>
                <a:latin typeface="微软雅黑" pitchFamily="34" charset="-122"/>
              </a:rPr>
              <a:t>信息配置</a:t>
            </a:r>
            <a:endParaRPr lang="zh-CN" altLang="en-US" b="1" dirty="0">
              <a:solidFill>
                <a:srgbClr val="FFFFFF"/>
              </a:solidFill>
              <a:latin typeface="微软雅黑" pitchFamily="34" charset="-122"/>
            </a:endParaRPr>
          </a:p>
        </p:txBody>
      </p:sp>
      <p:pic>
        <p:nvPicPr>
          <p:cNvPr id="17" name="图片 16"/>
          <p:cNvPicPr>
            <a:picLocks noChangeAspect="1"/>
          </p:cNvPicPr>
          <p:nvPr/>
        </p:nvPicPr>
        <p:blipFill>
          <a:blip r:embed="rId7"/>
          <a:stretch>
            <a:fillRect/>
          </a:stretch>
        </p:blipFill>
        <p:spPr>
          <a:xfrm>
            <a:off x="4355976" y="1564472"/>
            <a:ext cx="3195868" cy="1548000"/>
          </a:xfrm>
          <a:prstGeom prst="rect">
            <a:avLst/>
          </a:prstGeom>
        </p:spPr>
      </p:pic>
      <p:sp>
        <p:nvSpPr>
          <p:cNvPr id="11" name="矩形 10"/>
          <p:cNvSpPr/>
          <p:nvPr/>
        </p:nvSpPr>
        <p:spPr bwMode="auto">
          <a:xfrm>
            <a:off x="4364100" y="2595486"/>
            <a:ext cx="3187744" cy="360000"/>
          </a:xfrm>
          <a:prstGeom prst="rect">
            <a:avLst/>
          </a:prstGeom>
          <a:solidFill>
            <a:srgbClr val="E8B9B9">
              <a:alpha val="67000"/>
            </a:srgbClr>
          </a:solidFill>
          <a:ln w="9525">
            <a:solidFill>
              <a:schemeClr val="bg1">
                <a:lumMod val="85000"/>
                <a:alpha val="47000"/>
              </a:schemeClr>
            </a:solidFill>
            <a:prstDash val="dash"/>
            <a:miter lim="800000"/>
          </a:ln>
        </p:spPr>
        <p:txBody>
          <a:bodyPr rtlCol="0" anchor="ctr">
            <a:noAutofit/>
          </a:bodyPr>
          <a:lstStyle/>
          <a:p>
            <a:pPr algn="ctr" eaLnBrk="0" fontAlgn="base" hangingPunct="0">
              <a:lnSpc>
                <a:spcPct val="120000"/>
              </a:lnSpc>
              <a:spcBef>
                <a:spcPct val="0"/>
              </a:spcBef>
              <a:spcAft>
                <a:spcPct val="0"/>
              </a:spcAft>
              <a:buClr>
                <a:srgbClr val="FF0000"/>
              </a:buClr>
            </a:pPr>
            <a:r>
              <a:rPr lang="zh-CN" altLang="en-US" b="1" dirty="0">
                <a:solidFill>
                  <a:srgbClr val="FFFFFF"/>
                </a:solidFill>
                <a:latin typeface="微软雅黑" pitchFamily="34" charset="-122"/>
              </a:rPr>
              <a:t>用户</a:t>
            </a:r>
            <a:r>
              <a:rPr lang="zh-CN" altLang="en-US" b="1" dirty="0" smtClean="0">
                <a:solidFill>
                  <a:srgbClr val="FFFFFF"/>
                </a:solidFill>
                <a:latin typeface="微软雅黑" pitchFamily="34" charset="-122"/>
              </a:rPr>
              <a:t>群选取</a:t>
            </a:r>
            <a:endParaRPr lang="zh-CN" altLang="en-US" b="1" dirty="0">
              <a:solidFill>
                <a:srgbClr val="FFFFFF"/>
              </a:solidFill>
              <a:latin typeface="微软雅黑" pitchFamily="34" charset="-122"/>
            </a:endParaRPr>
          </a:p>
        </p:txBody>
      </p:sp>
      <p:sp>
        <p:nvSpPr>
          <p:cNvPr id="12" name="矩形 11"/>
          <p:cNvSpPr/>
          <p:nvPr/>
        </p:nvSpPr>
        <p:spPr bwMode="auto">
          <a:xfrm>
            <a:off x="643347" y="4084707"/>
            <a:ext cx="3206272" cy="360000"/>
          </a:xfrm>
          <a:prstGeom prst="rect">
            <a:avLst/>
          </a:prstGeom>
          <a:solidFill>
            <a:srgbClr val="E8B9B9">
              <a:alpha val="67000"/>
            </a:srgbClr>
          </a:solidFill>
          <a:ln w="9525">
            <a:solidFill>
              <a:schemeClr val="bg1">
                <a:lumMod val="85000"/>
                <a:alpha val="47000"/>
              </a:schemeClr>
            </a:solidFill>
            <a:prstDash val="dash"/>
            <a:miter lim="800000"/>
          </a:ln>
        </p:spPr>
        <p:txBody>
          <a:bodyPr rtlCol="0" anchor="ctr">
            <a:noAutofit/>
          </a:bodyPr>
          <a:lstStyle/>
          <a:p>
            <a:pPr eaLnBrk="0" fontAlgn="base" hangingPunct="0">
              <a:lnSpc>
                <a:spcPct val="120000"/>
              </a:lnSpc>
              <a:spcBef>
                <a:spcPct val="0"/>
              </a:spcBef>
              <a:spcAft>
                <a:spcPct val="0"/>
              </a:spcAft>
              <a:buClr>
                <a:srgbClr val="FF0000"/>
              </a:buClr>
            </a:pPr>
            <a:r>
              <a:rPr lang="zh-CN" altLang="en-US" b="1" dirty="0">
                <a:solidFill>
                  <a:srgbClr val="FFFFFF"/>
                </a:solidFill>
                <a:latin typeface="微软雅黑" pitchFamily="34" charset="-122"/>
              </a:rPr>
              <a:t>产品</a:t>
            </a:r>
            <a:r>
              <a:rPr lang="zh-CN" altLang="en-US" b="1" dirty="0" smtClean="0">
                <a:solidFill>
                  <a:srgbClr val="FFFFFF"/>
                </a:solidFill>
                <a:latin typeface="微软雅黑" pitchFamily="34" charset="-122"/>
              </a:rPr>
              <a:t>选取</a:t>
            </a:r>
            <a:endParaRPr lang="zh-CN" altLang="en-US" b="1" dirty="0">
              <a:solidFill>
                <a:srgbClr val="FFFFFF"/>
              </a:solidFill>
              <a:latin typeface="微软雅黑" pitchFamily="34" charset="-122"/>
            </a:endParaRPr>
          </a:p>
        </p:txBody>
      </p:sp>
      <p:sp>
        <p:nvSpPr>
          <p:cNvPr id="13" name="矩形 12"/>
          <p:cNvSpPr/>
          <p:nvPr/>
        </p:nvSpPr>
        <p:spPr bwMode="auto">
          <a:xfrm>
            <a:off x="4355768" y="3954487"/>
            <a:ext cx="3196081" cy="360000"/>
          </a:xfrm>
          <a:prstGeom prst="rect">
            <a:avLst/>
          </a:prstGeom>
          <a:solidFill>
            <a:srgbClr val="E8B9B9">
              <a:alpha val="67000"/>
            </a:srgbClr>
          </a:solidFill>
          <a:ln w="9525">
            <a:solidFill>
              <a:schemeClr val="bg1">
                <a:lumMod val="85000"/>
                <a:alpha val="47000"/>
              </a:schemeClr>
            </a:solidFill>
            <a:prstDash val="dash"/>
            <a:miter lim="800000"/>
          </a:ln>
        </p:spPr>
        <p:txBody>
          <a:bodyPr rtlCol="0" anchor="ctr">
            <a:noAutofit/>
          </a:bodyPr>
          <a:lstStyle/>
          <a:p>
            <a:pPr algn="r" eaLnBrk="0" fontAlgn="base" hangingPunct="0">
              <a:lnSpc>
                <a:spcPct val="120000"/>
              </a:lnSpc>
              <a:spcBef>
                <a:spcPct val="0"/>
              </a:spcBef>
              <a:spcAft>
                <a:spcPct val="0"/>
              </a:spcAft>
              <a:buClr>
                <a:srgbClr val="FF0000"/>
              </a:buClr>
            </a:pPr>
            <a:r>
              <a:rPr lang="zh-CN" altLang="en-US" b="1" dirty="0">
                <a:solidFill>
                  <a:srgbClr val="FFFFFF"/>
                </a:solidFill>
                <a:latin typeface="微软雅黑" pitchFamily="34" charset="-122"/>
              </a:rPr>
              <a:t>渠道</a:t>
            </a:r>
            <a:r>
              <a:rPr lang="zh-CN" altLang="en-US" b="1" dirty="0" smtClean="0">
                <a:solidFill>
                  <a:srgbClr val="FFFFFF"/>
                </a:solidFill>
                <a:latin typeface="微软雅黑" pitchFamily="34" charset="-122"/>
              </a:rPr>
              <a:t>选取</a:t>
            </a:r>
            <a:endParaRPr lang="zh-CN" altLang="en-US" b="1" dirty="0">
              <a:solidFill>
                <a:srgbClr val="FFFFFF"/>
              </a:solidFill>
              <a:latin typeface="微软雅黑" pitchFamily="34" charset="-122"/>
            </a:endParaRPr>
          </a:p>
        </p:txBody>
      </p:sp>
      <p:pic>
        <p:nvPicPr>
          <p:cNvPr id="21" name="图片 20"/>
          <p:cNvPicPr>
            <a:picLocks noChangeAspect="1"/>
          </p:cNvPicPr>
          <p:nvPr/>
        </p:nvPicPr>
        <p:blipFill>
          <a:blip r:embed="rId8"/>
          <a:stretch>
            <a:fillRect/>
          </a:stretch>
        </p:blipFill>
        <p:spPr>
          <a:xfrm>
            <a:off x="2533800" y="3540487"/>
            <a:ext cx="3195868" cy="1548000"/>
          </a:xfrm>
          <a:prstGeom prst="rect">
            <a:avLst/>
          </a:prstGeom>
        </p:spPr>
      </p:pic>
      <p:sp>
        <p:nvSpPr>
          <p:cNvPr id="14" name="矩形 13"/>
          <p:cNvSpPr/>
          <p:nvPr/>
        </p:nvSpPr>
        <p:spPr bwMode="auto">
          <a:xfrm>
            <a:off x="2533813" y="4444881"/>
            <a:ext cx="3195869" cy="360000"/>
          </a:xfrm>
          <a:prstGeom prst="rect">
            <a:avLst/>
          </a:prstGeom>
          <a:solidFill>
            <a:srgbClr val="E8B9B9">
              <a:alpha val="67000"/>
            </a:srgbClr>
          </a:solidFill>
          <a:ln w="9525">
            <a:solidFill>
              <a:schemeClr val="bg1">
                <a:lumMod val="85000"/>
                <a:alpha val="47000"/>
              </a:schemeClr>
            </a:solidFill>
            <a:prstDash val="dash"/>
            <a:miter lim="800000"/>
          </a:ln>
        </p:spPr>
        <p:txBody>
          <a:bodyPr rtlCol="0" anchor="ctr">
            <a:noAutofit/>
          </a:bodyPr>
          <a:lstStyle/>
          <a:p>
            <a:pPr algn="ctr" eaLnBrk="0" fontAlgn="base" hangingPunct="0">
              <a:lnSpc>
                <a:spcPct val="120000"/>
              </a:lnSpc>
              <a:spcBef>
                <a:spcPct val="0"/>
              </a:spcBef>
              <a:spcAft>
                <a:spcPct val="0"/>
              </a:spcAft>
              <a:buClr>
                <a:srgbClr val="FF0000"/>
              </a:buClr>
            </a:pPr>
            <a:r>
              <a:rPr lang="zh-CN" altLang="en-US" b="1" dirty="0" smtClean="0">
                <a:solidFill>
                  <a:srgbClr val="FFFFFF"/>
                </a:solidFill>
                <a:latin typeface="微软雅黑" pitchFamily="34" charset="-122"/>
              </a:rPr>
              <a:t>周期配置</a:t>
            </a:r>
            <a:endParaRPr lang="zh-CN" altLang="en-US" b="1" dirty="0">
              <a:solidFill>
                <a:srgbClr val="FFFFFF"/>
              </a:solidFill>
              <a:latin typeface="微软雅黑" pitchFamily="34" charset="-122"/>
            </a:endParaRPr>
          </a:p>
        </p:txBody>
      </p:sp>
      <p:sp>
        <p:nvSpPr>
          <p:cNvPr id="2" name="标题 1"/>
          <p:cNvSpPr>
            <a:spLocks noGrp="1"/>
          </p:cNvSpPr>
          <p:nvPr>
            <p:ph type="title"/>
          </p:nvPr>
        </p:nvSpPr>
        <p:spPr/>
        <p:txBody>
          <a:bodyPr/>
          <a:lstStyle/>
          <a:p>
            <a:r>
              <a:rPr lang="en-US" altLang="zh-CN" dirty="0" smtClean="0"/>
              <a:t>3.2</a:t>
            </a:r>
            <a:r>
              <a:rPr lang="zh-CN" altLang="en-US" dirty="0" smtClean="0"/>
              <a:t>、线下批量营销模式</a:t>
            </a:r>
            <a:r>
              <a:rPr lang="en-US" altLang="zh-CN" dirty="0" smtClean="0"/>
              <a:t>-</a:t>
            </a:r>
            <a:r>
              <a:rPr lang="zh-CN" altLang="en-US" dirty="0"/>
              <a:t>营销计划定制</a:t>
            </a:r>
          </a:p>
        </p:txBody>
      </p:sp>
    </p:spTree>
    <p:extLst>
      <p:ext uri="{BB962C8B-B14F-4D97-AF65-F5344CB8AC3E}">
        <p14:creationId xmlns="" xmlns:p14="http://schemas.microsoft.com/office/powerpoint/2010/main" val="2778082641"/>
      </p:ext>
    </p:extLst>
  </p:cSld>
  <p:clrMapOvr>
    <a:masterClrMapping/>
  </p:clrMapOvr>
  <mc:AlternateContent xmlns:mc="http://schemas.openxmlformats.org/markup-compatibility/2006">
    <mc:Choice xmlns=""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chemeClr val="tx1">
                    <a:lumMod val="95000"/>
                    <a:lumOff val="5000"/>
                  </a:schemeClr>
                </a:solidFill>
              </a:rPr>
              <a:t>3.2</a:t>
            </a:r>
            <a:r>
              <a:rPr lang="zh-CN" altLang="en-US" dirty="0" smtClean="0">
                <a:solidFill>
                  <a:schemeClr val="tx1">
                    <a:lumMod val="95000"/>
                    <a:lumOff val="5000"/>
                  </a:schemeClr>
                </a:solidFill>
              </a:rPr>
              <a:t>、场景营销模式</a:t>
            </a:r>
            <a:endParaRPr lang="zh-CN" altLang="en-US" dirty="0">
              <a:solidFill>
                <a:schemeClr val="tx1">
                  <a:lumMod val="95000"/>
                  <a:lumOff val="5000"/>
                </a:schemeClr>
              </a:solidFill>
            </a:endParaRPr>
          </a:p>
        </p:txBody>
      </p:sp>
      <p:sp>
        <p:nvSpPr>
          <p:cNvPr id="3" name="矩形 2"/>
          <p:cNvSpPr/>
          <p:nvPr/>
        </p:nvSpPr>
        <p:spPr>
          <a:xfrm>
            <a:off x="0" y="742993"/>
            <a:ext cx="9144000" cy="978729"/>
          </a:xfrm>
          <a:prstGeom prst="rect">
            <a:avLst/>
          </a:prstGeom>
          <a:noFill/>
        </p:spPr>
        <p:txBody>
          <a:bodyPr wrap="square" rtlCol="0" anchor="ctr">
            <a:spAutoFit/>
          </a:bodyPr>
          <a:lstStyle/>
          <a:p>
            <a:pPr marL="171450" indent="-171450" defTabSz="685165">
              <a:lnSpc>
                <a:spcPct val="120000"/>
              </a:lnSpc>
              <a:buClr>
                <a:srgbClr val="C00000"/>
              </a:buClr>
              <a:buFont typeface="Wingdings" charset="2"/>
              <a:buChar char="n"/>
            </a:pPr>
            <a:r>
              <a:rPr kumimoji="1" lang="zh-CN" altLang="en-US" sz="1200" b="1" dirty="0">
                <a:solidFill>
                  <a:prstClr val="black">
                    <a:lumMod val="95000"/>
                    <a:lumOff val="5000"/>
                  </a:prstClr>
                </a:solidFill>
                <a:latin typeface="微软雅黑"/>
              </a:rPr>
              <a:t>打破原有线下批量营销的服务支撑模式，利用中国联通的数据优势，建设基于准实时获取的用户上网日志、用户位置、用户通话等信息，与多样化的生活场景相结合，提供场景营销服务功能</a:t>
            </a:r>
            <a:r>
              <a:rPr kumimoji="1" lang="zh-CN" altLang="en-US" sz="1200" b="1" dirty="0" smtClean="0">
                <a:solidFill>
                  <a:prstClr val="black">
                    <a:lumMod val="95000"/>
                    <a:lumOff val="5000"/>
                  </a:prstClr>
                </a:solidFill>
                <a:latin typeface="微软雅黑"/>
              </a:rPr>
              <a:t>。</a:t>
            </a:r>
            <a:endParaRPr kumimoji="1" lang="en-US" altLang="zh-CN" sz="1200" b="1" dirty="0" smtClean="0">
              <a:solidFill>
                <a:prstClr val="black">
                  <a:lumMod val="95000"/>
                  <a:lumOff val="5000"/>
                </a:prstClr>
              </a:solidFill>
              <a:latin typeface="微软雅黑"/>
            </a:endParaRPr>
          </a:p>
          <a:p>
            <a:pPr marL="171450" indent="-171450" defTabSz="685165">
              <a:lnSpc>
                <a:spcPct val="120000"/>
              </a:lnSpc>
              <a:buClr>
                <a:srgbClr val="C00000"/>
              </a:buClr>
              <a:buFont typeface="Wingdings" charset="2"/>
              <a:buChar char="n"/>
            </a:pPr>
            <a:r>
              <a:rPr kumimoji="1" lang="zh-CN" altLang="en-US" sz="1200" b="1" dirty="0" smtClean="0">
                <a:solidFill>
                  <a:prstClr val="black">
                    <a:lumMod val="95000"/>
                    <a:lumOff val="5000"/>
                  </a:prstClr>
                </a:solidFill>
                <a:latin typeface="微软雅黑"/>
                <a:sym typeface="Arial" pitchFamily="34" charset="0"/>
              </a:rPr>
              <a:t>可实现基于</a:t>
            </a:r>
            <a:r>
              <a:rPr lang="zh-CN" altLang="en-US" sz="1200" b="1" i="1" dirty="0">
                <a:solidFill>
                  <a:srgbClr val="FF0000"/>
                </a:solidFill>
              </a:rPr>
              <a:t>位置类、互联网访问类、搜索关键词类、拨打固定电话类、</a:t>
            </a:r>
            <a:r>
              <a:rPr lang="en-US" altLang="zh-CN" sz="1200" b="1" i="1" dirty="0">
                <a:solidFill>
                  <a:srgbClr val="FF0000"/>
                </a:solidFill>
              </a:rPr>
              <a:t>APP</a:t>
            </a:r>
            <a:r>
              <a:rPr lang="zh-CN" altLang="en-US" sz="1200" b="1" i="1" dirty="0">
                <a:solidFill>
                  <a:srgbClr val="FF0000"/>
                </a:solidFill>
              </a:rPr>
              <a:t>使用</a:t>
            </a:r>
            <a:r>
              <a:rPr lang="zh-CN" altLang="en-US" sz="1200" b="1" i="1" dirty="0" smtClean="0">
                <a:solidFill>
                  <a:srgbClr val="FF0000"/>
                </a:solidFill>
              </a:rPr>
              <a:t>类</a:t>
            </a:r>
            <a:r>
              <a:rPr lang="zh-CN" altLang="en-US" sz="1200" b="1" dirty="0" smtClean="0">
                <a:solidFill>
                  <a:schemeClr val="tx1">
                    <a:lumMod val="95000"/>
                    <a:lumOff val="5000"/>
                  </a:schemeClr>
                </a:solidFill>
              </a:rPr>
              <a:t>的事件触发能力</a:t>
            </a:r>
            <a:r>
              <a:rPr lang="zh-CN" altLang="en-US" sz="1200" b="1" i="1" dirty="0" smtClean="0">
                <a:solidFill>
                  <a:srgbClr val="FF0000"/>
                </a:solidFill>
              </a:rPr>
              <a:t>，</a:t>
            </a:r>
            <a:r>
              <a:rPr lang="zh-CN" altLang="en-US" sz="1200" b="1" dirty="0" smtClean="0">
                <a:solidFill>
                  <a:schemeClr val="tx1">
                    <a:lumMod val="95000"/>
                    <a:lumOff val="5000"/>
                  </a:schemeClr>
                </a:solidFill>
              </a:rPr>
              <a:t>目前</a:t>
            </a:r>
            <a:r>
              <a:rPr lang="zh-CN" altLang="en-US" sz="1200" b="1" i="1" dirty="0" smtClean="0">
                <a:solidFill>
                  <a:srgbClr val="FF0000"/>
                </a:solidFill>
              </a:rPr>
              <a:t>已实现位置类和互联网访问类</a:t>
            </a:r>
            <a:r>
              <a:rPr lang="zh-CN" altLang="en-US" sz="1200" b="1" dirty="0" smtClean="0">
                <a:solidFill>
                  <a:schemeClr val="tx1">
                    <a:lumMod val="95000"/>
                    <a:lumOff val="5000"/>
                  </a:schemeClr>
                </a:solidFill>
              </a:rPr>
              <a:t>的场景营销能力。</a:t>
            </a:r>
            <a:endParaRPr kumimoji="1" lang="en-US" altLang="zh-CN" sz="1200" b="1" dirty="0">
              <a:solidFill>
                <a:schemeClr val="tx1">
                  <a:lumMod val="95000"/>
                  <a:lumOff val="5000"/>
                </a:schemeClr>
              </a:solidFill>
              <a:latin typeface="微软雅黑"/>
              <a:sym typeface="Arial" pitchFamily="34" charset="0"/>
            </a:endParaRPr>
          </a:p>
        </p:txBody>
      </p:sp>
      <p:sp>
        <p:nvSpPr>
          <p:cNvPr id="4" name="文本框 3"/>
          <p:cNvSpPr txBox="1"/>
          <p:nvPr/>
        </p:nvSpPr>
        <p:spPr>
          <a:xfrm>
            <a:off x="498763" y="1612942"/>
            <a:ext cx="1852551" cy="338554"/>
          </a:xfrm>
          <a:prstGeom prst="rect">
            <a:avLst/>
          </a:prstGeom>
          <a:noFill/>
        </p:spPr>
        <p:txBody>
          <a:bodyPr wrap="square" rtlCol="0">
            <a:spAutoFit/>
          </a:bodyPr>
          <a:lstStyle/>
          <a:p>
            <a:pPr algn="ctr"/>
            <a:r>
              <a:rPr kumimoji="1" lang="zh-CN" altLang="en-US" sz="1600" smtClean="0">
                <a:solidFill>
                  <a:srgbClr val="C00000"/>
                </a:solidFill>
                <a:effectLst>
                  <a:reflection blurRad="6350" stA="60000" endA="900" endPos="58000" dir="5400000" sy="-100000" algn="bl" rotWithShape="0"/>
                </a:effectLst>
              </a:rPr>
              <a:t>场景规则配置</a:t>
            </a:r>
            <a:endParaRPr kumimoji="1" lang="zh-CN" altLang="en-US" sz="1600" dirty="0" smtClean="0">
              <a:solidFill>
                <a:srgbClr val="C00000"/>
              </a:solidFill>
              <a:effectLst>
                <a:reflection blurRad="6350" stA="60000" endA="900" endPos="58000" dir="5400000" sy="-100000" algn="bl" rotWithShape="0"/>
              </a:effectLst>
            </a:endParaRPr>
          </a:p>
        </p:txBody>
      </p:sp>
      <p:sp>
        <p:nvSpPr>
          <p:cNvPr id="5" name="文本框 4"/>
          <p:cNvSpPr txBox="1"/>
          <p:nvPr/>
        </p:nvSpPr>
        <p:spPr>
          <a:xfrm>
            <a:off x="5092535" y="1612942"/>
            <a:ext cx="1852551" cy="338554"/>
          </a:xfrm>
          <a:prstGeom prst="rect">
            <a:avLst/>
          </a:prstGeom>
          <a:noFill/>
        </p:spPr>
        <p:txBody>
          <a:bodyPr wrap="square" rtlCol="0">
            <a:spAutoFit/>
          </a:bodyPr>
          <a:lstStyle/>
          <a:p>
            <a:pPr algn="ctr"/>
            <a:r>
              <a:rPr kumimoji="1" lang="zh-CN" altLang="en-US" sz="1600" dirty="0" smtClean="0">
                <a:solidFill>
                  <a:srgbClr val="002060"/>
                </a:solidFill>
                <a:effectLst>
                  <a:reflection blurRad="6350" stA="60000" endA="900" endPos="58000" dir="5400000" sy="-100000" algn="bl" rotWithShape="0"/>
                </a:effectLst>
              </a:rPr>
              <a:t>场景营销计划创建</a:t>
            </a:r>
          </a:p>
        </p:txBody>
      </p:sp>
      <p:pic>
        <p:nvPicPr>
          <p:cNvPr id="7" name="图片 6"/>
          <p:cNvPicPr>
            <a:picLocks noChangeAspect="1"/>
          </p:cNvPicPr>
          <p:nvPr/>
        </p:nvPicPr>
        <p:blipFill>
          <a:blip r:embed="rId3" cstate="print"/>
          <a:stretch>
            <a:fillRect/>
          </a:stretch>
        </p:blipFill>
        <p:spPr>
          <a:xfrm>
            <a:off x="192855" y="2050770"/>
            <a:ext cx="2510241" cy="1113477"/>
          </a:xfrm>
          <a:prstGeom prst="rect">
            <a:avLst/>
          </a:prstGeom>
        </p:spPr>
      </p:pic>
      <p:pic>
        <p:nvPicPr>
          <p:cNvPr id="9" name="图片 8"/>
          <p:cNvPicPr>
            <a:picLocks noChangeAspect="1"/>
          </p:cNvPicPr>
          <p:nvPr/>
        </p:nvPicPr>
        <p:blipFill>
          <a:blip r:embed="rId4" cstate="print"/>
          <a:stretch>
            <a:fillRect/>
          </a:stretch>
        </p:blipFill>
        <p:spPr>
          <a:xfrm>
            <a:off x="192855" y="3400971"/>
            <a:ext cx="2510241" cy="1693136"/>
          </a:xfrm>
          <a:prstGeom prst="rect">
            <a:avLst/>
          </a:prstGeom>
        </p:spPr>
      </p:pic>
      <p:cxnSp>
        <p:nvCxnSpPr>
          <p:cNvPr id="11" name="直线连接符 10"/>
          <p:cNvCxnSpPr/>
          <p:nvPr/>
        </p:nvCxnSpPr>
        <p:spPr>
          <a:xfrm>
            <a:off x="2945080" y="1595179"/>
            <a:ext cx="0" cy="3564000"/>
          </a:xfrm>
          <a:prstGeom prst="line">
            <a:avLst/>
          </a:prstGeom>
          <a:ln>
            <a:solidFill>
              <a:srgbClr val="C00000"/>
            </a:solidFill>
            <a:prstDash val="lgDashDotDot"/>
          </a:ln>
        </p:spPr>
        <p:style>
          <a:lnRef idx="1">
            <a:schemeClr val="accent1"/>
          </a:lnRef>
          <a:fillRef idx="0">
            <a:schemeClr val="accent1"/>
          </a:fillRef>
          <a:effectRef idx="0">
            <a:schemeClr val="accent1"/>
          </a:effectRef>
          <a:fontRef idx="minor">
            <a:schemeClr val="tx1"/>
          </a:fontRef>
        </p:style>
      </p:cxnSp>
      <p:sp>
        <p:nvSpPr>
          <p:cNvPr id="12" name="矩形 11"/>
          <p:cNvSpPr/>
          <p:nvPr/>
        </p:nvSpPr>
        <p:spPr bwMode="auto">
          <a:xfrm>
            <a:off x="192855" y="2742609"/>
            <a:ext cx="2510241" cy="360000"/>
          </a:xfrm>
          <a:prstGeom prst="rect">
            <a:avLst/>
          </a:prstGeom>
          <a:solidFill>
            <a:srgbClr val="C00000">
              <a:alpha val="67000"/>
            </a:srgbClr>
          </a:solidFill>
          <a:ln w="9525">
            <a:solidFill>
              <a:schemeClr val="bg1">
                <a:lumMod val="85000"/>
                <a:alpha val="47000"/>
              </a:schemeClr>
            </a:solidFill>
            <a:prstDash val="dash"/>
            <a:miter lim="800000"/>
          </a:ln>
        </p:spPr>
        <p:txBody>
          <a:bodyPr rtlCol="0" anchor="ctr">
            <a:noAutofit/>
          </a:bodyPr>
          <a:lstStyle/>
          <a:p>
            <a:pPr algn="ctr" eaLnBrk="0" fontAlgn="base" hangingPunct="0">
              <a:lnSpc>
                <a:spcPct val="120000"/>
              </a:lnSpc>
              <a:spcBef>
                <a:spcPct val="0"/>
              </a:spcBef>
              <a:spcAft>
                <a:spcPct val="0"/>
              </a:spcAft>
              <a:buClr>
                <a:srgbClr val="FF0000"/>
              </a:buClr>
            </a:pPr>
            <a:r>
              <a:rPr lang="zh-CN" altLang="en-US" b="1" smtClean="0">
                <a:solidFill>
                  <a:srgbClr val="FFFFFF"/>
                </a:solidFill>
                <a:latin typeface="微软雅黑" pitchFamily="34" charset="-122"/>
              </a:rPr>
              <a:t>规则基本信息</a:t>
            </a:r>
            <a:r>
              <a:rPr lang="zh-CN" altLang="en-US" b="1" dirty="0" smtClean="0">
                <a:solidFill>
                  <a:srgbClr val="FFFFFF"/>
                </a:solidFill>
                <a:latin typeface="微软雅黑" pitchFamily="34" charset="-122"/>
              </a:rPr>
              <a:t>录入</a:t>
            </a:r>
            <a:endParaRPr lang="zh-CN" altLang="en-US" b="1" dirty="0">
              <a:solidFill>
                <a:srgbClr val="FFFFFF"/>
              </a:solidFill>
              <a:latin typeface="微软雅黑" pitchFamily="34" charset="-122"/>
            </a:endParaRPr>
          </a:p>
        </p:txBody>
      </p:sp>
      <p:sp>
        <p:nvSpPr>
          <p:cNvPr id="13" name="矩形 12"/>
          <p:cNvSpPr/>
          <p:nvPr/>
        </p:nvSpPr>
        <p:spPr bwMode="auto">
          <a:xfrm>
            <a:off x="192855" y="4035043"/>
            <a:ext cx="2510241" cy="360000"/>
          </a:xfrm>
          <a:prstGeom prst="rect">
            <a:avLst/>
          </a:prstGeom>
          <a:solidFill>
            <a:srgbClr val="C00000">
              <a:alpha val="67000"/>
            </a:srgbClr>
          </a:solidFill>
          <a:ln w="9525">
            <a:solidFill>
              <a:schemeClr val="bg1">
                <a:lumMod val="85000"/>
                <a:alpha val="47000"/>
              </a:schemeClr>
            </a:solidFill>
            <a:prstDash val="dash"/>
            <a:miter lim="800000"/>
          </a:ln>
        </p:spPr>
        <p:txBody>
          <a:bodyPr rtlCol="0" anchor="ctr">
            <a:noAutofit/>
          </a:bodyPr>
          <a:lstStyle/>
          <a:p>
            <a:pPr algn="ctr" eaLnBrk="0" fontAlgn="base" hangingPunct="0">
              <a:lnSpc>
                <a:spcPct val="120000"/>
              </a:lnSpc>
              <a:spcBef>
                <a:spcPct val="0"/>
              </a:spcBef>
              <a:spcAft>
                <a:spcPct val="0"/>
              </a:spcAft>
              <a:buClr>
                <a:srgbClr val="FF0000"/>
              </a:buClr>
            </a:pPr>
            <a:r>
              <a:rPr lang="zh-CN" altLang="en-US" b="1" dirty="0" smtClean="0">
                <a:solidFill>
                  <a:srgbClr val="FFFFFF"/>
                </a:solidFill>
                <a:latin typeface="微软雅黑" pitchFamily="34" charset="-122"/>
              </a:rPr>
              <a:t>位置规则圈定</a:t>
            </a:r>
            <a:endParaRPr lang="zh-CN" altLang="en-US" b="1" dirty="0">
              <a:solidFill>
                <a:srgbClr val="FFFFFF"/>
              </a:solidFill>
              <a:latin typeface="微软雅黑" pitchFamily="34" charset="-122"/>
            </a:endParaRPr>
          </a:p>
        </p:txBody>
      </p:sp>
      <p:pic>
        <p:nvPicPr>
          <p:cNvPr id="17" name="图片 16"/>
          <p:cNvPicPr>
            <a:picLocks noChangeAspect="1"/>
          </p:cNvPicPr>
          <p:nvPr/>
        </p:nvPicPr>
        <p:blipFill>
          <a:blip r:embed="rId5" cstate="print"/>
          <a:stretch>
            <a:fillRect/>
          </a:stretch>
        </p:blipFill>
        <p:spPr>
          <a:xfrm>
            <a:off x="3036124" y="1949211"/>
            <a:ext cx="2664000" cy="1340343"/>
          </a:xfrm>
          <a:prstGeom prst="rect">
            <a:avLst/>
          </a:prstGeom>
        </p:spPr>
      </p:pic>
      <p:pic>
        <p:nvPicPr>
          <p:cNvPr id="18" name="图片 17"/>
          <p:cNvPicPr>
            <a:picLocks noChangeAspect="1"/>
          </p:cNvPicPr>
          <p:nvPr/>
        </p:nvPicPr>
        <p:blipFill>
          <a:blip r:embed="rId6" cstate="print"/>
          <a:stretch>
            <a:fillRect/>
          </a:stretch>
        </p:blipFill>
        <p:spPr>
          <a:xfrm>
            <a:off x="6133599" y="1949211"/>
            <a:ext cx="2664000" cy="1340343"/>
          </a:xfrm>
          <a:prstGeom prst="rect">
            <a:avLst/>
          </a:prstGeom>
        </p:spPr>
      </p:pic>
      <p:pic>
        <p:nvPicPr>
          <p:cNvPr id="19" name="图片 18"/>
          <p:cNvPicPr>
            <a:picLocks noChangeAspect="1"/>
          </p:cNvPicPr>
          <p:nvPr/>
        </p:nvPicPr>
        <p:blipFill>
          <a:blip r:embed="rId7" cstate="print"/>
          <a:stretch>
            <a:fillRect/>
          </a:stretch>
        </p:blipFill>
        <p:spPr>
          <a:xfrm>
            <a:off x="4484914" y="2642944"/>
            <a:ext cx="2664000" cy="1340343"/>
          </a:xfrm>
          <a:prstGeom prst="rect">
            <a:avLst/>
          </a:prstGeom>
        </p:spPr>
      </p:pic>
      <p:pic>
        <p:nvPicPr>
          <p:cNvPr id="21" name="图片 20"/>
          <p:cNvPicPr>
            <a:picLocks noChangeAspect="1"/>
          </p:cNvPicPr>
          <p:nvPr/>
        </p:nvPicPr>
        <p:blipFill>
          <a:blip r:embed="rId8" cstate="print"/>
          <a:stretch>
            <a:fillRect/>
          </a:stretch>
        </p:blipFill>
        <p:spPr>
          <a:xfrm>
            <a:off x="6018811" y="3573940"/>
            <a:ext cx="2664000" cy="1340343"/>
          </a:xfrm>
          <a:prstGeom prst="rect">
            <a:avLst/>
          </a:prstGeom>
        </p:spPr>
      </p:pic>
      <p:pic>
        <p:nvPicPr>
          <p:cNvPr id="20" name="图片 19"/>
          <p:cNvPicPr>
            <a:picLocks noChangeAspect="1"/>
          </p:cNvPicPr>
          <p:nvPr/>
        </p:nvPicPr>
        <p:blipFill>
          <a:blip r:embed="rId9" cstate="print"/>
          <a:stretch>
            <a:fillRect/>
          </a:stretch>
        </p:blipFill>
        <p:spPr>
          <a:xfrm>
            <a:off x="3024000" y="3573940"/>
            <a:ext cx="2664000" cy="1340343"/>
          </a:xfrm>
          <a:prstGeom prst="rect">
            <a:avLst/>
          </a:prstGeom>
        </p:spPr>
      </p:pic>
      <p:sp>
        <p:nvSpPr>
          <p:cNvPr id="22" name="矩形 21"/>
          <p:cNvSpPr/>
          <p:nvPr/>
        </p:nvSpPr>
        <p:spPr bwMode="auto">
          <a:xfrm>
            <a:off x="3024001" y="2260525"/>
            <a:ext cx="2676124" cy="360000"/>
          </a:xfrm>
          <a:prstGeom prst="rect">
            <a:avLst/>
          </a:prstGeom>
          <a:solidFill>
            <a:srgbClr val="002060">
              <a:alpha val="67000"/>
            </a:srgbClr>
          </a:solidFill>
          <a:ln w="9525">
            <a:solidFill>
              <a:schemeClr val="bg1">
                <a:lumMod val="85000"/>
                <a:alpha val="47000"/>
              </a:schemeClr>
            </a:solidFill>
            <a:prstDash val="dash"/>
            <a:miter lim="800000"/>
          </a:ln>
        </p:spPr>
        <p:txBody>
          <a:bodyPr rtlCol="0" anchor="ctr">
            <a:noAutofit/>
          </a:bodyPr>
          <a:lstStyle/>
          <a:p>
            <a:pPr algn="ctr" eaLnBrk="0" fontAlgn="base" hangingPunct="0">
              <a:lnSpc>
                <a:spcPct val="120000"/>
              </a:lnSpc>
              <a:spcBef>
                <a:spcPct val="0"/>
              </a:spcBef>
              <a:spcAft>
                <a:spcPct val="0"/>
              </a:spcAft>
              <a:buClr>
                <a:srgbClr val="FF0000"/>
              </a:buClr>
            </a:pPr>
            <a:r>
              <a:rPr lang="zh-CN" altLang="en-US" b="1" dirty="0">
                <a:solidFill>
                  <a:srgbClr val="FFFFFF"/>
                </a:solidFill>
                <a:latin typeface="微软雅黑" pitchFamily="34" charset="-122"/>
              </a:rPr>
              <a:t>基本</a:t>
            </a:r>
            <a:r>
              <a:rPr lang="zh-CN" altLang="en-US" b="1" dirty="0" smtClean="0">
                <a:solidFill>
                  <a:srgbClr val="FFFFFF"/>
                </a:solidFill>
                <a:latin typeface="微软雅黑" pitchFamily="34" charset="-122"/>
              </a:rPr>
              <a:t>信息配置</a:t>
            </a:r>
            <a:endParaRPr lang="zh-CN" altLang="en-US" b="1" dirty="0">
              <a:solidFill>
                <a:srgbClr val="FFFFFF"/>
              </a:solidFill>
              <a:latin typeface="微软雅黑" pitchFamily="34" charset="-122"/>
            </a:endParaRPr>
          </a:p>
        </p:txBody>
      </p:sp>
      <p:sp>
        <p:nvSpPr>
          <p:cNvPr id="23" name="矩形 22"/>
          <p:cNvSpPr/>
          <p:nvPr/>
        </p:nvSpPr>
        <p:spPr bwMode="auto">
          <a:xfrm>
            <a:off x="6133599" y="2282944"/>
            <a:ext cx="2664000" cy="360000"/>
          </a:xfrm>
          <a:prstGeom prst="rect">
            <a:avLst/>
          </a:prstGeom>
          <a:solidFill>
            <a:srgbClr val="002060">
              <a:alpha val="67000"/>
            </a:srgbClr>
          </a:solidFill>
          <a:ln w="9525">
            <a:solidFill>
              <a:schemeClr val="bg1">
                <a:lumMod val="85000"/>
                <a:alpha val="47000"/>
              </a:schemeClr>
            </a:solidFill>
            <a:prstDash val="dash"/>
            <a:miter lim="800000"/>
          </a:ln>
        </p:spPr>
        <p:txBody>
          <a:bodyPr rtlCol="0" anchor="ctr">
            <a:noAutofit/>
          </a:bodyPr>
          <a:lstStyle/>
          <a:p>
            <a:pPr algn="ctr" eaLnBrk="0" fontAlgn="base" hangingPunct="0">
              <a:lnSpc>
                <a:spcPct val="120000"/>
              </a:lnSpc>
              <a:spcBef>
                <a:spcPct val="0"/>
              </a:spcBef>
              <a:spcAft>
                <a:spcPct val="0"/>
              </a:spcAft>
              <a:buClr>
                <a:srgbClr val="FF0000"/>
              </a:buClr>
            </a:pPr>
            <a:r>
              <a:rPr lang="zh-CN" altLang="en-US" b="1" dirty="0" smtClean="0">
                <a:solidFill>
                  <a:srgbClr val="FFFFFF"/>
                </a:solidFill>
                <a:latin typeface="微软雅黑" pitchFamily="34" charset="-122"/>
              </a:rPr>
              <a:t>营销规则选择</a:t>
            </a:r>
            <a:endParaRPr lang="zh-CN" altLang="en-US" b="1" dirty="0">
              <a:solidFill>
                <a:srgbClr val="FFFFFF"/>
              </a:solidFill>
              <a:latin typeface="微软雅黑" pitchFamily="34" charset="-122"/>
            </a:endParaRPr>
          </a:p>
        </p:txBody>
      </p:sp>
      <p:sp>
        <p:nvSpPr>
          <p:cNvPr id="24" name="矩形 23"/>
          <p:cNvSpPr/>
          <p:nvPr/>
        </p:nvSpPr>
        <p:spPr bwMode="auto">
          <a:xfrm>
            <a:off x="4482912" y="3154392"/>
            <a:ext cx="2664000" cy="360000"/>
          </a:xfrm>
          <a:prstGeom prst="rect">
            <a:avLst/>
          </a:prstGeom>
          <a:solidFill>
            <a:srgbClr val="002060">
              <a:alpha val="67000"/>
            </a:srgbClr>
          </a:solidFill>
          <a:ln w="9525">
            <a:solidFill>
              <a:schemeClr val="bg1">
                <a:lumMod val="85000"/>
                <a:alpha val="47000"/>
              </a:schemeClr>
            </a:solidFill>
            <a:prstDash val="dash"/>
            <a:miter lim="800000"/>
          </a:ln>
        </p:spPr>
        <p:txBody>
          <a:bodyPr rtlCol="0" anchor="ctr">
            <a:noAutofit/>
          </a:bodyPr>
          <a:lstStyle/>
          <a:p>
            <a:pPr algn="ctr" eaLnBrk="0" fontAlgn="base" hangingPunct="0">
              <a:lnSpc>
                <a:spcPct val="120000"/>
              </a:lnSpc>
              <a:spcBef>
                <a:spcPct val="0"/>
              </a:spcBef>
              <a:spcAft>
                <a:spcPct val="0"/>
              </a:spcAft>
              <a:buClr>
                <a:srgbClr val="FF0000"/>
              </a:buClr>
            </a:pPr>
            <a:r>
              <a:rPr lang="zh-CN" altLang="en-US" b="1" dirty="0" smtClean="0">
                <a:solidFill>
                  <a:srgbClr val="FFFFFF"/>
                </a:solidFill>
                <a:latin typeface="微软雅黑" pitchFamily="34" charset="-122"/>
              </a:rPr>
              <a:t>用户群规则配置</a:t>
            </a:r>
            <a:endParaRPr lang="zh-CN" altLang="en-US" b="1" dirty="0">
              <a:solidFill>
                <a:srgbClr val="FFFFFF"/>
              </a:solidFill>
              <a:latin typeface="微软雅黑" pitchFamily="34" charset="-122"/>
            </a:endParaRPr>
          </a:p>
        </p:txBody>
      </p:sp>
      <p:sp>
        <p:nvSpPr>
          <p:cNvPr id="25" name="矩形 24"/>
          <p:cNvSpPr/>
          <p:nvPr/>
        </p:nvSpPr>
        <p:spPr bwMode="auto">
          <a:xfrm>
            <a:off x="3033907" y="4280946"/>
            <a:ext cx="2664000" cy="360000"/>
          </a:xfrm>
          <a:prstGeom prst="rect">
            <a:avLst/>
          </a:prstGeom>
          <a:solidFill>
            <a:srgbClr val="002060">
              <a:alpha val="67000"/>
            </a:srgbClr>
          </a:solidFill>
          <a:ln w="9525">
            <a:solidFill>
              <a:schemeClr val="bg1">
                <a:lumMod val="85000"/>
                <a:alpha val="47000"/>
              </a:schemeClr>
            </a:solidFill>
            <a:prstDash val="dash"/>
            <a:miter lim="800000"/>
          </a:ln>
        </p:spPr>
        <p:txBody>
          <a:bodyPr rtlCol="0" anchor="ctr">
            <a:noAutofit/>
          </a:bodyPr>
          <a:lstStyle/>
          <a:p>
            <a:pPr algn="ctr" eaLnBrk="0" fontAlgn="base" hangingPunct="0">
              <a:lnSpc>
                <a:spcPct val="120000"/>
              </a:lnSpc>
              <a:spcBef>
                <a:spcPct val="0"/>
              </a:spcBef>
              <a:spcAft>
                <a:spcPct val="0"/>
              </a:spcAft>
              <a:buClr>
                <a:srgbClr val="FF0000"/>
              </a:buClr>
            </a:pPr>
            <a:r>
              <a:rPr lang="zh-CN" altLang="en-US" b="1" dirty="0" smtClean="0">
                <a:solidFill>
                  <a:srgbClr val="FFFFFF"/>
                </a:solidFill>
                <a:latin typeface="微软雅黑" pitchFamily="34" charset="-122"/>
              </a:rPr>
              <a:t>营销渠道配置</a:t>
            </a:r>
            <a:endParaRPr lang="zh-CN" altLang="en-US" b="1" dirty="0">
              <a:solidFill>
                <a:srgbClr val="FFFFFF"/>
              </a:solidFill>
              <a:latin typeface="微软雅黑" pitchFamily="34" charset="-122"/>
            </a:endParaRPr>
          </a:p>
        </p:txBody>
      </p:sp>
      <p:sp>
        <p:nvSpPr>
          <p:cNvPr id="26" name="矩形 25"/>
          <p:cNvSpPr/>
          <p:nvPr/>
        </p:nvSpPr>
        <p:spPr bwMode="auto">
          <a:xfrm>
            <a:off x="6028718" y="4280946"/>
            <a:ext cx="2664000" cy="360000"/>
          </a:xfrm>
          <a:prstGeom prst="rect">
            <a:avLst/>
          </a:prstGeom>
          <a:solidFill>
            <a:srgbClr val="002060">
              <a:alpha val="67000"/>
            </a:srgbClr>
          </a:solidFill>
          <a:ln w="9525">
            <a:solidFill>
              <a:schemeClr val="bg1">
                <a:lumMod val="85000"/>
                <a:alpha val="47000"/>
              </a:schemeClr>
            </a:solidFill>
            <a:prstDash val="dash"/>
            <a:miter lim="800000"/>
          </a:ln>
        </p:spPr>
        <p:txBody>
          <a:bodyPr rtlCol="0" anchor="ctr">
            <a:noAutofit/>
          </a:bodyPr>
          <a:lstStyle/>
          <a:p>
            <a:pPr algn="ctr" eaLnBrk="0" fontAlgn="base" hangingPunct="0">
              <a:lnSpc>
                <a:spcPct val="120000"/>
              </a:lnSpc>
              <a:spcBef>
                <a:spcPct val="0"/>
              </a:spcBef>
              <a:spcAft>
                <a:spcPct val="0"/>
              </a:spcAft>
              <a:buClr>
                <a:srgbClr val="FF0000"/>
              </a:buClr>
            </a:pPr>
            <a:r>
              <a:rPr lang="zh-CN" altLang="en-US" b="1" dirty="0" smtClean="0">
                <a:solidFill>
                  <a:srgbClr val="FFFFFF"/>
                </a:solidFill>
                <a:latin typeface="微软雅黑" pitchFamily="34" charset="-122"/>
              </a:rPr>
              <a:t>营销周期配置</a:t>
            </a:r>
            <a:endParaRPr lang="zh-CN" altLang="en-US" b="1" dirty="0">
              <a:solidFill>
                <a:srgbClr val="FFFFFF"/>
              </a:solidFill>
              <a:latin typeface="微软雅黑" pitchFamily="34" charset="-122"/>
            </a:endParaRPr>
          </a:p>
        </p:txBody>
      </p:sp>
      <p:cxnSp>
        <p:nvCxnSpPr>
          <p:cNvPr id="28" name="曲线连接符 27"/>
          <p:cNvCxnSpPr>
            <a:stCxn id="9" idx="3"/>
            <a:endCxn id="23" idx="1"/>
          </p:cNvCxnSpPr>
          <p:nvPr/>
        </p:nvCxnSpPr>
        <p:spPr>
          <a:xfrm flipV="1">
            <a:off x="2703096" y="2462944"/>
            <a:ext cx="3430503" cy="1784595"/>
          </a:xfrm>
          <a:prstGeom prst="curvedConnector3">
            <a:avLst/>
          </a:prstGeom>
          <a:ln w="28575">
            <a:solidFill>
              <a:schemeClr val="accent6">
                <a:lumMod val="50000"/>
              </a:schemeClr>
            </a:solidFill>
            <a:prstDash val="lgDashDot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229487066"/>
      </p:ext>
    </p:extLst>
  </p:cSld>
  <p:clrMapOvr>
    <a:masterClrMapping/>
  </p:clrMapOvr>
  <mc:AlternateContent xmlns:mc="http://schemas.openxmlformats.org/markup-compatibility/2006">
    <mc:Choice xmlns=""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a:t>
            </a:r>
            <a:r>
              <a:rPr lang="zh-CN" altLang="en-US" dirty="0" smtClean="0"/>
              <a:t>、失联复联模式</a:t>
            </a:r>
            <a:endParaRPr lang="zh-CN" altLang="en-US" dirty="0"/>
          </a:p>
        </p:txBody>
      </p:sp>
      <p:sp>
        <p:nvSpPr>
          <p:cNvPr id="3" name="文本框 2"/>
          <p:cNvSpPr txBox="1"/>
          <p:nvPr/>
        </p:nvSpPr>
        <p:spPr>
          <a:xfrm>
            <a:off x="0" y="725208"/>
            <a:ext cx="9144000" cy="700576"/>
          </a:xfrm>
          <a:prstGeom prst="rect">
            <a:avLst/>
          </a:prstGeom>
          <a:noFill/>
          <a:ln>
            <a:noFill/>
            <a:prstDash val="dash"/>
          </a:ln>
        </p:spPr>
        <p:txBody>
          <a:bodyPr wrap="square" rtlCol="0">
            <a:spAutoFit/>
          </a:bodyPr>
          <a:lstStyle>
            <a:defPPr>
              <a:defRPr lang="ko-KR"/>
            </a:defPPr>
            <a:lvl1pPr marL="285750" indent="-285750" defTabSz="914400" latinLnBrk="1">
              <a:lnSpc>
                <a:spcPct val="120000"/>
              </a:lnSpc>
              <a:buClr>
                <a:srgbClr val="C00000"/>
              </a:buClr>
              <a:buFont typeface="Wingdings" charset="2"/>
              <a:buChar char="n"/>
              <a:defRPr sz="1400">
                <a:latin typeface="微软雅黑" pitchFamily="34" charset="-122"/>
                <a:ea typeface="微软雅黑" pitchFamily="34" charset="-122"/>
              </a:defRPr>
            </a:lvl1pPr>
            <a:lvl2pPr marL="457200" defTabSz="914400" latinLnBrk="1"/>
            <a:lvl3pPr marL="914400" defTabSz="914400" latinLnBrk="1"/>
            <a:lvl4pPr marL="1371600" defTabSz="914400" latinLnBrk="1"/>
            <a:lvl5pPr marL="1828800" defTabSz="914400" latinLnBrk="1"/>
            <a:lvl6pPr marL="2286000" defTabSz="914400" latinLnBrk="1"/>
            <a:lvl7pPr marL="2743200" defTabSz="914400" latinLnBrk="1"/>
            <a:lvl8pPr marL="3200400" defTabSz="914400" latinLnBrk="1"/>
            <a:lvl9pPr marL="3657600" defTabSz="914400" latinLnBrk="1"/>
          </a:lstStyle>
          <a:p>
            <a:pPr>
              <a:lnSpc>
                <a:spcPct val="150000"/>
              </a:lnSpc>
            </a:pPr>
            <a:r>
              <a:rPr lang="zh-CN" altLang="en-US" b="1" dirty="0" smtClean="0">
                <a:latin typeface="+mn-ea"/>
                <a:ea typeface="+mn-ea"/>
              </a:rPr>
              <a:t>失联复联主要以外部行业客户的存量用户为主，以存量用户的身份证号码为主键，关联中国联通电话号码，用于解决合作伙伴自身存量用户失联问题。</a:t>
            </a:r>
            <a:endParaRPr lang="en-US" altLang="zh-CN" b="1" dirty="0" smtClean="0">
              <a:latin typeface="+mn-ea"/>
              <a:ea typeface="+mn-ea"/>
            </a:endParaRPr>
          </a:p>
        </p:txBody>
      </p:sp>
      <p:pic>
        <p:nvPicPr>
          <p:cNvPr id="5" name="图片 4"/>
          <p:cNvPicPr>
            <a:picLocks noChangeAspect="1"/>
          </p:cNvPicPr>
          <p:nvPr/>
        </p:nvPicPr>
        <p:blipFill>
          <a:blip r:embed="rId3" cstate="print"/>
          <a:stretch>
            <a:fillRect/>
          </a:stretch>
        </p:blipFill>
        <p:spPr>
          <a:xfrm>
            <a:off x="3549822" y="1796393"/>
            <a:ext cx="4822118" cy="2699173"/>
          </a:xfrm>
          <a:prstGeom prst="rect">
            <a:avLst/>
          </a:prstGeom>
          <a:solidFill>
            <a:srgbClr val="FFFFFF">
              <a:shade val="85000"/>
            </a:srgbClr>
          </a:solidFill>
          <a:ln w="190500" cap="sq">
            <a:solidFill>
              <a:srgbClr val="FFFFFF"/>
            </a:solidFill>
            <a:miter lim="800000"/>
          </a:ln>
          <a:effectLst>
            <a:outerShdw blurRad="50800" dist="76200" dir="2700000" algn="tl" rotWithShape="0">
              <a:prstClr val="black">
                <a:alpha val="40000"/>
              </a:prstClr>
            </a:outerShdw>
            <a:softEdge rad="12700"/>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圆角矩形 5"/>
          <p:cNvSpPr/>
          <p:nvPr/>
        </p:nvSpPr>
        <p:spPr>
          <a:xfrm>
            <a:off x="435492" y="2499581"/>
            <a:ext cx="1705687" cy="685562"/>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dirty="0" smtClean="0">
                <a:solidFill>
                  <a:schemeClr val="tx1">
                    <a:lumMod val="95000"/>
                    <a:lumOff val="5000"/>
                  </a:schemeClr>
                </a:solidFill>
              </a:rPr>
              <a:t>页面模版导入</a:t>
            </a:r>
            <a:endParaRPr kumimoji="1" lang="zh-CN" altLang="en-US" dirty="0">
              <a:solidFill>
                <a:schemeClr val="tx1">
                  <a:lumMod val="95000"/>
                  <a:lumOff val="5000"/>
                </a:schemeClr>
              </a:solidFill>
            </a:endParaRPr>
          </a:p>
        </p:txBody>
      </p:sp>
      <p:sp>
        <p:nvSpPr>
          <p:cNvPr id="7" name="圆角矩形 6"/>
          <p:cNvSpPr/>
          <p:nvPr/>
        </p:nvSpPr>
        <p:spPr>
          <a:xfrm>
            <a:off x="447368" y="3374474"/>
            <a:ext cx="1705687" cy="685562"/>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dirty="0" smtClean="0">
                <a:solidFill>
                  <a:schemeClr val="tx1">
                    <a:lumMod val="95000"/>
                    <a:lumOff val="5000"/>
                  </a:schemeClr>
                </a:solidFill>
              </a:rPr>
              <a:t>接口方式导入</a:t>
            </a:r>
            <a:endParaRPr kumimoji="1" lang="zh-CN" altLang="en-US" dirty="0">
              <a:solidFill>
                <a:schemeClr val="tx1">
                  <a:lumMod val="95000"/>
                  <a:lumOff val="5000"/>
                </a:schemeClr>
              </a:solidFill>
            </a:endParaRPr>
          </a:p>
        </p:txBody>
      </p:sp>
      <p:sp>
        <p:nvSpPr>
          <p:cNvPr id="18" name="虚尾箭头 17"/>
          <p:cNvSpPr/>
          <p:nvPr/>
        </p:nvSpPr>
        <p:spPr>
          <a:xfrm>
            <a:off x="2218594" y="2912813"/>
            <a:ext cx="1114913" cy="733992"/>
          </a:xfrm>
          <a:prstGeom prst="striped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zh-CN" altLang="en-US" sz="1100" b="1" dirty="0" smtClean="0">
                <a:solidFill>
                  <a:schemeClr val="bg1"/>
                </a:solidFill>
              </a:rPr>
              <a:t>存量用户导入方式</a:t>
            </a:r>
            <a:endParaRPr kumimoji="1" lang="zh-CN" altLang="en-US" sz="1100" b="1" dirty="0">
              <a:solidFill>
                <a:schemeClr val="bg1"/>
              </a:solidFill>
            </a:endParaRPr>
          </a:p>
        </p:txBody>
      </p:sp>
      <p:sp>
        <p:nvSpPr>
          <p:cNvPr id="19" name="文本框 18"/>
          <p:cNvSpPr txBox="1"/>
          <p:nvPr/>
        </p:nvSpPr>
        <p:spPr>
          <a:xfrm>
            <a:off x="3693226" y="4842072"/>
            <a:ext cx="5450774" cy="276999"/>
          </a:xfrm>
          <a:prstGeom prst="rect">
            <a:avLst/>
          </a:prstGeom>
          <a:noFill/>
        </p:spPr>
        <p:txBody>
          <a:bodyPr wrap="square" rtlCol="0">
            <a:spAutoFit/>
          </a:bodyPr>
          <a:lstStyle/>
          <a:p>
            <a:r>
              <a:rPr kumimoji="1" lang="zh-CN" altLang="en-US" sz="1200" dirty="0" smtClean="0">
                <a:solidFill>
                  <a:schemeClr val="bg1">
                    <a:lumMod val="50000"/>
                  </a:schemeClr>
                </a:solidFill>
              </a:rPr>
              <a:t>备注：支持对成功导入用户数和复联用户数统一记录，页面展现。</a:t>
            </a:r>
          </a:p>
        </p:txBody>
      </p:sp>
    </p:spTree>
    <p:extLst>
      <p:ext uri="{BB962C8B-B14F-4D97-AF65-F5344CB8AC3E}">
        <p14:creationId xmlns="" xmlns:p14="http://schemas.microsoft.com/office/powerpoint/2010/main" val="1429302775"/>
      </p:ext>
    </p:extLst>
  </p:cSld>
  <p:clrMapOvr>
    <a:masterClrMapping/>
  </p:clrMapOvr>
  <mc:AlternateContent xmlns:mc="http://schemas.openxmlformats.org/markup-compatibility/2006">
    <mc:Choice xmlns=""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defTabSz="914265"/>
            <a:r>
              <a:rPr lang="en-US" altLang="zh-CN" smtClean="0"/>
              <a:t>3.3</a:t>
            </a:r>
            <a:r>
              <a:rPr lang="zh-CN" altLang="en-US" dirty="0" smtClean="0"/>
              <a:t>、</a:t>
            </a:r>
            <a:r>
              <a:rPr kumimoji="1" lang="zh-CN" altLang="en-US" kern="0" dirty="0" smtClean="0">
                <a:solidFill>
                  <a:prstClr val="black"/>
                </a:solidFill>
              </a:rPr>
              <a:t>批量营销案例－车展营销</a:t>
            </a:r>
            <a:endParaRPr kumimoji="1" lang="zh-CN" altLang="en-US" kern="0" dirty="0">
              <a:solidFill>
                <a:prstClr val="black"/>
              </a:solidFill>
            </a:endParaRPr>
          </a:p>
        </p:txBody>
      </p:sp>
      <p:sp>
        <p:nvSpPr>
          <p:cNvPr id="29" name="Text Box 27"/>
          <p:cNvSpPr txBox="1">
            <a:spLocks noChangeArrowheads="1"/>
          </p:cNvSpPr>
          <p:nvPr/>
        </p:nvSpPr>
        <p:spPr bwMode="auto">
          <a:xfrm>
            <a:off x="706117" y="4270764"/>
            <a:ext cx="7992888" cy="484746"/>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68576" tIns="34289" rIns="68576" bIns="34289">
            <a:spAutoFit/>
          </a:bodyPr>
          <a:lstStyle>
            <a:lvl1pPr eaLnBrk="0" hangingPunct="0">
              <a:defRPr sz="1200">
                <a:solidFill>
                  <a:srgbClr val="5F5F5F"/>
                </a:solidFill>
                <a:latin typeface="Arial" panose="020B0604020202020204" pitchFamily="34" charset="0"/>
                <a:ea typeface="黑体" panose="02010609060101010101" pitchFamily="49" charset="-122"/>
              </a:defRPr>
            </a:lvl1pPr>
            <a:lvl2pPr marL="742950" indent="-285750" eaLnBrk="0" hangingPunct="0">
              <a:defRPr sz="1200">
                <a:solidFill>
                  <a:srgbClr val="5F5F5F"/>
                </a:solidFill>
                <a:latin typeface="Arial" panose="020B0604020202020204" pitchFamily="34" charset="0"/>
                <a:ea typeface="黑体" panose="02010609060101010101" pitchFamily="49" charset="-122"/>
              </a:defRPr>
            </a:lvl2pPr>
            <a:lvl3pPr marL="1143000" indent="-228600" eaLnBrk="0" hangingPunct="0">
              <a:defRPr sz="1200">
                <a:solidFill>
                  <a:srgbClr val="5F5F5F"/>
                </a:solidFill>
                <a:latin typeface="Arial" panose="020B0604020202020204" pitchFamily="34" charset="0"/>
                <a:ea typeface="黑体" panose="02010609060101010101" pitchFamily="49" charset="-122"/>
              </a:defRPr>
            </a:lvl3pPr>
            <a:lvl4pPr marL="1600200" indent="-228600" eaLnBrk="0" hangingPunct="0">
              <a:defRPr sz="1200">
                <a:solidFill>
                  <a:srgbClr val="5F5F5F"/>
                </a:solidFill>
                <a:latin typeface="Arial" panose="020B0604020202020204" pitchFamily="34" charset="0"/>
                <a:ea typeface="黑体" panose="02010609060101010101" pitchFamily="49" charset="-122"/>
              </a:defRPr>
            </a:lvl4pPr>
            <a:lvl5pPr marL="2057400" indent="-228600" eaLnBrk="0" hangingPunct="0">
              <a:defRPr sz="1200">
                <a:solidFill>
                  <a:srgbClr val="5F5F5F"/>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pitchFamily="49" charset="-122"/>
              </a:defRPr>
            </a:lvl9pPr>
          </a:lstStyle>
          <a:p>
            <a:pPr algn="ctr" eaLnBrk="1" fontAlgn="base" hangingPunct="1">
              <a:spcBef>
                <a:spcPct val="0"/>
              </a:spcBef>
              <a:spcAft>
                <a:spcPct val="0"/>
              </a:spcAft>
            </a:pPr>
            <a:r>
              <a:rPr lang="zh-CN" altLang="en-US" b="1" dirty="0" smtClean="0">
                <a:solidFill>
                  <a:prstClr val="black"/>
                </a:solidFill>
                <a:latin typeface="微软雅黑" panose="020B0503020204020204" pitchFamily="34" charset="-122"/>
                <a:ea typeface="微软雅黑" panose="020B0503020204020204" pitchFamily="34" charset="-122"/>
              </a:rPr>
              <a:t>与汽车</a:t>
            </a:r>
            <a:r>
              <a:rPr lang="zh-CN" altLang="en-US" b="1" dirty="0">
                <a:solidFill>
                  <a:prstClr val="black"/>
                </a:solidFill>
                <a:latin typeface="微软雅黑" panose="020B0503020204020204" pitchFamily="34" charset="-122"/>
                <a:ea typeface="微软雅黑" panose="020B0503020204020204" pitchFamily="34" charset="-122"/>
              </a:rPr>
              <a:t>行业平均</a:t>
            </a:r>
            <a:r>
              <a:rPr lang="zh-CN" altLang="en-US" b="1" dirty="0" smtClean="0">
                <a:solidFill>
                  <a:prstClr val="black"/>
                </a:solidFill>
                <a:latin typeface="微软雅黑" panose="020B0503020204020204" pitchFamily="34" charset="-122"/>
                <a:ea typeface="微软雅黑" panose="020B0503020204020204" pitchFamily="34" charset="-122"/>
              </a:rPr>
              <a:t>邀约成功率相比，</a:t>
            </a:r>
            <a:r>
              <a:rPr lang="zh-CN" altLang="en-US" b="1" dirty="0">
                <a:solidFill>
                  <a:prstClr val="black"/>
                </a:solidFill>
                <a:latin typeface="微软雅黑" panose="020B0503020204020204" pitchFamily="34" charset="-122"/>
                <a:ea typeface="微软雅黑" panose="020B0503020204020204" pitchFamily="34" charset="-122"/>
              </a:rPr>
              <a:t>翻了近  </a:t>
            </a:r>
            <a:r>
              <a:rPr lang="en-US" altLang="zh-CN" sz="2700" b="1" dirty="0">
                <a:solidFill>
                  <a:srgbClr val="C00000"/>
                </a:solidFill>
                <a:latin typeface="微软雅黑" panose="020B0503020204020204" pitchFamily="34" charset="-122"/>
                <a:ea typeface="微软雅黑" panose="020B0503020204020204" pitchFamily="34" charset="-122"/>
              </a:rPr>
              <a:t>4</a:t>
            </a:r>
            <a:r>
              <a:rPr lang="en-US" altLang="zh-CN" sz="2700" b="1" dirty="0">
                <a:solidFill>
                  <a:srgbClr val="FF0000"/>
                </a:solidFill>
                <a:latin typeface="微软雅黑" panose="020B0503020204020204" pitchFamily="34" charset="-122"/>
                <a:ea typeface="微软雅黑" panose="020B0503020204020204" pitchFamily="34" charset="-122"/>
              </a:rPr>
              <a:t> </a:t>
            </a:r>
            <a:r>
              <a:rPr lang="zh-CN" altLang="en-US" b="1" dirty="0">
                <a:solidFill>
                  <a:prstClr val="black"/>
                </a:solidFill>
                <a:latin typeface="微软雅黑" panose="020B0503020204020204" pitchFamily="34" charset="-122"/>
                <a:ea typeface="微软雅黑" panose="020B0503020204020204" pitchFamily="34" charset="-122"/>
              </a:rPr>
              <a:t>倍</a:t>
            </a:r>
            <a:r>
              <a:rPr lang="zh-CN" altLang="en-US" b="1" dirty="0" smtClean="0">
                <a:solidFill>
                  <a:prstClr val="black"/>
                </a:solidFill>
                <a:latin typeface="微软雅黑" panose="020B0503020204020204" pitchFamily="34" charset="-122"/>
                <a:ea typeface="微软雅黑" panose="020B0503020204020204" pitchFamily="34" charset="-122"/>
              </a:rPr>
              <a:t>左右</a:t>
            </a:r>
            <a:endParaRPr lang="zh-CN" altLang="en-US" b="1" dirty="0">
              <a:solidFill>
                <a:prstClr val="black"/>
              </a:solidFill>
              <a:latin typeface="微软雅黑" panose="020B0503020204020204" pitchFamily="34" charset="-122"/>
              <a:ea typeface="微软雅黑" panose="020B0503020204020204" pitchFamily="34" charset="-122"/>
            </a:endParaRPr>
          </a:p>
        </p:txBody>
      </p:sp>
      <p:sp>
        <p:nvSpPr>
          <p:cNvPr id="30" name="Freeform 30"/>
          <p:cNvSpPr>
            <a:spLocks/>
          </p:cNvSpPr>
          <p:nvPr/>
        </p:nvSpPr>
        <p:spPr bwMode="auto">
          <a:xfrm flipV="1">
            <a:off x="4083765" y="3276183"/>
            <a:ext cx="1046635" cy="649048"/>
          </a:xfrm>
          <a:custGeom>
            <a:avLst/>
            <a:gdLst>
              <a:gd name="T0" fmla="*/ 344488 w 426"/>
              <a:gd name="T1" fmla="*/ 0 h 250"/>
              <a:gd name="T2" fmla="*/ 0 w 426"/>
              <a:gd name="T3" fmla="*/ 396875 h 250"/>
              <a:gd name="T4" fmla="*/ 676275 w 426"/>
              <a:gd name="T5" fmla="*/ 396875 h 250"/>
              <a:gd name="T6" fmla="*/ 344488 w 426"/>
              <a:gd name="T7" fmla="*/ 0 h 2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6" h="250">
                <a:moveTo>
                  <a:pt x="217" y="0"/>
                </a:moveTo>
                <a:lnTo>
                  <a:pt x="0" y="250"/>
                </a:lnTo>
                <a:lnTo>
                  <a:pt x="426" y="250"/>
                </a:lnTo>
                <a:lnTo>
                  <a:pt x="217" y="0"/>
                </a:lnTo>
                <a:close/>
              </a:path>
            </a:pathLst>
          </a:custGeom>
          <a:solidFill>
            <a:schemeClr val="accent6">
              <a:lumMod val="50000"/>
            </a:schemeClr>
          </a:solidFill>
          <a:ln>
            <a:noFill/>
          </a:ln>
          <a:extLst/>
        </p:spPr>
        <p:txBody>
          <a:bodyPr lIns="68576" tIns="34289" rIns="68576" bIns="34289"/>
          <a:lstStyle/>
          <a:p>
            <a:pPr fontAlgn="base">
              <a:spcBef>
                <a:spcPct val="0"/>
              </a:spcBef>
              <a:spcAft>
                <a:spcPct val="0"/>
              </a:spcAft>
              <a:buClr>
                <a:srgbClr val="FF9900"/>
              </a:buClr>
              <a:buFont typeface="Wingdings" panose="05000000000000000000" pitchFamily="2" charset="2"/>
              <a:buChar char="n"/>
            </a:pPr>
            <a:endParaRPr lang="zh-CN" altLang="en-US" sz="900">
              <a:solidFill>
                <a:srgbClr val="5F5F5F"/>
              </a:solidFill>
              <a:latin typeface="Arial" panose="020B0604020202020204" pitchFamily="34" charset="0"/>
              <a:ea typeface="黑体" panose="02010609060101010101" pitchFamily="49" charset="-122"/>
            </a:endParaRPr>
          </a:p>
        </p:txBody>
      </p:sp>
      <p:sp>
        <p:nvSpPr>
          <p:cNvPr id="31" name="Freeform 31"/>
          <p:cNvSpPr>
            <a:spLocks/>
          </p:cNvSpPr>
          <p:nvPr/>
        </p:nvSpPr>
        <p:spPr bwMode="auto">
          <a:xfrm flipV="1">
            <a:off x="3634854" y="2582456"/>
            <a:ext cx="2021398" cy="501597"/>
          </a:xfrm>
          <a:custGeom>
            <a:avLst/>
            <a:gdLst>
              <a:gd name="T0" fmla="*/ 0 w 1070"/>
              <a:gd name="T1" fmla="*/ 384175 h 242"/>
              <a:gd name="T2" fmla="*/ 1698625 w 1070"/>
              <a:gd name="T3" fmla="*/ 384175 h 242"/>
              <a:gd name="T4" fmla="*/ 1366838 w 1070"/>
              <a:gd name="T5" fmla="*/ 0 h 242"/>
              <a:gd name="T6" fmla="*/ 331788 w 1070"/>
              <a:gd name="T7" fmla="*/ 0 h 242"/>
              <a:gd name="T8" fmla="*/ 0 w 1070"/>
              <a:gd name="T9" fmla="*/ 384175 h 2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0" h="242">
                <a:moveTo>
                  <a:pt x="0" y="242"/>
                </a:moveTo>
                <a:lnTo>
                  <a:pt x="1070" y="242"/>
                </a:lnTo>
                <a:lnTo>
                  <a:pt x="861" y="0"/>
                </a:lnTo>
                <a:lnTo>
                  <a:pt x="209" y="0"/>
                </a:lnTo>
                <a:lnTo>
                  <a:pt x="0" y="242"/>
                </a:lnTo>
                <a:close/>
              </a:path>
            </a:pathLst>
          </a:custGeom>
          <a:solidFill>
            <a:schemeClr val="accent6">
              <a:lumMod val="75000"/>
            </a:schemeClr>
          </a:solidFill>
          <a:ln>
            <a:noFill/>
          </a:ln>
          <a:extLst/>
        </p:spPr>
        <p:txBody>
          <a:bodyPr lIns="68576" tIns="34289" rIns="68576" bIns="34289"/>
          <a:lstStyle/>
          <a:p>
            <a:pPr fontAlgn="base">
              <a:spcBef>
                <a:spcPct val="0"/>
              </a:spcBef>
              <a:spcAft>
                <a:spcPct val="0"/>
              </a:spcAft>
              <a:buClr>
                <a:srgbClr val="FF9900"/>
              </a:buClr>
              <a:buFont typeface="Wingdings" panose="05000000000000000000" pitchFamily="2" charset="2"/>
              <a:buChar char="n"/>
            </a:pPr>
            <a:endParaRPr lang="zh-CN" altLang="en-US" sz="900">
              <a:solidFill>
                <a:srgbClr val="5F5F5F"/>
              </a:solidFill>
              <a:latin typeface="Arial" panose="020B0604020202020204" pitchFamily="34" charset="0"/>
              <a:ea typeface="黑体" panose="02010609060101010101" pitchFamily="49" charset="-122"/>
            </a:endParaRPr>
          </a:p>
        </p:txBody>
      </p:sp>
      <p:sp>
        <p:nvSpPr>
          <p:cNvPr id="32" name="Freeform 32"/>
          <p:cNvSpPr>
            <a:spLocks/>
          </p:cNvSpPr>
          <p:nvPr/>
        </p:nvSpPr>
        <p:spPr bwMode="auto">
          <a:xfrm flipV="1">
            <a:off x="3111656" y="1895974"/>
            <a:ext cx="2981745" cy="463087"/>
          </a:xfrm>
          <a:custGeom>
            <a:avLst/>
            <a:gdLst>
              <a:gd name="T0" fmla="*/ 0 w 1722"/>
              <a:gd name="T1" fmla="*/ 384175 h 242"/>
              <a:gd name="T2" fmla="*/ 2733675 w 1722"/>
              <a:gd name="T3" fmla="*/ 384175 h 242"/>
              <a:gd name="T4" fmla="*/ 2389188 w 1722"/>
              <a:gd name="T5" fmla="*/ 0 h 242"/>
              <a:gd name="T6" fmla="*/ 331788 w 1722"/>
              <a:gd name="T7" fmla="*/ 0 h 242"/>
              <a:gd name="T8" fmla="*/ 0 w 1722"/>
              <a:gd name="T9" fmla="*/ 384175 h 2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22" h="242">
                <a:moveTo>
                  <a:pt x="0" y="242"/>
                </a:moveTo>
                <a:lnTo>
                  <a:pt x="1722" y="242"/>
                </a:lnTo>
                <a:lnTo>
                  <a:pt x="1505" y="0"/>
                </a:lnTo>
                <a:lnTo>
                  <a:pt x="209" y="0"/>
                </a:lnTo>
                <a:lnTo>
                  <a:pt x="0" y="242"/>
                </a:lnTo>
                <a:close/>
              </a:path>
            </a:pathLst>
          </a:custGeom>
          <a:solidFill>
            <a:schemeClr val="accent6">
              <a:lumMod val="60000"/>
              <a:lumOff val="40000"/>
            </a:schemeClr>
          </a:solidFill>
          <a:ln>
            <a:noFill/>
          </a:ln>
          <a:extLst/>
        </p:spPr>
        <p:txBody>
          <a:bodyPr lIns="68576" tIns="34289" rIns="68576" bIns="34289"/>
          <a:lstStyle/>
          <a:p>
            <a:pPr fontAlgn="base">
              <a:spcBef>
                <a:spcPct val="0"/>
              </a:spcBef>
              <a:spcAft>
                <a:spcPct val="0"/>
              </a:spcAft>
              <a:buClr>
                <a:srgbClr val="FF9900"/>
              </a:buClr>
              <a:buFont typeface="Wingdings" panose="05000000000000000000" pitchFamily="2" charset="2"/>
              <a:buChar char="n"/>
            </a:pPr>
            <a:endParaRPr lang="zh-CN" altLang="en-US" sz="900">
              <a:solidFill>
                <a:srgbClr val="5F5F5F"/>
              </a:solidFill>
              <a:latin typeface="Arial" panose="020B0604020202020204" pitchFamily="34" charset="0"/>
              <a:ea typeface="黑体" panose="02010609060101010101" pitchFamily="49" charset="-122"/>
            </a:endParaRPr>
          </a:p>
        </p:txBody>
      </p:sp>
      <p:sp>
        <p:nvSpPr>
          <p:cNvPr id="33" name="Freeform 33"/>
          <p:cNvSpPr>
            <a:spLocks/>
          </p:cNvSpPr>
          <p:nvPr/>
        </p:nvSpPr>
        <p:spPr bwMode="auto">
          <a:xfrm flipV="1">
            <a:off x="2585656" y="1162072"/>
            <a:ext cx="4014710" cy="488231"/>
          </a:xfrm>
          <a:custGeom>
            <a:avLst/>
            <a:gdLst>
              <a:gd name="T0" fmla="*/ 0 w 2367"/>
              <a:gd name="T1" fmla="*/ 396875 h 250"/>
              <a:gd name="T2" fmla="*/ 3757613 w 2367"/>
              <a:gd name="T3" fmla="*/ 396875 h 250"/>
              <a:gd name="T4" fmla="*/ 3425825 w 2367"/>
              <a:gd name="T5" fmla="*/ 0 h 250"/>
              <a:gd name="T6" fmla="*/ 346075 w 2367"/>
              <a:gd name="T7" fmla="*/ 0 h 250"/>
              <a:gd name="T8" fmla="*/ 0 w 2367"/>
              <a:gd name="T9" fmla="*/ 396875 h 2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67" h="250">
                <a:moveTo>
                  <a:pt x="0" y="250"/>
                </a:moveTo>
                <a:lnTo>
                  <a:pt x="2367" y="250"/>
                </a:lnTo>
                <a:lnTo>
                  <a:pt x="2158" y="0"/>
                </a:lnTo>
                <a:lnTo>
                  <a:pt x="218" y="0"/>
                </a:lnTo>
                <a:lnTo>
                  <a:pt x="0" y="250"/>
                </a:lnTo>
                <a:close/>
              </a:path>
            </a:pathLst>
          </a:custGeom>
          <a:solidFill>
            <a:schemeClr val="accent6">
              <a:lumMod val="40000"/>
              <a:lumOff val="60000"/>
            </a:schemeClr>
          </a:solidFill>
          <a:ln>
            <a:noFill/>
          </a:ln>
          <a:extLst/>
        </p:spPr>
        <p:txBody>
          <a:bodyPr lIns="68576" tIns="34289" rIns="68576" bIns="34289"/>
          <a:lstStyle/>
          <a:p>
            <a:pPr fontAlgn="base">
              <a:spcBef>
                <a:spcPct val="0"/>
              </a:spcBef>
              <a:spcAft>
                <a:spcPct val="0"/>
              </a:spcAft>
              <a:buClr>
                <a:srgbClr val="FF9900"/>
              </a:buClr>
              <a:buFont typeface="Wingdings" panose="05000000000000000000" pitchFamily="2" charset="2"/>
              <a:buChar char="n"/>
            </a:pPr>
            <a:endParaRPr lang="zh-CN" altLang="en-US" sz="900">
              <a:solidFill>
                <a:srgbClr val="5F5F5F"/>
              </a:solidFill>
              <a:latin typeface="Arial" panose="020B0604020202020204" pitchFamily="34" charset="0"/>
              <a:ea typeface="黑体" panose="02010609060101010101" pitchFamily="49" charset="-122"/>
            </a:endParaRPr>
          </a:p>
        </p:txBody>
      </p:sp>
      <p:sp>
        <p:nvSpPr>
          <p:cNvPr id="34" name="Rectangle 15"/>
          <p:cNvSpPr/>
          <p:nvPr/>
        </p:nvSpPr>
        <p:spPr>
          <a:xfrm>
            <a:off x="4299790" y="2682267"/>
            <a:ext cx="681083" cy="324862"/>
          </a:xfrm>
          <a:prstGeom prst="rect">
            <a:avLst/>
          </a:prstGeom>
          <a:no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rtlCol="0" anchor="ctr"/>
          <a:lstStyle/>
          <a:p>
            <a:pPr algn="ctr"/>
            <a:r>
              <a:rPr lang="en-US" altLang="zh-CN" sz="1000" b="1" dirty="0">
                <a:solidFill>
                  <a:prstClr val="white"/>
                </a:solidFill>
              </a:rPr>
              <a:t>31.35%</a:t>
            </a:r>
            <a:endParaRPr lang="zh-CN" altLang="en-US" sz="1000" b="1" dirty="0">
              <a:solidFill>
                <a:prstClr val="white"/>
              </a:solidFill>
            </a:endParaRPr>
          </a:p>
        </p:txBody>
      </p:sp>
      <p:sp>
        <p:nvSpPr>
          <p:cNvPr id="35" name="Rectangle 16"/>
          <p:cNvSpPr/>
          <p:nvPr/>
        </p:nvSpPr>
        <p:spPr>
          <a:xfrm>
            <a:off x="4299790" y="3276333"/>
            <a:ext cx="681083" cy="324862"/>
          </a:xfrm>
          <a:prstGeom prst="rect">
            <a:avLst/>
          </a:prstGeom>
          <a:no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rtlCol="0" anchor="ctr"/>
          <a:lstStyle/>
          <a:p>
            <a:pPr algn="ctr"/>
            <a:r>
              <a:rPr lang="en-US" altLang="zh-CN" sz="1000" b="1" dirty="0">
                <a:solidFill>
                  <a:prstClr val="white"/>
                </a:solidFill>
              </a:rPr>
              <a:t>4.06%</a:t>
            </a:r>
            <a:endParaRPr lang="zh-CN" altLang="en-US" sz="1000" b="1" dirty="0">
              <a:solidFill>
                <a:prstClr val="white"/>
              </a:solidFill>
            </a:endParaRPr>
          </a:p>
        </p:txBody>
      </p:sp>
      <p:sp>
        <p:nvSpPr>
          <p:cNvPr id="36" name="Rectangle 22"/>
          <p:cNvSpPr/>
          <p:nvPr/>
        </p:nvSpPr>
        <p:spPr>
          <a:xfrm>
            <a:off x="4266778" y="1980552"/>
            <a:ext cx="681083" cy="324862"/>
          </a:xfrm>
          <a:prstGeom prst="rect">
            <a:avLst/>
          </a:prstGeom>
          <a:no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rtlCol="0" anchor="ctr"/>
          <a:lstStyle/>
          <a:p>
            <a:pPr algn="ctr"/>
            <a:r>
              <a:rPr lang="en-US" altLang="zh-CN" sz="1000" b="1" dirty="0">
                <a:solidFill>
                  <a:prstClr val="white"/>
                </a:solidFill>
              </a:rPr>
              <a:t>64.3%</a:t>
            </a:r>
            <a:endParaRPr lang="zh-CN" altLang="en-US" sz="1000" b="1" dirty="0">
              <a:solidFill>
                <a:prstClr val="white"/>
              </a:solidFill>
            </a:endParaRPr>
          </a:p>
        </p:txBody>
      </p:sp>
      <p:sp>
        <p:nvSpPr>
          <p:cNvPr id="37" name="TextBox 13"/>
          <p:cNvSpPr txBox="1"/>
          <p:nvPr/>
        </p:nvSpPr>
        <p:spPr>
          <a:xfrm>
            <a:off x="6892075" y="1224934"/>
            <a:ext cx="2066648" cy="438581"/>
          </a:xfrm>
          <a:prstGeom prst="rect">
            <a:avLst/>
          </a:prstGeom>
          <a:noFill/>
        </p:spPr>
        <p:txBody>
          <a:bodyPr wrap="square" lIns="68576" tIns="34289" rIns="68576" bIns="34289" rtlCol="0">
            <a:spAutoFit/>
          </a:bodyPr>
          <a:lstStyle/>
          <a:p>
            <a:r>
              <a:rPr lang="zh-CN" altLang="en-US" sz="1200" dirty="0">
                <a:solidFill>
                  <a:prstClr val="black"/>
                </a:solidFill>
                <a:latin typeface="微软雅黑" panose="020B0503020204020204" pitchFamily="34" charset="-122"/>
              </a:rPr>
              <a:t>该测试为期</a:t>
            </a:r>
            <a:r>
              <a:rPr lang="en-US" altLang="zh-CN" sz="1200" dirty="0">
                <a:solidFill>
                  <a:prstClr val="black"/>
                </a:solidFill>
                <a:latin typeface="微软雅黑" panose="020B0503020204020204" pitchFamily="34" charset="-122"/>
              </a:rPr>
              <a:t>6</a:t>
            </a:r>
            <a:r>
              <a:rPr lang="zh-CN" altLang="en-US" sz="1200" dirty="0">
                <a:solidFill>
                  <a:prstClr val="black"/>
                </a:solidFill>
                <a:latin typeface="微软雅黑" panose="020B0503020204020204" pitchFamily="34" charset="-122"/>
              </a:rPr>
              <a:t>天，共计</a:t>
            </a:r>
            <a:r>
              <a:rPr lang="en-US" altLang="zh-CN" sz="1200" dirty="0">
                <a:solidFill>
                  <a:prstClr val="black"/>
                </a:solidFill>
                <a:latin typeface="微软雅黑" panose="020B0503020204020204" pitchFamily="34" charset="-122"/>
              </a:rPr>
              <a:t>6000</a:t>
            </a:r>
            <a:r>
              <a:rPr lang="zh-CN" altLang="en-US" sz="1200" dirty="0">
                <a:solidFill>
                  <a:prstClr val="black"/>
                </a:solidFill>
                <a:latin typeface="微软雅黑" panose="020B0503020204020204" pitchFamily="34" charset="-122"/>
              </a:rPr>
              <a:t>用户，每天</a:t>
            </a:r>
            <a:r>
              <a:rPr lang="en-US" altLang="zh-CN" sz="1200" dirty="0">
                <a:solidFill>
                  <a:prstClr val="black"/>
                </a:solidFill>
                <a:latin typeface="微软雅黑" panose="020B0503020204020204" pitchFamily="34" charset="-122"/>
              </a:rPr>
              <a:t>1000</a:t>
            </a:r>
            <a:r>
              <a:rPr lang="zh-CN" altLang="en-US" sz="1200" dirty="0">
                <a:solidFill>
                  <a:prstClr val="black"/>
                </a:solidFill>
                <a:latin typeface="微软雅黑" panose="020B0503020204020204" pitchFamily="34" charset="-122"/>
              </a:rPr>
              <a:t>个测试用户</a:t>
            </a:r>
          </a:p>
        </p:txBody>
      </p:sp>
      <p:sp>
        <p:nvSpPr>
          <p:cNvPr id="38" name="TextBox 14"/>
          <p:cNvSpPr txBox="1"/>
          <p:nvPr/>
        </p:nvSpPr>
        <p:spPr>
          <a:xfrm>
            <a:off x="6904750" y="1974485"/>
            <a:ext cx="2066648" cy="438581"/>
          </a:xfrm>
          <a:prstGeom prst="rect">
            <a:avLst/>
          </a:prstGeom>
          <a:noFill/>
        </p:spPr>
        <p:txBody>
          <a:bodyPr wrap="square" lIns="68576" tIns="34289" rIns="68576" bIns="34289" rtlCol="0">
            <a:spAutoFit/>
          </a:bodyPr>
          <a:lstStyle/>
          <a:p>
            <a:r>
              <a:rPr lang="en-US" altLang="zh-CN" sz="1200" dirty="0">
                <a:solidFill>
                  <a:prstClr val="black"/>
                </a:solidFill>
                <a:latin typeface="微软雅黑" panose="020B0503020204020204" pitchFamily="34" charset="-122"/>
              </a:rPr>
              <a:t>6</a:t>
            </a:r>
            <a:r>
              <a:rPr lang="zh-CN" altLang="en-US" sz="1200" dirty="0">
                <a:solidFill>
                  <a:prstClr val="black"/>
                </a:solidFill>
                <a:latin typeface="微软雅黑" panose="020B0503020204020204" pitchFamily="34" charset="-122"/>
              </a:rPr>
              <a:t>天共计拨通</a:t>
            </a:r>
            <a:r>
              <a:rPr lang="en-US" altLang="zh-CN" sz="1200" dirty="0">
                <a:solidFill>
                  <a:prstClr val="black"/>
                </a:solidFill>
                <a:latin typeface="微软雅黑" panose="020B0503020204020204" pitchFamily="34" charset="-122"/>
              </a:rPr>
              <a:t>3855</a:t>
            </a:r>
            <a:r>
              <a:rPr lang="zh-CN" altLang="en-US" sz="1200" dirty="0">
                <a:solidFill>
                  <a:prstClr val="black"/>
                </a:solidFill>
                <a:latin typeface="微软雅黑" panose="020B0503020204020204" pitchFamily="34" charset="-122"/>
              </a:rPr>
              <a:t>个号码，</a:t>
            </a:r>
            <a:r>
              <a:rPr lang="zh-CN" altLang="en-US" sz="1200" dirty="0">
                <a:solidFill>
                  <a:srgbClr val="FF0000"/>
                </a:solidFill>
                <a:latin typeface="微软雅黑" panose="020B0503020204020204" pitchFamily="34" charset="-122"/>
              </a:rPr>
              <a:t>拨通率</a:t>
            </a:r>
            <a:r>
              <a:rPr lang="zh-CN" altLang="en-US" sz="1200" dirty="0">
                <a:solidFill>
                  <a:prstClr val="black"/>
                </a:solidFill>
                <a:latin typeface="微软雅黑" panose="020B0503020204020204" pitchFamily="34" charset="-122"/>
              </a:rPr>
              <a:t>占比</a:t>
            </a:r>
            <a:r>
              <a:rPr lang="en-US" altLang="zh-CN" sz="1200" dirty="0">
                <a:solidFill>
                  <a:prstClr val="black"/>
                </a:solidFill>
                <a:latin typeface="微软雅黑" panose="020B0503020204020204" pitchFamily="34" charset="-122"/>
              </a:rPr>
              <a:t>64.3%</a:t>
            </a:r>
            <a:endParaRPr lang="zh-CN" altLang="en-US" sz="1200" dirty="0">
              <a:solidFill>
                <a:prstClr val="black"/>
              </a:solidFill>
              <a:latin typeface="微软雅黑" panose="020B0503020204020204" pitchFamily="34" charset="-122"/>
            </a:endParaRPr>
          </a:p>
        </p:txBody>
      </p:sp>
      <p:sp>
        <p:nvSpPr>
          <p:cNvPr id="39" name="TextBox 15"/>
          <p:cNvSpPr txBox="1"/>
          <p:nvPr/>
        </p:nvSpPr>
        <p:spPr>
          <a:xfrm>
            <a:off x="6892075" y="2653914"/>
            <a:ext cx="2066648" cy="623248"/>
          </a:xfrm>
          <a:prstGeom prst="rect">
            <a:avLst/>
          </a:prstGeom>
          <a:noFill/>
        </p:spPr>
        <p:txBody>
          <a:bodyPr wrap="square" lIns="68576" tIns="34289" rIns="68576" bIns="34289" rtlCol="0">
            <a:spAutoFit/>
          </a:bodyPr>
          <a:lstStyle/>
          <a:p>
            <a:r>
              <a:rPr lang="en-US" altLang="zh-CN" sz="1200" dirty="0">
                <a:solidFill>
                  <a:prstClr val="black"/>
                </a:solidFill>
                <a:latin typeface="微软雅黑" panose="020B0503020204020204" pitchFamily="34" charset="-122"/>
              </a:rPr>
              <a:t>6</a:t>
            </a:r>
            <a:r>
              <a:rPr lang="zh-CN" altLang="en-US" sz="1200" dirty="0">
                <a:solidFill>
                  <a:prstClr val="black"/>
                </a:solidFill>
                <a:latin typeface="微软雅黑" panose="020B0503020204020204" pitchFamily="34" charset="-122"/>
              </a:rPr>
              <a:t>天共计</a:t>
            </a:r>
            <a:r>
              <a:rPr lang="en-US" altLang="zh-CN" sz="1200" dirty="0">
                <a:solidFill>
                  <a:prstClr val="black"/>
                </a:solidFill>
                <a:latin typeface="微软雅黑" panose="020B0503020204020204" pitchFamily="34" charset="-122"/>
              </a:rPr>
              <a:t>1811</a:t>
            </a:r>
            <a:r>
              <a:rPr lang="zh-CN" altLang="en-US" sz="1200" dirty="0">
                <a:solidFill>
                  <a:prstClr val="black"/>
                </a:solidFill>
                <a:latin typeface="微软雅黑" panose="020B0503020204020204" pitchFamily="34" charset="-122"/>
              </a:rPr>
              <a:t>个用户有意愿参加车展，</a:t>
            </a:r>
            <a:r>
              <a:rPr lang="zh-CN" altLang="en-US" sz="1200" dirty="0">
                <a:solidFill>
                  <a:srgbClr val="FF0000"/>
                </a:solidFill>
                <a:latin typeface="微软雅黑" panose="020B0503020204020204" pitchFamily="34" charset="-122"/>
              </a:rPr>
              <a:t>意向率</a:t>
            </a:r>
            <a:r>
              <a:rPr lang="zh-CN" altLang="en-US" sz="1200" dirty="0">
                <a:solidFill>
                  <a:prstClr val="black"/>
                </a:solidFill>
                <a:latin typeface="微软雅黑" panose="020B0503020204020204" pitchFamily="34" charset="-122"/>
              </a:rPr>
              <a:t>占比</a:t>
            </a:r>
            <a:r>
              <a:rPr lang="en-US" altLang="zh-CN" sz="1200" dirty="0">
                <a:solidFill>
                  <a:prstClr val="black"/>
                </a:solidFill>
                <a:latin typeface="微软雅黑" panose="020B0503020204020204" pitchFamily="34" charset="-122"/>
              </a:rPr>
              <a:t>31.35%</a:t>
            </a:r>
            <a:endParaRPr lang="zh-CN" altLang="en-US" sz="1200" dirty="0">
              <a:solidFill>
                <a:prstClr val="black"/>
              </a:solidFill>
              <a:latin typeface="微软雅黑" panose="020B0503020204020204" pitchFamily="34" charset="-122"/>
            </a:endParaRPr>
          </a:p>
        </p:txBody>
      </p:sp>
      <p:sp>
        <p:nvSpPr>
          <p:cNvPr id="40" name="TextBox 16"/>
          <p:cNvSpPr txBox="1"/>
          <p:nvPr/>
        </p:nvSpPr>
        <p:spPr>
          <a:xfrm>
            <a:off x="6904750" y="3409998"/>
            <a:ext cx="2066648" cy="623248"/>
          </a:xfrm>
          <a:prstGeom prst="rect">
            <a:avLst/>
          </a:prstGeom>
          <a:noFill/>
        </p:spPr>
        <p:txBody>
          <a:bodyPr wrap="square" lIns="68576" tIns="34289" rIns="68576" bIns="34289" rtlCol="0">
            <a:spAutoFit/>
          </a:bodyPr>
          <a:lstStyle/>
          <a:p>
            <a:r>
              <a:rPr lang="zh-CN" altLang="en-US" sz="1200" dirty="0">
                <a:solidFill>
                  <a:prstClr val="black"/>
                </a:solidFill>
                <a:latin typeface="微软雅黑" panose="020B0503020204020204" pitchFamily="34" charset="-122"/>
              </a:rPr>
              <a:t>最终共计</a:t>
            </a:r>
            <a:r>
              <a:rPr lang="en-US" altLang="zh-CN" sz="1200" dirty="0">
                <a:solidFill>
                  <a:prstClr val="black"/>
                </a:solidFill>
                <a:latin typeface="微软雅黑" panose="020B0503020204020204" pitchFamily="34" charset="-122"/>
              </a:rPr>
              <a:t>244</a:t>
            </a:r>
            <a:r>
              <a:rPr lang="zh-CN" altLang="en-US" sz="1200" dirty="0">
                <a:solidFill>
                  <a:prstClr val="black"/>
                </a:solidFill>
                <a:latin typeface="微软雅黑" panose="020B0503020204020204" pitchFamily="34" charset="-122"/>
              </a:rPr>
              <a:t>个用户现场参与了车展活动，</a:t>
            </a:r>
            <a:r>
              <a:rPr lang="zh-CN" altLang="en-US" sz="1200" dirty="0">
                <a:solidFill>
                  <a:srgbClr val="FF0000"/>
                </a:solidFill>
                <a:latin typeface="微软雅黑" panose="020B0503020204020204" pitchFamily="34" charset="-122"/>
              </a:rPr>
              <a:t>转化率</a:t>
            </a:r>
            <a:r>
              <a:rPr lang="zh-CN" altLang="en-US" sz="1200" dirty="0">
                <a:solidFill>
                  <a:prstClr val="black"/>
                </a:solidFill>
                <a:latin typeface="微软雅黑" panose="020B0503020204020204" pitchFamily="34" charset="-122"/>
              </a:rPr>
              <a:t>占比</a:t>
            </a:r>
            <a:r>
              <a:rPr lang="en-US" altLang="zh-CN" sz="1200" dirty="0">
                <a:solidFill>
                  <a:prstClr val="black"/>
                </a:solidFill>
                <a:latin typeface="微软雅黑" panose="020B0503020204020204" pitchFamily="34" charset="-122"/>
              </a:rPr>
              <a:t>4.06%</a:t>
            </a:r>
            <a:endParaRPr lang="zh-CN" altLang="en-US" sz="1200" dirty="0">
              <a:solidFill>
                <a:prstClr val="black"/>
              </a:solidFill>
              <a:latin typeface="微软雅黑" panose="020B0503020204020204" pitchFamily="34" charset="-122"/>
            </a:endParaRPr>
          </a:p>
        </p:txBody>
      </p:sp>
      <p:sp>
        <p:nvSpPr>
          <p:cNvPr id="41" name="TextBox 17"/>
          <p:cNvSpPr txBox="1"/>
          <p:nvPr/>
        </p:nvSpPr>
        <p:spPr>
          <a:xfrm>
            <a:off x="481618" y="1705006"/>
            <a:ext cx="2163601" cy="1706285"/>
          </a:xfrm>
          <a:prstGeom prst="rect">
            <a:avLst/>
          </a:prstGeom>
          <a:noFill/>
        </p:spPr>
        <p:txBody>
          <a:bodyPr wrap="square" lIns="68576" tIns="34289" rIns="68576" bIns="34289" rtlCol="0">
            <a:spAutoFit/>
          </a:bodyPr>
          <a:lstStyle/>
          <a:p>
            <a:pPr>
              <a:lnSpc>
                <a:spcPct val="150000"/>
              </a:lnSpc>
            </a:pPr>
            <a:r>
              <a:rPr lang="zh-CN" altLang="en-US" sz="1000" dirty="0">
                <a:solidFill>
                  <a:srgbClr val="FF0000"/>
                </a:solidFill>
                <a:latin typeface="微软雅黑" panose="020B0503020204020204" pitchFamily="34" charset="-122"/>
              </a:rPr>
              <a:t>合作背景：</a:t>
            </a:r>
            <a:endParaRPr lang="en-US" altLang="zh-CN" sz="1000" dirty="0">
              <a:solidFill>
                <a:srgbClr val="FF0000"/>
              </a:solidFill>
              <a:latin typeface="微软雅黑" panose="020B0503020204020204" pitchFamily="34" charset="-122"/>
            </a:endParaRPr>
          </a:p>
          <a:p>
            <a:pPr>
              <a:lnSpc>
                <a:spcPct val="150000"/>
              </a:lnSpc>
            </a:pPr>
            <a:r>
              <a:rPr lang="zh-CN" altLang="en-US" sz="1000" dirty="0">
                <a:solidFill>
                  <a:prstClr val="black"/>
                </a:solidFill>
                <a:latin typeface="微软雅黑" panose="020B0503020204020204" pitchFamily="34" charset="-122"/>
              </a:rPr>
              <a:t>此次合作由联通系统集成有限公司为一汽大众在长春车展挖掘潜在购车用户，并开展活动邀约。此次邀约活动是基于中国联通基础数据进行模型分析，并通过中国联通外呼平台完成潜在购车用户的营销工作</a:t>
            </a:r>
            <a:endParaRPr lang="en-US" altLang="zh-CN" sz="1000" dirty="0">
              <a:solidFill>
                <a:prstClr val="black"/>
              </a:solidFill>
              <a:latin typeface="微软雅黑" panose="020B0503020204020204" pitchFamily="34" charset="-122"/>
            </a:endParaRPr>
          </a:p>
        </p:txBody>
      </p:sp>
      <p:cxnSp>
        <p:nvCxnSpPr>
          <p:cNvPr id="42" name="直接连接符 24"/>
          <p:cNvCxnSpPr/>
          <p:nvPr/>
        </p:nvCxnSpPr>
        <p:spPr>
          <a:xfrm>
            <a:off x="6463531" y="1494960"/>
            <a:ext cx="328573" cy="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27"/>
          <p:cNvCxnSpPr/>
          <p:nvPr/>
        </p:nvCxnSpPr>
        <p:spPr>
          <a:xfrm>
            <a:off x="4980874" y="3700226"/>
            <a:ext cx="1811231" cy="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4" name="直接连接符 28"/>
          <p:cNvCxnSpPr/>
          <p:nvPr/>
        </p:nvCxnSpPr>
        <p:spPr>
          <a:xfrm>
            <a:off x="5534236" y="2844697"/>
            <a:ext cx="1257869" cy="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5" name="直接连接符 29"/>
          <p:cNvCxnSpPr/>
          <p:nvPr/>
        </p:nvCxnSpPr>
        <p:spPr>
          <a:xfrm>
            <a:off x="6093400" y="2142981"/>
            <a:ext cx="698702" cy="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46" name="pasted-image.pdf"/>
          <p:cNvPicPr>
            <a:picLocks noChangeAspect="1"/>
          </p:cNvPicPr>
          <p:nvPr/>
        </p:nvPicPr>
        <p:blipFill>
          <a:blip r:embed="rId3" cstate="print">
            <a:extLst/>
          </a:blip>
          <a:srcRect l="12837"/>
          <a:stretch>
            <a:fillRect/>
          </a:stretch>
        </p:blipFill>
        <p:spPr>
          <a:xfrm>
            <a:off x="2999604" y="1135086"/>
            <a:ext cx="1484748" cy="397007"/>
          </a:xfrm>
          <a:prstGeom prst="rect">
            <a:avLst/>
          </a:prstGeom>
          <a:ln w="12700" cap="flat">
            <a:noFill/>
            <a:miter lim="400000"/>
          </a:ln>
          <a:effectLst/>
        </p:spPr>
      </p:pic>
      <p:pic>
        <p:nvPicPr>
          <p:cNvPr id="47" name="pasted-image.pdf"/>
          <p:cNvPicPr>
            <a:picLocks noChangeAspect="1"/>
          </p:cNvPicPr>
          <p:nvPr/>
        </p:nvPicPr>
        <p:blipFill>
          <a:blip r:embed="rId3" cstate="print">
            <a:extLst/>
          </a:blip>
          <a:srcRect l="12837"/>
          <a:stretch>
            <a:fillRect/>
          </a:stretch>
        </p:blipFill>
        <p:spPr>
          <a:xfrm>
            <a:off x="4593008" y="1135086"/>
            <a:ext cx="1484748" cy="397007"/>
          </a:xfrm>
          <a:prstGeom prst="rect">
            <a:avLst/>
          </a:prstGeom>
          <a:ln w="12700" cap="flat">
            <a:noFill/>
            <a:miter lim="400000"/>
          </a:ln>
          <a:effectLst/>
        </p:spPr>
      </p:pic>
    </p:spTree>
    <p:extLst>
      <p:ext uri="{BB962C8B-B14F-4D97-AF65-F5344CB8AC3E}">
        <p14:creationId xmlns="" xmlns:p14="http://schemas.microsoft.com/office/powerpoint/2010/main" val="404364408"/>
      </p:ext>
    </p:extLst>
  </p:cSld>
  <p:clrMapOvr>
    <a:masterClrMapping/>
  </p:clrMapOvr>
  <mc:AlternateContent xmlns:mc="http://schemas.openxmlformats.org/markup-compatibility/2006">
    <mc:Choice xmlns=""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pPr>
              <a:defRPr/>
            </a:pPr>
            <a:fld id="{9F43E43D-FE4F-4CAD-BB92-0DD8E365BB27}" type="slidenum">
              <a:rPr lang="zh-CN" altLang="en-US" smtClean="0"/>
              <a:pPr>
                <a:defRPr/>
              </a:pPr>
              <a:t>45</a:t>
            </a:fld>
            <a:endParaRPr lang="en-US" altLang="zh-CN"/>
          </a:p>
        </p:txBody>
      </p:sp>
      <p:sp>
        <p:nvSpPr>
          <p:cNvPr id="3" name="矩形 2"/>
          <p:cNvSpPr/>
          <p:nvPr/>
        </p:nvSpPr>
        <p:spPr>
          <a:xfrm>
            <a:off x="0" y="732843"/>
            <a:ext cx="9039828" cy="1061829"/>
          </a:xfrm>
          <a:prstGeom prst="rect">
            <a:avLst/>
          </a:prstGeom>
          <a:noFill/>
          <a:ln>
            <a:noFill/>
            <a:prstDash val="dash"/>
          </a:ln>
        </p:spPr>
        <p:txBody>
          <a:bodyPr wrap="square" rtlCol="0">
            <a:spAutoFit/>
          </a:bodyPr>
          <a:lstStyle/>
          <a:p>
            <a:pPr marL="285750" indent="-285750" defTabSz="914400" latinLnBrk="1">
              <a:lnSpc>
                <a:spcPct val="150000"/>
              </a:lnSpc>
              <a:buClr>
                <a:srgbClr val="C00000"/>
              </a:buClr>
              <a:buFont typeface="Wingdings" charset="2"/>
              <a:buChar char="n"/>
            </a:pPr>
            <a:r>
              <a:rPr lang="zh-CN" altLang="en-US" b="1" dirty="0">
                <a:latin typeface="+mn-ea"/>
              </a:rPr>
              <a:t>艺龙旅游</a:t>
            </a:r>
            <a:r>
              <a:rPr lang="zh-CN" altLang="en-US" b="1" dirty="0" smtClean="0">
                <a:latin typeface="+mn-ea"/>
              </a:rPr>
              <a:t>借助</a:t>
            </a:r>
            <a:r>
              <a:rPr lang="en-US" altLang="zh-CN" b="1" dirty="0" smtClean="0">
                <a:latin typeface="+mn-ea"/>
              </a:rPr>
              <a:t>Wo</a:t>
            </a:r>
            <a:r>
              <a:rPr lang="zh-CN" altLang="en-US" b="1" dirty="0" smtClean="0">
                <a:latin typeface="+mn-ea"/>
              </a:rPr>
              <a:t>营销平台，</a:t>
            </a:r>
            <a:r>
              <a:rPr lang="zh-CN" altLang="en-US" b="1" dirty="0">
                <a:latin typeface="+mn-ea"/>
              </a:rPr>
              <a:t>实现精准化营销，实时锁定商旅用户群体，准实时（</a:t>
            </a:r>
            <a:r>
              <a:rPr lang="en-US" altLang="zh-CN" b="1" dirty="0">
                <a:latin typeface="+mn-ea"/>
              </a:rPr>
              <a:t>30min</a:t>
            </a:r>
            <a:r>
              <a:rPr lang="zh-CN" altLang="en-US" b="1" dirty="0">
                <a:latin typeface="+mn-ea"/>
              </a:rPr>
              <a:t>）内通过短信渠道将酒店优惠信息触达最终用户，引导用户通过艺龙网预定酒店，提高其交易量；</a:t>
            </a:r>
            <a:endParaRPr lang="en-US" altLang="zh-CN" b="1" dirty="0">
              <a:latin typeface="+mn-ea"/>
            </a:endParaRPr>
          </a:p>
          <a:p>
            <a:pPr marL="285750" indent="-285750" defTabSz="914400" latinLnBrk="1">
              <a:lnSpc>
                <a:spcPct val="150000"/>
              </a:lnSpc>
              <a:buClr>
                <a:srgbClr val="C00000"/>
              </a:buClr>
              <a:buFont typeface="Wingdings" charset="2"/>
              <a:buChar char="n"/>
            </a:pPr>
            <a:r>
              <a:rPr lang="zh-CN" altLang="en-US" b="1" dirty="0">
                <a:latin typeface="+mn-ea"/>
              </a:rPr>
              <a:t>营销范围：全国范围营销；</a:t>
            </a:r>
            <a:endParaRPr lang="en-US" altLang="zh-CN" b="1" dirty="0">
              <a:latin typeface="+mn-ea"/>
            </a:endParaRPr>
          </a:p>
        </p:txBody>
      </p:sp>
      <p:sp>
        <p:nvSpPr>
          <p:cNvPr id="4" name="文本框 3"/>
          <p:cNvSpPr txBox="1"/>
          <p:nvPr/>
        </p:nvSpPr>
        <p:spPr>
          <a:xfrm>
            <a:off x="191485" y="4408541"/>
            <a:ext cx="4877493" cy="646331"/>
          </a:xfrm>
          <a:prstGeom prst="rect">
            <a:avLst/>
          </a:prstGeom>
          <a:noFill/>
        </p:spPr>
        <p:txBody>
          <a:bodyPr wrap="square" lIns="91436" tIns="45718" rIns="91436" bIns="45718" rtlCol="0">
            <a:spAutoFit/>
          </a:bodyPr>
          <a:lstStyle/>
          <a:p>
            <a:pPr defTabSz="685063"/>
            <a:r>
              <a:rPr lang="zh-CN" altLang="en-US" sz="900">
                <a:solidFill>
                  <a:srgbClr val="FFFFFF">
                    <a:lumMod val="65000"/>
                  </a:srgbClr>
                </a:solidFill>
              </a:rPr>
              <a:t>备注：</a:t>
            </a:r>
            <a:endParaRPr lang="en-US" altLang="zh-CN" sz="900">
              <a:solidFill>
                <a:srgbClr val="FFFFFF">
                  <a:lumMod val="65000"/>
                </a:srgbClr>
              </a:solidFill>
            </a:endParaRPr>
          </a:p>
          <a:p>
            <a:pPr marL="342884" indent="-342884" defTabSz="685063">
              <a:buFont typeface="+mj-lt"/>
              <a:buAutoNum type="arabicPeriod"/>
            </a:pPr>
            <a:r>
              <a:rPr lang="zh-CN" altLang="en-US" sz="900">
                <a:solidFill>
                  <a:srgbClr val="FFFFFF">
                    <a:lumMod val="65000"/>
                  </a:srgbClr>
                </a:solidFill>
              </a:rPr>
              <a:t>针对晚</a:t>
            </a:r>
            <a:r>
              <a:rPr lang="en-US" altLang="zh-CN" sz="900">
                <a:solidFill>
                  <a:srgbClr val="FFFFFF">
                    <a:lumMod val="65000"/>
                  </a:srgbClr>
                </a:solidFill>
              </a:rPr>
              <a:t>6</a:t>
            </a:r>
            <a:r>
              <a:rPr lang="zh-CN" altLang="en-US" sz="900">
                <a:solidFill>
                  <a:srgbClr val="FFFFFF">
                    <a:lumMod val="65000"/>
                  </a:srgbClr>
                </a:solidFill>
              </a:rPr>
              <a:t>点</a:t>
            </a:r>
            <a:r>
              <a:rPr lang="en-US" altLang="zh-CN" sz="900">
                <a:solidFill>
                  <a:srgbClr val="FFFFFF">
                    <a:lumMod val="65000"/>
                  </a:srgbClr>
                </a:solidFill>
              </a:rPr>
              <a:t>-</a:t>
            </a:r>
            <a:r>
              <a:rPr lang="zh-CN" altLang="en-US" sz="900">
                <a:solidFill>
                  <a:srgbClr val="FFFFFF">
                    <a:lumMod val="65000"/>
                  </a:srgbClr>
                </a:solidFill>
              </a:rPr>
              <a:t>早</a:t>
            </a:r>
            <a:r>
              <a:rPr lang="en-US" altLang="zh-CN" sz="900">
                <a:solidFill>
                  <a:srgbClr val="FFFFFF">
                    <a:lumMod val="65000"/>
                  </a:srgbClr>
                </a:solidFill>
              </a:rPr>
              <a:t>8</a:t>
            </a:r>
            <a:r>
              <a:rPr lang="zh-CN" altLang="en-US" sz="900">
                <a:solidFill>
                  <a:srgbClr val="FFFFFF">
                    <a:lumMod val="65000"/>
                  </a:srgbClr>
                </a:solidFill>
              </a:rPr>
              <a:t>点之间访问</a:t>
            </a:r>
            <a:r>
              <a:rPr lang="en-US" altLang="zh-CN" sz="900">
                <a:solidFill>
                  <a:srgbClr val="FFFFFF">
                    <a:lumMod val="65000"/>
                  </a:srgbClr>
                </a:solidFill>
              </a:rPr>
              <a:t>URL</a:t>
            </a:r>
            <a:r>
              <a:rPr lang="zh-CN" altLang="en-US" sz="900">
                <a:solidFill>
                  <a:srgbClr val="FFFFFF">
                    <a:lumMod val="65000"/>
                  </a:srgbClr>
                </a:solidFill>
              </a:rPr>
              <a:t>的用户，统一在早</a:t>
            </a:r>
            <a:r>
              <a:rPr lang="en-US" altLang="zh-CN" sz="900">
                <a:solidFill>
                  <a:srgbClr val="FFFFFF">
                    <a:lumMod val="65000"/>
                  </a:srgbClr>
                </a:solidFill>
              </a:rPr>
              <a:t>8</a:t>
            </a:r>
            <a:r>
              <a:rPr lang="zh-CN" altLang="en-US" sz="900">
                <a:solidFill>
                  <a:srgbClr val="FFFFFF">
                    <a:lumMod val="65000"/>
                  </a:srgbClr>
                </a:solidFill>
              </a:rPr>
              <a:t>点后优先发送；</a:t>
            </a:r>
            <a:endParaRPr lang="en-US" altLang="zh-CN" sz="900">
              <a:solidFill>
                <a:srgbClr val="FFFFFF">
                  <a:lumMod val="65000"/>
                </a:srgbClr>
              </a:solidFill>
            </a:endParaRPr>
          </a:p>
          <a:p>
            <a:pPr marL="342884" indent="-342884" defTabSz="685063">
              <a:buFont typeface="+mj-lt"/>
              <a:buAutoNum type="arabicPeriod"/>
            </a:pPr>
            <a:r>
              <a:rPr lang="zh-CN" altLang="en-US" sz="900">
                <a:solidFill>
                  <a:srgbClr val="FFFFFF">
                    <a:lumMod val="65000"/>
                  </a:srgbClr>
                </a:solidFill>
              </a:rPr>
              <a:t>每个用户只营销</a:t>
            </a:r>
            <a:r>
              <a:rPr lang="en-US" altLang="zh-CN" sz="900">
                <a:solidFill>
                  <a:srgbClr val="FFFFFF">
                    <a:lumMod val="65000"/>
                  </a:srgbClr>
                </a:solidFill>
              </a:rPr>
              <a:t>1</a:t>
            </a:r>
            <a:r>
              <a:rPr lang="zh-CN" altLang="en-US" sz="900">
                <a:solidFill>
                  <a:srgbClr val="FFFFFF">
                    <a:lumMod val="65000"/>
                  </a:srgbClr>
                </a:solidFill>
              </a:rPr>
              <a:t>次</a:t>
            </a:r>
            <a:r>
              <a:rPr lang="en-US" altLang="zh-CN" sz="900">
                <a:solidFill>
                  <a:srgbClr val="FFFFFF">
                    <a:lumMod val="65000"/>
                  </a:srgbClr>
                </a:solidFill>
              </a:rPr>
              <a:t>,</a:t>
            </a:r>
            <a:r>
              <a:rPr lang="zh-CN" altLang="en-US" sz="900">
                <a:solidFill>
                  <a:srgbClr val="FFFFFF">
                    <a:lumMod val="65000"/>
                  </a:srgbClr>
                </a:solidFill>
              </a:rPr>
              <a:t>剔除红黑名单</a:t>
            </a:r>
            <a:r>
              <a:rPr lang="en-US" altLang="zh-CN" sz="900">
                <a:solidFill>
                  <a:srgbClr val="FFFFFF">
                    <a:lumMod val="65000"/>
                  </a:srgbClr>
                </a:solidFill>
              </a:rPr>
              <a:t>;</a:t>
            </a:r>
          </a:p>
          <a:p>
            <a:pPr marL="342884" indent="-342884" defTabSz="685063">
              <a:buFont typeface="+mj-lt"/>
              <a:buAutoNum type="arabicPeriod"/>
            </a:pPr>
            <a:r>
              <a:rPr lang="zh-CN" altLang="en-US" sz="900">
                <a:solidFill>
                  <a:srgbClr val="FFFFFF">
                    <a:lumMod val="65000"/>
                  </a:srgbClr>
                </a:solidFill>
              </a:rPr>
              <a:t>对接艺龙数据，营销计划评估及优化营销规则。</a:t>
            </a:r>
          </a:p>
        </p:txBody>
      </p:sp>
      <p:pic>
        <p:nvPicPr>
          <p:cNvPr id="5" name="图片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808174" y="2244688"/>
            <a:ext cx="1585689" cy="1025210"/>
          </a:xfrm>
          <a:prstGeom prst="roundRect">
            <a:avLst>
              <a:gd name="adj" fmla="val 8594"/>
            </a:avLst>
          </a:prstGeom>
          <a:solidFill>
            <a:srgbClr val="FFFFFF">
              <a:shade val="85000"/>
            </a:srgbClr>
          </a:solidFill>
          <a:ln>
            <a:solidFill>
              <a:srgbClr val="219FBB"/>
            </a:solidFill>
          </a:ln>
          <a:effectLst>
            <a:reflection blurRad="12700" stA="38000" endPos="28000" dist="5000" dir="5400000" sy="-100000" algn="bl" rotWithShape="0"/>
          </a:effectLst>
        </p:spPr>
      </p:pic>
      <p:graphicFrame>
        <p:nvGraphicFramePr>
          <p:cNvPr id="6" name="表格 5"/>
          <p:cNvGraphicFramePr>
            <a:graphicFrameLocks noGrp="1"/>
          </p:cNvGraphicFramePr>
          <p:nvPr>
            <p:extLst>
              <p:ext uri="{D42A27DB-BD31-4B8C-83A1-F6EECF244321}">
                <p14:modId xmlns="" xmlns:p14="http://schemas.microsoft.com/office/powerpoint/2010/main" val="1786211116"/>
              </p:ext>
            </p:extLst>
          </p:nvPr>
        </p:nvGraphicFramePr>
        <p:xfrm>
          <a:off x="191486" y="2942270"/>
          <a:ext cx="1280129" cy="1129170"/>
        </p:xfrm>
        <a:graphic>
          <a:graphicData uri="http://schemas.openxmlformats.org/drawingml/2006/table">
            <a:tbl>
              <a:tblPr/>
              <a:tblGrid>
                <a:gridCol w="737960"/>
                <a:gridCol w="542169"/>
              </a:tblGrid>
              <a:tr h="112917">
                <a:tc>
                  <a:txBody>
                    <a:bodyPr/>
                    <a:lstStyle/>
                    <a:p>
                      <a:pPr algn="ctr">
                        <a:spcAft>
                          <a:spcPts val="0"/>
                        </a:spcAft>
                      </a:pPr>
                      <a:r>
                        <a:rPr lang="zh-CN" altLang="en-US" sz="600" b="1">
                          <a:solidFill>
                            <a:schemeClr val="bg1"/>
                          </a:solidFill>
                          <a:effectLst/>
                          <a:latin typeface="微软雅黑" panose="020B0503020204020204" pitchFamily="34" charset="-122"/>
                          <a:ea typeface="微软雅黑" panose="020B0503020204020204" pitchFamily="34" charset="-122"/>
                        </a:rPr>
                        <a:t>域名匹配规则</a:t>
                      </a:r>
                      <a:endParaRPr lang="zh-CN" altLang="en-US" sz="700" b="1">
                        <a:solidFill>
                          <a:schemeClr val="bg1"/>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a:spcAft>
                          <a:spcPts val="0"/>
                        </a:spcAft>
                      </a:pPr>
                      <a:r>
                        <a:rPr lang="en-US" sz="600" b="1">
                          <a:solidFill>
                            <a:schemeClr val="bg1"/>
                          </a:solidFill>
                          <a:effectLst/>
                          <a:latin typeface="微软雅黑" panose="020B0503020204020204" pitchFamily="34" charset="-122"/>
                          <a:ea typeface="宋体" panose="02010600030101010101" pitchFamily="2" charset="-122"/>
                        </a:rPr>
                        <a:t>URL</a:t>
                      </a:r>
                      <a:r>
                        <a:rPr lang="zh-CN" altLang="en-US" sz="600" b="1">
                          <a:solidFill>
                            <a:schemeClr val="bg1"/>
                          </a:solidFill>
                          <a:effectLst/>
                          <a:latin typeface="微软雅黑" panose="020B0503020204020204" pitchFamily="34" charset="-122"/>
                          <a:ea typeface="微软雅黑" panose="020B0503020204020204" pitchFamily="34" charset="-122"/>
                        </a:rPr>
                        <a:t>匹配规则</a:t>
                      </a:r>
                      <a:endParaRPr lang="zh-CN" altLang="en-US" sz="700" b="1">
                        <a:solidFill>
                          <a:schemeClr val="bg1"/>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r>
              <a:tr h="112917">
                <a:tc>
                  <a:txBody>
                    <a:bodyPr/>
                    <a:lstStyle/>
                    <a:p>
                      <a:pPr algn="ctr">
                        <a:spcAft>
                          <a:spcPts val="0"/>
                        </a:spcAft>
                      </a:pPr>
                      <a:r>
                        <a:rPr lang="en-US" sz="600">
                          <a:solidFill>
                            <a:srgbClr val="000000"/>
                          </a:solidFill>
                          <a:effectLst/>
                          <a:latin typeface="微软雅黑" panose="020B0503020204020204" pitchFamily="34" charset="-122"/>
                          <a:ea typeface="宋体" panose="02010600030101010101" pitchFamily="2" charset="-122"/>
                        </a:rPr>
                        <a:t>ctrip.com</a:t>
                      </a:r>
                      <a:endParaRPr lang="en-US" sz="700">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spcAft>
                          <a:spcPts val="0"/>
                        </a:spcAft>
                      </a:pPr>
                      <a:r>
                        <a:rPr lang="en-US" sz="600">
                          <a:solidFill>
                            <a:srgbClr val="000000"/>
                          </a:solidFill>
                          <a:effectLst/>
                          <a:latin typeface="微软雅黑" panose="020B0503020204020204" pitchFamily="34" charset="-122"/>
                          <a:ea typeface="宋体" panose="02010600030101010101" pitchFamily="2" charset="-122"/>
                        </a:rPr>
                        <a:t>flight</a:t>
                      </a:r>
                      <a:endParaRPr lang="en-US" sz="700">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2917">
                <a:tc>
                  <a:txBody>
                    <a:bodyPr/>
                    <a:lstStyle/>
                    <a:p>
                      <a:pPr algn="ctr">
                        <a:spcAft>
                          <a:spcPts val="0"/>
                        </a:spcAft>
                      </a:pPr>
                      <a:r>
                        <a:rPr lang="en-US" sz="600">
                          <a:solidFill>
                            <a:srgbClr val="000000"/>
                          </a:solidFill>
                          <a:effectLst/>
                          <a:latin typeface="微软雅黑" panose="020B0503020204020204" pitchFamily="34" charset="-122"/>
                          <a:ea typeface="宋体" panose="02010600030101010101" pitchFamily="2" charset="-122"/>
                        </a:rPr>
                        <a:t>qunar.com</a:t>
                      </a:r>
                      <a:endParaRPr lang="en-US" sz="700">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spcAft>
                          <a:spcPts val="0"/>
                        </a:spcAft>
                      </a:pPr>
                      <a:r>
                        <a:rPr lang="en-US" sz="600">
                          <a:solidFill>
                            <a:srgbClr val="000000"/>
                          </a:solidFill>
                          <a:effectLst/>
                          <a:latin typeface="微软雅黑" panose="020B0503020204020204" pitchFamily="34" charset="-122"/>
                          <a:ea typeface="宋体" panose="02010600030101010101" pitchFamily="2" charset="-122"/>
                        </a:rPr>
                        <a:t>flight</a:t>
                      </a:r>
                      <a:endParaRPr lang="en-US" sz="700">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2917">
                <a:tc>
                  <a:txBody>
                    <a:bodyPr/>
                    <a:lstStyle/>
                    <a:p>
                      <a:pPr algn="ctr">
                        <a:spcAft>
                          <a:spcPts val="0"/>
                        </a:spcAft>
                      </a:pPr>
                      <a:r>
                        <a:rPr lang="en-US" sz="600">
                          <a:solidFill>
                            <a:srgbClr val="000000"/>
                          </a:solidFill>
                          <a:effectLst/>
                          <a:latin typeface="微软雅黑" panose="020B0503020204020204" pitchFamily="34" charset="-122"/>
                          <a:ea typeface="宋体" panose="02010600030101010101" pitchFamily="2" charset="-122"/>
                        </a:rPr>
                        <a:t>ly.com</a:t>
                      </a:r>
                      <a:endParaRPr lang="en-US" sz="700">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spcAft>
                          <a:spcPts val="0"/>
                        </a:spcAft>
                      </a:pPr>
                      <a:r>
                        <a:rPr lang="en-US" sz="600">
                          <a:solidFill>
                            <a:srgbClr val="000000"/>
                          </a:solidFill>
                          <a:effectLst/>
                          <a:latin typeface="微软雅黑" panose="020B0503020204020204" pitchFamily="34" charset="-122"/>
                          <a:ea typeface="宋体" panose="02010600030101010101" pitchFamily="2" charset="-122"/>
                        </a:rPr>
                        <a:t>flight</a:t>
                      </a:r>
                      <a:endParaRPr lang="en-US" sz="700">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2917">
                <a:tc>
                  <a:txBody>
                    <a:bodyPr/>
                    <a:lstStyle/>
                    <a:p>
                      <a:pPr algn="ctr">
                        <a:spcAft>
                          <a:spcPts val="0"/>
                        </a:spcAft>
                      </a:pPr>
                      <a:r>
                        <a:rPr lang="en-US" sz="600">
                          <a:solidFill>
                            <a:srgbClr val="000000"/>
                          </a:solidFill>
                          <a:effectLst/>
                          <a:latin typeface="微软雅黑" panose="020B0503020204020204" pitchFamily="34" charset="-122"/>
                          <a:ea typeface="宋体" panose="02010600030101010101" pitchFamily="2" charset="-122"/>
                        </a:rPr>
                        <a:t>tuniu.com</a:t>
                      </a:r>
                      <a:endParaRPr lang="en-US" sz="700">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spcAft>
                          <a:spcPts val="0"/>
                        </a:spcAft>
                      </a:pPr>
                      <a:r>
                        <a:rPr lang="en-US" sz="600">
                          <a:solidFill>
                            <a:srgbClr val="000000"/>
                          </a:solidFill>
                          <a:effectLst/>
                          <a:latin typeface="微软雅黑" panose="020B0503020204020204" pitchFamily="34" charset="-122"/>
                          <a:ea typeface="宋体" panose="02010600030101010101" pitchFamily="2" charset="-122"/>
                        </a:rPr>
                        <a:t>flight</a:t>
                      </a:r>
                      <a:endParaRPr lang="en-US" sz="700">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2917">
                <a:tc>
                  <a:txBody>
                    <a:bodyPr/>
                    <a:lstStyle/>
                    <a:p>
                      <a:pPr algn="ctr">
                        <a:spcAft>
                          <a:spcPts val="0"/>
                        </a:spcAft>
                      </a:pPr>
                      <a:r>
                        <a:rPr lang="en-US" sz="600">
                          <a:solidFill>
                            <a:srgbClr val="000000"/>
                          </a:solidFill>
                          <a:effectLst/>
                          <a:latin typeface="微软雅黑" panose="020B0503020204020204" pitchFamily="34" charset="-122"/>
                          <a:ea typeface="宋体" panose="02010600030101010101" pitchFamily="2" charset="-122"/>
                        </a:rPr>
                        <a:t>csair.com</a:t>
                      </a:r>
                      <a:endParaRPr lang="en-US" sz="700">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spcAft>
                          <a:spcPts val="0"/>
                        </a:spcAft>
                      </a:pPr>
                      <a:r>
                        <a:rPr lang="zh-CN" altLang="en-US" sz="600">
                          <a:solidFill>
                            <a:srgbClr val="000000"/>
                          </a:solidFill>
                          <a:effectLst/>
                          <a:latin typeface="微软雅黑" panose="020B0503020204020204" pitchFamily="34" charset="-122"/>
                          <a:ea typeface="微软雅黑" panose="020B0503020204020204" pitchFamily="34" charset="-122"/>
                        </a:rPr>
                        <a:t>　</a:t>
                      </a:r>
                      <a:endParaRPr lang="zh-CN" altLang="en-US" sz="700">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2917">
                <a:tc>
                  <a:txBody>
                    <a:bodyPr/>
                    <a:lstStyle/>
                    <a:p>
                      <a:pPr algn="ctr">
                        <a:spcAft>
                          <a:spcPts val="0"/>
                        </a:spcAft>
                      </a:pPr>
                      <a:r>
                        <a:rPr lang="en-US" sz="600">
                          <a:solidFill>
                            <a:srgbClr val="000000"/>
                          </a:solidFill>
                          <a:effectLst/>
                          <a:latin typeface="微软雅黑" panose="020B0503020204020204" pitchFamily="34" charset="-122"/>
                          <a:ea typeface="宋体" panose="02010600030101010101" pitchFamily="2" charset="-122"/>
                        </a:rPr>
                        <a:t>ceair.com</a:t>
                      </a:r>
                      <a:endParaRPr lang="en-US" sz="700">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spcAft>
                          <a:spcPts val="0"/>
                        </a:spcAft>
                      </a:pPr>
                      <a:r>
                        <a:rPr lang="zh-CN" altLang="en-US" sz="600">
                          <a:solidFill>
                            <a:srgbClr val="000000"/>
                          </a:solidFill>
                          <a:effectLst/>
                          <a:latin typeface="微软雅黑" panose="020B0503020204020204" pitchFamily="34" charset="-122"/>
                          <a:ea typeface="微软雅黑" panose="020B0503020204020204" pitchFamily="34" charset="-122"/>
                        </a:rPr>
                        <a:t>　</a:t>
                      </a:r>
                      <a:endParaRPr lang="zh-CN" altLang="en-US" sz="700">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2917">
                <a:tc>
                  <a:txBody>
                    <a:bodyPr/>
                    <a:lstStyle/>
                    <a:p>
                      <a:pPr algn="ctr">
                        <a:spcAft>
                          <a:spcPts val="0"/>
                        </a:spcAft>
                      </a:pPr>
                      <a:r>
                        <a:rPr lang="en-US" sz="600">
                          <a:solidFill>
                            <a:srgbClr val="000000"/>
                          </a:solidFill>
                          <a:effectLst/>
                          <a:latin typeface="微软雅黑" panose="020B0503020204020204" pitchFamily="34" charset="-122"/>
                          <a:ea typeface="宋体" panose="02010600030101010101" pitchFamily="2" charset="-122"/>
                        </a:rPr>
                        <a:t>airchina.com.cn</a:t>
                      </a:r>
                      <a:endParaRPr lang="en-US" sz="700">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spcAft>
                          <a:spcPts val="0"/>
                        </a:spcAft>
                      </a:pPr>
                      <a:r>
                        <a:rPr lang="zh-CN" altLang="en-US" sz="600">
                          <a:solidFill>
                            <a:srgbClr val="000000"/>
                          </a:solidFill>
                          <a:effectLst/>
                          <a:latin typeface="微软雅黑" panose="020B0503020204020204" pitchFamily="34" charset="-122"/>
                          <a:ea typeface="微软雅黑" panose="020B0503020204020204" pitchFamily="34" charset="-122"/>
                        </a:rPr>
                        <a:t>　</a:t>
                      </a:r>
                      <a:endParaRPr lang="zh-CN" altLang="en-US" sz="700">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2917">
                <a:tc>
                  <a:txBody>
                    <a:bodyPr/>
                    <a:lstStyle/>
                    <a:p>
                      <a:pPr algn="ctr">
                        <a:spcAft>
                          <a:spcPts val="0"/>
                        </a:spcAft>
                      </a:pPr>
                      <a:r>
                        <a:rPr lang="en-US" sz="600">
                          <a:solidFill>
                            <a:srgbClr val="000000"/>
                          </a:solidFill>
                          <a:effectLst/>
                          <a:latin typeface="微软雅黑" panose="020B0503020204020204" pitchFamily="34" charset="-122"/>
                          <a:ea typeface="宋体" panose="02010600030101010101" pitchFamily="2" charset="-122"/>
                        </a:rPr>
                        <a:t>hnair.com</a:t>
                      </a:r>
                      <a:endParaRPr lang="en-US" sz="700">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spcAft>
                          <a:spcPts val="0"/>
                        </a:spcAft>
                      </a:pPr>
                      <a:r>
                        <a:rPr lang="zh-CN" altLang="en-US" sz="600">
                          <a:solidFill>
                            <a:srgbClr val="000000"/>
                          </a:solidFill>
                          <a:effectLst/>
                          <a:latin typeface="微软雅黑" panose="020B0503020204020204" pitchFamily="34" charset="-122"/>
                          <a:ea typeface="微软雅黑" panose="020B0503020204020204" pitchFamily="34" charset="-122"/>
                        </a:rPr>
                        <a:t>　</a:t>
                      </a:r>
                      <a:endParaRPr lang="zh-CN" altLang="en-US" sz="700">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2917">
                <a:tc>
                  <a:txBody>
                    <a:bodyPr/>
                    <a:lstStyle/>
                    <a:p>
                      <a:pPr algn="ctr">
                        <a:spcAft>
                          <a:spcPts val="0"/>
                        </a:spcAft>
                      </a:pPr>
                      <a:r>
                        <a:rPr lang="en-US" sz="600">
                          <a:solidFill>
                            <a:srgbClr val="000000"/>
                          </a:solidFill>
                          <a:effectLst/>
                          <a:latin typeface="微软雅黑" panose="020B0503020204020204" pitchFamily="34" charset="-122"/>
                          <a:ea typeface="宋体" panose="02010600030101010101" pitchFamily="2" charset="-122"/>
                        </a:rPr>
                        <a:t>12306.cn</a:t>
                      </a:r>
                      <a:endParaRPr lang="en-US" sz="700">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spcAft>
                          <a:spcPts val="0"/>
                        </a:spcAft>
                      </a:pPr>
                      <a:r>
                        <a:rPr lang="zh-CN" altLang="en-US" sz="600">
                          <a:solidFill>
                            <a:srgbClr val="000000"/>
                          </a:solidFill>
                          <a:effectLst/>
                          <a:latin typeface="宋体" panose="02010600030101010101" pitchFamily="2" charset="-122"/>
                          <a:ea typeface="宋体" panose="02010600030101010101" pitchFamily="2" charset="-122"/>
                        </a:rPr>
                        <a:t>　</a:t>
                      </a:r>
                      <a:endParaRPr lang="zh-CN" altLang="en-US" sz="700">
                        <a:effectLst/>
                        <a:latin typeface="宋体" panose="02010600030101010101" pitchFamily="2" charset="-122"/>
                        <a:ea typeface="宋体" panose="02010600030101010101" pitchFamily="2" charset="-122"/>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bl>
          </a:graphicData>
        </a:graphic>
      </p:graphicFrame>
      <p:pic>
        <p:nvPicPr>
          <p:cNvPr id="7" name="图片 6"/>
          <p:cNvPicPr>
            <a:picLocks noChangeAspect="1"/>
          </p:cNvPicPr>
          <p:nvPr/>
        </p:nvPicPr>
        <p:blipFill>
          <a:blip r:embed="rId3"/>
          <a:stretch>
            <a:fillRect/>
          </a:stretch>
        </p:blipFill>
        <p:spPr>
          <a:xfrm>
            <a:off x="1661135" y="3674108"/>
            <a:ext cx="3210637" cy="552450"/>
          </a:xfrm>
          <a:prstGeom prst="roundRect">
            <a:avLst>
              <a:gd name="adj" fmla="val 8594"/>
            </a:avLst>
          </a:prstGeom>
          <a:solidFill>
            <a:srgbClr val="FFFFFF">
              <a:shade val="85000"/>
            </a:srgbClr>
          </a:solidFill>
          <a:ln>
            <a:solidFill>
              <a:srgbClr val="219FBB"/>
            </a:solidFill>
          </a:ln>
          <a:effectLst>
            <a:reflection blurRad="12700" stA="38000" endPos="28000" dist="5000" dir="5400000" sy="-100000" algn="bl" rotWithShape="0"/>
          </a:effectLst>
        </p:spPr>
      </p:pic>
      <p:cxnSp>
        <p:nvCxnSpPr>
          <p:cNvPr id="8" name="曲线连接符 7"/>
          <p:cNvCxnSpPr>
            <a:stCxn id="3" idx="2"/>
            <a:endCxn id="9" idx="0"/>
          </p:cNvCxnSpPr>
          <p:nvPr/>
        </p:nvCxnSpPr>
        <p:spPr>
          <a:xfrm rot="16200000" flipH="1">
            <a:off x="2731630" y="3139286"/>
            <a:ext cx="404210" cy="6654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9" name="左箭头 8"/>
          <p:cNvSpPr/>
          <p:nvPr/>
        </p:nvSpPr>
        <p:spPr>
          <a:xfrm>
            <a:off x="1485729" y="3071267"/>
            <a:ext cx="280405" cy="198630"/>
          </a:xfrm>
          <a:prstGeom prst="lef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defTabSz="685063"/>
            <a:endParaRPr lang="zh-CN" altLang="en-US">
              <a:solidFill>
                <a:srgbClr val="FFFFFF"/>
              </a:solidFill>
            </a:endParaRPr>
          </a:p>
        </p:txBody>
      </p:sp>
      <p:sp>
        <p:nvSpPr>
          <p:cNvPr id="10" name="文本框 9"/>
          <p:cNvSpPr txBox="1"/>
          <p:nvPr/>
        </p:nvSpPr>
        <p:spPr>
          <a:xfrm>
            <a:off x="3239787" y="3265828"/>
            <a:ext cx="1453218" cy="311621"/>
          </a:xfrm>
          <a:prstGeom prst="rect">
            <a:avLst/>
          </a:prstGeom>
          <a:noFill/>
        </p:spPr>
        <p:txBody>
          <a:bodyPr wrap="square" lIns="91436" tIns="45718" rIns="91436" bIns="45718" rtlCol="0">
            <a:spAutoFit/>
          </a:bodyPr>
          <a:lstStyle/>
          <a:p>
            <a:pPr defTabSz="685063"/>
            <a:r>
              <a:rPr lang="zh-CN" altLang="en-US">
                <a:solidFill>
                  <a:srgbClr val="000000"/>
                </a:solidFill>
              </a:rPr>
              <a:t>免</a:t>
            </a:r>
            <a:r>
              <a:rPr lang="zh-CN" altLang="en-US" smtClean="0">
                <a:solidFill>
                  <a:srgbClr val="000000"/>
                </a:solidFill>
              </a:rPr>
              <a:t>打扰时间设定</a:t>
            </a:r>
            <a:endParaRPr lang="zh-CN" altLang="en-US">
              <a:solidFill>
                <a:srgbClr val="000000"/>
              </a:solidFill>
            </a:endParaRPr>
          </a:p>
        </p:txBody>
      </p:sp>
      <p:sp>
        <p:nvSpPr>
          <p:cNvPr id="11" name="文本框 10"/>
          <p:cNvSpPr txBox="1"/>
          <p:nvPr/>
        </p:nvSpPr>
        <p:spPr>
          <a:xfrm>
            <a:off x="2009283" y="1888666"/>
            <a:ext cx="1453218" cy="311621"/>
          </a:xfrm>
          <a:prstGeom prst="rect">
            <a:avLst/>
          </a:prstGeom>
          <a:noFill/>
        </p:spPr>
        <p:txBody>
          <a:bodyPr wrap="square" lIns="91436" tIns="45718" rIns="91436" bIns="45718" rtlCol="0">
            <a:spAutoFit/>
          </a:bodyPr>
          <a:lstStyle/>
          <a:p>
            <a:pPr defTabSz="685063"/>
            <a:r>
              <a:rPr lang="zh-CN" altLang="en-US" smtClean="0">
                <a:solidFill>
                  <a:srgbClr val="000000"/>
                </a:solidFill>
              </a:rPr>
              <a:t>营销规则配置</a:t>
            </a:r>
            <a:endParaRPr lang="zh-CN" altLang="en-US">
              <a:solidFill>
                <a:srgbClr val="000000"/>
              </a:solidFill>
            </a:endParaRPr>
          </a:p>
        </p:txBody>
      </p:sp>
      <p:cxnSp>
        <p:nvCxnSpPr>
          <p:cNvPr id="12" name="直接连接符 19"/>
          <p:cNvCxnSpPr/>
          <p:nvPr/>
        </p:nvCxnSpPr>
        <p:spPr>
          <a:xfrm>
            <a:off x="4915150" y="1888664"/>
            <a:ext cx="0" cy="2484000"/>
          </a:xfrm>
          <a:prstGeom prst="line">
            <a:avLst/>
          </a:prstGeom>
          <a:ln w="9525">
            <a:prstDash val="lgDashDotDot"/>
          </a:ln>
        </p:spPr>
        <p:style>
          <a:lnRef idx="3">
            <a:schemeClr val="accent5"/>
          </a:lnRef>
          <a:fillRef idx="0">
            <a:schemeClr val="accent5"/>
          </a:fillRef>
          <a:effectRef idx="2">
            <a:schemeClr val="accent5"/>
          </a:effectRef>
          <a:fontRef idx="minor">
            <a:schemeClr val="tx1"/>
          </a:fontRef>
        </p:style>
      </p:cxnSp>
      <p:cxnSp>
        <p:nvCxnSpPr>
          <p:cNvPr id="13" name="直接连接符 37"/>
          <p:cNvCxnSpPr/>
          <p:nvPr/>
        </p:nvCxnSpPr>
        <p:spPr>
          <a:xfrm>
            <a:off x="7794332" y="1873333"/>
            <a:ext cx="0" cy="2484000"/>
          </a:xfrm>
          <a:prstGeom prst="line">
            <a:avLst/>
          </a:prstGeom>
          <a:ln w="9525">
            <a:prstDash val="lgDashDotDot"/>
          </a:ln>
        </p:spPr>
        <p:style>
          <a:lnRef idx="3">
            <a:schemeClr val="accent5"/>
          </a:lnRef>
          <a:fillRef idx="0">
            <a:schemeClr val="accent5"/>
          </a:fillRef>
          <a:effectRef idx="2">
            <a:schemeClr val="accent5"/>
          </a:effectRef>
          <a:fontRef idx="minor">
            <a:schemeClr val="tx1"/>
          </a:fontRef>
        </p:style>
      </p:cxnSp>
      <p:sp>
        <p:nvSpPr>
          <p:cNvPr id="14" name="文本框 13"/>
          <p:cNvSpPr txBox="1"/>
          <p:nvPr/>
        </p:nvSpPr>
        <p:spPr>
          <a:xfrm>
            <a:off x="7868886" y="1873334"/>
            <a:ext cx="1453218" cy="311621"/>
          </a:xfrm>
          <a:prstGeom prst="rect">
            <a:avLst/>
          </a:prstGeom>
          <a:noFill/>
        </p:spPr>
        <p:txBody>
          <a:bodyPr wrap="square" lIns="91436" tIns="45718" rIns="91436" bIns="45718" rtlCol="0">
            <a:spAutoFit/>
          </a:bodyPr>
          <a:lstStyle/>
          <a:p>
            <a:pPr defTabSz="685063"/>
            <a:r>
              <a:rPr lang="zh-CN" altLang="en-US" smtClean="0">
                <a:solidFill>
                  <a:srgbClr val="000000"/>
                </a:solidFill>
              </a:rPr>
              <a:t>营销计划触达</a:t>
            </a:r>
            <a:endParaRPr lang="zh-CN" altLang="en-US">
              <a:solidFill>
                <a:srgbClr val="000000"/>
              </a:solidFill>
            </a:endParaRPr>
          </a:p>
        </p:txBody>
      </p:sp>
      <p:grpSp>
        <p:nvGrpSpPr>
          <p:cNvPr id="15" name="组合 39"/>
          <p:cNvGrpSpPr/>
          <p:nvPr/>
        </p:nvGrpSpPr>
        <p:grpSpPr>
          <a:xfrm>
            <a:off x="8256562" y="2589659"/>
            <a:ext cx="521683" cy="1076496"/>
            <a:chOff x="6871014" y="2632134"/>
            <a:chExt cx="521683" cy="1076496"/>
          </a:xfrm>
        </p:grpSpPr>
        <p:sp>
          <p:nvSpPr>
            <p:cNvPr id="16" name="圆角矩形 15"/>
            <p:cNvSpPr/>
            <p:nvPr/>
          </p:nvSpPr>
          <p:spPr>
            <a:xfrm>
              <a:off x="6873770" y="2632134"/>
              <a:ext cx="518927" cy="1076496"/>
            </a:xfrm>
            <a:prstGeom prst="roundRect">
              <a:avLst>
                <a:gd name="adj" fmla="val 387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063"/>
              <a:endParaRPr lang="zh-CN" altLang="en-US">
                <a:solidFill>
                  <a:srgbClr val="FFFFFF"/>
                </a:solidFill>
              </a:endParaRPr>
            </a:p>
          </p:txBody>
        </p:sp>
        <p:sp>
          <p:nvSpPr>
            <p:cNvPr id="17" name="KSO_Shape"/>
            <p:cNvSpPr>
              <a:spLocks/>
            </p:cNvSpPr>
            <p:nvPr/>
          </p:nvSpPr>
          <p:spPr bwMode="auto">
            <a:xfrm flipH="1">
              <a:off x="7024431" y="2723755"/>
              <a:ext cx="216000" cy="324000"/>
            </a:xfrm>
            <a:custGeom>
              <a:avLst/>
              <a:gdLst/>
              <a:ahLst/>
              <a:cxnLst/>
              <a:rect l="0" t="0" r="r" b="b"/>
              <a:pathLst>
                <a:path w="1366838" h="3292475">
                  <a:moveTo>
                    <a:pt x="402179" y="752475"/>
                  </a:moveTo>
                  <a:lnTo>
                    <a:pt x="964659" y="752475"/>
                  </a:lnTo>
                  <a:lnTo>
                    <a:pt x="971008" y="752793"/>
                  </a:lnTo>
                  <a:lnTo>
                    <a:pt x="977673" y="753427"/>
                  </a:lnTo>
                  <a:lnTo>
                    <a:pt x="983387" y="754380"/>
                  </a:lnTo>
                  <a:lnTo>
                    <a:pt x="989736" y="755332"/>
                  </a:lnTo>
                  <a:lnTo>
                    <a:pt x="999893" y="756920"/>
                  </a:lnTo>
                  <a:lnTo>
                    <a:pt x="1010368" y="759142"/>
                  </a:lnTo>
                  <a:lnTo>
                    <a:pt x="1021796" y="761681"/>
                  </a:lnTo>
                  <a:lnTo>
                    <a:pt x="1033541" y="765174"/>
                  </a:lnTo>
                  <a:lnTo>
                    <a:pt x="1045920" y="769300"/>
                  </a:lnTo>
                  <a:lnTo>
                    <a:pt x="1058617" y="774697"/>
                  </a:lnTo>
                  <a:lnTo>
                    <a:pt x="1071632" y="780729"/>
                  </a:lnTo>
                  <a:lnTo>
                    <a:pt x="1078298" y="784221"/>
                  </a:lnTo>
                  <a:lnTo>
                    <a:pt x="1084646" y="788031"/>
                  </a:lnTo>
                  <a:lnTo>
                    <a:pt x="1093851" y="793110"/>
                  </a:lnTo>
                  <a:lnTo>
                    <a:pt x="1102739" y="799142"/>
                  </a:lnTo>
                  <a:lnTo>
                    <a:pt x="1111627" y="805491"/>
                  </a:lnTo>
                  <a:lnTo>
                    <a:pt x="1121150" y="812158"/>
                  </a:lnTo>
                  <a:lnTo>
                    <a:pt x="1130038" y="819459"/>
                  </a:lnTo>
                  <a:lnTo>
                    <a:pt x="1138926" y="827396"/>
                  </a:lnTo>
                  <a:lnTo>
                    <a:pt x="1147814" y="835650"/>
                  </a:lnTo>
                  <a:lnTo>
                    <a:pt x="1156702" y="844539"/>
                  </a:lnTo>
                  <a:lnTo>
                    <a:pt x="1165590" y="853745"/>
                  </a:lnTo>
                  <a:lnTo>
                    <a:pt x="1174160" y="863586"/>
                  </a:lnTo>
                  <a:lnTo>
                    <a:pt x="1182731" y="874062"/>
                  </a:lnTo>
                  <a:lnTo>
                    <a:pt x="1190984" y="884856"/>
                  </a:lnTo>
                  <a:lnTo>
                    <a:pt x="1199554" y="896285"/>
                  </a:lnTo>
                  <a:lnTo>
                    <a:pt x="1207808" y="908348"/>
                  </a:lnTo>
                  <a:lnTo>
                    <a:pt x="1215743" y="920729"/>
                  </a:lnTo>
                  <a:lnTo>
                    <a:pt x="1223361" y="933745"/>
                  </a:lnTo>
                  <a:lnTo>
                    <a:pt x="1230980" y="947713"/>
                  </a:lnTo>
                  <a:lnTo>
                    <a:pt x="1238598" y="961999"/>
                  </a:lnTo>
                  <a:lnTo>
                    <a:pt x="1245899" y="976920"/>
                  </a:lnTo>
                  <a:lnTo>
                    <a:pt x="1253200" y="992158"/>
                  </a:lnTo>
                  <a:lnTo>
                    <a:pt x="1260183" y="1008666"/>
                  </a:lnTo>
                  <a:lnTo>
                    <a:pt x="1267166" y="1025173"/>
                  </a:lnTo>
                  <a:lnTo>
                    <a:pt x="1274150" y="1042316"/>
                  </a:lnTo>
                  <a:lnTo>
                    <a:pt x="1280498" y="1060729"/>
                  </a:lnTo>
                  <a:lnTo>
                    <a:pt x="1286847" y="1079459"/>
                  </a:lnTo>
                  <a:lnTo>
                    <a:pt x="1293195" y="1098824"/>
                  </a:lnTo>
                  <a:lnTo>
                    <a:pt x="1298909" y="1119142"/>
                  </a:lnTo>
                  <a:lnTo>
                    <a:pt x="1304623" y="1140094"/>
                  </a:lnTo>
                  <a:lnTo>
                    <a:pt x="1310336" y="1161681"/>
                  </a:lnTo>
                  <a:lnTo>
                    <a:pt x="1315733" y="1184221"/>
                  </a:lnTo>
                  <a:lnTo>
                    <a:pt x="1320811" y="1207713"/>
                  </a:lnTo>
                  <a:lnTo>
                    <a:pt x="1325573" y="1231840"/>
                  </a:lnTo>
                  <a:lnTo>
                    <a:pt x="1330334" y="1256602"/>
                  </a:lnTo>
                  <a:lnTo>
                    <a:pt x="1334778" y="1282634"/>
                  </a:lnTo>
                  <a:lnTo>
                    <a:pt x="1338905" y="1309300"/>
                  </a:lnTo>
                  <a:lnTo>
                    <a:pt x="1343031" y="1336920"/>
                  </a:lnTo>
                  <a:lnTo>
                    <a:pt x="1346523" y="1365491"/>
                  </a:lnTo>
                  <a:lnTo>
                    <a:pt x="1350015" y="1395015"/>
                  </a:lnTo>
                  <a:lnTo>
                    <a:pt x="1352871" y="1425491"/>
                  </a:lnTo>
                  <a:lnTo>
                    <a:pt x="1355411" y="1456920"/>
                  </a:lnTo>
                  <a:lnTo>
                    <a:pt x="1358268" y="1489300"/>
                  </a:lnTo>
                  <a:lnTo>
                    <a:pt x="1360490" y="1522634"/>
                  </a:lnTo>
                  <a:lnTo>
                    <a:pt x="1362077" y="1557237"/>
                  </a:lnTo>
                  <a:lnTo>
                    <a:pt x="1363664" y="1592793"/>
                  </a:lnTo>
                  <a:lnTo>
                    <a:pt x="1365251" y="1629300"/>
                  </a:lnTo>
                  <a:lnTo>
                    <a:pt x="1365886" y="1667078"/>
                  </a:lnTo>
                  <a:lnTo>
                    <a:pt x="1366521" y="1705808"/>
                  </a:lnTo>
                  <a:lnTo>
                    <a:pt x="1366838" y="1745491"/>
                  </a:lnTo>
                  <a:lnTo>
                    <a:pt x="1366521" y="1779459"/>
                  </a:lnTo>
                  <a:lnTo>
                    <a:pt x="1366203" y="1813745"/>
                  </a:lnTo>
                  <a:lnTo>
                    <a:pt x="1365568" y="1848983"/>
                  </a:lnTo>
                  <a:lnTo>
                    <a:pt x="1364934" y="1884856"/>
                  </a:lnTo>
                  <a:lnTo>
                    <a:pt x="1363346" y="1921681"/>
                  </a:lnTo>
                  <a:lnTo>
                    <a:pt x="1362077" y="1959142"/>
                  </a:lnTo>
                  <a:lnTo>
                    <a:pt x="1360490" y="1997872"/>
                  </a:lnTo>
                  <a:lnTo>
                    <a:pt x="1358585" y="2037237"/>
                  </a:lnTo>
                  <a:lnTo>
                    <a:pt x="1357950" y="2042951"/>
                  </a:lnTo>
                  <a:lnTo>
                    <a:pt x="1357315" y="2048666"/>
                  </a:lnTo>
                  <a:lnTo>
                    <a:pt x="1356046" y="2054062"/>
                  </a:lnTo>
                  <a:lnTo>
                    <a:pt x="1354776" y="2059777"/>
                  </a:lnTo>
                  <a:lnTo>
                    <a:pt x="1353506" y="2065173"/>
                  </a:lnTo>
                  <a:lnTo>
                    <a:pt x="1351602" y="2070570"/>
                  </a:lnTo>
                  <a:lnTo>
                    <a:pt x="1349380" y="2075332"/>
                  </a:lnTo>
                  <a:lnTo>
                    <a:pt x="1347475" y="2080412"/>
                  </a:lnTo>
                  <a:lnTo>
                    <a:pt x="1344936" y="2085491"/>
                  </a:lnTo>
                  <a:lnTo>
                    <a:pt x="1342079" y="2090253"/>
                  </a:lnTo>
                  <a:lnTo>
                    <a:pt x="1339540" y="2094697"/>
                  </a:lnTo>
                  <a:lnTo>
                    <a:pt x="1336365" y="2099459"/>
                  </a:lnTo>
                  <a:lnTo>
                    <a:pt x="1332874" y="2103586"/>
                  </a:lnTo>
                  <a:lnTo>
                    <a:pt x="1329699" y="2107713"/>
                  </a:lnTo>
                  <a:lnTo>
                    <a:pt x="1325890" y="2111840"/>
                  </a:lnTo>
                  <a:lnTo>
                    <a:pt x="1322081" y="2115650"/>
                  </a:lnTo>
                  <a:lnTo>
                    <a:pt x="1317955" y="2119142"/>
                  </a:lnTo>
                  <a:lnTo>
                    <a:pt x="1314145" y="2122634"/>
                  </a:lnTo>
                  <a:lnTo>
                    <a:pt x="1309701" y="2125809"/>
                  </a:lnTo>
                  <a:lnTo>
                    <a:pt x="1304940" y="2128983"/>
                  </a:lnTo>
                  <a:lnTo>
                    <a:pt x="1300496" y="2131523"/>
                  </a:lnTo>
                  <a:lnTo>
                    <a:pt x="1295735" y="2134380"/>
                  </a:lnTo>
                  <a:lnTo>
                    <a:pt x="1290656" y="2136602"/>
                  </a:lnTo>
                  <a:lnTo>
                    <a:pt x="1285894" y="2138824"/>
                  </a:lnTo>
                  <a:lnTo>
                    <a:pt x="1280816" y="2141047"/>
                  </a:lnTo>
                  <a:lnTo>
                    <a:pt x="1275419" y="2142634"/>
                  </a:lnTo>
                  <a:lnTo>
                    <a:pt x="1270023" y="2143904"/>
                  </a:lnTo>
                  <a:lnTo>
                    <a:pt x="1264627" y="2145174"/>
                  </a:lnTo>
                  <a:lnTo>
                    <a:pt x="1259231" y="2145809"/>
                  </a:lnTo>
                  <a:lnTo>
                    <a:pt x="1253517" y="2146761"/>
                  </a:lnTo>
                  <a:lnTo>
                    <a:pt x="1247803" y="2147396"/>
                  </a:lnTo>
                  <a:lnTo>
                    <a:pt x="1242090" y="2147396"/>
                  </a:lnTo>
                  <a:lnTo>
                    <a:pt x="1236059" y="2147396"/>
                  </a:lnTo>
                  <a:lnTo>
                    <a:pt x="1230027" y="2146443"/>
                  </a:lnTo>
                  <a:lnTo>
                    <a:pt x="1223996" y="2145809"/>
                  </a:lnTo>
                  <a:lnTo>
                    <a:pt x="1218283" y="2144856"/>
                  </a:lnTo>
                  <a:lnTo>
                    <a:pt x="1212252" y="2143586"/>
                  </a:lnTo>
                  <a:lnTo>
                    <a:pt x="1207173" y="2141999"/>
                  </a:lnTo>
                  <a:lnTo>
                    <a:pt x="1201459" y="2140094"/>
                  </a:lnTo>
                  <a:lnTo>
                    <a:pt x="1196063" y="2137872"/>
                  </a:lnTo>
                  <a:lnTo>
                    <a:pt x="1190984" y="2135650"/>
                  </a:lnTo>
                  <a:lnTo>
                    <a:pt x="1186223" y="2133110"/>
                  </a:lnTo>
                  <a:lnTo>
                    <a:pt x="1181144" y="2129936"/>
                  </a:lnTo>
                  <a:lnTo>
                    <a:pt x="1176382" y="2127078"/>
                  </a:lnTo>
                  <a:lnTo>
                    <a:pt x="1171938" y="2123586"/>
                  </a:lnTo>
                  <a:lnTo>
                    <a:pt x="1167494" y="2120412"/>
                  </a:lnTo>
                  <a:lnTo>
                    <a:pt x="1163050" y="2116602"/>
                  </a:lnTo>
                  <a:lnTo>
                    <a:pt x="1159241" y="2112793"/>
                  </a:lnTo>
                  <a:lnTo>
                    <a:pt x="1155432" y="2108666"/>
                  </a:lnTo>
                  <a:lnTo>
                    <a:pt x="1151941" y="2104539"/>
                  </a:lnTo>
                  <a:lnTo>
                    <a:pt x="1148131" y="2100094"/>
                  </a:lnTo>
                  <a:lnTo>
                    <a:pt x="1145275" y="2095332"/>
                  </a:lnTo>
                  <a:lnTo>
                    <a:pt x="1142418" y="2090888"/>
                  </a:lnTo>
                  <a:lnTo>
                    <a:pt x="1139243" y="2085808"/>
                  </a:lnTo>
                  <a:lnTo>
                    <a:pt x="1137021" y="2080729"/>
                  </a:lnTo>
                  <a:lnTo>
                    <a:pt x="1134482" y="2075332"/>
                  </a:lnTo>
                  <a:lnTo>
                    <a:pt x="1132578" y="2070253"/>
                  </a:lnTo>
                  <a:lnTo>
                    <a:pt x="1130673" y="2064856"/>
                  </a:lnTo>
                  <a:lnTo>
                    <a:pt x="1129403" y="2059459"/>
                  </a:lnTo>
                  <a:lnTo>
                    <a:pt x="1128134" y="2053745"/>
                  </a:lnTo>
                  <a:lnTo>
                    <a:pt x="1126864" y="2048348"/>
                  </a:lnTo>
                  <a:lnTo>
                    <a:pt x="1126229" y="2042316"/>
                  </a:lnTo>
                  <a:lnTo>
                    <a:pt x="1125594" y="2036602"/>
                  </a:lnTo>
                  <a:lnTo>
                    <a:pt x="1125594" y="2030570"/>
                  </a:lnTo>
                  <a:lnTo>
                    <a:pt x="1125912" y="2024539"/>
                  </a:lnTo>
                  <a:lnTo>
                    <a:pt x="1127499" y="1986761"/>
                  </a:lnTo>
                  <a:lnTo>
                    <a:pt x="1129403" y="1949618"/>
                  </a:lnTo>
                  <a:lnTo>
                    <a:pt x="1130990" y="1913745"/>
                  </a:lnTo>
                  <a:lnTo>
                    <a:pt x="1131943" y="1878189"/>
                  </a:lnTo>
                  <a:lnTo>
                    <a:pt x="1132895" y="1843904"/>
                  </a:lnTo>
                  <a:lnTo>
                    <a:pt x="1133212" y="1810253"/>
                  </a:lnTo>
                  <a:lnTo>
                    <a:pt x="1133530" y="1777554"/>
                  </a:lnTo>
                  <a:lnTo>
                    <a:pt x="1133847" y="1745491"/>
                  </a:lnTo>
                  <a:lnTo>
                    <a:pt x="1133530" y="1697237"/>
                  </a:lnTo>
                  <a:lnTo>
                    <a:pt x="1132578" y="1650888"/>
                  </a:lnTo>
                  <a:lnTo>
                    <a:pt x="1131308" y="1606443"/>
                  </a:lnTo>
                  <a:lnTo>
                    <a:pt x="1129721" y="1563904"/>
                  </a:lnTo>
                  <a:lnTo>
                    <a:pt x="1127181" y="1522951"/>
                  </a:lnTo>
                  <a:lnTo>
                    <a:pt x="1124324" y="1483904"/>
                  </a:lnTo>
                  <a:lnTo>
                    <a:pt x="1121150" y="1447078"/>
                  </a:lnTo>
                  <a:lnTo>
                    <a:pt x="1117341" y="1411840"/>
                  </a:lnTo>
                  <a:lnTo>
                    <a:pt x="1113215" y="1378507"/>
                  </a:lnTo>
                  <a:lnTo>
                    <a:pt x="1109088" y="1346443"/>
                  </a:lnTo>
                  <a:lnTo>
                    <a:pt x="1104327" y="1316285"/>
                  </a:lnTo>
                  <a:lnTo>
                    <a:pt x="1099565" y="1288031"/>
                  </a:lnTo>
                  <a:lnTo>
                    <a:pt x="1094169" y="1261047"/>
                  </a:lnTo>
                  <a:lnTo>
                    <a:pt x="1088455" y="1235332"/>
                  </a:lnTo>
                  <a:lnTo>
                    <a:pt x="1082742" y="1211840"/>
                  </a:lnTo>
                  <a:lnTo>
                    <a:pt x="1076710" y="1189300"/>
                  </a:lnTo>
                  <a:lnTo>
                    <a:pt x="1076710" y="1585174"/>
                  </a:lnTo>
                  <a:lnTo>
                    <a:pt x="1076710" y="1860412"/>
                  </a:lnTo>
                  <a:lnTo>
                    <a:pt x="1076710" y="3112475"/>
                  </a:lnTo>
                  <a:lnTo>
                    <a:pt x="1076710" y="3121681"/>
                  </a:lnTo>
                  <a:lnTo>
                    <a:pt x="1075758" y="3130888"/>
                  </a:lnTo>
                  <a:lnTo>
                    <a:pt x="1074806" y="3139777"/>
                  </a:lnTo>
                  <a:lnTo>
                    <a:pt x="1073219" y="3148666"/>
                  </a:lnTo>
                  <a:lnTo>
                    <a:pt x="1071314" y="3157237"/>
                  </a:lnTo>
                  <a:lnTo>
                    <a:pt x="1068775" y="3166126"/>
                  </a:lnTo>
                  <a:lnTo>
                    <a:pt x="1065918" y="3174380"/>
                  </a:lnTo>
                  <a:lnTo>
                    <a:pt x="1062744" y="3182634"/>
                  </a:lnTo>
                  <a:lnTo>
                    <a:pt x="1059252" y="3190570"/>
                  </a:lnTo>
                  <a:lnTo>
                    <a:pt x="1055125" y="3198189"/>
                  </a:lnTo>
                  <a:lnTo>
                    <a:pt x="1050999" y="3205808"/>
                  </a:lnTo>
                  <a:lnTo>
                    <a:pt x="1046238" y="3213110"/>
                  </a:lnTo>
                  <a:lnTo>
                    <a:pt x="1041159" y="3220094"/>
                  </a:lnTo>
                  <a:lnTo>
                    <a:pt x="1036080" y="3226761"/>
                  </a:lnTo>
                  <a:lnTo>
                    <a:pt x="1030366" y="3233428"/>
                  </a:lnTo>
                  <a:lnTo>
                    <a:pt x="1024335" y="3239777"/>
                  </a:lnTo>
                  <a:lnTo>
                    <a:pt x="1017987" y="3245808"/>
                  </a:lnTo>
                  <a:lnTo>
                    <a:pt x="1011321" y="3251523"/>
                  </a:lnTo>
                  <a:lnTo>
                    <a:pt x="1004655" y="3256602"/>
                  </a:lnTo>
                  <a:lnTo>
                    <a:pt x="997354" y="3261681"/>
                  </a:lnTo>
                  <a:lnTo>
                    <a:pt x="990053" y="3266443"/>
                  </a:lnTo>
                  <a:lnTo>
                    <a:pt x="982752" y="3270570"/>
                  </a:lnTo>
                  <a:lnTo>
                    <a:pt x="974817" y="3274697"/>
                  </a:lnTo>
                  <a:lnTo>
                    <a:pt x="966881" y="3278189"/>
                  </a:lnTo>
                  <a:lnTo>
                    <a:pt x="958945" y="3281681"/>
                  </a:lnTo>
                  <a:lnTo>
                    <a:pt x="950692" y="3284221"/>
                  </a:lnTo>
                  <a:lnTo>
                    <a:pt x="942122" y="3287078"/>
                  </a:lnTo>
                  <a:lnTo>
                    <a:pt x="933234" y="3288983"/>
                  </a:lnTo>
                  <a:lnTo>
                    <a:pt x="924346" y="3290253"/>
                  </a:lnTo>
                  <a:lnTo>
                    <a:pt x="915458" y="3291523"/>
                  </a:lnTo>
                  <a:lnTo>
                    <a:pt x="906570" y="3292158"/>
                  </a:lnTo>
                  <a:lnTo>
                    <a:pt x="897047" y="3292475"/>
                  </a:lnTo>
                  <a:lnTo>
                    <a:pt x="887842" y="3292158"/>
                  </a:lnTo>
                  <a:lnTo>
                    <a:pt x="878636" y="3291523"/>
                  </a:lnTo>
                  <a:lnTo>
                    <a:pt x="869431" y="3290253"/>
                  </a:lnTo>
                  <a:lnTo>
                    <a:pt x="860543" y="3288983"/>
                  </a:lnTo>
                  <a:lnTo>
                    <a:pt x="851973" y="3287078"/>
                  </a:lnTo>
                  <a:lnTo>
                    <a:pt x="843719" y="3284221"/>
                  </a:lnTo>
                  <a:lnTo>
                    <a:pt x="835149" y="3281681"/>
                  </a:lnTo>
                  <a:lnTo>
                    <a:pt x="826896" y="3278189"/>
                  </a:lnTo>
                  <a:lnTo>
                    <a:pt x="818960" y="3274697"/>
                  </a:lnTo>
                  <a:lnTo>
                    <a:pt x="811025" y="3270570"/>
                  </a:lnTo>
                  <a:lnTo>
                    <a:pt x="803724" y="3266443"/>
                  </a:lnTo>
                  <a:lnTo>
                    <a:pt x="796423" y="3261681"/>
                  </a:lnTo>
                  <a:lnTo>
                    <a:pt x="789440" y="3256602"/>
                  </a:lnTo>
                  <a:lnTo>
                    <a:pt x="782456" y="3251523"/>
                  </a:lnTo>
                  <a:lnTo>
                    <a:pt x="775790" y="3245808"/>
                  </a:lnTo>
                  <a:lnTo>
                    <a:pt x="770077" y="3239777"/>
                  </a:lnTo>
                  <a:lnTo>
                    <a:pt x="764045" y="3233428"/>
                  </a:lnTo>
                  <a:lnTo>
                    <a:pt x="758332" y="3226761"/>
                  </a:lnTo>
                  <a:lnTo>
                    <a:pt x="752936" y="3220094"/>
                  </a:lnTo>
                  <a:lnTo>
                    <a:pt x="747857" y="3213110"/>
                  </a:lnTo>
                  <a:lnTo>
                    <a:pt x="743095" y="3205808"/>
                  </a:lnTo>
                  <a:lnTo>
                    <a:pt x="738651" y="3198189"/>
                  </a:lnTo>
                  <a:lnTo>
                    <a:pt x="734842" y="3190570"/>
                  </a:lnTo>
                  <a:lnTo>
                    <a:pt x="731351" y="3182634"/>
                  </a:lnTo>
                  <a:lnTo>
                    <a:pt x="728176" y="3174380"/>
                  </a:lnTo>
                  <a:lnTo>
                    <a:pt x="725002" y="3166126"/>
                  </a:lnTo>
                  <a:lnTo>
                    <a:pt x="722780" y="3157237"/>
                  </a:lnTo>
                  <a:lnTo>
                    <a:pt x="720875" y="3148666"/>
                  </a:lnTo>
                  <a:lnTo>
                    <a:pt x="718971" y="3139777"/>
                  </a:lnTo>
                  <a:lnTo>
                    <a:pt x="718019" y="3130888"/>
                  </a:lnTo>
                  <a:lnTo>
                    <a:pt x="717384" y="3121681"/>
                  </a:lnTo>
                  <a:lnTo>
                    <a:pt x="717066" y="3112475"/>
                  </a:lnTo>
                  <a:lnTo>
                    <a:pt x="717066" y="1973110"/>
                  </a:lnTo>
                  <a:lnTo>
                    <a:pt x="649772" y="1973110"/>
                  </a:lnTo>
                  <a:lnTo>
                    <a:pt x="649772" y="3112475"/>
                  </a:lnTo>
                  <a:lnTo>
                    <a:pt x="649455" y="3121681"/>
                  </a:lnTo>
                  <a:lnTo>
                    <a:pt x="648820" y="3130888"/>
                  </a:lnTo>
                  <a:lnTo>
                    <a:pt x="647550" y="3139777"/>
                  </a:lnTo>
                  <a:lnTo>
                    <a:pt x="645963" y="3148666"/>
                  </a:lnTo>
                  <a:lnTo>
                    <a:pt x="644058" y="3157237"/>
                  </a:lnTo>
                  <a:lnTo>
                    <a:pt x="641836" y="3166126"/>
                  </a:lnTo>
                  <a:lnTo>
                    <a:pt x="638662" y="3174380"/>
                  </a:lnTo>
                  <a:lnTo>
                    <a:pt x="635488" y="3182634"/>
                  </a:lnTo>
                  <a:lnTo>
                    <a:pt x="631679" y="3190570"/>
                  </a:lnTo>
                  <a:lnTo>
                    <a:pt x="628187" y="3198189"/>
                  </a:lnTo>
                  <a:lnTo>
                    <a:pt x="623426" y="3205808"/>
                  </a:lnTo>
                  <a:lnTo>
                    <a:pt x="618664" y="3213110"/>
                  </a:lnTo>
                  <a:lnTo>
                    <a:pt x="613903" y="3220094"/>
                  </a:lnTo>
                  <a:lnTo>
                    <a:pt x="608507" y="3226761"/>
                  </a:lnTo>
                  <a:lnTo>
                    <a:pt x="602793" y="3233428"/>
                  </a:lnTo>
                  <a:lnTo>
                    <a:pt x="596762" y="3239777"/>
                  </a:lnTo>
                  <a:lnTo>
                    <a:pt x="590413" y="3245808"/>
                  </a:lnTo>
                  <a:lnTo>
                    <a:pt x="584382" y="3251523"/>
                  </a:lnTo>
                  <a:lnTo>
                    <a:pt x="577399" y="3256602"/>
                  </a:lnTo>
                  <a:lnTo>
                    <a:pt x="570415" y="3261681"/>
                  </a:lnTo>
                  <a:lnTo>
                    <a:pt x="563115" y="3266443"/>
                  </a:lnTo>
                  <a:lnTo>
                    <a:pt x="555496" y="3270570"/>
                  </a:lnTo>
                  <a:lnTo>
                    <a:pt x="547561" y="3274697"/>
                  </a:lnTo>
                  <a:lnTo>
                    <a:pt x="539625" y="3278189"/>
                  </a:lnTo>
                  <a:lnTo>
                    <a:pt x="531372" y="3281681"/>
                  </a:lnTo>
                  <a:lnTo>
                    <a:pt x="523119" y="3284221"/>
                  </a:lnTo>
                  <a:lnTo>
                    <a:pt x="514866" y="3287078"/>
                  </a:lnTo>
                  <a:lnTo>
                    <a:pt x="505978" y="3288983"/>
                  </a:lnTo>
                  <a:lnTo>
                    <a:pt x="497090" y="3290253"/>
                  </a:lnTo>
                  <a:lnTo>
                    <a:pt x="488202" y="3291523"/>
                  </a:lnTo>
                  <a:lnTo>
                    <a:pt x="478997" y="3292158"/>
                  </a:lnTo>
                  <a:lnTo>
                    <a:pt x="469791" y="3292475"/>
                  </a:lnTo>
                  <a:lnTo>
                    <a:pt x="460268" y="3292158"/>
                  </a:lnTo>
                  <a:lnTo>
                    <a:pt x="451380" y="3291523"/>
                  </a:lnTo>
                  <a:lnTo>
                    <a:pt x="442493" y="3290253"/>
                  </a:lnTo>
                  <a:lnTo>
                    <a:pt x="433605" y="3288983"/>
                  </a:lnTo>
                  <a:lnTo>
                    <a:pt x="424717" y="3287078"/>
                  </a:lnTo>
                  <a:lnTo>
                    <a:pt x="416146" y="3284221"/>
                  </a:lnTo>
                  <a:lnTo>
                    <a:pt x="407893" y="3281681"/>
                  </a:lnTo>
                  <a:lnTo>
                    <a:pt x="399640" y="3278189"/>
                  </a:lnTo>
                  <a:lnTo>
                    <a:pt x="391704" y="3274697"/>
                  </a:lnTo>
                  <a:lnTo>
                    <a:pt x="384086" y="3270570"/>
                  </a:lnTo>
                  <a:lnTo>
                    <a:pt x="376468" y="3266443"/>
                  </a:lnTo>
                  <a:lnTo>
                    <a:pt x="368850" y="3261681"/>
                  </a:lnTo>
                  <a:lnTo>
                    <a:pt x="362184" y="3256602"/>
                  </a:lnTo>
                  <a:lnTo>
                    <a:pt x="355518" y="3251523"/>
                  </a:lnTo>
                  <a:lnTo>
                    <a:pt x="348852" y="3245808"/>
                  </a:lnTo>
                  <a:lnTo>
                    <a:pt x="342503" y="3239777"/>
                  </a:lnTo>
                  <a:lnTo>
                    <a:pt x="336472" y="3233428"/>
                  </a:lnTo>
                  <a:lnTo>
                    <a:pt x="330758" y="3226761"/>
                  </a:lnTo>
                  <a:lnTo>
                    <a:pt x="325362" y="3220094"/>
                  </a:lnTo>
                  <a:lnTo>
                    <a:pt x="320601" y="3213110"/>
                  </a:lnTo>
                  <a:lnTo>
                    <a:pt x="315839" y="3205808"/>
                  </a:lnTo>
                  <a:lnTo>
                    <a:pt x="311395" y="3198189"/>
                  </a:lnTo>
                  <a:lnTo>
                    <a:pt x="307586" y="3190570"/>
                  </a:lnTo>
                  <a:lnTo>
                    <a:pt x="303777" y="3182634"/>
                  </a:lnTo>
                  <a:lnTo>
                    <a:pt x="300603" y="3174380"/>
                  </a:lnTo>
                  <a:lnTo>
                    <a:pt x="298064" y="3166126"/>
                  </a:lnTo>
                  <a:lnTo>
                    <a:pt x="295524" y="3157237"/>
                  </a:lnTo>
                  <a:lnTo>
                    <a:pt x="293620" y="3148666"/>
                  </a:lnTo>
                  <a:lnTo>
                    <a:pt x="292032" y="3139777"/>
                  </a:lnTo>
                  <a:lnTo>
                    <a:pt x="290763" y="3130888"/>
                  </a:lnTo>
                  <a:lnTo>
                    <a:pt x="289810" y="3121681"/>
                  </a:lnTo>
                  <a:lnTo>
                    <a:pt x="289810" y="3112475"/>
                  </a:lnTo>
                  <a:lnTo>
                    <a:pt x="289810" y="1860412"/>
                  </a:lnTo>
                  <a:lnTo>
                    <a:pt x="289810" y="1585174"/>
                  </a:lnTo>
                  <a:lnTo>
                    <a:pt x="289810" y="1189300"/>
                  </a:lnTo>
                  <a:lnTo>
                    <a:pt x="284097" y="1211840"/>
                  </a:lnTo>
                  <a:lnTo>
                    <a:pt x="278383" y="1235332"/>
                  </a:lnTo>
                  <a:lnTo>
                    <a:pt x="272669" y="1261047"/>
                  </a:lnTo>
                  <a:lnTo>
                    <a:pt x="267273" y="1288031"/>
                  </a:lnTo>
                  <a:lnTo>
                    <a:pt x="262512" y="1316285"/>
                  </a:lnTo>
                  <a:lnTo>
                    <a:pt x="257750" y="1346443"/>
                  </a:lnTo>
                  <a:lnTo>
                    <a:pt x="253306" y="1378507"/>
                  </a:lnTo>
                  <a:lnTo>
                    <a:pt x="249497" y="1411840"/>
                  </a:lnTo>
                  <a:lnTo>
                    <a:pt x="245371" y="1447078"/>
                  </a:lnTo>
                  <a:lnTo>
                    <a:pt x="242514" y="1483904"/>
                  </a:lnTo>
                  <a:lnTo>
                    <a:pt x="239340" y="1522951"/>
                  </a:lnTo>
                  <a:lnTo>
                    <a:pt x="237118" y="1563904"/>
                  </a:lnTo>
                  <a:lnTo>
                    <a:pt x="235213" y="1606443"/>
                  </a:lnTo>
                  <a:lnTo>
                    <a:pt x="233943" y="1650888"/>
                  </a:lnTo>
                  <a:lnTo>
                    <a:pt x="233309" y="1696920"/>
                  </a:lnTo>
                  <a:lnTo>
                    <a:pt x="232674" y="1745491"/>
                  </a:lnTo>
                  <a:lnTo>
                    <a:pt x="232674" y="1777554"/>
                  </a:lnTo>
                  <a:lnTo>
                    <a:pt x="233309" y="1810253"/>
                  </a:lnTo>
                  <a:lnTo>
                    <a:pt x="233943" y="1843904"/>
                  </a:lnTo>
                  <a:lnTo>
                    <a:pt x="234896" y="1878189"/>
                  </a:lnTo>
                  <a:lnTo>
                    <a:pt x="235848" y="1913745"/>
                  </a:lnTo>
                  <a:lnTo>
                    <a:pt x="237118" y="1949618"/>
                  </a:lnTo>
                  <a:lnTo>
                    <a:pt x="238705" y="1986761"/>
                  </a:lnTo>
                  <a:lnTo>
                    <a:pt x="240927" y="2024539"/>
                  </a:lnTo>
                  <a:lnTo>
                    <a:pt x="241244" y="2030570"/>
                  </a:lnTo>
                  <a:lnTo>
                    <a:pt x="240927" y="2036602"/>
                  </a:lnTo>
                  <a:lnTo>
                    <a:pt x="240609" y="2042316"/>
                  </a:lnTo>
                  <a:lnTo>
                    <a:pt x="239657" y="2048348"/>
                  </a:lnTo>
                  <a:lnTo>
                    <a:pt x="238705" y="2053745"/>
                  </a:lnTo>
                  <a:lnTo>
                    <a:pt x="237435" y="2059459"/>
                  </a:lnTo>
                  <a:lnTo>
                    <a:pt x="236165" y="2064856"/>
                  </a:lnTo>
                  <a:lnTo>
                    <a:pt x="234261" y="2070253"/>
                  </a:lnTo>
                  <a:lnTo>
                    <a:pt x="232039" y="2075332"/>
                  </a:lnTo>
                  <a:lnTo>
                    <a:pt x="229817" y="2080729"/>
                  </a:lnTo>
                  <a:lnTo>
                    <a:pt x="227277" y="2085808"/>
                  </a:lnTo>
                  <a:lnTo>
                    <a:pt x="224421" y="2090888"/>
                  </a:lnTo>
                  <a:lnTo>
                    <a:pt x="221564" y="2095332"/>
                  </a:lnTo>
                  <a:lnTo>
                    <a:pt x="218072" y="2100094"/>
                  </a:lnTo>
                  <a:lnTo>
                    <a:pt x="214898" y="2104539"/>
                  </a:lnTo>
                  <a:lnTo>
                    <a:pt x="211089" y="2108666"/>
                  </a:lnTo>
                  <a:lnTo>
                    <a:pt x="207597" y="2112793"/>
                  </a:lnTo>
                  <a:lnTo>
                    <a:pt x="203470" y="2116602"/>
                  </a:lnTo>
                  <a:lnTo>
                    <a:pt x="199344" y="2120412"/>
                  </a:lnTo>
                  <a:lnTo>
                    <a:pt x="194900" y="2123586"/>
                  </a:lnTo>
                  <a:lnTo>
                    <a:pt x="190456" y="2127078"/>
                  </a:lnTo>
                  <a:lnTo>
                    <a:pt x="185695" y="2129936"/>
                  </a:lnTo>
                  <a:lnTo>
                    <a:pt x="180616" y="2133110"/>
                  </a:lnTo>
                  <a:lnTo>
                    <a:pt x="175537" y="2135650"/>
                  </a:lnTo>
                  <a:lnTo>
                    <a:pt x="170776" y="2137872"/>
                  </a:lnTo>
                  <a:lnTo>
                    <a:pt x="165379" y="2140094"/>
                  </a:lnTo>
                  <a:lnTo>
                    <a:pt x="159666" y="2141999"/>
                  </a:lnTo>
                  <a:lnTo>
                    <a:pt x="153952" y="2143586"/>
                  </a:lnTo>
                  <a:lnTo>
                    <a:pt x="148556" y="2144856"/>
                  </a:lnTo>
                  <a:lnTo>
                    <a:pt x="142842" y="2145809"/>
                  </a:lnTo>
                  <a:lnTo>
                    <a:pt x="136811" y="2146443"/>
                  </a:lnTo>
                  <a:lnTo>
                    <a:pt x="130780" y="2147396"/>
                  </a:lnTo>
                  <a:lnTo>
                    <a:pt x="124431" y="2147396"/>
                  </a:lnTo>
                  <a:lnTo>
                    <a:pt x="119035" y="2147396"/>
                  </a:lnTo>
                  <a:lnTo>
                    <a:pt x="113321" y="2146761"/>
                  </a:lnTo>
                  <a:lnTo>
                    <a:pt x="107608" y="2145809"/>
                  </a:lnTo>
                  <a:lnTo>
                    <a:pt x="101894" y="2145174"/>
                  </a:lnTo>
                  <a:lnTo>
                    <a:pt x="96498" y="2143904"/>
                  </a:lnTo>
                  <a:lnTo>
                    <a:pt x="91419" y="2142634"/>
                  </a:lnTo>
                  <a:lnTo>
                    <a:pt x="86023" y="2141047"/>
                  </a:lnTo>
                  <a:lnTo>
                    <a:pt x="80944" y="2138824"/>
                  </a:lnTo>
                  <a:lnTo>
                    <a:pt x="76182" y="2136602"/>
                  </a:lnTo>
                  <a:lnTo>
                    <a:pt x="71104" y="2134380"/>
                  </a:lnTo>
                  <a:lnTo>
                    <a:pt x="66342" y="2131523"/>
                  </a:lnTo>
                  <a:lnTo>
                    <a:pt x="61898" y="2128983"/>
                  </a:lnTo>
                  <a:lnTo>
                    <a:pt x="57137" y="2125809"/>
                  </a:lnTo>
                  <a:lnTo>
                    <a:pt x="52693" y="2122634"/>
                  </a:lnTo>
                  <a:lnTo>
                    <a:pt x="48884" y="2119142"/>
                  </a:lnTo>
                  <a:lnTo>
                    <a:pt x="44757" y="2115650"/>
                  </a:lnTo>
                  <a:lnTo>
                    <a:pt x="40948" y="2111840"/>
                  </a:lnTo>
                  <a:lnTo>
                    <a:pt x="37139" y="2107713"/>
                  </a:lnTo>
                  <a:lnTo>
                    <a:pt x="33965" y="2103586"/>
                  </a:lnTo>
                  <a:lnTo>
                    <a:pt x="30473" y="2099459"/>
                  </a:lnTo>
                  <a:lnTo>
                    <a:pt x="27299" y="2094697"/>
                  </a:lnTo>
                  <a:lnTo>
                    <a:pt x="24442" y="2090253"/>
                  </a:lnTo>
                  <a:lnTo>
                    <a:pt x="21903" y="2085491"/>
                  </a:lnTo>
                  <a:lnTo>
                    <a:pt x="19363" y="2080412"/>
                  </a:lnTo>
                  <a:lnTo>
                    <a:pt x="17141" y="2075332"/>
                  </a:lnTo>
                  <a:lnTo>
                    <a:pt x="15237" y="2070570"/>
                  </a:lnTo>
                  <a:lnTo>
                    <a:pt x="13332" y="2065173"/>
                  </a:lnTo>
                  <a:lnTo>
                    <a:pt x="12062" y="2059777"/>
                  </a:lnTo>
                  <a:lnTo>
                    <a:pt x="10475" y="2054062"/>
                  </a:lnTo>
                  <a:lnTo>
                    <a:pt x="9523" y="2048666"/>
                  </a:lnTo>
                  <a:lnTo>
                    <a:pt x="8888" y="2042951"/>
                  </a:lnTo>
                  <a:lnTo>
                    <a:pt x="8253" y="2037237"/>
                  </a:lnTo>
                  <a:lnTo>
                    <a:pt x="6349" y="1997872"/>
                  </a:lnTo>
                  <a:lnTo>
                    <a:pt x="4762" y="1959459"/>
                  </a:lnTo>
                  <a:lnTo>
                    <a:pt x="3174" y="1921681"/>
                  </a:lnTo>
                  <a:lnTo>
                    <a:pt x="1905" y="1884856"/>
                  </a:lnTo>
                  <a:lnTo>
                    <a:pt x="952" y="1848983"/>
                  </a:lnTo>
                  <a:lnTo>
                    <a:pt x="318" y="1813745"/>
                  </a:lnTo>
                  <a:lnTo>
                    <a:pt x="0" y="1779142"/>
                  </a:lnTo>
                  <a:lnTo>
                    <a:pt x="0" y="1745491"/>
                  </a:lnTo>
                  <a:lnTo>
                    <a:pt x="0" y="1715650"/>
                  </a:lnTo>
                  <a:lnTo>
                    <a:pt x="318" y="1686126"/>
                  </a:lnTo>
                  <a:lnTo>
                    <a:pt x="952" y="1657554"/>
                  </a:lnTo>
                  <a:lnTo>
                    <a:pt x="1587" y="1629300"/>
                  </a:lnTo>
                  <a:lnTo>
                    <a:pt x="2540" y="1601681"/>
                  </a:lnTo>
                  <a:lnTo>
                    <a:pt x="3492" y="1574697"/>
                  </a:lnTo>
                  <a:lnTo>
                    <a:pt x="5079" y="1548348"/>
                  </a:lnTo>
                  <a:lnTo>
                    <a:pt x="6349" y="1522634"/>
                  </a:lnTo>
                  <a:lnTo>
                    <a:pt x="7936" y="1497555"/>
                  </a:lnTo>
                  <a:lnTo>
                    <a:pt x="9523" y="1473110"/>
                  </a:lnTo>
                  <a:lnTo>
                    <a:pt x="11745" y="1448666"/>
                  </a:lnTo>
                  <a:lnTo>
                    <a:pt x="13967" y="1425491"/>
                  </a:lnTo>
                  <a:lnTo>
                    <a:pt x="15871" y="1402634"/>
                  </a:lnTo>
                  <a:lnTo>
                    <a:pt x="18728" y="1380094"/>
                  </a:lnTo>
                  <a:lnTo>
                    <a:pt x="21268" y="1358507"/>
                  </a:lnTo>
                  <a:lnTo>
                    <a:pt x="23807" y="1336920"/>
                  </a:lnTo>
                  <a:lnTo>
                    <a:pt x="26981" y="1316285"/>
                  </a:lnTo>
                  <a:lnTo>
                    <a:pt x="29838" y="1295967"/>
                  </a:lnTo>
                  <a:lnTo>
                    <a:pt x="33012" y="1275967"/>
                  </a:lnTo>
                  <a:lnTo>
                    <a:pt x="36187" y="1256602"/>
                  </a:lnTo>
                  <a:lnTo>
                    <a:pt x="39996" y="1237872"/>
                  </a:lnTo>
                  <a:lnTo>
                    <a:pt x="43488" y="1219459"/>
                  </a:lnTo>
                  <a:lnTo>
                    <a:pt x="47297" y="1201681"/>
                  </a:lnTo>
                  <a:lnTo>
                    <a:pt x="51106" y="1184221"/>
                  </a:lnTo>
                  <a:lnTo>
                    <a:pt x="55232" y="1167396"/>
                  </a:lnTo>
                  <a:lnTo>
                    <a:pt x="59041" y="1150888"/>
                  </a:lnTo>
                  <a:lnTo>
                    <a:pt x="63485" y="1134697"/>
                  </a:lnTo>
                  <a:lnTo>
                    <a:pt x="67612" y="1119142"/>
                  </a:lnTo>
                  <a:lnTo>
                    <a:pt x="72056" y="1103904"/>
                  </a:lnTo>
                  <a:lnTo>
                    <a:pt x="76817" y="1088983"/>
                  </a:lnTo>
                  <a:lnTo>
                    <a:pt x="81261" y="1074697"/>
                  </a:lnTo>
                  <a:lnTo>
                    <a:pt x="86023" y="1060729"/>
                  </a:lnTo>
                  <a:lnTo>
                    <a:pt x="91102" y="1047078"/>
                  </a:lnTo>
                  <a:lnTo>
                    <a:pt x="95863" y="1033745"/>
                  </a:lnTo>
                  <a:lnTo>
                    <a:pt x="100942" y="1020729"/>
                  </a:lnTo>
                  <a:lnTo>
                    <a:pt x="106338" y="1008666"/>
                  </a:lnTo>
                  <a:lnTo>
                    <a:pt x="111734" y="996285"/>
                  </a:lnTo>
                  <a:lnTo>
                    <a:pt x="116813" y="984539"/>
                  </a:lnTo>
                  <a:lnTo>
                    <a:pt x="122209" y="973110"/>
                  </a:lnTo>
                  <a:lnTo>
                    <a:pt x="127923" y="961999"/>
                  </a:lnTo>
                  <a:lnTo>
                    <a:pt x="133637" y="951205"/>
                  </a:lnTo>
                  <a:lnTo>
                    <a:pt x="139350" y="940729"/>
                  </a:lnTo>
                  <a:lnTo>
                    <a:pt x="145064" y="930570"/>
                  </a:lnTo>
                  <a:lnTo>
                    <a:pt x="151095" y="920729"/>
                  </a:lnTo>
                  <a:lnTo>
                    <a:pt x="157126" y="911205"/>
                  </a:lnTo>
                  <a:lnTo>
                    <a:pt x="163475" y="902316"/>
                  </a:lnTo>
                  <a:lnTo>
                    <a:pt x="169506" y="893110"/>
                  </a:lnTo>
                  <a:lnTo>
                    <a:pt x="175537" y="884856"/>
                  </a:lnTo>
                  <a:lnTo>
                    <a:pt x="181885" y="876602"/>
                  </a:lnTo>
                  <a:lnTo>
                    <a:pt x="188234" y="868666"/>
                  </a:lnTo>
                  <a:lnTo>
                    <a:pt x="194900" y="861047"/>
                  </a:lnTo>
                  <a:lnTo>
                    <a:pt x="201248" y="853745"/>
                  </a:lnTo>
                  <a:lnTo>
                    <a:pt x="207914" y="846761"/>
                  </a:lnTo>
                  <a:lnTo>
                    <a:pt x="214580" y="840094"/>
                  </a:lnTo>
                  <a:lnTo>
                    <a:pt x="221246" y="833427"/>
                  </a:lnTo>
                  <a:lnTo>
                    <a:pt x="227912" y="827396"/>
                  </a:lnTo>
                  <a:lnTo>
                    <a:pt x="234578" y="821364"/>
                  </a:lnTo>
                  <a:lnTo>
                    <a:pt x="241244" y="815967"/>
                  </a:lnTo>
                  <a:lnTo>
                    <a:pt x="248228" y="810570"/>
                  </a:lnTo>
                  <a:lnTo>
                    <a:pt x="254894" y="805491"/>
                  </a:lnTo>
                  <a:lnTo>
                    <a:pt x="261242" y="800412"/>
                  </a:lnTo>
                  <a:lnTo>
                    <a:pt x="268225" y="796285"/>
                  </a:lnTo>
                  <a:lnTo>
                    <a:pt x="275209" y="791840"/>
                  </a:lnTo>
                  <a:lnTo>
                    <a:pt x="281875" y="788031"/>
                  </a:lnTo>
                  <a:lnTo>
                    <a:pt x="288541" y="784221"/>
                  </a:lnTo>
                  <a:lnTo>
                    <a:pt x="295207" y="780729"/>
                  </a:lnTo>
                  <a:lnTo>
                    <a:pt x="308221" y="774697"/>
                  </a:lnTo>
                  <a:lnTo>
                    <a:pt x="320918" y="769300"/>
                  </a:lnTo>
                  <a:lnTo>
                    <a:pt x="332980" y="765174"/>
                  </a:lnTo>
                  <a:lnTo>
                    <a:pt x="345043" y="761681"/>
                  </a:lnTo>
                  <a:lnTo>
                    <a:pt x="356470" y="759142"/>
                  </a:lnTo>
                  <a:lnTo>
                    <a:pt x="366945" y="756920"/>
                  </a:lnTo>
                  <a:lnTo>
                    <a:pt x="377103" y="755332"/>
                  </a:lnTo>
                  <a:lnTo>
                    <a:pt x="383134" y="754380"/>
                  </a:lnTo>
                  <a:lnTo>
                    <a:pt x="389165" y="753427"/>
                  </a:lnTo>
                  <a:lnTo>
                    <a:pt x="395831" y="752793"/>
                  </a:lnTo>
                  <a:lnTo>
                    <a:pt x="402179" y="752475"/>
                  </a:lnTo>
                  <a:close/>
                  <a:moveTo>
                    <a:pt x="675470" y="0"/>
                  </a:moveTo>
                  <a:lnTo>
                    <a:pt x="683419" y="0"/>
                  </a:lnTo>
                  <a:lnTo>
                    <a:pt x="692004" y="0"/>
                  </a:lnTo>
                  <a:lnTo>
                    <a:pt x="700271" y="318"/>
                  </a:lnTo>
                  <a:lnTo>
                    <a:pt x="708220" y="636"/>
                  </a:lnTo>
                  <a:lnTo>
                    <a:pt x="716487" y="1589"/>
                  </a:lnTo>
                  <a:lnTo>
                    <a:pt x="724754" y="2542"/>
                  </a:lnTo>
                  <a:lnTo>
                    <a:pt x="732703" y="3814"/>
                  </a:lnTo>
                  <a:lnTo>
                    <a:pt x="740970" y="5085"/>
                  </a:lnTo>
                  <a:lnTo>
                    <a:pt x="749555" y="6674"/>
                  </a:lnTo>
                  <a:lnTo>
                    <a:pt x="757822" y="8263"/>
                  </a:lnTo>
                  <a:lnTo>
                    <a:pt x="766089" y="10488"/>
                  </a:lnTo>
                  <a:lnTo>
                    <a:pt x="774038" y="12712"/>
                  </a:lnTo>
                  <a:lnTo>
                    <a:pt x="781987" y="14937"/>
                  </a:lnTo>
                  <a:lnTo>
                    <a:pt x="789936" y="17479"/>
                  </a:lnTo>
                  <a:lnTo>
                    <a:pt x="797568" y="20658"/>
                  </a:lnTo>
                  <a:lnTo>
                    <a:pt x="805517" y="23518"/>
                  </a:lnTo>
                  <a:lnTo>
                    <a:pt x="812830" y="26696"/>
                  </a:lnTo>
                  <a:lnTo>
                    <a:pt x="820779" y="29874"/>
                  </a:lnTo>
                  <a:lnTo>
                    <a:pt x="828092" y="33688"/>
                  </a:lnTo>
                  <a:lnTo>
                    <a:pt x="835405" y="37184"/>
                  </a:lnTo>
                  <a:lnTo>
                    <a:pt x="842400" y="40997"/>
                  </a:lnTo>
                  <a:lnTo>
                    <a:pt x="849395" y="44811"/>
                  </a:lnTo>
                  <a:lnTo>
                    <a:pt x="856391" y="49260"/>
                  </a:lnTo>
                  <a:lnTo>
                    <a:pt x="862750" y="53710"/>
                  </a:lnTo>
                  <a:lnTo>
                    <a:pt x="876104" y="62608"/>
                  </a:lnTo>
                  <a:lnTo>
                    <a:pt x="888823" y="72142"/>
                  </a:lnTo>
                  <a:lnTo>
                    <a:pt x="900905" y="82630"/>
                  </a:lnTo>
                  <a:lnTo>
                    <a:pt x="912352" y="93118"/>
                  </a:lnTo>
                  <a:lnTo>
                    <a:pt x="923481" y="104559"/>
                  </a:lnTo>
                  <a:lnTo>
                    <a:pt x="933973" y="116318"/>
                  </a:lnTo>
                  <a:lnTo>
                    <a:pt x="943830" y="128712"/>
                  </a:lnTo>
                  <a:lnTo>
                    <a:pt x="953051" y="141425"/>
                  </a:lnTo>
                  <a:lnTo>
                    <a:pt x="961636" y="154773"/>
                  </a:lnTo>
                  <a:lnTo>
                    <a:pt x="969585" y="168120"/>
                  </a:lnTo>
                  <a:lnTo>
                    <a:pt x="976898" y="182104"/>
                  </a:lnTo>
                  <a:lnTo>
                    <a:pt x="983576" y="196405"/>
                  </a:lnTo>
                  <a:lnTo>
                    <a:pt x="989617" y="211025"/>
                  </a:lnTo>
                  <a:lnTo>
                    <a:pt x="995022" y="225962"/>
                  </a:lnTo>
                  <a:lnTo>
                    <a:pt x="999792" y="240899"/>
                  </a:lnTo>
                  <a:lnTo>
                    <a:pt x="1003289" y="256471"/>
                  </a:lnTo>
                  <a:lnTo>
                    <a:pt x="1006469" y="272044"/>
                  </a:lnTo>
                  <a:lnTo>
                    <a:pt x="1009012" y="287616"/>
                  </a:lnTo>
                  <a:lnTo>
                    <a:pt x="1010602" y="303825"/>
                  </a:lnTo>
                  <a:lnTo>
                    <a:pt x="1010920" y="312088"/>
                  </a:lnTo>
                  <a:lnTo>
                    <a:pt x="1011238" y="320033"/>
                  </a:lnTo>
                  <a:lnTo>
                    <a:pt x="1011238" y="327978"/>
                  </a:lnTo>
                  <a:lnTo>
                    <a:pt x="1011238" y="336241"/>
                  </a:lnTo>
                  <a:lnTo>
                    <a:pt x="1010920" y="344186"/>
                  </a:lnTo>
                  <a:lnTo>
                    <a:pt x="1010284" y="352449"/>
                  </a:lnTo>
                  <a:lnTo>
                    <a:pt x="1009648" y="361030"/>
                  </a:lnTo>
                  <a:lnTo>
                    <a:pt x="1008695" y="369293"/>
                  </a:lnTo>
                  <a:lnTo>
                    <a:pt x="1007741" y="377238"/>
                  </a:lnTo>
                  <a:lnTo>
                    <a:pt x="1005833" y="385501"/>
                  </a:lnTo>
                  <a:lnTo>
                    <a:pt x="1004561" y="393764"/>
                  </a:lnTo>
                  <a:lnTo>
                    <a:pt x="1002653" y="402027"/>
                  </a:lnTo>
                  <a:lnTo>
                    <a:pt x="1000745" y="410290"/>
                  </a:lnTo>
                  <a:lnTo>
                    <a:pt x="998202" y="418553"/>
                  </a:lnTo>
                  <a:lnTo>
                    <a:pt x="995976" y="426498"/>
                  </a:lnTo>
                  <a:lnTo>
                    <a:pt x="993432" y="434444"/>
                  </a:lnTo>
                  <a:lnTo>
                    <a:pt x="990571" y="442071"/>
                  </a:lnTo>
                  <a:lnTo>
                    <a:pt x="987709" y="449698"/>
                  </a:lnTo>
                  <a:lnTo>
                    <a:pt x="984529" y="457326"/>
                  </a:lnTo>
                  <a:lnTo>
                    <a:pt x="981350" y="464953"/>
                  </a:lnTo>
                  <a:lnTo>
                    <a:pt x="977534" y="472263"/>
                  </a:lnTo>
                  <a:lnTo>
                    <a:pt x="974037" y="479572"/>
                  </a:lnTo>
                  <a:lnTo>
                    <a:pt x="970221" y="486564"/>
                  </a:lnTo>
                  <a:lnTo>
                    <a:pt x="966406" y="493556"/>
                  </a:lnTo>
                  <a:lnTo>
                    <a:pt x="957821" y="507222"/>
                  </a:lnTo>
                  <a:lnTo>
                    <a:pt x="948600" y="520570"/>
                  </a:lnTo>
                  <a:lnTo>
                    <a:pt x="939061" y="533282"/>
                  </a:lnTo>
                  <a:lnTo>
                    <a:pt x="928886" y="545041"/>
                  </a:lnTo>
                  <a:lnTo>
                    <a:pt x="917757" y="556800"/>
                  </a:lnTo>
                  <a:lnTo>
                    <a:pt x="906629" y="567923"/>
                  </a:lnTo>
                  <a:lnTo>
                    <a:pt x="894864" y="578411"/>
                  </a:lnTo>
                  <a:lnTo>
                    <a:pt x="882463" y="588263"/>
                  </a:lnTo>
                  <a:lnTo>
                    <a:pt x="869745" y="597479"/>
                  </a:lnTo>
                  <a:lnTo>
                    <a:pt x="856709" y="606060"/>
                  </a:lnTo>
                  <a:lnTo>
                    <a:pt x="843036" y="614005"/>
                  </a:lnTo>
                  <a:lnTo>
                    <a:pt x="829364" y="621315"/>
                  </a:lnTo>
                  <a:lnTo>
                    <a:pt x="815055" y="627989"/>
                  </a:lnTo>
                  <a:lnTo>
                    <a:pt x="800429" y="634027"/>
                  </a:lnTo>
                  <a:lnTo>
                    <a:pt x="785485" y="639430"/>
                  </a:lnTo>
                  <a:lnTo>
                    <a:pt x="770223" y="643879"/>
                  </a:lnTo>
                  <a:lnTo>
                    <a:pt x="754643" y="647693"/>
                  </a:lnTo>
                  <a:lnTo>
                    <a:pt x="739063" y="650871"/>
                  </a:lnTo>
                  <a:lnTo>
                    <a:pt x="723482" y="653413"/>
                  </a:lnTo>
                  <a:lnTo>
                    <a:pt x="707266" y="654685"/>
                  </a:lnTo>
                  <a:lnTo>
                    <a:pt x="699317" y="655320"/>
                  </a:lnTo>
                  <a:lnTo>
                    <a:pt x="691368" y="655638"/>
                  </a:lnTo>
                  <a:lnTo>
                    <a:pt x="682783" y="655638"/>
                  </a:lnTo>
                  <a:lnTo>
                    <a:pt x="674834" y="655638"/>
                  </a:lnTo>
                  <a:lnTo>
                    <a:pt x="666567" y="655320"/>
                  </a:lnTo>
                  <a:lnTo>
                    <a:pt x="658618" y="654685"/>
                  </a:lnTo>
                  <a:lnTo>
                    <a:pt x="650351" y="654049"/>
                  </a:lnTo>
                  <a:lnTo>
                    <a:pt x="642084" y="653096"/>
                  </a:lnTo>
                  <a:lnTo>
                    <a:pt x="633499" y="651824"/>
                  </a:lnTo>
                  <a:lnTo>
                    <a:pt x="625550" y="650235"/>
                  </a:lnTo>
                  <a:lnTo>
                    <a:pt x="617283" y="648964"/>
                  </a:lnTo>
                  <a:lnTo>
                    <a:pt x="609016" y="647057"/>
                  </a:lnTo>
                  <a:lnTo>
                    <a:pt x="600749" y="644833"/>
                  </a:lnTo>
                  <a:lnTo>
                    <a:pt x="592800" y="642608"/>
                  </a:lnTo>
                  <a:lnTo>
                    <a:pt x="584851" y="640383"/>
                  </a:lnTo>
                  <a:lnTo>
                    <a:pt x="576902" y="637523"/>
                  </a:lnTo>
                  <a:lnTo>
                    <a:pt x="568953" y="634981"/>
                  </a:lnTo>
                  <a:lnTo>
                    <a:pt x="561004" y="632120"/>
                  </a:lnTo>
                  <a:lnTo>
                    <a:pt x="553691" y="628942"/>
                  </a:lnTo>
                  <a:lnTo>
                    <a:pt x="546059" y="625764"/>
                  </a:lnTo>
                  <a:lnTo>
                    <a:pt x="538746" y="621950"/>
                  </a:lnTo>
                  <a:lnTo>
                    <a:pt x="531433" y="618454"/>
                  </a:lnTo>
                  <a:lnTo>
                    <a:pt x="524438" y="614641"/>
                  </a:lnTo>
                  <a:lnTo>
                    <a:pt x="517443" y="610827"/>
                  </a:lnTo>
                  <a:lnTo>
                    <a:pt x="503771" y="601928"/>
                  </a:lnTo>
                  <a:lnTo>
                    <a:pt x="490734" y="593030"/>
                  </a:lnTo>
                  <a:lnTo>
                    <a:pt x="478016" y="583496"/>
                  </a:lnTo>
                  <a:lnTo>
                    <a:pt x="465615" y="573008"/>
                  </a:lnTo>
                  <a:lnTo>
                    <a:pt x="454168" y="562202"/>
                  </a:lnTo>
                  <a:lnTo>
                    <a:pt x="443040" y="550761"/>
                  </a:lnTo>
                  <a:lnTo>
                    <a:pt x="432547" y="539320"/>
                  </a:lnTo>
                  <a:lnTo>
                    <a:pt x="422690" y="526926"/>
                  </a:lnTo>
                  <a:lnTo>
                    <a:pt x="413787" y="513896"/>
                  </a:lnTo>
                  <a:lnTo>
                    <a:pt x="405202" y="500865"/>
                  </a:lnTo>
                  <a:lnTo>
                    <a:pt x="396935" y="487200"/>
                  </a:lnTo>
                  <a:lnTo>
                    <a:pt x="389622" y="473216"/>
                  </a:lnTo>
                  <a:lnTo>
                    <a:pt x="383263" y="458915"/>
                  </a:lnTo>
                  <a:lnTo>
                    <a:pt x="377222" y="444614"/>
                  </a:lnTo>
                  <a:lnTo>
                    <a:pt x="371816" y="429677"/>
                  </a:lnTo>
                  <a:lnTo>
                    <a:pt x="367047" y="414422"/>
                  </a:lnTo>
                  <a:lnTo>
                    <a:pt x="363231" y="399167"/>
                  </a:lnTo>
                  <a:lnTo>
                    <a:pt x="360052" y="383594"/>
                  </a:lnTo>
                  <a:lnTo>
                    <a:pt x="357826" y="367704"/>
                  </a:lnTo>
                  <a:lnTo>
                    <a:pt x="356236" y="351496"/>
                  </a:lnTo>
                  <a:lnTo>
                    <a:pt x="355918" y="343551"/>
                  </a:lnTo>
                  <a:lnTo>
                    <a:pt x="355600" y="335605"/>
                  </a:lnTo>
                  <a:lnTo>
                    <a:pt x="355600" y="327342"/>
                  </a:lnTo>
                  <a:lnTo>
                    <a:pt x="355600" y="319397"/>
                  </a:lnTo>
                  <a:lnTo>
                    <a:pt x="355918" y="311134"/>
                  </a:lnTo>
                  <a:lnTo>
                    <a:pt x="356554" y="303189"/>
                  </a:lnTo>
                  <a:lnTo>
                    <a:pt x="357190" y="294608"/>
                  </a:lnTo>
                  <a:lnTo>
                    <a:pt x="358144" y="286345"/>
                  </a:lnTo>
                  <a:lnTo>
                    <a:pt x="359098" y="278082"/>
                  </a:lnTo>
                  <a:lnTo>
                    <a:pt x="360370" y="269819"/>
                  </a:lnTo>
                  <a:lnTo>
                    <a:pt x="362277" y="261874"/>
                  </a:lnTo>
                  <a:lnTo>
                    <a:pt x="364185" y="253611"/>
                  </a:lnTo>
                  <a:lnTo>
                    <a:pt x="366093" y="245030"/>
                  </a:lnTo>
                  <a:lnTo>
                    <a:pt x="368001" y="237085"/>
                  </a:lnTo>
                  <a:lnTo>
                    <a:pt x="370862" y="229140"/>
                  </a:lnTo>
                  <a:lnTo>
                    <a:pt x="373088" y="221194"/>
                  </a:lnTo>
                  <a:lnTo>
                    <a:pt x="376268" y="213249"/>
                  </a:lnTo>
                  <a:lnTo>
                    <a:pt x="379129" y="205622"/>
                  </a:lnTo>
                  <a:lnTo>
                    <a:pt x="381991" y="197994"/>
                  </a:lnTo>
                  <a:lnTo>
                    <a:pt x="385489" y="190685"/>
                  </a:lnTo>
                  <a:lnTo>
                    <a:pt x="388986" y="183375"/>
                  </a:lnTo>
                  <a:lnTo>
                    <a:pt x="392802" y="176066"/>
                  </a:lnTo>
                  <a:lnTo>
                    <a:pt x="396299" y="169074"/>
                  </a:lnTo>
                  <a:lnTo>
                    <a:pt x="400433" y="161764"/>
                  </a:lnTo>
                  <a:lnTo>
                    <a:pt x="409018" y="148099"/>
                  </a:lnTo>
                  <a:lnTo>
                    <a:pt x="417921" y="135068"/>
                  </a:lnTo>
                  <a:lnTo>
                    <a:pt x="427778" y="122356"/>
                  </a:lnTo>
                  <a:lnTo>
                    <a:pt x="437952" y="109962"/>
                  </a:lnTo>
                  <a:lnTo>
                    <a:pt x="448763" y="98521"/>
                  </a:lnTo>
                  <a:lnTo>
                    <a:pt x="460210" y="87397"/>
                  </a:lnTo>
                  <a:lnTo>
                    <a:pt x="471974" y="77227"/>
                  </a:lnTo>
                  <a:lnTo>
                    <a:pt x="484375" y="67057"/>
                  </a:lnTo>
                  <a:lnTo>
                    <a:pt x="496775" y="57841"/>
                  </a:lnTo>
                  <a:lnTo>
                    <a:pt x="510130" y="49578"/>
                  </a:lnTo>
                  <a:lnTo>
                    <a:pt x="523802" y="41633"/>
                  </a:lnTo>
                  <a:lnTo>
                    <a:pt x="537474" y="34005"/>
                  </a:lnTo>
                  <a:lnTo>
                    <a:pt x="551783" y="27332"/>
                  </a:lnTo>
                  <a:lnTo>
                    <a:pt x="566409" y="21293"/>
                  </a:lnTo>
                  <a:lnTo>
                    <a:pt x="581353" y="16208"/>
                  </a:lnTo>
                  <a:lnTo>
                    <a:pt x="596297" y="11759"/>
                  </a:lnTo>
                  <a:lnTo>
                    <a:pt x="611878" y="7627"/>
                  </a:lnTo>
                  <a:lnTo>
                    <a:pt x="627776" y="4767"/>
                  </a:lnTo>
                  <a:lnTo>
                    <a:pt x="643356" y="2225"/>
                  </a:lnTo>
                  <a:lnTo>
                    <a:pt x="659572" y="636"/>
                  </a:lnTo>
                  <a:lnTo>
                    <a:pt x="667521" y="318"/>
                  </a:lnTo>
                  <a:lnTo>
                    <a:pt x="675470" y="0"/>
                  </a:lnTo>
                  <a:close/>
                </a:path>
              </a:pathLst>
            </a:custGeom>
            <a:solidFill>
              <a:srgbClr val="FF0000"/>
            </a:solidFill>
            <a:ln>
              <a:noFill/>
            </a:ln>
            <a:extLst/>
          </p:spPr>
          <p:txBody>
            <a:bodyPr anchor="ctr">
              <a:scene3d>
                <a:camera prst="orthographicFront"/>
                <a:lightRig rig="threePt" dir="t"/>
              </a:scene3d>
              <a:sp3d>
                <a:contourClr>
                  <a:srgbClr val="FFFFFF"/>
                </a:contourClr>
              </a:sp3d>
            </a:bodyPr>
            <a:lstStyle/>
            <a:p>
              <a:pPr algn="ctr" defTabSz="685063"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18" name="文本框 17"/>
            <p:cNvSpPr txBox="1"/>
            <p:nvPr/>
          </p:nvSpPr>
          <p:spPr>
            <a:xfrm>
              <a:off x="6871014" y="3204285"/>
              <a:ext cx="503450" cy="430887"/>
            </a:xfrm>
            <a:prstGeom prst="rect">
              <a:avLst/>
            </a:prstGeom>
            <a:noFill/>
          </p:spPr>
          <p:txBody>
            <a:bodyPr wrap="square" rtlCol="0">
              <a:spAutoFit/>
            </a:bodyPr>
            <a:lstStyle/>
            <a:p>
              <a:pPr algn="ctr" defTabSz="685063"/>
              <a:r>
                <a:rPr lang="zh-CN" altLang="en-US" sz="1100">
                  <a:solidFill>
                    <a:srgbClr val="000000"/>
                  </a:solidFill>
                </a:rPr>
                <a:t>目标</a:t>
              </a:r>
              <a:endParaRPr lang="en-US" altLang="zh-CN" sz="1100">
                <a:solidFill>
                  <a:srgbClr val="000000"/>
                </a:solidFill>
              </a:endParaRPr>
            </a:p>
            <a:p>
              <a:pPr algn="ctr" defTabSz="685063"/>
              <a:r>
                <a:rPr lang="zh-CN" altLang="en-US" sz="1100">
                  <a:solidFill>
                    <a:srgbClr val="000000"/>
                  </a:solidFill>
                </a:rPr>
                <a:t>用户</a:t>
              </a:r>
            </a:p>
          </p:txBody>
        </p:sp>
      </p:grpSp>
      <p:sp>
        <p:nvSpPr>
          <p:cNvPr id="19" name="右箭头 18"/>
          <p:cNvSpPr/>
          <p:nvPr/>
        </p:nvSpPr>
        <p:spPr>
          <a:xfrm>
            <a:off x="7636598" y="3040002"/>
            <a:ext cx="432000" cy="32400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defTabSz="685063"/>
            <a:endParaRPr lang="zh-CN" altLang="en-US">
              <a:solidFill>
                <a:srgbClr val="FFFFFF"/>
              </a:solidFill>
            </a:endParaRPr>
          </a:p>
        </p:txBody>
      </p:sp>
      <p:sp>
        <p:nvSpPr>
          <p:cNvPr id="20" name="右箭头 19"/>
          <p:cNvSpPr/>
          <p:nvPr/>
        </p:nvSpPr>
        <p:spPr>
          <a:xfrm>
            <a:off x="4739860" y="3040002"/>
            <a:ext cx="432000" cy="32400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defTabSz="685063"/>
            <a:endParaRPr lang="zh-CN" altLang="en-US">
              <a:solidFill>
                <a:srgbClr val="FFFFFF"/>
              </a:solidFill>
            </a:endParaRPr>
          </a:p>
        </p:txBody>
      </p:sp>
      <p:sp>
        <p:nvSpPr>
          <p:cNvPr id="21" name="文本框 20"/>
          <p:cNvSpPr txBox="1"/>
          <p:nvPr/>
        </p:nvSpPr>
        <p:spPr>
          <a:xfrm>
            <a:off x="2522798" y="3887436"/>
            <a:ext cx="1907251" cy="530912"/>
          </a:xfrm>
          <a:prstGeom prst="rect">
            <a:avLst/>
          </a:prstGeom>
          <a:noFill/>
        </p:spPr>
        <p:txBody>
          <a:bodyPr wrap="square" lIns="91436" tIns="45718" rIns="91436" bIns="45718" rtlCol="0">
            <a:spAutoFit/>
          </a:bodyPr>
          <a:lstStyle/>
          <a:p>
            <a:pPr defTabSz="685063"/>
            <a:r>
              <a:rPr lang="en-US" altLang="zh-CN" b="1" smtClean="0">
                <a:solidFill>
                  <a:srgbClr val="FF0000"/>
                </a:solidFill>
              </a:rPr>
              <a:t>18:00:00-08:00:00</a:t>
            </a:r>
            <a:endParaRPr lang="zh-CN" altLang="en-US" b="1">
              <a:solidFill>
                <a:srgbClr val="FF0000"/>
              </a:solidFill>
            </a:endParaRPr>
          </a:p>
        </p:txBody>
      </p:sp>
      <p:sp>
        <p:nvSpPr>
          <p:cNvPr id="22" name="文本框 21"/>
          <p:cNvSpPr txBox="1"/>
          <p:nvPr/>
        </p:nvSpPr>
        <p:spPr>
          <a:xfrm>
            <a:off x="5441467" y="1856923"/>
            <a:ext cx="1453218" cy="311621"/>
          </a:xfrm>
          <a:prstGeom prst="rect">
            <a:avLst/>
          </a:prstGeom>
          <a:noFill/>
        </p:spPr>
        <p:txBody>
          <a:bodyPr wrap="square" lIns="91436" tIns="45718" rIns="91436" bIns="45718" rtlCol="0">
            <a:spAutoFit/>
          </a:bodyPr>
          <a:lstStyle/>
          <a:p>
            <a:pPr defTabSz="685063"/>
            <a:r>
              <a:rPr lang="zh-CN" altLang="en-US" smtClean="0">
                <a:solidFill>
                  <a:srgbClr val="000000"/>
                </a:solidFill>
              </a:rPr>
              <a:t>营销计划配置</a:t>
            </a:r>
            <a:endParaRPr lang="zh-CN" altLang="en-US">
              <a:solidFill>
                <a:srgbClr val="000000"/>
              </a:solidFill>
            </a:endParaRPr>
          </a:p>
        </p:txBody>
      </p:sp>
      <p:sp>
        <p:nvSpPr>
          <p:cNvPr id="23" name="文本框 22"/>
          <p:cNvSpPr txBox="1"/>
          <p:nvPr/>
        </p:nvSpPr>
        <p:spPr>
          <a:xfrm>
            <a:off x="5190836" y="2244690"/>
            <a:ext cx="2416955" cy="2377571"/>
          </a:xfrm>
          <a:prstGeom prst="rect">
            <a:avLst/>
          </a:prstGeom>
          <a:noFill/>
        </p:spPr>
        <p:txBody>
          <a:bodyPr wrap="square" lIns="91436" tIns="45718" rIns="91436" bIns="45718" rtlCol="0">
            <a:spAutoFit/>
          </a:bodyPr>
          <a:lstStyle/>
          <a:p>
            <a:pPr marL="171442" indent="-171442" defTabSz="685063">
              <a:lnSpc>
                <a:spcPct val="120000"/>
              </a:lnSpc>
              <a:buFont typeface="Arial" panose="020B0604020202020204" pitchFamily="34" charset="0"/>
              <a:buChar char="•"/>
            </a:pPr>
            <a:r>
              <a:rPr lang="zh-CN" altLang="en-US" sz="1100">
                <a:solidFill>
                  <a:srgbClr val="000000"/>
                </a:solidFill>
              </a:rPr>
              <a:t>营销计划名称：艺龙旅游第一期；</a:t>
            </a:r>
            <a:endParaRPr lang="en-US" altLang="zh-CN" sz="1100">
              <a:solidFill>
                <a:srgbClr val="000000"/>
              </a:solidFill>
            </a:endParaRPr>
          </a:p>
          <a:p>
            <a:pPr marL="171442" indent="-171442" defTabSz="685063">
              <a:lnSpc>
                <a:spcPct val="120000"/>
              </a:lnSpc>
              <a:buFont typeface="Arial" panose="020B0604020202020204" pitchFamily="34" charset="0"/>
              <a:buChar char="•"/>
            </a:pPr>
            <a:r>
              <a:rPr lang="zh-CN" altLang="en-US" sz="1100">
                <a:solidFill>
                  <a:srgbClr val="000000"/>
                </a:solidFill>
              </a:rPr>
              <a:t>营销计划起止时间：</a:t>
            </a:r>
            <a:r>
              <a:rPr lang="en-US" altLang="zh-CN" sz="1100">
                <a:solidFill>
                  <a:srgbClr val="000000"/>
                </a:solidFill>
              </a:rPr>
              <a:t>9</a:t>
            </a:r>
            <a:r>
              <a:rPr lang="zh-CN" altLang="en-US" sz="1100">
                <a:solidFill>
                  <a:srgbClr val="000000"/>
                </a:solidFill>
              </a:rPr>
              <a:t>月</a:t>
            </a:r>
            <a:r>
              <a:rPr lang="en-US" altLang="zh-CN" sz="1100">
                <a:solidFill>
                  <a:srgbClr val="000000"/>
                </a:solidFill>
              </a:rPr>
              <a:t>1</a:t>
            </a:r>
            <a:r>
              <a:rPr lang="zh-CN" altLang="en-US" sz="1100">
                <a:solidFill>
                  <a:srgbClr val="000000"/>
                </a:solidFill>
              </a:rPr>
              <a:t>日</a:t>
            </a:r>
            <a:r>
              <a:rPr lang="en-US" altLang="zh-CN" sz="1100">
                <a:solidFill>
                  <a:srgbClr val="000000"/>
                </a:solidFill>
              </a:rPr>
              <a:t>-9</a:t>
            </a:r>
            <a:r>
              <a:rPr lang="zh-CN" altLang="en-US" sz="1100">
                <a:solidFill>
                  <a:srgbClr val="000000"/>
                </a:solidFill>
              </a:rPr>
              <a:t>月</a:t>
            </a:r>
            <a:r>
              <a:rPr lang="en-US" altLang="zh-CN" sz="1100">
                <a:solidFill>
                  <a:srgbClr val="000000"/>
                </a:solidFill>
              </a:rPr>
              <a:t>30</a:t>
            </a:r>
            <a:r>
              <a:rPr lang="zh-CN" altLang="en-US" sz="1100">
                <a:solidFill>
                  <a:srgbClr val="000000"/>
                </a:solidFill>
              </a:rPr>
              <a:t>日；</a:t>
            </a:r>
            <a:endParaRPr lang="en-US" altLang="zh-CN" sz="1100">
              <a:solidFill>
                <a:srgbClr val="000000"/>
              </a:solidFill>
            </a:endParaRPr>
          </a:p>
          <a:p>
            <a:pPr marL="171442" indent="-171442" defTabSz="685063">
              <a:lnSpc>
                <a:spcPct val="120000"/>
              </a:lnSpc>
              <a:buFont typeface="Arial" panose="020B0604020202020204" pitchFamily="34" charset="0"/>
              <a:buChar char="•"/>
            </a:pPr>
            <a:r>
              <a:rPr lang="zh-CN" altLang="en-US" sz="1100">
                <a:solidFill>
                  <a:srgbClr val="000000"/>
                </a:solidFill>
              </a:rPr>
              <a:t>渠道配置：</a:t>
            </a:r>
            <a:endParaRPr lang="en-US" altLang="zh-CN" sz="1100">
              <a:solidFill>
                <a:srgbClr val="000000"/>
              </a:solidFill>
            </a:endParaRPr>
          </a:p>
          <a:p>
            <a:pPr marL="323984" indent="-228588" defTabSz="685063">
              <a:lnSpc>
                <a:spcPct val="120000"/>
              </a:lnSpc>
              <a:buFont typeface="+mj-lt"/>
              <a:buAutoNum type="arabicPeriod"/>
            </a:pPr>
            <a:r>
              <a:rPr lang="zh-CN" altLang="en-US" sz="1100">
                <a:solidFill>
                  <a:srgbClr val="000000"/>
                </a:solidFill>
              </a:rPr>
              <a:t>北分行业短信渠道</a:t>
            </a:r>
            <a:endParaRPr lang="en-US" altLang="zh-CN" sz="1100">
              <a:solidFill>
                <a:srgbClr val="000000"/>
              </a:solidFill>
            </a:endParaRPr>
          </a:p>
          <a:p>
            <a:pPr marL="323984" indent="-228588" defTabSz="685063">
              <a:lnSpc>
                <a:spcPct val="120000"/>
              </a:lnSpc>
              <a:buFont typeface="+mj-lt"/>
              <a:buAutoNum type="arabicPeriod"/>
            </a:pPr>
            <a:r>
              <a:rPr lang="zh-CN" altLang="en-US" sz="1100">
                <a:solidFill>
                  <a:srgbClr val="000000"/>
                </a:solidFill>
              </a:rPr>
              <a:t>外显号码选择</a:t>
            </a:r>
            <a:endParaRPr lang="en-US" altLang="zh-CN" sz="1100">
              <a:solidFill>
                <a:srgbClr val="000000"/>
              </a:solidFill>
            </a:endParaRPr>
          </a:p>
          <a:p>
            <a:pPr marL="323984" indent="-228588" defTabSz="685063">
              <a:lnSpc>
                <a:spcPct val="120000"/>
              </a:lnSpc>
              <a:buFont typeface="+mj-lt"/>
              <a:buAutoNum type="arabicPeriod"/>
            </a:pPr>
            <a:r>
              <a:rPr lang="zh-CN" altLang="en-US" sz="1100">
                <a:solidFill>
                  <a:srgbClr val="000000"/>
                </a:solidFill>
              </a:rPr>
              <a:t>营销话术：报告</a:t>
            </a:r>
            <a:r>
              <a:rPr lang="en-US" altLang="zh-CN" sz="1100">
                <a:solidFill>
                  <a:srgbClr val="000000"/>
                </a:solidFill>
              </a:rPr>
              <a:t>!300</a:t>
            </a:r>
            <a:r>
              <a:rPr lang="zh-CN" altLang="en-US" sz="1100">
                <a:solidFill>
                  <a:srgbClr val="000000"/>
                </a:solidFill>
              </a:rPr>
              <a:t>元酒店红包已存入您账户</a:t>
            </a:r>
            <a:r>
              <a:rPr lang="en-US" altLang="zh-CN" sz="1100">
                <a:solidFill>
                  <a:srgbClr val="000000"/>
                </a:solidFill>
              </a:rPr>
              <a:t>,</a:t>
            </a:r>
            <a:r>
              <a:rPr lang="zh-CN" altLang="en-US" sz="1100">
                <a:solidFill>
                  <a:srgbClr val="000000"/>
                </a:solidFill>
              </a:rPr>
              <a:t>酒店促销</a:t>
            </a:r>
            <a:r>
              <a:rPr lang="en-US" altLang="zh-CN" sz="1100">
                <a:solidFill>
                  <a:srgbClr val="000000"/>
                </a:solidFill>
              </a:rPr>
              <a:t>3</a:t>
            </a:r>
            <a:r>
              <a:rPr lang="zh-CN" altLang="en-US" sz="1100">
                <a:solidFill>
                  <a:srgbClr val="000000"/>
                </a:solidFill>
              </a:rPr>
              <a:t>折起</a:t>
            </a:r>
            <a:r>
              <a:rPr lang="en-US" altLang="zh-CN" sz="1100">
                <a:solidFill>
                  <a:srgbClr val="000000"/>
                </a:solidFill>
              </a:rPr>
              <a:t>,</a:t>
            </a:r>
            <a:r>
              <a:rPr lang="zh-CN" altLang="en-US" sz="1100">
                <a:solidFill>
                  <a:srgbClr val="000000"/>
                </a:solidFill>
              </a:rPr>
              <a:t>海景房</a:t>
            </a:r>
            <a:r>
              <a:rPr lang="en-US" altLang="zh-CN" sz="1100">
                <a:solidFill>
                  <a:srgbClr val="000000"/>
                </a:solidFill>
              </a:rPr>
              <a:t>4~8</a:t>
            </a:r>
            <a:r>
              <a:rPr lang="zh-CN" altLang="en-US" sz="1100">
                <a:solidFill>
                  <a:srgbClr val="000000"/>
                </a:solidFill>
              </a:rPr>
              <a:t>折</a:t>
            </a:r>
            <a:r>
              <a:rPr lang="en-US" altLang="zh-CN" sz="1100">
                <a:solidFill>
                  <a:srgbClr val="000000"/>
                </a:solidFill>
              </a:rPr>
              <a:t>,</a:t>
            </a:r>
            <a:r>
              <a:rPr lang="zh-CN" altLang="en-US" sz="1100">
                <a:solidFill>
                  <a:srgbClr val="000000"/>
                </a:solidFill>
              </a:rPr>
              <a:t>折上用红包</a:t>
            </a:r>
            <a:r>
              <a:rPr lang="en-US" altLang="zh-CN" sz="1100">
                <a:solidFill>
                  <a:srgbClr val="000000"/>
                </a:solidFill>
              </a:rPr>
              <a:t>,</a:t>
            </a:r>
            <a:r>
              <a:rPr lang="zh-CN" altLang="en-US" sz="1100">
                <a:solidFill>
                  <a:srgbClr val="000000"/>
                </a:solidFill>
              </a:rPr>
              <a:t>并送抽奖联通流量</a:t>
            </a:r>
            <a:r>
              <a:rPr lang="en-US" altLang="zh-CN" sz="1100">
                <a:solidFill>
                  <a:srgbClr val="000000"/>
                </a:solidFill>
              </a:rPr>
              <a:t>50M d.elong.cn/160321234</a:t>
            </a:r>
            <a:endParaRPr lang="zh-CN" altLang="en-US" sz="1100">
              <a:solidFill>
                <a:srgbClr val="000000"/>
              </a:solidFill>
            </a:endParaRPr>
          </a:p>
        </p:txBody>
      </p:sp>
      <p:sp>
        <p:nvSpPr>
          <p:cNvPr id="24" name="标题 1"/>
          <p:cNvSpPr txBox="1">
            <a:spLocks/>
          </p:cNvSpPr>
          <p:nvPr/>
        </p:nvSpPr>
        <p:spPr>
          <a:xfrm>
            <a:off x="628656" y="140921"/>
            <a:ext cx="6801317" cy="473447"/>
          </a:xfrm>
          <a:prstGeom prst="rect">
            <a:avLst/>
          </a:prstGeom>
        </p:spPr>
        <p:txBody>
          <a:bodyPr anchor="ctr"/>
          <a:lstStyle>
            <a:lvl1pPr algn="l" defTabSz="685732" rtl="0" eaLnBrk="1" latinLnBrk="0" hangingPunct="1">
              <a:lnSpc>
                <a:spcPct val="90000"/>
              </a:lnSpc>
              <a:spcBef>
                <a:spcPct val="0"/>
              </a:spcBef>
              <a:buNone/>
              <a:defRPr kumimoji="0" lang="zh-CN" altLang="en-US" sz="2300" b="1" i="0" u="none" strike="noStrike" kern="1200" cap="none" spc="0" normalizeH="0" baseline="0" dirty="0" smtClean="0">
                <a:ln>
                  <a:noFill/>
                </a:ln>
                <a:solidFill>
                  <a:schemeClr val="tx1"/>
                </a:solidFill>
                <a:effectLst/>
                <a:uLnTx/>
                <a:uFillTx/>
                <a:latin typeface="+mj-ea"/>
                <a:ea typeface="+mj-ea"/>
                <a:cs typeface="+mj-cs"/>
              </a:defRPr>
            </a:lvl1pPr>
          </a:lstStyle>
          <a:p>
            <a:pPr defTabSz="914265"/>
            <a:r>
              <a:rPr lang="en-US" altLang="zh-CN" sz="2000" dirty="0" smtClean="0"/>
              <a:t>3.3</a:t>
            </a:r>
            <a:r>
              <a:rPr lang="zh-CN" altLang="en-US" sz="2000" dirty="0" smtClean="0"/>
              <a:t>、</a:t>
            </a:r>
            <a:r>
              <a:rPr kumimoji="1" lang="zh-CN" altLang="en-US" sz="2000" kern="0" dirty="0" smtClean="0">
                <a:solidFill>
                  <a:prstClr val="black"/>
                </a:solidFill>
              </a:rPr>
              <a:t>场景营销案例</a:t>
            </a:r>
            <a:r>
              <a:rPr kumimoji="1" lang="en-US" altLang="zh-CN" sz="2000" kern="0" dirty="0" smtClean="0">
                <a:solidFill>
                  <a:prstClr val="black"/>
                </a:solidFill>
              </a:rPr>
              <a:t>-</a:t>
            </a:r>
            <a:r>
              <a:rPr kumimoji="1" lang="zh-CN" altLang="en-US" sz="2000" kern="0" dirty="0" smtClean="0">
                <a:solidFill>
                  <a:prstClr val="black"/>
                </a:solidFill>
              </a:rPr>
              <a:t>艺龙旅游</a:t>
            </a:r>
            <a:endParaRPr kumimoji="1" lang="zh-CN" altLang="en-US" sz="2000" kern="0" dirty="0">
              <a:solidFill>
                <a:prstClr val="black"/>
              </a:solidFill>
            </a:endParaRPr>
          </a:p>
        </p:txBody>
      </p:sp>
    </p:spTree>
    <p:extLst>
      <p:ext uri="{BB962C8B-B14F-4D97-AF65-F5344CB8AC3E}">
        <p14:creationId xmlns="" xmlns:p14="http://schemas.microsoft.com/office/powerpoint/2010/main" val="160864630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defTabSz="914265"/>
            <a:r>
              <a:rPr lang="en-US" altLang="zh-CN" dirty="0" smtClean="0"/>
              <a:t>3.3</a:t>
            </a:r>
            <a:r>
              <a:rPr lang="zh-CN" altLang="en-US" dirty="0" smtClean="0"/>
              <a:t>、</a:t>
            </a:r>
            <a:r>
              <a:rPr kumimoji="1" lang="zh-CN" altLang="en-US" kern="0" dirty="0">
                <a:solidFill>
                  <a:prstClr val="black"/>
                </a:solidFill>
              </a:rPr>
              <a:t>失联复联案例－保险用户找回</a:t>
            </a:r>
          </a:p>
        </p:txBody>
      </p:sp>
      <p:sp>
        <p:nvSpPr>
          <p:cNvPr id="9" name="Freeform 30"/>
          <p:cNvSpPr>
            <a:spLocks/>
          </p:cNvSpPr>
          <p:nvPr/>
        </p:nvSpPr>
        <p:spPr bwMode="auto">
          <a:xfrm flipV="1">
            <a:off x="2919684" y="3631669"/>
            <a:ext cx="1046635" cy="649048"/>
          </a:xfrm>
          <a:custGeom>
            <a:avLst/>
            <a:gdLst>
              <a:gd name="T0" fmla="*/ 344488 w 426"/>
              <a:gd name="T1" fmla="*/ 0 h 250"/>
              <a:gd name="T2" fmla="*/ 0 w 426"/>
              <a:gd name="T3" fmla="*/ 396875 h 250"/>
              <a:gd name="T4" fmla="*/ 676275 w 426"/>
              <a:gd name="T5" fmla="*/ 396875 h 250"/>
              <a:gd name="T6" fmla="*/ 344488 w 426"/>
              <a:gd name="T7" fmla="*/ 0 h 2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6" h="250">
                <a:moveTo>
                  <a:pt x="217" y="0"/>
                </a:moveTo>
                <a:lnTo>
                  <a:pt x="0" y="250"/>
                </a:lnTo>
                <a:lnTo>
                  <a:pt x="426" y="250"/>
                </a:lnTo>
                <a:lnTo>
                  <a:pt x="217" y="0"/>
                </a:lnTo>
                <a:close/>
              </a:path>
            </a:pathLst>
          </a:custGeom>
          <a:solidFill>
            <a:schemeClr val="accent6">
              <a:lumMod val="50000"/>
            </a:schemeClr>
          </a:solidFill>
          <a:ln>
            <a:noFill/>
          </a:ln>
          <a:extLst/>
        </p:spPr>
        <p:txBody>
          <a:bodyPr lIns="68571" tIns="34289" rIns="68571" bIns="34289"/>
          <a:lstStyle/>
          <a:p>
            <a:pPr defTabSz="685046" fontAlgn="base">
              <a:spcBef>
                <a:spcPct val="0"/>
              </a:spcBef>
              <a:spcAft>
                <a:spcPct val="0"/>
              </a:spcAft>
              <a:buClr>
                <a:srgbClr val="FF9900"/>
              </a:buClr>
              <a:buFont typeface="Wingdings" panose="05000000000000000000" pitchFamily="2" charset="2"/>
              <a:buChar char="n"/>
            </a:pPr>
            <a:endParaRPr lang="zh-CN" altLang="en-US" sz="900">
              <a:solidFill>
                <a:srgbClr val="5F5F5F"/>
              </a:solidFill>
              <a:latin typeface="Arial" panose="020B0604020202020204" pitchFamily="34" charset="0"/>
              <a:ea typeface="黑体" panose="02010609060101010101" pitchFamily="49" charset="-122"/>
            </a:endParaRPr>
          </a:p>
        </p:txBody>
      </p:sp>
      <p:sp>
        <p:nvSpPr>
          <p:cNvPr id="10" name="Freeform 31"/>
          <p:cNvSpPr>
            <a:spLocks/>
          </p:cNvSpPr>
          <p:nvPr/>
        </p:nvSpPr>
        <p:spPr bwMode="auto">
          <a:xfrm flipV="1">
            <a:off x="2470769" y="2937942"/>
            <a:ext cx="2021398" cy="501597"/>
          </a:xfrm>
          <a:custGeom>
            <a:avLst/>
            <a:gdLst>
              <a:gd name="T0" fmla="*/ 0 w 1070"/>
              <a:gd name="T1" fmla="*/ 384175 h 242"/>
              <a:gd name="T2" fmla="*/ 1698625 w 1070"/>
              <a:gd name="T3" fmla="*/ 384175 h 242"/>
              <a:gd name="T4" fmla="*/ 1366838 w 1070"/>
              <a:gd name="T5" fmla="*/ 0 h 242"/>
              <a:gd name="T6" fmla="*/ 331788 w 1070"/>
              <a:gd name="T7" fmla="*/ 0 h 242"/>
              <a:gd name="T8" fmla="*/ 0 w 1070"/>
              <a:gd name="T9" fmla="*/ 384175 h 2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0" h="242">
                <a:moveTo>
                  <a:pt x="0" y="242"/>
                </a:moveTo>
                <a:lnTo>
                  <a:pt x="1070" y="242"/>
                </a:lnTo>
                <a:lnTo>
                  <a:pt x="861" y="0"/>
                </a:lnTo>
                <a:lnTo>
                  <a:pt x="209" y="0"/>
                </a:lnTo>
                <a:lnTo>
                  <a:pt x="0" y="242"/>
                </a:lnTo>
                <a:close/>
              </a:path>
            </a:pathLst>
          </a:custGeom>
          <a:solidFill>
            <a:schemeClr val="accent6">
              <a:lumMod val="75000"/>
            </a:schemeClr>
          </a:solidFill>
          <a:ln>
            <a:noFill/>
          </a:ln>
          <a:extLst/>
        </p:spPr>
        <p:txBody>
          <a:bodyPr lIns="68571" tIns="34289" rIns="68571" bIns="34289"/>
          <a:lstStyle/>
          <a:p>
            <a:pPr defTabSz="685046" fontAlgn="base">
              <a:spcBef>
                <a:spcPct val="0"/>
              </a:spcBef>
              <a:spcAft>
                <a:spcPct val="0"/>
              </a:spcAft>
              <a:buClr>
                <a:srgbClr val="FF9900"/>
              </a:buClr>
              <a:buFont typeface="Wingdings" panose="05000000000000000000" pitchFamily="2" charset="2"/>
              <a:buChar char="n"/>
            </a:pPr>
            <a:endParaRPr lang="zh-CN" altLang="en-US" sz="900">
              <a:solidFill>
                <a:srgbClr val="5F5F5F"/>
              </a:solidFill>
              <a:latin typeface="Arial" panose="020B0604020202020204" pitchFamily="34" charset="0"/>
              <a:ea typeface="黑体" panose="02010609060101010101" pitchFamily="49" charset="-122"/>
            </a:endParaRPr>
          </a:p>
        </p:txBody>
      </p:sp>
      <p:sp>
        <p:nvSpPr>
          <p:cNvPr id="11" name="Freeform 32"/>
          <p:cNvSpPr>
            <a:spLocks/>
          </p:cNvSpPr>
          <p:nvPr/>
        </p:nvSpPr>
        <p:spPr bwMode="auto">
          <a:xfrm flipV="1">
            <a:off x="1947571" y="2251463"/>
            <a:ext cx="2981745" cy="463087"/>
          </a:xfrm>
          <a:custGeom>
            <a:avLst/>
            <a:gdLst>
              <a:gd name="T0" fmla="*/ 0 w 1722"/>
              <a:gd name="T1" fmla="*/ 384175 h 242"/>
              <a:gd name="T2" fmla="*/ 2733675 w 1722"/>
              <a:gd name="T3" fmla="*/ 384175 h 242"/>
              <a:gd name="T4" fmla="*/ 2389188 w 1722"/>
              <a:gd name="T5" fmla="*/ 0 h 242"/>
              <a:gd name="T6" fmla="*/ 331788 w 1722"/>
              <a:gd name="T7" fmla="*/ 0 h 242"/>
              <a:gd name="T8" fmla="*/ 0 w 1722"/>
              <a:gd name="T9" fmla="*/ 384175 h 2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22" h="242">
                <a:moveTo>
                  <a:pt x="0" y="242"/>
                </a:moveTo>
                <a:lnTo>
                  <a:pt x="1722" y="242"/>
                </a:lnTo>
                <a:lnTo>
                  <a:pt x="1505" y="0"/>
                </a:lnTo>
                <a:lnTo>
                  <a:pt x="209" y="0"/>
                </a:lnTo>
                <a:lnTo>
                  <a:pt x="0" y="242"/>
                </a:lnTo>
                <a:close/>
              </a:path>
            </a:pathLst>
          </a:custGeom>
          <a:solidFill>
            <a:schemeClr val="accent6">
              <a:lumMod val="60000"/>
              <a:lumOff val="40000"/>
            </a:schemeClr>
          </a:solidFill>
          <a:ln>
            <a:noFill/>
          </a:ln>
          <a:extLst/>
        </p:spPr>
        <p:txBody>
          <a:bodyPr lIns="68571" tIns="34289" rIns="68571" bIns="34289"/>
          <a:lstStyle/>
          <a:p>
            <a:pPr defTabSz="685046" fontAlgn="base">
              <a:spcBef>
                <a:spcPct val="0"/>
              </a:spcBef>
              <a:spcAft>
                <a:spcPct val="0"/>
              </a:spcAft>
              <a:buClr>
                <a:srgbClr val="FF9900"/>
              </a:buClr>
              <a:buFont typeface="Wingdings" panose="05000000000000000000" pitchFamily="2" charset="2"/>
              <a:buChar char="n"/>
            </a:pPr>
            <a:endParaRPr lang="zh-CN" altLang="en-US" sz="900">
              <a:solidFill>
                <a:srgbClr val="5F5F5F"/>
              </a:solidFill>
              <a:latin typeface="Arial" panose="020B0604020202020204" pitchFamily="34" charset="0"/>
              <a:ea typeface="黑体" panose="02010609060101010101" pitchFamily="49" charset="-122"/>
            </a:endParaRPr>
          </a:p>
        </p:txBody>
      </p:sp>
      <p:sp>
        <p:nvSpPr>
          <p:cNvPr id="12" name="Freeform 33"/>
          <p:cNvSpPr>
            <a:spLocks/>
          </p:cNvSpPr>
          <p:nvPr/>
        </p:nvSpPr>
        <p:spPr bwMode="auto">
          <a:xfrm flipV="1">
            <a:off x="1421571" y="1517561"/>
            <a:ext cx="4014710" cy="488231"/>
          </a:xfrm>
          <a:custGeom>
            <a:avLst/>
            <a:gdLst>
              <a:gd name="T0" fmla="*/ 0 w 2367"/>
              <a:gd name="T1" fmla="*/ 396875 h 250"/>
              <a:gd name="T2" fmla="*/ 3757613 w 2367"/>
              <a:gd name="T3" fmla="*/ 396875 h 250"/>
              <a:gd name="T4" fmla="*/ 3425825 w 2367"/>
              <a:gd name="T5" fmla="*/ 0 h 250"/>
              <a:gd name="T6" fmla="*/ 346075 w 2367"/>
              <a:gd name="T7" fmla="*/ 0 h 250"/>
              <a:gd name="T8" fmla="*/ 0 w 2367"/>
              <a:gd name="T9" fmla="*/ 396875 h 2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67" h="250">
                <a:moveTo>
                  <a:pt x="0" y="250"/>
                </a:moveTo>
                <a:lnTo>
                  <a:pt x="2367" y="250"/>
                </a:lnTo>
                <a:lnTo>
                  <a:pt x="2158" y="0"/>
                </a:lnTo>
                <a:lnTo>
                  <a:pt x="218" y="0"/>
                </a:lnTo>
                <a:lnTo>
                  <a:pt x="0" y="250"/>
                </a:lnTo>
                <a:close/>
              </a:path>
            </a:pathLst>
          </a:custGeom>
          <a:solidFill>
            <a:schemeClr val="accent6">
              <a:lumMod val="40000"/>
              <a:lumOff val="60000"/>
            </a:schemeClr>
          </a:solidFill>
          <a:ln>
            <a:noFill/>
          </a:ln>
          <a:extLst/>
        </p:spPr>
        <p:txBody>
          <a:bodyPr lIns="68571" tIns="34289" rIns="68571" bIns="34289"/>
          <a:lstStyle/>
          <a:p>
            <a:pPr defTabSz="685046" fontAlgn="base">
              <a:spcBef>
                <a:spcPct val="0"/>
              </a:spcBef>
              <a:spcAft>
                <a:spcPct val="0"/>
              </a:spcAft>
              <a:buClr>
                <a:srgbClr val="FF9900"/>
              </a:buClr>
              <a:buFont typeface="Wingdings" panose="05000000000000000000" pitchFamily="2" charset="2"/>
              <a:buChar char="n"/>
            </a:pPr>
            <a:endParaRPr lang="zh-CN" altLang="en-US" sz="900">
              <a:solidFill>
                <a:srgbClr val="5F5F5F"/>
              </a:solidFill>
              <a:latin typeface="Arial" panose="020B0604020202020204" pitchFamily="34" charset="0"/>
              <a:ea typeface="黑体" panose="02010609060101010101" pitchFamily="49" charset="-122"/>
            </a:endParaRPr>
          </a:p>
        </p:txBody>
      </p:sp>
      <p:sp>
        <p:nvSpPr>
          <p:cNvPr id="13" name="Rectangle 15"/>
          <p:cNvSpPr/>
          <p:nvPr/>
        </p:nvSpPr>
        <p:spPr>
          <a:xfrm>
            <a:off x="3066163" y="3037753"/>
            <a:ext cx="830610" cy="324862"/>
          </a:xfrm>
          <a:prstGeom prst="rect">
            <a:avLst/>
          </a:prstGeom>
          <a:no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68571" tIns="34289" rIns="68571" bIns="34289" rtlCol="0" anchor="ctr"/>
          <a:lstStyle/>
          <a:p>
            <a:pPr algn="ctr" defTabSz="685046"/>
            <a:r>
              <a:rPr lang="en-US" altLang="zh-CN" b="1" dirty="0">
                <a:solidFill>
                  <a:srgbClr val="000000"/>
                </a:solidFill>
              </a:rPr>
              <a:t>42.20%</a:t>
            </a:r>
            <a:endParaRPr lang="zh-CN" altLang="en-US" b="1" dirty="0">
              <a:solidFill>
                <a:srgbClr val="000000"/>
              </a:solidFill>
            </a:endParaRPr>
          </a:p>
        </p:txBody>
      </p:sp>
      <p:sp>
        <p:nvSpPr>
          <p:cNvPr id="14" name="Rectangle 16"/>
          <p:cNvSpPr/>
          <p:nvPr/>
        </p:nvSpPr>
        <p:spPr>
          <a:xfrm>
            <a:off x="3135709" y="3631819"/>
            <a:ext cx="681083" cy="324862"/>
          </a:xfrm>
          <a:prstGeom prst="rect">
            <a:avLst/>
          </a:prstGeom>
          <a:no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68571" tIns="34289" rIns="68571" bIns="34289" rtlCol="0" anchor="ctr"/>
          <a:lstStyle/>
          <a:p>
            <a:pPr algn="ctr" defTabSz="685046"/>
            <a:r>
              <a:rPr lang="en-US" altLang="zh-CN" sz="1200" b="1" dirty="0">
                <a:solidFill>
                  <a:srgbClr val="FFFFFF"/>
                </a:solidFill>
              </a:rPr>
              <a:t>18.88%</a:t>
            </a:r>
            <a:endParaRPr lang="zh-CN" altLang="en-US" sz="1200" b="1" dirty="0">
              <a:solidFill>
                <a:srgbClr val="FFFFFF"/>
              </a:solidFill>
            </a:endParaRPr>
          </a:p>
        </p:txBody>
      </p:sp>
      <p:pic>
        <p:nvPicPr>
          <p:cNvPr id="15" name="pasted-image.pdf"/>
          <p:cNvPicPr>
            <a:picLocks noChangeAspect="1"/>
          </p:cNvPicPr>
          <p:nvPr/>
        </p:nvPicPr>
        <p:blipFill>
          <a:blip r:embed="rId3" cstate="screen">
            <a:extLst>
              <a:ext uri="{28A0092B-C50C-407E-A947-70E740481C1C}">
                <a14:useLocalDpi xmlns="" xmlns:a14="http://schemas.microsoft.com/office/drawing/2010/main"/>
              </a:ext>
            </a:extLst>
          </a:blip>
          <a:srcRect/>
          <a:stretch>
            <a:fillRect/>
          </a:stretch>
        </p:blipFill>
        <p:spPr>
          <a:xfrm>
            <a:off x="1835520" y="1490575"/>
            <a:ext cx="1484748" cy="397007"/>
          </a:xfrm>
          <a:prstGeom prst="rect">
            <a:avLst/>
          </a:prstGeom>
          <a:ln w="12700" cap="flat">
            <a:noFill/>
            <a:miter lim="400000"/>
          </a:ln>
          <a:effectLst/>
        </p:spPr>
      </p:pic>
      <p:pic>
        <p:nvPicPr>
          <p:cNvPr id="16" name="pasted-image.pdf"/>
          <p:cNvPicPr>
            <a:picLocks noChangeAspect="1"/>
          </p:cNvPicPr>
          <p:nvPr/>
        </p:nvPicPr>
        <p:blipFill>
          <a:blip r:embed="rId3" cstate="screen">
            <a:extLst>
              <a:ext uri="{28A0092B-C50C-407E-A947-70E740481C1C}">
                <a14:useLocalDpi xmlns="" xmlns:a14="http://schemas.microsoft.com/office/drawing/2010/main"/>
              </a:ext>
            </a:extLst>
          </a:blip>
          <a:srcRect/>
          <a:stretch>
            <a:fillRect/>
          </a:stretch>
        </p:blipFill>
        <p:spPr>
          <a:xfrm>
            <a:off x="3428923" y="1490575"/>
            <a:ext cx="1484748" cy="397007"/>
          </a:xfrm>
          <a:prstGeom prst="rect">
            <a:avLst/>
          </a:prstGeom>
          <a:ln w="12700" cap="flat">
            <a:noFill/>
            <a:miter lim="400000"/>
          </a:ln>
          <a:effectLst/>
        </p:spPr>
      </p:pic>
      <p:sp>
        <p:nvSpPr>
          <p:cNvPr id="17" name="Rectangle 22"/>
          <p:cNvSpPr/>
          <p:nvPr/>
        </p:nvSpPr>
        <p:spPr>
          <a:xfrm>
            <a:off x="3102691" y="2336038"/>
            <a:ext cx="794082" cy="324862"/>
          </a:xfrm>
          <a:prstGeom prst="rect">
            <a:avLst/>
          </a:prstGeom>
          <a:no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68571" tIns="34289" rIns="68571" bIns="34289" rtlCol="0" anchor="ctr"/>
          <a:lstStyle/>
          <a:p>
            <a:pPr algn="ctr" defTabSz="685046"/>
            <a:r>
              <a:rPr lang="en-US" altLang="zh-CN" b="1" dirty="0">
                <a:solidFill>
                  <a:srgbClr val="000000"/>
                </a:solidFill>
              </a:rPr>
              <a:t>15.17%</a:t>
            </a:r>
            <a:endParaRPr lang="zh-CN" altLang="en-US" b="1" dirty="0">
              <a:solidFill>
                <a:srgbClr val="000000"/>
              </a:solidFill>
            </a:endParaRPr>
          </a:p>
        </p:txBody>
      </p:sp>
      <p:sp>
        <p:nvSpPr>
          <p:cNvPr id="20" name="TextBox 13"/>
          <p:cNvSpPr txBox="1"/>
          <p:nvPr/>
        </p:nvSpPr>
        <p:spPr>
          <a:xfrm>
            <a:off x="5710209" y="1567211"/>
            <a:ext cx="2066648" cy="438581"/>
          </a:xfrm>
          <a:prstGeom prst="rect">
            <a:avLst/>
          </a:prstGeom>
          <a:noFill/>
        </p:spPr>
        <p:txBody>
          <a:bodyPr wrap="square" lIns="68571" tIns="34289" rIns="68571" bIns="34289" rtlCol="0">
            <a:spAutoFit/>
          </a:bodyPr>
          <a:lstStyle/>
          <a:p>
            <a:pPr defTabSz="685046"/>
            <a:r>
              <a:rPr lang="zh-CN" altLang="en-US" sz="1200" dirty="0">
                <a:solidFill>
                  <a:prstClr val="black"/>
                </a:solidFill>
                <a:latin typeface="微软雅黑" panose="020B0503020204020204" pitchFamily="34" charset="-122"/>
              </a:rPr>
              <a:t>河南地区测试样本身份证号</a:t>
            </a:r>
            <a:r>
              <a:rPr lang="en-US" altLang="zh-CN" sz="1200" dirty="0">
                <a:solidFill>
                  <a:prstClr val="black"/>
                </a:solidFill>
                <a:latin typeface="微软雅黑" panose="020B0503020204020204" pitchFamily="34" charset="-122"/>
              </a:rPr>
              <a:t>23458</a:t>
            </a:r>
            <a:r>
              <a:rPr lang="zh-CN" altLang="en-US" sz="1200" dirty="0">
                <a:solidFill>
                  <a:prstClr val="black"/>
                </a:solidFill>
                <a:latin typeface="微软雅黑" panose="020B0503020204020204" pitchFamily="34" charset="-122"/>
              </a:rPr>
              <a:t>个</a:t>
            </a:r>
            <a:endParaRPr lang="en-US" altLang="zh-CN" sz="1200" dirty="0">
              <a:solidFill>
                <a:prstClr val="black"/>
              </a:solidFill>
              <a:latin typeface="微软雅黑" panose="020B0503020204020204" pitchFamily="34" charset="-122"/>
            </a:endParaRPr>
          </a:p>
        </p:txBody>
      </p:sp>
      <p:sp>
        <p:nvSpPr>
          <p:cNvPr id="21" name="TextBox 15"/>
          <p:cNvSpPr txBox="1"/>
          <p:nvPr/>
        </p:nvSpPr>
        <p:spPr>
          <a:xfrm>
            <a:off x="5727990" y="2891522"/>
            <a:ext cx="2066648" cy="807914"/>
          </a:xfrm>
          <a:prstGeom prst="rect">
            <a:avLst/>
          </a:prstGeom>
          <a:noFill/>
        </p:spPr>
        <p:txBody>
          <a:bodyPr wrap="square" lIns="68571" tIns="34289" rIns="68571" bIns="34289" rtlCol="0">
            <a:spAutoFit/>
          </a:bodyPr>
          <a:lstStyle/>
          <a:p>
            <a:pPr defTabSz="685046"/>
            <a:r>
              <a:rPr lang="en-US" altLang="zh-CN" sz="1200" dirty="0">
                <a:solidFill>
                  <a:prstClr val="black"/>
                </a:solidFill>
                <a:latin typeface="微软雅黑" panose="020B0503020204020204" pitchFamily="34" charset="-122"/>
              </a:rPr>
              <a:t>7</a:t>
            </a:r>
            <a:r>
              <a:rPr lang="zh-CN" altLang="en-US" sz="1200" dirty="0">
                <a:solidFill>
                  <a:prstClr val="black"/>
                </a:solidFill>
                <a:latin typeface="微软雅黑" panose="020B0503020204020204" pitchFamily="34" charset="-122"/>
              </a:rPr>
              <a:t>天共计接通</a:t>
            </a:r>
            <a:r>
              <a:rPr lang="en-US" altLang="zh-CN" sz="1200" dirty="0">
                <a:solidFill>
                  <a:prstClr val="black"/>
                </a:solidFill>
                <a:latin typeface="微软雅黑" panose="020B0503020204020204" pitchFamily="34" charset="-122"/>
              </a:rPr>
              <a:t>1502</a:t>
            </a:r>
            <a:r>
              <a:rPr lang="zh-CN" altLang="en-US" sz="1200" dirty="0">
                <a:solidFill>
                  <a:prstClr val="black"/>
                </a:solidFill>
                <a:latin typeface="微软雅黑" panose="020B0503020204020204" pitchFamily="34" charset="-122"/>
              </a:rPr>
              <a:t>个号码，</a:t>
            </a:r>
            <a:r>
              <a:rPr lang="zh-CN" altLang="en-US" sz="1200" dirty="0">
                <a:solidFill>
                  <a:srgbClr val="FF0000"/>
                </a:solidFill>
                <a:latin typeface="微软雅黑" panose="020B0503020204020204" pitchFamily="34" charset="-122"/>
              </a:rPr>
              <a:t>接通率</a:t>
            </a:r>
            <a:r>
              <a:rPr lang="zh-CN" altLang="en-US" sz="1200" dirty="0">
                <a:solidFill>
                  <a:prstClr val="black"/>
                </a:solidFill>
                <a:latin typeface="微软雅黑" panose="020B0503020204020204" pitchFamily="34" charset="-122"/>
              </a:rPr>
              <a:t>占比</a:t>
            </a:r>
            <a:r>
              <a:rPr lang="en-US" altLang="zh-CN" sz="1200" dirty="0">
                <a:solidFill>
                  <a:prstClr val="black"/>
                </a:solidFill>
                <a:latin typeface="微软雅黑" panose="020B0503020204020204" pitchFamily="34" charset="-122"/>
              </a:rPr>
              <a:t>42.2%</a:t>
            </a:r>
            <a:r>
              <a:rPr lang="zh-CN" altLang="en-US" sz="1200" dirty="0">
                <a:solidFill>
                  <a:prstClr val="black"/>
                </a:solidFill>
                <a:latin typeface="微软雅黑" panose="020B0503020204020204" pitchFamily="34" charset="-122"/>
              </a:rPr>
              <a:t>（如果外显号码更加规律预估能到</a:t>
            </a:r>
            <a:r>
              <a:rPr lang="en-US" altLang="zh-CN" sz="1200" dirty="0">
                <a:solidFill>
                  <a:prstClr val="black"/>
                </a:solidFill>
                <a:latin typeface="微软雅黑" panose="020B0503020204020204" pitchFamily="34" charset="-122"/>
              </a:rPr>
              <a:t>50%</a:t>
            </a:r>
            <a:r>
              <a:rPr lang="zh-CN" altLang="en-US" sz="1200" dirty="0">
                <a:solidFill>
                  <a:prstClr val="black"/>
                </a:solidFill>
                <a:latin typeface="微软雅黑" panose="020B0503020204020204" pitchFamily="34" charset="-122"/>
              </a:rPr>
              <a:t>以上）</a:t>
            </a:r>
          </a:p>
        </p:txBody>
      </p:sp>
      <p:sp>
        <p:nvSpPr>
          <p:cNvPr id="22" name="TextBox 16"/>
          <p:cNvSpPr txBox="1"/>
          <p:nvPr/>
        </p:nvSpPr>
        <p:spPr>
          <a:xfrm>
            <a:off x="5810949" y="3852465"/>
            <a:ext cx="2066648" cy="438581"/>
          </a:xfrm>
          <a:prstGeom prst="rect">
            <a:avLst/>
          </a:prstGeom>
          <a:noFill/>
        </p:spPr>
        <p:txBody>
          <a:bodyPr wrap="square" lIns="68571" tIns="34289" rIns="68571" bIns="34289" rtlCol="0">
            <a:spAutoFit/>
          </a:bodyPr>
          <a:lstStyle/>
          <a:p>
            <a:pPr defTabSz="685046"/>
            <a:r>
              <a:rPr lang="zh-CN" altLang="en-US" sz="1200" dirty="0">
                <a:solidFill>
                  <a:prstClr val="black"/>
                </a:solidFill>
                <a:latin typeface="微软雅黑" panose="020B0503020204020204" pitchFamily="34" charset="-122"/>
              </a:rPr>
              <a:t>最终同意接受赠险用户</a:t>
            </a:r>
            <a:r>
              <a:rPr lang="en-US" altLang="zh-CN" sz="1200" dirty="0">
                <a:solidFill>
                  <a:prstClr val="black"/>
                </a:solidFill>
                <a:latin typeface="微软雅黑" panose="020B0503020204020204" pitchFamily="34" charset="-122"/>
              </a:rPr>
              <a:t>672</a:t>
            </a:r>
            <a:r>
              <a:rPr lang="zh-CN" altLang="en-US" sz="1200" dirty="0">
                <a:solidFill>
                  <a:prstClr val="black"/>
                </a:solidFill>
                <a:latin typeface="微软雅黑" panose="020B0503020204020204" pitchFamily="34" charset="-122"/>
              </a:rPr>
              <a:t>个，</a:t>
            </a:r>
            <a:r>
              <a:rPr lang="zh-CN" altLang="en-US" sz="1200" dirty="0">
                <a:solidFill>
                  <a:srgbClr val="FF0000"/>
                </a:solidFill>
                <a:latin typeface="微软雅黑" panose="020B0503020204020204" pitchFamily="34" charset="-122"/>
              </a:rPr>
              <a:t>赠险成功率</a:t>
            </a:r>
            <a:r>
              <a:rPr lang="en-US" altLang="zh-CN" sz="1200" dirty="0">
                <a:solidFill>
                  <a:srgbClr val="000000"/>
                </a:solidFill>
                <a:latin typeface="微软雅黑" panose="020B0503020204020204" pitchFamily="34" charset="-122"/>
              </a:rPr>
              <a:t>18.8%</a:t>
            </a:r>
            <a:endParaRPr lang="zh-CN" altLang="en-US" sz="1200" dirty="0">
              <a:solidFill>
                <a:srgbClr val="000000"/>
              </a:solidFill>
              <a:latin typeface="微软雅黑" panose="020B0503020204020204" pitchFamily="34" charset="-122"/>
            </a:endParaRPr>
          </a:p>
        </p:txBody>
      </p:sp>
      <p:cxnSp>
        <p:nvCxnSpPr>
          <p:cNvPr id="23" name="直接连接符 24"/>
          <p:cNvCxnSpPr/>
          <p:nvPr/>
        </p:nvCxnSpPr>
        <p:spPr>
          <a:xfrm>
            <a:off x="5299450" y="1818298"/>
            <a:ext cx="328573" cy="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4" name="直接连接符 27"/>
          <p:cNvCxnSpPr/>
          <p:nvPr/>
        </p:nvCxnSpPr>
        <p:spPr>
          <a:xfrm>
            <a:off x="3816792" y="4055712"/>
            <a:ext cx="1811231" cy="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8"/>
          <p:cNvCxnSpPr/>
          <p:nvPr/>
        </p:nvCxnSpPr>
        <p:spPr>
          <a:xfrm>
            <a:off x="4370154" y="3200183"/>
            <a:ext cx="1257869" cy="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9"/>
          <p:cNvCxnSpPr/>
          <p:nvPr/>
        </p:nvCxnSpPr>
        <p:spPr>
          <a:xfrm>
            <a:off x="4929315" y="2498467"/>
            <a:ext cx="698702" cy="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7" name="TextBox 21"/>
          <p:cNvSpPr txBox="1"/>
          <p:nvPr/>
        </p:nvSpPr>
        <p:spPr>
          <a:xfrm>
            <a:off x="5727990" y="2193262"/>
            <a:ext cx="2066648" cy="623248"/>
          </a:xfrm>
          <a:prstGeom prst="rect">
            <a:avLst/>
          </a:prstGeom>
          <a:noFill/>
        </p:spPr>
        <p:txBody>
          <a:bodyPr wrap="square" lIns="68571" tIns="34289" rIns="68571" bIns="34289" rtlCol="0">
            <a:spAutoFit/>
          </a:bodyPr>
          <a:lstStyle/>
          <a:p>
            <a:pPr defTabSz="685046"/>
            <a:r>
              <a:rPr lang="zh-CN" altLang="en-US" sz="1200" dirty="0">
                <a:solidFill>
                  <a:prstClr val="black"/>
                </a:solidFill>
                <a:latin typeface="微软雅黑" panose="020B0503020204020204" pitchFamily="34" charset="-122"/>
              </a:rPr>
              <a:t>筛选出正常在网联通用户电话号码</a:t>
            </a:r>
            <a:r>
              <a:rPr lang="en-US" altLang="zh-CN" sz="1200" dirty="0">
                <a:solidFill>
                  <a:srgbClr val="FF0000"/>
                </a:solidFill>
                <a:latin typeface="微软雅黑" panose="020B0503020204020204" pitchFamily="34" charset="-122"/>
              </a:rPr>
              <a:t>3559</a:t>
            </a:r>
            <a:r>
              <a:rPr lang="zh-CN" altLang="en-US" sz="1200" dirty="0">
                <a:solidFill>
                  <a:prstClr val="black"/>
                </a:solidFill>
                <a:latin typeface="微软雅黑" panose="020B0503020204020204" pitchFamily="34" charset="-122"/>
              </a:rPr>
              <a:t>个，占比</a:t>
            </a:r>
            <a:r>
              <a:rPr lang="en-US" altLang="zh-CN" sz="1200" dirty="0">
                <a:solidFill>
                  <a:prstClr val="black"/>
                </a:solidFill>
                <a:latin typeface="微软雅黑" panose="020B0503020204020204" pitchFamily="34" charset="-122"/>
              </a:rPr>
              <a:t>15.17%</a:t>
            </a:r>
          </a:p>
        </p:txBody>
      </p:sp>
      <p:sp>
        <p:nvSpPr>
          <p:cNvPr id="28" name="矩形 27"/>
          <p:cNvSpPr/>
          <p:nvPr/>
        </p:nvSpPr>
        <p:spPr>
          <a:xfrm>
            <a:off x="390076" y="2837318"/>
            <a:ext cx="1557495" cy="602222"/>
          </a:xfrm>
          <a:prstGeom prst="rect">
            <a:avLst/>
          </a:prstGeom>
          <a:noFill/>
          <a:ln w="9525">
            <a:noFill/>
            <a:miter lim="800000"/>
          </a:ln>
          <a:effectLst/>
        </p:spPr>
        <p:txBody>
          <a:bodyPr vert="horz" wrap="square" lIns="91428" tIns="45714" rIns="91428" bIns="45714" numCol="1" anchor="ctr" anchorCtr="0" compatLnSpc="1">
            <a:noAutofit/>
          </a:bodyPr>
          <a:lstStyle/>
          <a:p>
            <a:pPr defTabSz="685046">
              <a:lnSpc>
                <a:spcPct val="150000"/>
              </a:lnSpc>
            </a:pPr>
            <a:r>
              <a:rPr lang="zh-CN" altLang="en-US" sz="1000" dirty="0">
                <a:solidFill>
                  <a:srgbClr val="FF0000"/>
                </a:solidFill>
                <a:latin typeface="微软雅黑" panose="020B0503020204020204" pitchFamily="34" charset="-122"/>
              </a:rPr>
              <a:t>合作背景：</a:t>
            </a:r>
            <a:r>
              <a:rPr lang="zh-CN" altLang="en-US" sz="1000" dirty="0">
                <a:solidFill>
                  <a:prstClr val="black"/>
                </a:solidFill>
                <a:latin typeface="微软雅黑" panose="020B0503020204020204" pitchFamily="34" charset="-122"/>
              </a:rPr>
              <a:t>此次合作为某保险公司做失联老用户找回的大数据服务，通过中国联通大数据能力筛选出其失联老用户电话号码后做外呼赠险活动，用户接受赠险则视为将该老用户找回。</a:t>
            </a:r>
            <a:endParaRPr lang="en-US" altLang="zh-CN" sz="1000" dirty="0">
              <a:solidFill>
                <a:prstClr val="black"/>
              </a:solidFill>
              <a:latin typeface="微软雅黑" panose="020B0503020204020204" pitchFamily="34" charset="-122"/>
            </a:endParaRPr>
          </a:p>
        </p:txBody>
      </p:sp>
    </p:spTree>
    <p:extLst>
      <p:ext uri="{BB962C8B-B14F-4D97-AF65-F5344CB8AC3E}">
        <p14:creationId xmlns="" xmlns:p14="http://schemas.microsoft.com/office/powerpoint/2010/main" val="156730788"/>
      </p:ext>
    </p:extLst>
  </p:cSld>
  <p:clrMapOvr>
    <a:masterClrMapping/>
  </p:clrMapOvr>
  <mc:AlternateContent xmlns:mc="http://schemas.openxmlformats.org/markup-compatibility/2006">
    <mc:Choice xmlns=""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4"/>
          <p:cNvSpPr txBox="1">
            <a:spLocks noChangeArrowheads="1"/>
          </p:cNvSpPr>
          <p:nvPr/>
        </p:nvSpPr>
        <p:spPr bwMode="auto">
          <a:xfrm>
            <a:off x="2438751" y="1990043"/>
            <a:ext cx="753732" cy="1189605"/>
          </a:xfrm>
          <a:prstGeom prst="rect">
            <a:avLst/>
          </a:prstGeom>
          <a:noFill/>
          <a:ln w="9525">
            <a:noFill/>
            <a:miter lim="800000"/>
            <a:headEnd/>
            <a:tailEnd/>
          </a:ln>
        </p:spPr>
        <p:txBody>
          <a:bodyPr wrap="none" tIns="35100" anchor="ctr">
            <a:spAutoFit/>
          </a:bodyPr>
          <a:lstStyle/>
          <a:p>
            <a:pPr algn="ctr"/>
            <a:r>
              <a:rPr lang="en-US" altLang="zh-CN" sz="7200" b="1" dirty="0" smtClean="0">
                <a:solidFill>
                  <a:srgbClr val="C00000"/>
                </a:solidFill>
                <a:effectLst>
                  <a:outerShdw blurRad="38100" dist="38100" dir="2700000" algn="tl">
                    <a:schemeClr val="tx2">
                      <a:lumMod val="50000"/>
                      <a:alpha val="49000"/>
                    </a:schemeClr>
                  </a:outerShdw>
                </a:effectLst>
                <a:latin typeface="+mn-ea"/>
                <a:cs typeface="FrankRuehl" charset="-79"/>
              </a:rPr>
              <a:t>4</a:t>
            </a:r>
            <a:endParaRPr lang="zh-CN" altLang="en-US" sz="7200" b="1" dirty="0">
              <a:solidFill>
                <a:srgbClr val="C00000"/>
              </a:solidFill>
              <a:effectLst>
                <a:outerShdw blurRad="38100" dist="38100" dir="2700000" algn="tl">
                  <a:schemeClr val="tx2">
                    <a:lumMod val="50000"/>
                    <a:alpha val="49000"/>
                  </a:schemeClr>
                </a:outerShdw>
              </a:effectLst>
              <a:latin typeface="+mn-ea"/>
              <a:cs typeface="Latha" pitchFamily="2"/>
            </a:endParaRPr>
          </a:p>
        </p:txBody>
      </p:sp>
      <p:sp>
        <p:nvSpPr>
          <p:cNvPr id="14" name="Freeform 6"/>
          <p:cNvSpPr>
            <a:spLocks/>
          </p:cNvSpPr>
          <p:nvPr/>
        </p:nvSpPr>
        <p:spPr bwMode="auto">
          <a:xfrm>
            <a:off x="2123272" y="1975843"/>
            <a:ext cx="261938" cy="1237059"/>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endParaRPr lang="zh-CN" altLang="en-US" sz="1013">
              <a:solidFill>
                <a:srgbClr val="0070C0"/>
              </a:solidFill>
            </a:endParaRPr>
          </a:p>
        </p:txBody>
      </p:sp>
      <p:sp>
        <p:nvSpPr>
          <p:cNvPr id="15" name="Freeform 6"/>
          <p:cNvSpPr>
            <a:spLocks/>
          </p:cNvSpPr>
          <p:nvPr/>
        </p:nvSpPr>
        <p:spPr bwMode="auto">
          <a:xfrm flipH="1">
            <a:off x="3203392" y="1975843"/>
            <a:ext cx="261938" cy="1237059"/>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endParaRPr lang="zh-CN" altLang="en-US" sz="1013">
              <a:solidFill>
                <a:srgbClr val="0070C0"/>
              </a:solidFill>
            </a:endParaRPr>
          </a:p>
        </p:txBody>
      </p:sp>
      <p:sp>
        <p:nvSpPr>
          <p:cNvPr id="17" name="TextBox 6"/>
          <p:cNvSpPr txBox="1"/>
          <p:nvPr/>
        </p:nvSpPr>
        <p:spPr>
          <a:xfrm>
            <a:off x="4029314" y="2278900"/>
            <a:ext cx="2139992" cy="646331"/>
          </a:xfrm>
          <a:prstGeom prst="rect">
            <a:avLst/>
          </a:prstGeom>
          <a:noFill/>
        </p:spPr>
        <p:txBody>
          <a:bodyPr wrap="square" rtlCol="0">
            <a:spAutoFit/>
          </a:bodyPr>
          <a:lstStyle/>
          <a:p>
            <a:r>
              <a:rPr lang="en-US" altLang="zh-CN" sz="3600" b="1" dirty="0" smtClean="0">
                <a:solidFill>
                  <a:srgbClr val="C00000"/>
                </a:solidFill>
                <a:latin typeface="微软雅黑" pitchFamily="34" charset="-122"/>
                <a:ea typeface="微软雅黑" pitchFamily="34" charset="-122"/>
              </a:rPr>
              <a:t>Wo</a:t>
            </a:r>
            <a:r>
              <a:rPr lang="zh-CN" altLang="en-US" sz="3600" b="1" dirty="0" smtClean="0">
                <a:solidFill>
                  <a:srgbClr val="C00000"/>
                </a:solidFill>
                <a:latin typeface="微软雅黑" pitchFamily="34" charset="-122"/>
                <a:ea typeface="微软雅黑" pitchFamily="34" charset="-122"/>
              </a:rPr>
              <a:t>指数</a:t>
            </a:r>
            <a:endParaRPr lang="zh-CN" altLang="en-US" sz="3600" b="1" dirty="0">
              <a:solidFill>
                <a:srgbClr val="C00000"/>
              </a:solidFill>
              <a:latin typeface="微软雅黑" pitchFamily="34" charset="-122"/>
              <a:ea typeface="微软雅黑" pitchFamily="34" charset="-122"/>
            </a:endParaRPr>
          </a:p>
        </p:txBody>
      </p:sp>
      <p:sp>
        <p:nvSpPr>
          <p:cNvPr id="18" name="标题 17"/>
          <p:cNvSpPr>
            <a:spLocks noGrp="1"/>
          </p:cNvSpPr>
          <p:nvPr>
            <p:ph type="title"/>
          </p:nvPr>
        </p:nvSpPr>
        <p:spPr/>
        <p:txBody>
          <a:bodyPr/>
          <a:lstStyle/>
          <a:p>
            <a:r>
              <a:rPr kumimoji="1" lang="zh-CN" altLang="en-US" dirty="0" smtClean="0"/>
              <a:t>目录</a:t>
            </a:r>
            <a:endParaRPr kumimoji="1" lang="zh-CN" altLang="en-US" dirty="0"/>
          </a:p>
        </p:txBody>
      </p:sp>
    </p:spTree>
    <p:extLst>
      <p:ext uri="{BB962C8B-B14F-4D97-AF65-F5344CB8AC3E}">
        <p14:creationId xmlns="" xmlns:p14="http://schemas.microsoft.com/office/powerpoint/2010/main" val="10252307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4</a:t>
            </a:r>
            <a:r>
              <a:rPr kumimoji="1" lang="zh-CN" altLang="en-US" dirty="0" smtClean="0"/>
              <a:t>、</a:t>
            </a:r>
            <a:r>
              <a:rPr kumimoji="1" lang="en-US" altLang="zh-CN" dirty="0" smtClean="0"/>
              <a:t>Wo</a:t>
            </a:r>
            <a:r>
              <a:rPr kumimoji="1" lang="zh-CN" altLang="en-US" dirty="0" smtClean="0"/>
              <a:t>指数产品</a:t>
            </a:r>
            <a:r>
              <a:rPr kumimoji="1" lang="en-US" altLang="zh-CN" dirty="0" smtClean="0"/>
              <a:t>-</a:t>
            </a:r>
            <a:r>
              <a:rPr kumimoji="1" lang="zh-CN" altLang="en-US" dirty="0" smtClean="0"/>
              <a:t>行业指数</a:t>
            </a:r>
            <a:endParaRPr kumimoji="1" lang="zh-CN" altLang="en-US" dirty="0"/>
          </a:p>
        </p:txBody>
      </p:sp>
      <p:sp>
        <p:nvSpPr>
          <p:cNvPr id="3" name="文本框 43"/>
          <p:cNvSpPr txBox="1"/>
          <p:nvPr/>
        </p:nvSpPr>
        <p:spPr>
          <a:xfrm>
            <a:off x="0" y="733224"/>
            <a:ext cx="9144000" cy="700576"/>
          </a:xfrm>
          <a:prstGeom prst="rect">
            <a:avLst/>
          </a:prstGeom>
          <a:noFill/>
          <a:ln>
            <a:noFill/>
            <a:prstDash val="dash"/>
          </a:ln>
        </p:spPr>
        <p:txBody>
          <a:bodyPr wrap="square" rtlCol="0">
            <a:spAutoFit/>
          </a:bodyPr>
          <a:lstStyle>
            <a:defPPr>
              <a:defRPr lang="zh-CN"/>
            </a:defPPr>
            <a:lvl1pPr marL="285750" indent="-285750" defTabSz="914400" latinLnBrk="1">
              <a:lnSpc>
                <a:spcPct val="150000"/>
              </a:lnSpc>
              <a:buClr>
                <a:srgbClr val="C00000"/>
              </a:buClr>
              <a:buFont typeface="Wingdings" charset="2"/>
              <a:buChar char="n"/>
              <a:defRPr b="1">
                <a:latin typeface="+mn-ea"/>
              </a:defRPr>
            </a:lvl1pPr>
          </a:lstStyle>
          <a:p>
            <a:r>
              <a:rPr lang="zh-CN" altLang="en-US" dirty="0">
                <a:sym typeface="+mn-lt"/>
              </a:rPr>
              <a:t>沃指数是以中国联通全量数据为基础，结合海量、实时数据处理能力，打造面向公众和政企客户的综合评价产品，它具有真实、全量、安全、实时、公正的特征，为公众、企业和政府提供向导和助力。</a:t>
            </a:r>
            <a:endParaRPr lang="zh-CN" altLang="en-US" dirty="0"/>
          </a:p>
        </p:txBody>
      </p:sp>
      <p:sp>
        <p:nvSpPr>
          <p:cNvPr id="4" name="TextBox 59"/>
          <p:cNvSpPr txBox="1"/>
          <p:nvPr/>
        </p:nvSpPr>
        <p:spPr>
          <a:xfrm>
            <a:off x="3622" y="4324045"/>
            <a:ext cx="4693069" cy="819455"/>
          </a:xfrm>
          <a:prstGeom prst="rect">
            <a:avLst/>
          </a:prstGeom>
          <a:noFill/>
        </p:spPr>
        <p:txBody>
          <a:bodyPr wrap="square" rtlCol="0">
            <a:spAutoFit/>
          </a:bodyPr>
          <a:lstStyle/>
          <a:p>
            <a:pPr marL="171450" indent="-171450">
              <a:lnSpc>
                <a:spcPct val="150000"/>
              </a:lnSpc>
              <a:buFont typeface="Arial" charset="0"/>
              <a:buChar char="•"/>
            </a:pPr>
            <a:r>
              <a:rPr lang="zh-CN" altLang="zh-CN" sz="1050" dirty="0">
                <a:solidFill>
                  <a:prstClr val="black"/>
                </a:solidFill>
                <a:latin typeface="微软雅黑"/>
              </a:rPr>
              <a:t>行业指数是综合各类指标，通过多方面反映行业属性特征及变动趋势的一种</a:t>
            </a:r>
            <a:r>
              <a:rPr lang="zh-CN" altLang="zh-CN" sz="1050" dirty="0">
                <a:solidFill>
                  <a:srgbClr val="FF0000"/>
                </a:solidFill>
                <a:latin typeface="微软雅黑"/>
              </a:rPr>
              <a:t>综合指数</a:t>
            </a:r>
            <a:r>
              <a:rPr lang="zh-CN" altLang="zh-CN" sz="1050" dirty="0">
                <a:solidFill>
                  <a:prstClr val="black"/>
                </a:solidFill>
                <a:latin typeface="微软雅黑"/>
              </a:rPr>
              <a:t>，当前包括交通指数、旅游指数、金融指数、信用指数、投资指数、终端指数、</a:t>
            </a:r>
            <a:r>
              <a:rPr lang="en-US" altLang="zh-CN" sz="1050" dirty="0">
                <a:solidFill>
                  <a:prstClr val="black"/>
                </a:solidFill>
                <a:latin typeface="微软雅黑"/>
              </a:rPr>
              <a:t>APP</a:t>
            </a:r>
            <a:r>
              <a:rPr lang="zh-CN" altLang="zh-CN" sz="1050" dirty="0">
                <a:solidFill>
                  <a:prstClr val="black"/>
                </a:solidFill>
                <a:latin typeface="微软雅黑"/>
              </a:rPr>
              <a:t>指数等 </a:t>
            </a:r>
            <a:endParaRPr lang="zh-CN" altLang="en-US" sz="1050" dirty="0">
              <a:solidFill>
                <a:prstClr val="black"/>
              </a:solidFill>
              <a:latin typeface="微软雅黑"/>
            </a:endParaRPr>
          </a:p>
        </p:txBody>
      </p:sp>
      <p:grpSp>
        <p:nvGrpSpPr>
          <p:cNvPr id="5" name="组合 43"/>
          <p:cNvGrpSpPr/>
          <p:nvPr/>
        </p:nvGrpSpPr>
        <p:grpSpPr>
          <a:xfrm>
            <a:off x="-359137" y="1381177"/>
            <a:ext cx="6230391" cy="2904312"/>
            <a:chOff x="0" y="1947225"/>
            <a:chExt cx="5900216" cy="2750400"/>
          </a:xfrm>
        </p:grpSpPr>
        <p:pic>
          <p:nvPicPr>
            <p:cNvPr id="6" name="图片 5" descr="树.jpg"/>
            <p:cNvPicPr>
              <a:picLocks noChangeAspect="1"/>
            </p:cNvPicPr>
            <p:nvPr/>
          </p:nvPicPr>
          <p:blipFill>
            <a:blip r:embed="rId27" cstate="email">
              <a:clrChange>
                <a:clrFrom>
                  <a:srgbClr val="DBFFD2"/>
                </a:clrFrom>
                <a:clrTo>
                  <a:srgbClr val="DBFFD2">
                    <a:alpha val="0"/>
                  </a:srgbClr>
                </a:clrTo>
              </a:clrChange>
              <a:duotone>
                <a:schemeClr val="accent5">
                  <a:shade val="45000"/>
                  <a:satMod val="135000"/>
                </a:schemeClr>
                <a:prstClr val="white"/>
              </a:duotone>
              <a:extLst>
                <a:ext uri="{28A0092B-C50C-407E-A947-70E740481C1C}">
                  <a14:useLocalDpi xmlns="" xmlns:a14="http://schemas.microsoft.com/office/drawing/2010/main"/>
                </a:ext>
              </a:extLst>
            </a:blip>
            <a:stretch>
              <a:fillRect/>
            </a:stretch>
          </p:blipFill>
          <p:spPr>
            <a:xfrm>
              <a:off x="439751" y="2028981"/>
              <a:ext cx="4884728" cy="2652605"/>
            </a:xfrm>
            <a:prstGeom prst="rect">
              <a:avLst/>
            </a:prstGeom>
          </p:spPr>
        </p:pic>
        <p:grpSp>
          <p:nvGrpSpPr>
            <p:cNvPr id="7" name="组合 8"/>
            <p:cNvGrpSpPr/>
            <p:nvPr/>
          </p:nvGrpSpPr>
          <p:grpSpPr>
            <a:xfrm>
              <a:off x="-2" y="1947224"/>
              <a:ext cx="5900213" cy="2639488"/>
              <a:chOff x="825403" y="1703556"/>
              <a:chExt cx="7501210" cy="3155264"/>
            </a:xfrm>
          </p:grpSpPr>
          <p:cxnSp>
            <p:nvCxnSpPr>
              <p:cNvPr id="10" name="MH_Other_1"/>
              <p:cNvCxnSpPr/>
              <p:nvPr>
                <p:custDataLst>
                  <p:tags r:id="rId1"/>
                </p:custDataLst>
              </p:nvPr>
            </p:nvCxnSpPr>
            <p:spPr>
              <a:xfrm flipH="1" flipV="1">
                <a:off x="4563757" y="1892373"/>
                <a:ext cx="546052" cy="1076722"/>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MH_Other_2"/>
              <p:cNvCxnSpPr/>
              <p:nvPr>
                <p:custDataLst>
                  <p:tags r:id="rId2"/>
                </p:custDataLst>
              </p:nvPr>
            </p:nvCxnSpPr>
            <p:spPr>
              <a:xfrm flipV="1">
                <a:off x="5197318" y="2273127"/>
                <a:ext cx="458543" cy="115162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MH_Other_3"/>
              <p:cNvCxnSpPr/>
              <p:nvPr>
                <p:custDataLst>
                  <p:tags r:id="rId3"/>
                </p:custDataLst>
              </p:nvPr>
            </p:nvCxnSpPr>
            <p:spPr>
              <a:xfrm flipV="1">
                <a:off x="4878787" y="3256221"/>
                <a:ext cx="1246118" cy="514954"/>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MH_Other_4"/>
              <p:cNvCxnSpPr/>
              <p:nvPr>
                <p:custDataLst>
                  <p:tags r:id="rId4"/>
                </p:custDataLst>
              </p:nvPr>
            </p:nvCxnSpPr>
            <p:spPr>
              <a:xfrm>
                <a:off x="4371240" y="3811746"/>
                <a:ext cx="1284622" cy="41352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MH_Other_5"/>
              <p:cNvCxnSpPr/>
              <p:nvPr>
                <p:custDataLst>
                  <p:tags r:id="rId5"/>
                </p:custDataLst>
              </p:nvPr>
            </p:nvCxnSpPr>
            <p:spPr>
              <a:xfrm>
                <a:off x="4000205" y="3549588"/>
                <a:ext cx="563553" cy="1087646"/>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MH_Other_6"/>
              <p:cNvCxnSpPr/>
              <p:nvPr>
                <p:custDataLst>
                  <p:tags r:id="rId6"/>
                </p:custDataLst>
              </p:nvPr>
            </p:nvCxnSpPr>
            <p:spPr>
              <a:xfrm flipH="1">
                <a:off x="3457652" y="3109538"/>
                <a:ext cx="476045" cy="111573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MH_Other_7"/>
              <p:cNvCxnSpPr/>
              <p:nvPr>
                <p:custDataLst>
                  <p:tags r:id="rId7"/>
                </p:custDataLst>
              </p:nvPr>
            </p:nvCxnSpPr>
            <p:spPr>
              <a:xfrm flipH="1">
                <a:off x="3039364" y="2716299"/>
                <a:ext cx="1268870" cy="539921"/>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MH_Other_8"/>
              <p:cNvCxnSpPr/>
              <p:nvPr>
                <p:custDataLst>
                  <p:tags r:id="rId8"/>
                </p:custDataLst>
              </p:nvPr>
            </p:nvCxnSpPr>
            <p:spPr>
              <a:xfrm flipH="1" flipV="1">
                <a:off x="3457653" y="2273126"/>
                <a:ext cx="1270620" cy="41820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MH_Other_9"/>
              <p:cNvSpPr/>
              <p:nvPr>
                <p:custDataLst>
                  <p:tags r:id="rId9"/>
                </p:custDataLst>
              </p:nvPr>
            </p:nvSpPr>
            <p:spPr>
              <a:xfrm>
                <a:off x="4399241" y="1736326"/>
                <a:ext cx="329031" cy="29336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1050" dirty="0">
                    <a:solidFill>
                      <a:srgbClr val="FFFFFF"/>
                    </a:solidFill>
                    <a:latin typeface="Britannic Bold" panose="020B0903060703020204" pitchFamily="34" charset="0"/>
                    <a:ea typeface="Microsoft YaHei UI" panose="020B0503020204020204" pitchFamily="34" charset="-122"/>
                    <a:cs typeface="Aharoni" panose="02010803020104030203" pitchFamily="2" charset="-79"/>
                  </a:rPr>
                  <a:t>02</a:t>
                </a:r>
                <a:endParaRPr lang="zh-CN" altLang="en-US" sz="1050" dirty="0">
                  <a:solidFill>
                    <a:srgbClr val="FFFFFF"/>
                  </a:solidFill>
                  <a:latin typeface="Britannic Bold" panose="020B0903060703020204" pitchFamily="34" charset="0"/>
                  <a:ea typeface="Microsoft YaHei UI" panose="020B0503020204020204" pitchFamily="34" charset="-122"/>
                  <a:cs typeface="Aharoni" panose="02010803020104030203" pitchFamily="2" charset="-79"/>
                </a:endParaRPr>
              </a:p>
            </p:txBody>
          </p:sp>
          <p:sp>
            <p:nvSpPr>
              <p:cNvPr id="19" name="MH_Other_10"/>
              <p:cNvSpPr/>
              <p:nvPr>
                <p:custDataLst>
                  <p:tags r:id="rId10"/>
                </p:custDataLst>
              </p:nvPr>
            </p:nvSpPr>
            <p:spPr>
              <a:xfrm>
                <a:off x="5489595" y="2138927"/>
                <a:ext cx="327280" cy="2918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en-US" altLang="zh-CN" sz="1050">
                    <a:solidFill>
                      <a:srgbClr val="FFFFFF"/>
                    </a:solidFill>
                    <a:latin typeface="Britannic Bold" panose="020B0903060703020204" pitchFamily="34" charset="0"/>
                    <a:ea typeface="Microsoft YaHei UI" panose="020B0503020204020204" pitchFamily="34" charset="-122"/>
                    <a:cs typeface="Aharoni" panose="02010803020104030203" pitchFamily="2" charset="-79"/>
                  </a:rPr>
                  <a:t>03</a:t>
                </a:r>
                <a:endParaRPr lang="zh-CN" altLang="en-US" sz="1050">
                  <a:solidFill>
                    <a:srgbClr val="FFFFFF"/>
                  </a:solidFill>
                  <a:latin typeface="Britannic Bold" panose="020B0903060703020204" pitchFamily="34" charset="0"/>
                  <a:ea typeface="Microsoft YaHei UI" panose="020B0503020204020204" pitchFamily="34" charset="-122"/>
                  <a:cs typeface="Aharoni" panose="02010803020104030203" pitchFamily="2" charset="-79"/>
                </a:endParaRPr>
              </a:p>
            </p:txBody>
          </p:sp>
          <p:sp>
            <p:nvSpPr>
              <p:cNvPr id="20" name="MH_Other_11"/>
              <p:cNvSpPr/>
              <p:nvPr>
                <p:custDataLst>
                  <p:tags r:id="rId11"/>
                </p:custDataLst>
              </p:nvPr>
            </p:nvSpPr>
            <p:spPr>
              <a:xfrm>
                <a:off x="5939387" y="3109536"/>
                <a:ext cx="329031" cy="29336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en-US" altLang="zh-CN" sz="1050">
                    <a:solidFill>
                      <a:srgbClr val="FFFFFF"/>
                    </a:solidFill>
                    <a:latin typeface="Britannic Bold" panose="020B0903060703020204" pitchFamily="34" charset="0"/>
                    <a:ea typeface="Microsoft YaHei UI" panose="020B0503020204020204" pitchFamily="34" charset="-122"/>
                    <a:cs typeface="Aharoni" panose="02010803020104030203" pitchFamily="2" charset="-79"/>
                  </a:rPr>
                  <a:t>04</a:t>
                </a:r>
                <a:endParaRPr lang="zh-CN" altLang="en-US" sz="1050">
                  <a:solidFill>
                    <a:srgbClr val="FFFFFF"/>
                  </a:solidFill>
                  <a:latin typeface="Britannic Bold" panose="020B0903060703020204" pitchFamily="34" charset="0"/>
                  <a:ea typeface="Microsoft YaHei UI" panose="020B0503020204020204" pitchFamily="34" charset="-122"/>
                  <a:cs typeface="Aharoni" panose="02010803020104030203" pitchFamily="2" charset="-79"/>
                </a:endParaRPr>
              </a:p>
            </p:txBody>
          </p:sp>
          <p:sp>
            <p:nvSpPr>
              <p:cNvPr id="21" name="MH_Other_12"/>
              <p:cNvSpPr/>
              <p:nvPr>
                <p:custDataLst>
                  <p:tags r:id="rId12"/>
                </p:custDataLst>
              </p:nvPr>
            </p:nvSpPr>
            <p:spPr>
              <a:xfrm>
                <a:off x="5489595" y="4081708"/>
                <a:ext cx="327280" cy="2918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en-US" altLang="zh-CN" sz="1050">
                    <a:solidFill>
                      <a:srgbClr val="FFFFFF"/>
                    </a:solidFill>
                    <a:latin typeface="Britannic Bold" panose="020B0903060703020204" pitchFamily="34" charset="0"/>
                    <a:ea typeface="Microsoft YaHei UI" panose="020B0503020204020204" pitchFamily="34" charset="-122"/>
                    <a:cs typeface="Aharoni" panose="02010803020104030203" pitchFamily="2" charset="-79"/>
                  </a:rPr>
                  <a:t>05</a:t>
                </a:r>
                <a:endParaRPr lang="zh-CN" altLang="en-US" sz="1050">
                  <a:solidFill>
                    <a:srgbClr val="FFFFFF"/>
                  </a:solidFill>
                  <a:latin typeface="Britannic Bold" panose="020B0903060703020204" pitchFamily="34" charset="0"/>
                  <a:ea typeface="Microsoft YaHei UI" panose="020B0503020204020204" pitchFamily="34" charset="-122"/>
                  <a:cs typeface="Aharoni" panose="02010803020104030203" pitchFamily="2" charset="-79"/>
                </a:endParaRPr>
              </a:p>
            </p:txBody>
          </p:sp>
          <p:sp>
            <p:nvSpPr>
              <p:cNvPr id="22" name="MH_Other_13"/>
              <p:cNvSpPr/>
              <p:nvPr>
                <p:custDataLst>
                  <p:tags r:id="rId13"/>
                </p:custDataLst>
              </p:nvPr>
            </p:nvSpPr>
            <p:spPr>
              <a:xfrm>
                <a:off x="4399241" y="4482747"/>
                <a:ext cx="329031" cy="29336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en-US" altLang="zh-CN" sz="1050">
                    <a:solidFill>
                      <a:srgbClr val="FFFFFF"/>
                    </a:solidFill>
                    <a:latin typeface="Britannic Bold" panose="020B0903060703020204" pitchFamily="34" charset="0"/>
                    <a:ea typeface="Microsoft YaHei UI" panose="020B0503020204020204" pitchFamily="34" charset="-122"/>
                    <a:cs typeface="Aharoni" panose="02010803020104030203" pitchFamily="2" charset="-79"/>
                  </a:rPr>
                  <a:t>06</a:t>
                </a:r>
                <a:endParaRPr lang="zh-CN" altLang="en-US" sz="1050">
                  <a:solidFill>
                    <a:srgbClr val="FFFFFF"/>
                  </a:solidFill>
                  <a:latin typeface="Britannic Bold" panose="020B0903060703020204" pitchFamily="34" charset="0"/>
                  <a:ea typeface="Microsoft YaHei UI" panose="020B0503020204020204" pitchFamily="34" charset="-122"/>
                  <a:cs typeface="Aharoni" panose="02010803020104030203" pitchFamily="2" charset="-79"/>
                </a:endParaRPr>
              </a:p>
            </p:txBody>
          </p:sp>
          <p:sp>
            <p:nvSpPr>
              <p:cNvPr id="23" name="MH_Other_14"/>
              <p:cNvSpPr/>
              <p:nvPr>
                <p:custDataLst>
                  <p:tags r:id="rId14"/>
                </p:custDataLst>
              </p:nvPr>
            </p:nvSpPr>
            <p:spPr>
              <a:xfrm>
                <a:off x="3310639" y="4081708"/>
                <a:ext cx="327282" cy="2918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en-US" altLang="zh-CN" sz="1050" dirty="0">
                    <a:solidFill>
                      <a:srgbClr val="FFFFFF"/>
                    </a:solidFill>
                    <a:latin typeface="Britannic Bold" panose="020B0903060703020204" pitchFamily="34" charset="0"/>
                    <a:ea typeface="Microsoft YaHei UI" panose="020B0503020204020204" pitchFamily="34" charset="-122"/>
                    <a:cs typeface="Aharoni" panose="02010803020104030203" pitchFamily="2" charset="-79"/>
                  </a:rPr>
                  <a:t>07</a:t>
                </a:r>
                <a:endParaRPr lang="zh-CN" altLang="en-US" sz="1050" dirty="0">
                  <a:solidFill>
                    <a:srgbClr val="FFFFFF"/>
                  </a:solidFill>
                  <a:latin typeface="Britannic Bold" panose="020B0903060703020204" pitchFamily="34" charset="0"/>
                  <a:ea typeface="Microsoft YaHei UI" panose="020B0503020204020204" pitchFamily="34" charset="-122"/>
                  <a:cs typeface="Aharoni" panose="02010803020104030203" pitchFamily="2" charset="-79"/>
                </a:endParaRPr>
              </a:p>
            </p:txBody>
          </p:sp>
          <p:sp>
            <p:nvSpPr>
              <p:cNvPr id="24" name="MH_Other_15"/>
              <p:cNvSpPr/>
              <p:nvPr>
                <p:custDataLst>
                  <p:tags r:id="rId15"/>
                </p:custDataLst>
              </p:nvPr>
            </p:nvSpPr>
            <p:spPr>
              <a:xfrm>
                <a:off x="2869596" y="3109536"/>
                <a:ext cx="329031" cy="29336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en-US" altLang="zh-CN" sz="1050" dirty="0">
                    <a:solidFill>
                      <a:srgbClr val="FFFFFF"/>
                    </a:solidFill>
                    <a:latin typeface="Britannic Bold" panose="020B0903060703020204" pitchFamily="34" charset="0"/>
                    <a:ea typeface="Microsoft YaHei UI" panose="020B0503020204020204" pitchFamily="34" charset="-122"/>
                    <a:cs typeface="Aharoni" panose="02010803020104030203" pitchFamily="2" charset="-79"/>
                  </a:rPr>
                  <a:t>08</a:t>
                </a:r>
                <a:endParaRPr lang="zh-CN" altLang="en-US" sz="1050" dirty="0">
                  <a:solidFill>
                    <a:srgbClr val="FFFFFF"/>
                  </a:solidFill>
                  <a:latin typeface="Britannic Bold" panose="020B0903060703020204" pitchFamily="34" charset="0"/>
                  <a:ea typeface="Microsoft YaHei UI" panose="020B0503020204020204" pitchFamily="34" charset="-122"/>
                  <a:cs typeface="Aharoni" panose="02010803020104030203" pitchFamily="2" charset="-79"/>
                </a:endParaRPr>
              </a:p>
            </p:txBody>
          </p:sp>
          <p:sp>
            <p:nvSpPr>
              <p:cNvPr id="25" name="MH_Other_16"/>
              <p:cNvSpPr/>
              <p:nvPr>
                <p:custDataLst>
                  <p:tags r:id="rId16"/>
                </p:custDataLst>
              </p:nvPr>
            </p:nvSpPr>
            <p:spPr>
              <a:xfrm>
                <a:off x="3310639" y="2138927"/>
                <a:ext cx="327282" cy="2918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1050">
                    <a:solidFill>
                      <a:srgbClr val="FFFFFF"/>
                    </a:solidFill>
                    <a:latin typeface="Britannic Bold" panose="020B0903060703020204" pitchFamily="34" charset="0"/>
                    <a:ea typeface="Microsoft YaHei UI" panose="020B0503020204020204" pitchFamily="34" charset="-122"/>
                    <a:cs typeface="Aharoni" panose="02010803020104030203" pitchFamily="2" charset="-79"/>
                  </a:rPr>
                  <a:t>01</a:t>
                </a:r>
                <a:endParaRPr lang="zh-CN" altLang="en-US" sz="1050">
                  <a:solidFill>
                    <a:srgbClr val="FFFFFF"/>
                  </a:solidFill>
                  <a:latin typeface="Britannic Bold" panose="020B0903060703020204" pitchFamily="34" charset="0"/>
                  <a:ea typeface="Microsoft YaHei UI" panose="020B0503020204020204" pitchFamily="34" charset="-122"/>
                  <a:cs typeface="Aharoni" panose="02010803020104030203" pitchFamily="2" charset="-79"/>
                </a:endParaRPr>
              </a:p>
            </p:txBody>
          </p:sp>
          <p:sp>
            <p:nvSpPr>
              <p:cNvPr id="26" name="MH_SubTitle_1"/>
              <p:cNvSpPr/>
              <p:nvPr>
                <p:custDataLst>
                  <p:tags r:id="rId17"/>
                </p:custDataLst>
              </p:nvPr>
            </p:nvSpPr>
            <p:spPr>
              <a:xfrm>
                <a:off x="3881192" y="2647638"/>
                <a:ext cx="1365129" cy="1217165"/>
              </a:xfrm>
              <a:prstGeom prst="ellipse">
                <a:avLst/>
              </a:prstGeom>
              <a:solidFill>
                <a:srgbClr val="F2F2F2"/>
              </a:solidFill>
              <a:ln w="31750">
                <a:solidFill>
                  <a:srgbClr val="5A5A5A"/>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CN" altLang="en-US" sz="1200" b="1" dirty="0" smtClean="0">
                    <a:solidFill>
                      <a:srgbClr val="333333"/>
                    </a:solidFill>
                  </a:rPr>
                  <a:t>行业指数</a:t>
                </a:r>
                <a:endParaRPr lang="zh-CN" altLang="en-US" sz="1200" b="1" dirty="0">
                  <a:solidFill>
                    <a:srgbClr val="333333"/>
                  </a:solidFill>
                </a:endParaRPr>
              </a:p>
            </p:txBody>
          </p:sp>
          <p:sp>
            <p:nvSpPr>
              <p:cNvPr id="27" name="MH_SubTitle_1"/>
              <p:cNvSpPr>
                <a:spLocks noChangeArrowheads="1"/>
              </p:cNvSpPr>
              <p:nvPr>
                <p:custDataLst>
                  <p:tags r:id="rId18"/>
                </p:custDataLst>
              </p:nvPr>
            </p:nvSpPr>
            <p:spPr bwMode="auto">
              <a:xfrm>
                <a:off x="1292699" y="2124882"/>
                <a:ext cx="1935683" cy="368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a:defRPr/>
                </a:pPr>
                <a:r>
                  <a:rPr lang="zh-CN" altLang="en-US" sz="1200" dirty="0" smtClean="0">
                    <a:solidFill>
                      <a:prstClr val="black"/>
                    </a:solidFill>
                    <a:latin typeface="Century Gothic"/>
                    <a:ea typeface="微软雅黑"/>
                  </a:rPr>
                  <a:t>旅游指数</a:t>
                </a:r>
              </a:p>
            </p:txBody>
          </p:sp>
          <p:sp>
            <p:nvSpPr>
              <p:cNvPr id="28" name="MH_SubTitle_2"/>
              <p:cNvSpPr>
                <a:spLocks noChangeArrowheads="1"/>
              </p:cNvSpPr>
              <p:nvPr>
                <p:custDataLst>
                  <p:tags r:id="rId19"/>
                </p:custDataLst>
              </p:nvPr>
            </p:nvSpPr>
            <p:spPr bwMode="auto">
              <a:xfrm>
                <a:off x="2383052" y="1703556"/>
                <a:ext cx="1935683" cy="368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a:defRPr/>
                </a:pPr>
                <a:r>
                  <a:rPr lang="zh-CN" altLang="en-US" sz="1200" dirty="0" smtClean="0">
                    <a:solidFill>
                      <a:prstClr val="black"/>
                    </a:solidFill>
                    <a:latin typeface="Century Gothic"/>
                    <a:ea typeface="微软雅黑"/>
                  </a:rPr>
                  <a:t>户外媒体指数</a:t>
                </a:r>
              </a:p>
            </p:txBody>
          </p:sp>
          <p:sp>
            <p:nvSpPr>
              <p:cNvPr id="29" name="MH_SubTitle_3"/>
              <p:cNvSpPr>
                <a:spLocks noChangeArrowheads="1"/>
              </p:cNvSpPr>
              <p:nvPr>
                <p:custDataLst>
                  <p:tags r:id="rId20"/>
                </p:custDataLst>
              </p:nvPr>
            </p:nvSpPr>
            <p:spPr bwMode="auto">
              <a:xfrm>
                <a:off x="5900885" y="2096794"/>
                <a:ext cx="1935683" cy="368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defRPr/>
                </a:pPr>
                <a:r>
                  <a:rPr lang="zh-CN" altLang="en-US" sz="1200" dirty="0">
                    <a:solidFill>
                      <a:prstClr val="black"/>
                    </a:solidFill>
                    <a:latin typeface="Century Gothic"/>
                    <a:ea typeface="微软雅黑"/>
                  </a:rPr>
                  <a:t>投资</a:t>
                </a:r>
                <a:r>
                  <a:rPr lang="zh-CN" altLang="en-US" sz="1200" dirty="0" smtClean="0">
                    <a:solidFill>
                      <a:prstClr val="black"/>
                    </a:solidFill>
                    <a:latin typeface="Century Gothic"/>
                    <a:ea typeface="微软雅黑"/>
                  </a:rPr>
                  <a:t>指数</a:t>
                </a:r>
              </a:p>
            </p:txBody>
          </p:sp>
          <p:sp>
            <p:nvSpPr>
              <p:cNvPr id="30" name="MH_SubTitle_4"/>
              <p:cNvSpPr>
                <a:spLocks noChangeArrowheads="1"/>
              </p:cNvSpPr>
              <p:nvPr>
                <p:custDataLst>
                  <p:tags r:id="rId21"/>
                </p:custDataLst>
              </p:nvPr>
            </p:nvSpPr>
            <p:spPr bwMode="auto">
              <a:xfrm>
                <a:off x="6394430" y="3067404"/>
                <a:ext cx="1932183" cy="368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defRPr/>
                </a:pPr>
                <a:r>
                  <a:rPr lang="zh-CN" altLang="en-US" sz="1200" dirty="0">
                    <a:solidFill>
                      <a:prstClr val="black"/>
                    </a:solidFill>
                    <a:latin typeface="Century Gothic"/>
                    <a:ea typeface="微软雅黑"/>
                  </a:rPr>
                  <a:t>信用</a:t>
                </a:r>
                <a:r>
                  <a:rPr lang="zh-CN" altLang="en-US" sz="1200" dirty="0" smtClean="0">
                    <a:solidFill>
                      <a:prstClr val="black"/>
                    </a:solidFill>
                    <a:latin typeface="Century Gothic"/>
                    <a:ea typeface="微软雅黑"/>
                  </a:rPr>
                  <a:t>指数</a:t>
                </a:r>
              </a:p>
            </p:txBody>
          </p:sp>
          <p:sp>
            <p:nvSpPr>
              <p:cNvPr id="31" name="MH_SubTitle_5"/>
              <p:cNvSpPr>
                <a:spLocks noChangeArrowheads="1"/>
              </p:cNvSpPr>
              <p:nvPr>
                <p:custDataLst>
                  <p:tags r:id="rId22"/>
                </p:custDataLst>
              </p:nvPr>
            </p:nvSpPr>
            <p:spPr bwMode="auto">
              <a:xfrm>
                <a:off x="5942888" y="4050498"/>
                <a:ext cx="1935683" cy="368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defRPr/>
                </a:pPr>
                <a:r>
                  <a:rPr lang="zh-CN" altLang="en-US" sz="1200" dirty="0">
                    <a:solidFill>
                      <a:prstClr val="black"/>
                    </a:solidFill>
                    <a:latin typeface="Century Gothic"/>
                    <a:ea typeface="微软雅黑"/>
                  </a:rPr>
                  <a:t>金融</a:t>
                </a:r>
                <a:r>
                  <a:rPr lang="zh-CN" altLang="en-US" sz="1200" dirty="0" smtClean="0">
                    <a:solidFill>
                      <a:prstClr val="black"/>
                    </a:solidFill>
                    <a:latin typeface="Century Gothic"/>
                    <a:ea typeface="微软雅黑"/>
                  </a:rPr>
                  <a:t>指数</a:t>
                </a:r>
              </a:p>
            </p:txBody>
          </p:sp>
          <p:sp>
            <p:nvSpPr>
              <p:cNvPr id="32" name="MH_SubTitle_6"/>
              <p:cNvSpPr>
                <a:spLocks noChangeArrowheads="1"/>
              </p:cNvSpPr>
              <p:nvPr>
                <p:custDataLst>
                  <p:tags r:id="rId23"/>
                </p:custDataLst>
              </p:nvPr>
            </p:nvSpPr>
            <p:spPr bwMode="auto">
              <a:xfrm>
                <a:off x="4854284" y="4490549"/>
                <a:ext cx="1932183" cy="368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defRPr/>
                </a:pPr>
                <a:r>
                  <a:rPr lang="en-US" altLang="zh-CN" sz="1200" dirty="0" smtClean="0">
                    <a:solidFill>
                      <a:prstClr val="black"/>
                    </a:solidFill>
                    <a:latin typeface="Century Gothic"/>
                    <a:ea typeface="微软雅黑"/>
                  </a:rPr>
                  <a:t>APP</a:t>
                </a:r>
                <a:r>
                  <a:rPr lang="zh-CN" altLang="en-US" sz="1200" dirty="0" smtClean="0">
                    <a:solidFill>
                      <a:prstClr val="black"/>
                    </a:solidFill>
                    <a:latin typeface="Century Gothic"/>
                    <a:ea typeface="微软雅黑"/>
                  </a:rPr>
                  <a:t>指数</a:t>
                </a:r>
              </a:p>
            </p:txBody>
          </p:sp>
          <p:sp>
            <p:nvSpPr>
              <p:cNvPr id="33" name="MH_SubTitle_7"/>
              <p:cNvSpPr>
                <a:spLocks noChangeArrowheads="1"/>
              </p:cNvSpPr>
              <p:nvPr>
                <p:custDataLst>
                  <p:tags r:id="rId24"/>
                </p:custDataLst>
              </p:nvPr>
            </p:nvSpPr>
            <p:spPr bwMode="auto">
              <a:xfrm>
                <a:off x="1278698" y="4070784"/>
                <a:ext cx="1935683" cy="368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a:defRPr/>
                </a:pPr>
                <a:r>
                  <a:rPr lang="zh-CN" altLang="en-US" sz="1200" dirty="0">
                    <a:solidFill>
                      <a:prstClr val="black"/>
                    </a:solidFill>
                    <a:latin typeface="Century Gothic"/>
                    <a:ea typeface="微软雅黑"/>
                  </a:rPr>
                  <a:t>终端</a:t>
                </a:r>
                <a:r>
                  <a:rPr lang="zh-CN" altLang="en-US" sz="1200" dirty="0" smtClean="0">
                    <a:solidFill>
                      <a:prstClr val="black"/>
                    </a:solidFill>
                    <a:latin typeface="Century Gothic"/>
                    <a:ea typeface="微软雅黑"/>
                  </a:rPr>
                  <a:t>指数</a:t>
                </a:r>
              </a:p>
            </p:txBody>
          </p:sp>
          <p:sp>
            <p:nvSpPr>
              <p:cNvPr id="34" name="MH_SubTitle_8"/>
              <p:cNvSpPr>
                <a:spLocks noChangeArrowheads="1"/>
              </p:cNvSpPr>
              <p:nvPr>
                <p:custDataLst>
                  <p:tags r:id="rId25"/>
                </p:custDataLst>
              </p:nvPr>
            </p:nvSpPr>
            <p:spPr bwMode="auto">
              <a:xfrm>
                <a:off x="825403" y="3093931"/>
                <a:ext cx="1932183" cy="368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r">
                  <a:defRPr/>
                </a:pPr>
                <a:r>
                  <a:rPr lang="zh-CN" altLang="en-US" sz="1200" dirty="0">
                    <a:solidFill>
                      <a:prstClr val="black"/>
                    </a:solidFill>
                    <a:latin typeface="Century Gothic"/>
                    <a:ea typeface="微软雅黑"/>
                  </a:rPr>
                  <a:t>交通</a:t>
                </a:r>
                <a:r>
                  <a:rPr lang="zh-CN" altLang="en-US" sz="1200" dirty="0" smtClean="0">
                    <a:solidFill>
                      <a:prstClr val="black"/>
                    </a:solidFill>
                    <a:latin typeface="Century Gothic"/>
                    <a:ea typeface="微软雅黑"/>
                  </a:rPr>
                  <a:t>指数</a:t>
                </a:r>
              </a:p>
            </p:txBody>
          </p:sp>
        </p:grpSp>
        <p:sp>
          <p:nvSpPr>
            <p:cNvPr id="8" name="矩形 7"/>
            <p:cNvSpPr/>
            <p:nvPr/>
          </p:nvSpPr>
          <p:spPr bwMode="auto">
            <a:xfrm>
              <a:off x="457207" y="4593690"/>
              <a:ext cx="1535982" cy="103935"/>
            </a:xfrm>
            <a:prstGeom prst="rect">
              <a:avLst/>
            </a:prstGeom>
            <a:ln w="12700">
              <a:noFill/>
            </a:ln>
          </p:spPr>
          <p:style>
            <a:lnRef idx="2">
              <a:schemeClr val="accent5"/>
            </a:lnRef>
            <a:fillRef idx="1">
              <a:schemeClr val="lt1"/>
            </a:fillRef>
            <a:effectRef idx="0">
              <a:schemeClr val="accent5"/>
            </a:effectRef>
            <a:fontRef idx="minor">
              <a:schemeClr val="dk1"/>
            </a:fontRef>
          </p:style>
          <p:txBody>
            <a:bodyPr wrap="none" rtlCol="0" anchor="t"/>
            <a:lstStyle/>
            <a:p>
              <a:pPr algn="ctr"/>
              <a:endParaRPr lang="zh-CN" altLang="en-US" sz="1200" kern="0" dirty="0" smtClean="0">
                <a:solidFill>
                  <a:prstClr val="black"/>
                </a:solidFill>
                <a:latin typeface="微软雅黑" pitchFamily="34" charset="-122"/>
              </a:endParaRPr>
            </a:p>
          </p:txBody>
        </p:sp>
        <p:sp>
          <p:nvSpPr>
            <p:cNvPr id="9" name="矩形 8"/>
            <p:cNvSpPr/>
            <p:nvPr/>
          </p:nvSpPr>
          <p:spPr bwMode="auto">
            <a:xfrm>
              <a:off x="3617651" y="4542478"/>
              <a:ext cx="1868821" cy="145097"/>
            </a:xfrm>
            <a:prstGeom prst="rect">
              <a:avLst/>
            </a:prstGeom>
            <a:ln w="12700">
              <a:noFill/>
            </a:ln>
          </p:spPr>
          <p:style>
            <a:lnRef idx="2">
              <a:schemeClr val="accent5"/>
            </a:lnRef>
            <a:fillRef idx="1">
              <a:schemeClr val="lt1"/>
            </a:fillRef>
            <a:effectRef idx="0">
              <a:schemeClr val="accent5"/>
            </a:effectRef>
            <a:fontRef idx="minor">
              <a:schemeClr val="dk1"/>
            </a:fontRef>
          </p:style>
          <p:txBody>
            <a:bodyPr wrap="none" rtlCol="0" anchor="t"/>
            <a:lstStyle/>
            <a:p>
              <a:pPr algn="ctr"/>
              <a:endParaRPr lang="zh-CN" altLang="en-US" sz="1200" kern="0" dirty="0" smtClean="0">
                <a:solidFill>
                  <a:prstClr val="black"/>
                </a:solidFill>
                <a:latin typeface="微软雅黑" pitchFamily="34" charset="-122"/>
              </a:endParaRPr>
            </a:p>
          </p:txBody>
        </p:sp>
      </p:grpSp>
      <p:pic>
        <p:nvPicPr>
          <p:cNvPr id="37" name="图片 36"/>
          <p:cNvPicPr>
            <a:picLocks noChangeAspect="1"/>
          </p:cNvPicPr>
          <p:nvPr/>
        </p:nvPicPr>
        <p:blipFill>
          <a:blip r:embed="rId28" cstate="print"/>
          <a:stretch>
            <a:fillRect/>
          </a:stretch>
        </p:blipFill>
        <p:spPr>
          <a:xfrm>
            <a:off x="7158863" y="1300351"/>
            <a:ext cx="1235173" cy="1231313"/>
          </a:xfrm>
          <a:prstGeom prst="rect">
            <a:avLst/>
          </a:prstGeom>
        </p:spPr>
      </p:pic>
      <p:pic>
        <p:nvPicPr>
          <p:cNvPr id="38" name="图片 37"/>
          <p:cNvPicPr>
            <a:picLocks noChangeAspect="1"/>
          </p:cNvPicPr>
          <p:nvPr/>
        </p:nvPicPr>
        <p:blipFill>
          <a:blip r:embed="rId29" cstate="print"/>
          <a:stretch>
            <a:fillRect/>
          </a:stretch>
        </p:blipFill>
        <p:spPr>
          <a:xfrm>
            <a:off x="7430107" y="2131601"/>
            <a:ext cx="1641750" cy="1231313"/>
          </a:xfrm>
          <a:prstGeom prst="rect">
            <a:avLst/>
          </a:prstGeom>
        </p:spPr>
      </p:pic>
      <p:pic>
        <p:nvPicPr>
          <p:cNvPr id="40" name="图片 39" descr="投资.png"/>
          <p:cNvPicPr>
            <a:picLocks noChangeAspect="1"/>
          </p:cNvPicPr>
          <p:nvPr/>
        </p:nvPicPr>
        <p:blipFill>
          <a:blip r:embed="rId30" cstate="print">
            <a:extLst>
              <a:ext uri="{28A0092B-C50C-407E-A947-70E740481C1C}">
                <a14:useLocalDpi xmlns="" xmlns:a14="http://schemas.microsoft.com/office/drawing/2010/main" val="0"/>
              </a:ext>
            </a:extLst>
          </a:blip>
          <a:stretch>
            <a:fillRect/>
          </a:stretch>
        </p:blipFill>
        <p:spPr>
          <a:xfrm>
            <a:off x="5746873" y="3319031"/>
            <a:ext cx="3019867" cy="1698675"/>
          </a:xfrm>
          <a:prstGeom prst="rect">
            <a:avLst/>
          </a:prstGeom>
        </p:spPr>
      </p:pic>
      <p:pic>
        <p:nvPicPr>
          <p:cNvPr id="35" name="图片 34"/>
          <p:cNvPicPr>
            <a:picLocks noChangeAspect="1"/>
          </p:cNvPicPr>
          <p:nvPr/>
        </p:nvPicPr>
        <p:blipFill>
          <a:blip r:embed="rId31" cstate="print"/>
          <a:stretch>
            <a:fillRect/>
          </a:stretch>
        </p:blipFill>
        <p:spPr>
          <a:xfrm>
            <a:off x="5818485" y="1443004"/>
            <a:ext cx="1099780" cy="1983041"/>
          </a:xfrm>
          <a:prstGeom prst="rect">
            <a:avLst/>
          </a:prstGeom>
        </p:spPr>
      </p:pic>
    </p:spTree>
    <p:extLst>
      <p:ext uri="{BB962C8B-B14F-4D97-AF65-F5344CB8AC3E}">
        <p14:creationId xmlns="" xmlns:p14="http://schemas.microsoft.com/office/powerpoint/2010/main" val="12895047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4</a:t>
            </a:r>
            <a:r>
              <a:rPr kumimoji="1" lang="zh-CN" altLang="en-US" dirty="0" smtClean="0"/>
              <a:t>、</a:t>
            </a:r>
            <a:r>
              <a:rPr kumimoji="1" lang="en-US" altLang="zh-CN" dirty="0" smtClean="0"/>
              <a:t>Wo</a:t>
            </a:r>
            <a:r>
              <a:rPr kumimoji="1" lang="zh-CN" altLang="en-US" dirty="0" smtClean="0"/>
              <a:t>指数产品</a:t>
            </a:r>
            <a:r>
              <a:rPr kumimoji="1" lang="en-US" altLang="zh-CN" dirty="0" smtClean="0"/>
              <a:t>-</a:t>
            </a:r>
            <a:r>
              <a:rPr kumimoji="1" lang="zh-CN" altLang="en-US" dirty="0" smtClean="0"/>
              <a:t>市场洞察</a:t>
            </a:r>
            <a:endParaRPr kumimoji="1" lang="zh-CN" altLang="en-US" dirty="0"/>
          </a:p>
        </p:txBody>
      </p:sp>
      <p:sp>
        <p:nvSpPr>
          <p:cNvPr id="41" name="文本框 43"/>
          <p:cNvSpPr txBox="1"/>
          <p:nvPr/>
        </p:nvSpPr>
        <p:spPr>
          <a:xfrm>
            <a:off x="0" y="733224"/>
            <a:ext cx="9144000" cy="700576"/>
          </a:xfrm>
          <a:prstGeom prst="rect">
            <a:avLst/>
          </a:prstGeom>
          <a:noFill/>
          <a:ln>
            <a:noFill/>
            <a:prstDash val="dash"/>
          </a:ln>
        </p:spPr>
        <p:txBody>
          <a:bodyPr wrap="square" rtlCol="0">
            <a:spAutoFit/>
          </a:bodyPr>
          <a:lstStyle>
            <a:defPPr>
              <a:defRPr lang="zh-CN"/>
            </a:defPPr>
            <a:lvl1pPr marL="285750" indent="-285750" defTabSz="914400" latinLnBrk="1">
              <a:lnSpc>
                <a:spcPct val="150000"/>
              </a:lnSpc>
              <a:buClr>
                <a:srgbClr val="C00000"/>
              </a:buClr>
              <a:buFont typeface="Wingdings" charset="2"/>
              <a:buChar char="n"/>
              <a:defRPr b="1">
                <a:latin typeface="+mn-ea"/>
              </a:defRPr>
            </a:lvl1pPr>
          </a:lstStyle>
          <a:p>
            <a:r>
              <a:rPr lang="zh-CN" altLang="en-US" dirty="0">
                <a:sym typeface="+mn-lt"/>
              </a:rPr>
              <a:t>沃指数是以中国联通全量数据为基础，结合海量、实时数据处理能力，打造面向公众和政企客户的综合评价产品，它具有真实、全量、安全、实时、公正的特征，为公众、企业和政府提供向导和助力。</a:t>
            </a:r>
            <a:endParaRPr lang="zh-CN" altLang="en-US" dirty="0"/>
          </a:p>
        </p:txBody>
      </p:sp>
      <p:sp>
        <p:nvSpPr>
          <p:cNvPr id="42" name="TextBox 71"/>
          <p:cNvSpPr txBox="1"/>
          <p:nvPr/>
        </p:nvSpPr>
        <p:spPr>
          <a:xfrm flipH="1">
            <a:off x="3002" y="4324045"/>
            <a:ext cx="4359448" cy="819455"/>
          </a:xfrm>
          <a:prstGeom prst="rect">
            <a:avLst/>
          </a:prstGeom>
          <a:noFill/>
        </p:spPr>
        <p:txBody>
          <a:bodyPr wrap="square" rtlCol="0">
            <a:spAutoFit/>
          </a:bodyPr>
          <a:lstStyle>
            <a:defPPr>
              <a:defRPr lang="zh-CN"/>
            </a:defPPr>
            <a:lvl1pPr marL="171450" indent="-171450">
              <a:lnSpc>
                <a:spcPct val="150000"/>
              </a:lnSpc>
              <a:buFont typeface="Arial" charset="0"/>
              <a:buChar char="•"/>
              <a:defRPr sz="1050">
                <a:latin typeface="+mn-ea"/>
              </a:defRPr>
            </a:lvl1pPr>
          </a:lstStyle>
          <a:p>
            <a:r>
              <a:rPr lang="zh-CN" altLang="zh-CN" dirty="0">
                <a:solidFill>
                  <a:prstClr val="black"/>
                </a:solidFill>
              </a:rPr>
              <a:t>市场洞察是基于客户个性化需求而研发的各类大数据信息整合模型，能够对客户品类市场的需求、竞品情况、消费者整体行为或分化特点等信息进行系统收集和综合分析，</a:t>
            </a:r>
            <a:r>
              <a:rPr lang="zh-CN" altLang="en-US" dirty="0">
                <a:solidFill>
                  <a:prstClr val="black"/>
                </a:solidFill>
              </a:rPr>
              <a:t>助力</a:t>
            </a:r>
            <a:r>
              <a:rPr lang="zh-CN" altLang="zh-CN" dirty="0">
                <a:solidFill>
                  <a:prstClr val="black"/>
                </a:solidFill>
              </a:rPr>
              <a:t>客户识别并把握市场机会</a:t>
            </a:r>
          </a:p>
        </p:txBody>
      </p:sp>
      <p:grpSp>
        <p:nvGrpSpPr>
          <p:cNvPr id="43" name="组合 73"/>
          <p:cNvGrpSpPr/>
          <p:nvPr/>
        </p:nvGrpSpPr>
        <p:grpSpPr>
          <a:xfrm>
            <a:off x="970708" y="1394862"/>
            <a:ext cx="3071424" cy="2989556"/>
            <a:chOff x="5722148" y="2647376"/>
            <a:chExt cx="2639618" cy="2569258"/>
          </a:xfrm>
        </p:grpSpPr>
        <p:pic>
          <p:nvPicPr>
            <p:cNvPr id="44" name="图片 43"/>
            <p:cNvPicPr>
              <a:picLocks/>
            </p:cNvPicPr>
            <p:nvPr/>
          </p:nvPicPr>
          <p:blipFill>
            <a:blip r:embed="rId3" cstate="email">
              <a:extLst>
                <a:ext uri="{28A0092B-C50C-407E-A947-70E740481C1C}">
                  <a14:useLocalDpi xmlns="" xmlns:a14="http://schemas.microsoft.com/office/drawing/2010/main"/>
                </a:ext>
              </a:extLst>
            </a:blip>
            <a:stretch>
              <a:fillRect/>
            </a:stretch>
          </p:blipFill>
          <p:spPr>
            <a:xfrm>
              <a:off x="5722148" y="3280084"/>
              <a:ext cx="1080000" cy="1080000"/>
            </a:xfrm>
            <a:prstGeom prst="ellipse">
              <a:avLst/>
            </a:prstGeom>
            <a:ln w="19050">
              <a:solidFill>
                <a:schemeClr val="accent1">
                  <a:lumMod val="50000"/>
                </a:schemeClr>
              </a:solidFill>
            </a:ln>
          </p:spPr>
        </p:pic>
        <p:pic>
          <p:nvPicPr>
            <p:cNvPr id="45" name="图片 44"/>
            <p:cNvPicPr>
              <a:picLocks/>
            </p:cNvPicPr>
            <p:nvPr/>
          </p:nvPicPr>
          <p:blipFill>
            <a:blip r:embed="rId4" cstate="email">
              <a:extLst>
                <a:ext uri="{28A0092B-C50C-407E-A947-70E740481C1C}">
                  <a14:useLocalDpi xmlns="" xmlns:a14="http://schemas.microsoft.com/office/drawing/2010/main"/>
                </a:ext>
              </a:extLst>
            </a:blip>
            <a:stretch>
              <a:fillRect/>
            </a:stretch>
          </p:blipFill>
          <p:spPr>
            <a:xfrm>
              <a:off x="6235331" y="2647376"/>
              <a:ext cx="1080000" cy="1080000"/>
            </a:xfrm>
            <a:prstGeom prst="ellipse">
              <a:avLst/>
            </a:prstGeom>
            <a:ln w="19050">
              <a:solidFill>
                <a:schemeClr val="accent1">
                  <a:lumMod val="50000"/>
                </a:schemeClr>
              </a:solidFill>
            </a:ln>
          </p:spPr>
        </p:pic>
        <p:pic>
          <p:nvPicPr>
            <p:cNvPr id="46" name="图片 45"/>
            <p:cNvPicPr>
              <a:picLocks/>
            </p:cNvPicPr>
            <p:nvPr/>
          </p:nvPicPr>
          <p:blipFill>
            <a:blip r:embed="rId5" cstate="email">
              <a:extLst>
                <a:ext uri="{28A0092B-C50C-407E-A947-70E740481C1C}">
                  <a14:useLocalDpi xmlns="" xmlns:a14="http://schemas.microsoft.com/office/drawing/2010/main"/>
                </a:ext>
              </a:extLst>
            </a:blip>
            <a:stretch>
              <a:fillRect/>
            </a:stretch>
          </p:blipFill>
          <p:spPr>
            <a:xfrm>
              <a:off x="5961064" y="4060693"/>
              <a:ext cx="1080000" cy="1080000"/>
            </a:xfrm>
            <a:prstGeom prst="ellipse">
              <a:avLst/>
            </a:prstGeom>
            <a:ln w="19050">
              <a:solidFill>
                <a:schemeClr val="accent1">
                  <a:lumMod val="50000"/>
                </a:schemeClr>
              </a:solidFill>
            </a:ln>
          </p:spPr>
        </p:pic>
        <p:pic>
          <p:nvPicPr>
            <p:cNvPr id="47" name="图片 46"/>
            <p:cNvPicPr>
              <a:picLocks/>
            </p:cNvPicPr>
            <p:nvPr/>
          </p:nvPicPr>
          <p:blipFill>
            <a:blip r:embed="rId6" cstate="email">
              <a:extLst>
                <a:ext uri="{28A0092B-C50C-407E-A947-70E740481C1C}">
                  <a14:useLocalDpi xmlns="" xmlns:a14="http://schemas.microsoft.com/office/drawing/2010/main"/>
                </a:ext>
              </a:extLst>
            </a:blip>
            <a:stretch>
              <a:fillRect/>
            </a:stretch>
          </p:blipFill>
          <p:spPr>
            <a:xfrm>
              <a:off x="7055555" y="2796539"/>
              <a:ext cx="1080000" cy="1080000"/>
            </a:xfrm>
            <a:prstGeom prst="ellipse">
              <a:avLst/>
            </a:prstGeom>
            <a:ln w="19050">
              <a:solidFill>
                <a:schemeClr val="accent1">
                  <a:lumMod val="50000"/>
                </a:schemeClr>
              </a:solidFill>
            </a:ln>
          </p:spPr>
        </p:pic>
        <p:pic>
          <p:nvPicPr>
            <p:cNvPr id="48" name="图片 47"/>
            <p:cNvPicPr>
              <a:picLocks/>
            </p:cNvPicPr>
            <p:nvPr/>
          </p:nvPicPr>
          <p:blipFill>
            <a:blip r:embed="rId7" cstate="email">
              <a:extLst>
                <a:ext uri="{28A0092B-C50C-407E-A947-70E740481C1C}">
                  <a14:useLocalDpi xmlns="" xmlns:a14="http://schemas.microsoft.com/office/drawing/2010/main"/>
                </a:ext>
              </a:extLst>
            </a:blip>
            <a:stretch>
              <a:fillRect/>
            </a:stretch>
          </p:blipFill>
          <p:spPr>
            <a:xfrm>
              <a:off x="7281766" y="3607867"/>
              <a:ext cx="1080000" cy="1080000"/>
            </a:xfrm>
            <a:prstGeom prst="ellipse">
              <a:avLst/>
            </a:prstGeom>
            <a:ln w="19050">
              <a:solidFill>
                <a:schemeClr val="accent1">
                  <a:lumMod val="50000"/>
                </a:schemeClr>
              </a:solidFill>
            </a:ln>
          </p:spPr>
        </p:pic>
        <p:pic>
          <p:nvPicPr>
            <p:cNvPr id="49" name="图片 48"/>
            <p:cNvPicPr>
              <a:picLocks/>
            </p:cNvPicPr>
            <p:nvPr/>
          </p:nvPicPr>
          <p:blipFill>
            <a:blip r:embed="rId8" cstate="email">
              <a:extLst>
                <a:ext uri="{28A0092B-C50C-407E-A947-70E740481C1C}">
                  <a14:useLocalDpi xmlns="" xmlns:a14="http://schemas.microsoft.com/office/drawing/2010/main"/>
                </a:ext>
              </a:extLst>
            </a:blip>
            <a:stretch>
              <a:fillRect/>
            </a:stretch>
          </p:blipFill>
          <p:spPr>
            <a:xfrm>
              <a:off x="6758340" y="4136634"/>
              <a:ext cx="1080000" cy="1080000"/>
            </a:xfrm>
            <a:prstGeom prst="ellipse">
              <a:avLst/>
            </a:prstGeom>
            <a:ln w="19050">
              <a:solidFill>
                <a:schemeClr val="accent1">
                  <a:lumMod val="50000"/>
                </a:schemeClr>
              </a:solidFill>
            </a:ln>
          </p:spPr>
        </p:pic>
        <p:sp>
          <p:nvSpPr>
            <p:cNvPr id="50" name="MH_SubTitle_1"/>
            <p:cNvSpPr/>
            <p:nvPr>
              <p:custDataLst>
                <p:tags r:id="rId1"/>
              </p:custDataLst>
            </p:nvPr>
          </p:nvSpPr>
          <p:spPr>
            <a:xfrm>
              <a:off x="6488908" y="3428231"/>
              <a:ext cx="1088774" cy="1032429"/>
            </a:xfrm>
            <a:prstGeom prst="ellipse">
              <a:avLst/>
            </a:prstGeom>
            <a:solidFill>
              <a:srgbClr val="F2F2F2"/>
            </a:solidFill>
            <a:ln w="31750">
              <a:solidFill>
                <a:srgbClr val="5A5A5A"/>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CN" altLang="en-US" sz="1200" b="1" dirty="0" smtClean="0">
                  <a:solidFill>
                    <a:srgbClr val="333333"/>
                  </a:solidFill>
                </a:rPr>
                <a:t>市场洞察</a:t>
              </a:r>
              <a:endParaRPr lang="zh-CN" altLang="en-US" sz="1200" b="1" dirty="0">
                <a:solidFill>
                  <a:srgbClr val="333333"/>
                </a:solidFill>
              </a:endParaRPr>
            </a:p>
          </p:txBody>
        </p:sp>
      </p:grpSp>
      <p:pic>
        <p:nvPicPr>
          <p:cNvPr id="51" name="图片 50" descr="七夕.png"/>
          <p:cNvPicPr>
            <a:picLocks noChangeAspect="1"/>
          </p:cNvPicPr>
          <p:nvPr/>
        </p:nvPicPr>
        <p:blipFill>
          <a:blip r:embed="rId9" cstate="print">
            <a:extLst>
              <a:ext uri="{28A0092B-C50C-407E-A947-70E740481C1C}">
                <a14:useLocalDpi xmlns="" xmlns:a14="http://schemas.microsoft.com/office/drawing/2010/main" val="0"/>
              </a:ext>
            </a:extLst>
          </a:blip>
          <a:stretch>
            <a:fillRect/>
          </a:stretch>
        </p:blipFill>
        <p:spPr>
          <a:xfrm>
            <a:off x="5517538" y="2960362"/>
            <a:ext cx="3053362" cy="1717516"/>
          </a:xfrm>
          <a:prstGeom prst="rect">
            <a:avLst/>
          </a:prstGeom>
          <a:ln>
            <a:noFill/>
          </a:ln>
          <a:effectLst>
            <a:outerShdw blurRad="292100" dist="139700" dir="2700000" algn="tl" rotWithShape="0">
              <a:srgbClr val="333333">
                <a:alpha val="65000"/>
              </a:srgbClr>
            </a:outerShdw>
          </a:effectLst>
        </p:spPr>
      </p:pic>
      <p:pic>
        <p:nvPicPr>
          <p:cNvPr id="52" name="图片 51" descr="奶粉.png"/>
          <p:cNvPicPr>
            <a:picLocks noChangeAspect="1"/>
          </p:cNvPicPr>
          <p:nvPr/>
        </p:nvPicPr>
        <p:blipFill>
          <a:blip r:embed="rId10" cstate="print">
            <a:extLst>
              <a:ext uri="{28A0092B-C50C-407E-A947-70E740481C1C}">
                <a14:useLocalDpi xmlns="" xmlns:a14="http://schemas.microsoft.com/office/drawing/2010/main" val="0"/>
              </a:ext>
            </a:extLst>
          </a:blip>
          <a:stretch>
            <a:fillRect/>
          </a:stretch>
        </p:blipFill>
        <p:spPr>
          <a:xfrm>
            <a:off x="4201080" y="1485899"/>
            <a:ext cx="3297679" cy="18549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 xmlns:p14="http://schemas.microsoft.com/office/powerpoint/2010/main" val="102279403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kern="0" dirty="0">
                <a:solidFill>
                  <a:prstClr val="black"/>
                </a:solidFill>
              </a:rPr>
              <a:t>3</a:t>
            </a:r>
            <a:r>
              <a:rPr kumimoji="1" lang="zh-CN" altLang="en-US" kern="0" dirty="0">
                <a:solidFill>
                  <a:prstClr val="black"/>
                </a:solidFill>
              </a:rPr>
              <a:t>、</a:t>
            </a:r>
            <a:r>
              <a:rPr lang="zh-CN" altLang="en-US" dirty="0">
                <a:solidFill>
                  <a:prstClr val="black"/>
                </a:solidFill>
              </a:rPr>
              <a:t>中国联通大数据建设</a:t>
            </a:r>
            <a:r>
              <a:rPr lang="zh-CN" altLang="en-US" dirty="0" smtClean="0">
                <a:solidFill>
                  <a:prstClr val="black"/>
                </a:solidFill>
              </a:rPr>
              <a:t>历程</a:t>
            </a:r>
            <a:endParaRPr kumimoji="1" lang="zh-CN" altLang="en-US" dirty="0"/>
          </a:p>
        </p:txBody>
      </p:sp>
      <p:cxnSp>
        <p:nvCxnSpPr>
          <p:cNvPr id="3" name="直接箭头连接符 106"/>
          <p:cNvCxnSpPr/>
          <p:nvPr/>
        </p:nvCxnSpPr>
        <p:spPr>
          <a:xfrm>
            <a:off x="109849" y="2705884"/>
            <a:ext cx="8928000" cy="1507"/>
          </a:xfrm>
          <a:prstGeom prst="straightConnector1">
            <a:avLst/>
          </a:prstGeom>
          <a:noFill/>
          <a:ln w="57150" cap="flat" cmpd="sng" algn="ctr">
            <a:solidFill>
              <a:srgbClr val="795648"/>
            </a:solidFill>
            <a:prstDash val="solid"/>
            <a:headEnd type="none" w="med" len="med"/>
            <a:tailEnd type="triangle" w="med" len="med"/>
          </a:ln>
          <a:effectLst/>
        </p:spPr>
      </p:cxnSp>
      <p:sp>
        <p:nvSpPr>
          <p:cNvPr id="4" name="圆角矩形 3"/>
          <p:cNvSpPr/>
          <p:nvPr/>
        </p:nvSpPr>
        <p:spPr>
          <a:xfrm>
            <a:off x="242383" y="3070576"/>
            <a:ext cx="1236476" cy="1363812"/>
          </a:xfrm>
          <a:prstGeom prst="roundRect">
            <a:avLst>
              <a:gd name="adj" fmla="val 3687"/>
            </a:avLst>
          </a:prstGeom>
          <a:solidFill>
            <a:schemeClr val="bg1">
              <a:lumMod val="50000"/>
            </a:schemeClr>
          </a:solidFill>
          <a:ln w="6350" cap="flat" cmpd="sng" algn="ctr">
            <a:noFill/>
            <a:prstDash val="solid"/>
            <a:miter lim="800000"/>
          </a:ln>
          <a:effectLst/>
        </p:spPr>
        <p:txBody>
          <a:bodyPr lIns="91428" tIns="45714" rIns="91428" bIns="45714" rtlCol="0" anchor="ctr"/>
          <a:lstStyle/>
          <a:p>
            <a:pPr marL="171426" indent="-171426" defTabSz="914265">
              <a:lnSpc>
                <a:spcPct val="120000"/>
              </a:lnSpc>
              <a:buFont typeface="Arial" charset="0"/>
              <a:buChar char="•"/>
            </a:pPr>
            <a:r>
              <a:rPr lang="zh-CN" altLang="en-US" sz="1100" kern="0" dirty="0">
                <a:solidFill>
                  <a:sysClr val="window" lastClr="FFFFFF"/>
                </a:solidFill>
                <a:latin typeface="微软雅黑"/>
              </a:rPr>
              <a:t>建立</a:t>
            </a:r>
            <a:r>
              <a:rPr lang="en-US" altLang="zh-CN" sz="1100" kern="0" dirty="0">
                <a:solidFill>
                  <a:sysClr val="window" lastClr="FFFFFF"/>
                </a:solidFill>
                <a:latin typeface="微软雅黑"/>
              </a:rPr>
              <a:t>2.0</a:t>
            </a:r>
            <a:r>
              <a:rPr lang="zh-CN" altLang="en-US" sz="1100" kern="0" dirty="0">
                <a:solidFill>
                  <a:sysClr val="window" lastClr="FFFFFF"/>
                </a:solidFill>
                <a:latin typeface="微软雅黑"/>
              </a:rPr>
              <a:t>指标体系</a:t>
            </a:r>
            <a:endParaRPr lang="en-US" altLang="zh-CN" sz="1100" kern="0" dirty="0">
              <a:solidFill>
                <a:sysClr val="window" lastClr="FFFFFF"/>
              </a:solidFill>
              <a:latin typeface="微软雅黑"/>
            </a:endParaRPr>
          </a:p>
          <a:p>
            <a:pPr marL="171426" indent="-171426" defTabSz="914265">
              <a:lnSpc>
                <a:spcPct val="120000"/>
              </a:lnSpc>
              <a:buFont typeface="Arial" charset="0"/>
              <a:buChar char="•"/>
            </a:pPr>
            <a:r>
              <a:rPr lang="zh-CN" altLang="en-US" sz="1100" kern="0" dirty="0">
                <a:solidFill>
                  <a:sysClr val="window" lastClr="FFFFFF"/>
                </a:solidFill>
                <a:latin typeface="微软雅黑"/>
              </a:rPr>
              <a:t>建立一个完整的企业经营分析平台</a:t>
            </a:r>
          </a:p>
        </p:txBody>
      </p:sp>
      <p:sp>
        <p:nvSpPr>
          <p:cNvPr id="5" name="TextBox 51"/>
          <p:cNvSpPr txBox="1"/>
          <p:nvPr/>
        </p:nvSpPr>
        <p:spPr>
          <a:xfrm>
            <a:off x="205694" y="2756600"/>
            <a:ext cx="1393200" cy="276999"/>
          </a:xfrm>
          <a:prstGeom prst="rect">
            <a:avLst/>
          </a:prstGeom>
          <a:noFill/>
        </p:spPr>
        <p:txBody>
          <a:bodyPr wrap="square" lIns="91428" tIns="45714" rIns="91428" bIns="45714" rtlCol="0" anchor="ctr">
            <a:noAutofit/>
          </a:bodyPr>
          <a:lstStyle/>
          <a:p>
            <a:pPr algn="ctr" defTabSz="685670"/>
            <a:r>
              <a:rPr lang="en-US" altLang="zh-CN" sz="1300" b="1" dirty="0">
                <a:solidFill>
                  <a:prstClr val="black"/>
                </a:solidFill>
                <a:latin typeface="微软雅黑"/>
              </a:rPr>
              <a:t>2006</a:t>
            </a:r>
            <a:r>
              <a:rPr lang="zh-CN" altLang="en-US" sz="1300" b="1" dirty="0">
                <a:solidFill>
                  <a:prstClr val="black"/>
                </a:solidFill>
                <a:latin typeface="微软雅黑"/>
              </a:rPr>
              <a:t> </a:t>
            </a:r>
            <a:r>
              <a:rPr lang="en-US" altLang="zh-CN" sz="1300" b="1" dirty="0">
                <a:solidFill>
                  <a:prstClr val="black"/>
                </a:solidFill>
                <a:latin typeface="微软雅黑"/>
              </a:rPr>
              <a:t>~ 2009</a:t>
            </a:r>
          </a:p>
        </p:txBody>
      </p:sp>
      <p:sp>
        <p:nvSpPr>
          <p:cNvPr id="6" name="椭圆 5"/>
          <p:cNvSpPr/>
          <p:nvPr/>
        </p:nvSpPr>
        <p:spPr>
          <a:xfrm>
            <a:off x="832634" y="2626176"/>
            <a:ext cx="139320" cy="137848"/>
          </a:xfrm>
          <a:prstGeom prst="ellipse">
            <a:avLst/>
          </a:prstGeom>
          <a:solidFill>
            <a:sysClr val="window" lastClr="FFFFFF"/>
          </a:solidFill>
          <a:ln w="28575" cap="flat" cmpd="sng" algn="ctr">
            <a:solidFill>
              <a:sysClr val="window" lastClr="FFFFFF">
                <a:lumMod val="65000"/>
              </a:sysClr>
            </a:solidFill>
            <a:prstDash val="solid"/>
          </a:ln>
          <a:effectLst/>
        </p:spPr>
        <p:txBody>
          <a:bodyPr lIns="91428" tIns="45714" rIns="91428" bIns="45714" rtlCol="0" anchor="ctr"/>
          <a:lstStyle/>
          <a:p>
            <a:pPr algn="ctr" defTabSz="822836">
              <a:defRPr/>
            </a:pPr>
            <a:endParaRPr lang="zh-CN" altLang="en-US" sz="1700" kern="0">
              <a:solidFill>
                <a:prstClr val="white"/>
              </a:solidFill>
              <a:latin typeface="微软雅黑"/>
            </a:endParaRPr>
          </a:p>
        </p:txBody>
      </p:sp>
      <p:sp>
        <p:nvSpPr>
          <p:cNvPr id="7" name="矩形 6"/>
          <p:cNvSpPr/>
          <p:nvPr/>
        </p:nvSpPr>
        <p:spPr>
          <a:xfrm>
            <a:off x="205694" y="2020443"/>
            <a:ext cx="1393200" cy="486000"/>
          </a:xfrm>
          <a:prstGeom prst="rect">
            <a:avLst/>
          </a:prstGeom>
        </p:spPr>
        <p:txBody>
          <a:bodyPr wrap="square" lIns="91428" tIns="45714" rIns="91428" bIns="45714" anchor="b">
            <a:noAutofit/>
          </a:bodyPr>
          <a:lstStyle/>
          <a:p>
            <a:pPr algn="ctr" defTabSz="685670">
              <a:lnSpc>
                <a:spcPct val="150000"/>
              </a:lnSpc>
            </a:pPr>
            <a:r>
              <a:rPr lang="zh-CN" altLang="en-US" sz="1200" b="1" dirty="0">
                <a:solidFill>
                  <a:srgbClr val="795648"/>
                </a:solidFill>
                <a:latin typeface="微软雅黑"/>
              </a:rPr>
              <a:t>指标建设</a:t>
            </a:r>
          </a:p>
          <a:p>
            <a:pPr algn="ctr" defTabSz="685670">
              <a:lnSpc>
                <a:spcPct val="150000"/>
              </a:lnSpc>
            </a:pPr>
            <a:r>
              <a:rPr lang="en-US" altLang="zh-CN" sz="1100" b="1" dirty="0">
                <a:solidFill>
                  <a:prstClr val="white">
                    <a:lumMod val="50000"/>
                  </a:prstClr>
                </a:solidFill>
                <a:latin typeface="微软雅黑"/>
              </a:rPr>
              <a:t>KPI</a:t>
            </a:r>
            <a:r>
              <a:rPr lang="zh-CN" altLang="en-US" sz="1100" b="1" dirty="0">
                <a:solidFill>
                  <a:prstClr val="white">
                    <a:lumMod val="50000"/>
                  </a:prstClr>
                </a:solidFill>
                <a:latin typeface="微软雅黑"/>
              </a:rPr>
              <a:t>指标建设</a:t>
            </a:r>
          </a:p>
        </p:txBody>
      </p:sp>
      <p:sp>
        <p:nvSpPr>
          <p:cNvPr id="8" name="圆角矩形 7"/>
          <p:cNvSpPr/>
          <p:nvPr/>
        </p:nvSpPr>
        <p:spPr>
          <a:xfrm>
            <a:off x="1572118" y="3070576"/>
            <a:ext cx="1203017" cy="1363812"/>
          </a:xfrm>
          <a:prstGeom prst="roundRect">
            <a:avLst>
              <a:gd name="adj" fmla="val 4674"/>
            </a:avLst>
          </a:prstGeom>
          <a:solidFill>
            <a:schemeClr val="bg1">
              <a:lumMod val="50000"/>
            </a:schemeClr>
          </a:solidFill>
          <a:ln w="6350" cap="flat" cmpd="sng" algn="ctr">
            <a:noFill/>
            <a:prstDash val="solid"/>
            <a:miter lim="800000"/>
          </a:ln>
          <a:effectLst/>
        </p:spPr>
        <p:txBody>
          <a:bodyPr lIns="91428" tIns="45714" rIns="91428" bIns="45714" rtlCol="0" anchor="ctr"/>
          <a:lstStyle/>
          <a:p>
            <a:pPr marL="171426" indent="-171426" defTabSz="914265">
              <a:lnSpc>
                <a:spcPct val="150000"/>
              </a:lnSpc>
              <a:buFont typeface="Arial" charset="0"/>
              <a:buChar char="•"/>
            </a:pPr>
            <a:r>
              <a:rPr lang="en-US" altLang="zh-CN" sz="1100" kern="0" dirty="0" err="1">
                <a:solidFill>
                  <a:sysClr val="window" lastClr="FFFFFF"/>
                </a:solidFill>
                <a:latin typeface="微软雅黑"/>
              </a:rPr>
              <a:t>3G</a:t>
            </a:r>
            <a:r>
              <a:rPr lang="zh-CN" altLang="en-US" sz="1100" kern="0">
                <a:solidFill>
                  <a:sysClr val="window" lastClr="FFFFFF"/>
                </a:solidFill>
                <a:latin typeface="微软雅黑"/>
              </a:rPr>
              <a:t>明细数据采集</a:t>
            </a:r>
            <a:endParaRPr lang="en-US" altLang="zh-CN" sz="1100" kern="0">
              <a:solidFill>
                <a:sysClr val="window" lastClr="FFFFFF"/>
              </a:solidFill>
              <a:latin typeface="微软雅黑"/>
            </a:endParaRPr>
          </a:p>
          <a:p>
            <a:pPr marL="171426" indent="-171426" defTabSz="914265">
              <a:lnSpc>
                <a:spcPct val="150000"/>
              </a:lnSpc>
              <a:buFont typeface="Arial" charset="0"/>
              <a:buChar char="•"/>
            </a:pPr>
            <a:r>
              <a:rPr lang="zh-CN" altLang="en-US" sz="1100" kern="0">
                <a:solidFill>
                  <a:sysClr val="window" lastClr="FFFFFF"/>
                </a:solidFill>
                <a:latin typeface="微软雅黑"/>
              </a:rPr>
              <a:t>方言变普通话</a:t>
            </a:r>
          </a:p>
        </p:txBody>
      </p:sp>
      <p:sp>
        <p:nvSpPr>
          <p:cNvPr id="9" name="TextBox 77"/>
          <p:cNvSpPr txBox="1"/>
          <p:nvPr/>
        </p:nvSpPr>
        <p:spPr>
          <a:xfrm>
            <a:off x="1477024" y="2020443"/>
            <a:ext cx="1393200" cy="486000"/>
          </a:xfrm>
          <a:prstGeom prst="rect">
            <a:avLst/>
          </a:prstGeom>
          <a:noFill/>
        </p:spPr>
        <p:txBody>
          <a:bodyPr wrap="square" lIns="91428" tIns="45714" rIns="91428" bIns="45714" rtlCol="0" anchor="b">
            <a:noAutofit/>
          </a:bodyPr>
          <a:lstStyle/>
          <a:p>
            <a:pPr algn="ctr" defTabSz="685670">
              <a:lnSpc>
                <a:spcPct val="150000"/>
              </a:lnSpc>
            </a:pPr>
            <a:r>
              <a:rPr lang="zh-CN" altLang="en-US" sz="1200" b="1">
                <a:solidFill>
                  <a:srgbClr val="795648"/>
                </a:solidFill>
                <a:latin typeface="微软雅黑"/>
              </a:rPr>
              <a:t>明细数据建设</a:t>
            </a:r>
          </a:p>
          <a:p>
            <a:pPr algn="ctr" defTabSz="685670">
              <a:lnSpc>
                <a:spcPct val="150000"/>
              </a:lnSpc>
            </a:pPr>
            <a:r>
              <a:rPr lang="en-US" altLang="zh-CN" sz="1100" b="1" dirty="0">
                <a:solidFill>
                  <a:prstClr val="white">
                    <a:lumMod val="50000"/>
                  </a:prstClr>
                </a:solidFill>
                <a:latin typeface="微软雅黑"/>
              </a:rPr>
              <a:t>3G</a:t>
            </a:r>
            <a:r>
              <a:rPr lang="zh-CN" altLang="en-US" sz="1100" b="1" dirty="0">
                <a:solidFill>
                  <a:prstClr val="white">
                    <a:lumMod val="50000"/>
                  </a:prstClr>
                </a:solidFill>
                <a:latin typeface="微软雅黑"/>
              </a:rPr>
              <a:t>数据上传</a:t>
            </a:r>
          </a:p>
        </p:txBody>
      </p:sp>
      <p:sp>
        <p:nvSpPr>
          <p:cNvPr id="10" name="椭圆 9"/>
          <p:cNvSpPr/>
          <p:nvPr/>
        </p:nvSpPr>
        <p:spPr>
          <a:xfrm>
            <a:off x="2103964" y="2626176"/>
            <a:ext cx="139320" cy="137848"/>
          </a:xfrm>
          <a:prstGeom prst="ellipse">
            <a:avLst/>
          </a:prstGeom>
          <a:solidFill>
            <a:sysClr val="window" lastClr="FFFFFF"/>
          </a:solidFill>
          <a:ln w="28575" cap="flat" cmpd="sng" algn="ctr">
            <a:solidFill>
              <a:sysClr val="window" lastClr="FFFFFF">
                <a:lumMod val="65000"/>
              </a:sysClr>
            </a:solidFill>
            <a:prstDash val="solid"/>
          </a:ln>
          <a:effectLst/>
        </p:spPr>
        <p:txBody>
          <a:bodyPr lIns="91428" tIns="45714" rIns="91428" bIns="45714" rtlCol="0" anchor="ctr"/>
          <a:lstStyle/>
          <a:p>
            <a:pPr algn="ctr" defTabSz="822836">
              <a:defRPr/>
            </a:pPr>
            <a:endParaRPr lang="zh-CN" altLang="en-US" sz="1700" kern="0">
              <a:solidFill>
                <a:prstClr val="white"/>
              </a:solidFill>
              <a:latin typeface="微软雅黑"/>
            </a:endParaRPr>
          </a:p>
        </p:txBody>
      </p:sp>
      <p:sp>
        <p:nvSpPr>
          <p:cNvPr id="11" name="矩形 10"/>
          <p:cNvSpPr/>
          <p:nvPr/>
        </p:nvSpPr>
        <p:spPr>
          <a:xfrm>
            <a:off x="1477024" y="2756600"/>
            <a:ext cx="1393200" cy="276999"/>
          </a:xfrm>
          <a:prstGeom prst="rect">
            <a:avLst/>
          </a:prstGeom>
        </p:spPr>
        <p:txBody>
          <a:bodyPr wrap="square" lIns="91428" tIns="45714" rIns="91428" bIns="45714" anchor="ctr">
            <a:noAutofit/>
          </a:bodyPr>
          <a:lstStyle/>
          <a:p>
            <a:pPr algn="ctr" defTabSz="685670"/>
            <a:r>
              <a:rPr lang="en-US" altLang="zh-CN" sz="1300" b="1">
                <a:solidFill>
                  <a:prstClr val="black"/>
                </a:solidFill>
                <a:latin typeface="微软雅黑"/>
              </a:rPr>
              <a:t>2010</a:t>
            </a:r>
            <a:endParaRPr lang="en-US" altLang="zh-CN" sz="1300" b="1" dirty="0">
              <a:solidFill>
                <a:prstClr val="black"/>
              </a:solidFill>
              <a:latin typeface="微软雅黑"/>
            </a:endParaRPr>
          </a:p>
        </p:txBody>
      </p:sp>
      <p:sp>
        <p:nvSpPr>
          <p:cNvPr id="12" name="圆角矩形 11"/>
          <p:cNvSpPr/>
          <p:nvPr/>
        </p:nvSpPr>
        <p:spPr>
          <a:xfrm>
            <a:off x="2879876" y="3070576"/>
            <a:ext cx="1203017" cy="1363812"/>
          </a:xfrm>
          <a:prstGeom prst="roundRect">
            <a:avLst>
              <a:gd name="adj" fmla="val 5561"/>
            </a:avLst>
          </a:prstGeom>
          <a:solidFill>
            <a:schemeClr val="bg1">
              <a:lumMod val="50000"/>
            </a:schemeClr>
          </a:solidFill>
          <a:ln w="6350" cap="flat" cmpd="sng" algn="ctr">
            <a:noFill/>
            <a:prstDash val="solid"/>
            <a:miter lim="800000"/>
          </a:ln>
          <a:effectLst/>
        </p:spPr>
        <p:txBody>
          <a:bodyPr lIns="91428" tIns="45714" rIns="91428" bIns="45714" rtlCol="0" anchor="ctr"/>
          <a:lstStyle/>
          <a:p>
            <a:pPr marL="171426" indent="-171426" defTabSz="914265">
              <a:lnSpc>
                <a:spcPct val="150000"/>
              </a:lnSpc>
              <a:buFont typeface="Arial" charset="0"/>
              <a:buChar char="•"/>
            </a:pPr>
            <a:r>
              <a:rPr lang="zh-CN" altLang="en-US" sz="1100" kern="0">
                <a:solidFill>
                  <a:sysClr val="window" lastClr="FFFFFF"/>
                </a:solidFill>
                <a:latin typeface="微软雅黑"/>
              </a:rPr>
              <a:t>移固网全业务全国</a:t>
            </a:r>
            <a:endParaRPr lang="en-US" altLang="zh-CN" sz="1100" kern="0">
              <a:solidFill>
                <a:sysClr val="window" lastClr="FFFFFF"/>
              </a:solidFill>
              <a:latin typeface="微软雅黑"/>
            </a:endParaRPr>
          </a:p>
          <a:p>
            <a:pPr marL="171426" indent="-171426" defTabSz="914265">
              <a:lnSpc>
                <a:spcPct val="150000"/>
              </a:lnSpc>
              <a:buFont typeface="Arial" charset="0"/>
              <a:buChar char="•"/>
            </a:pPr>
            <a:r>
              <a:rPr lang="zh-CN" altLang="en-US" sz="1100" kern="0">
                <a:solidFill>
                  <a:sysClr val="window" lastClr="FFFFFF"/>
                </a:solidFill>
                <a:latin typeface="微软雅黑"/>
              </a:rPr>
              <a:t>明细数据集中</a:t>
            </a:r>
            <a:endParaRPr lang="en-US" altLang="zh-CN" sz="1100" kern="0">
              <a:solidFill>
                <a:sysClr val="window" lastClr="FFFFFF"/>
              </a:solidFill>
              <a:latin typeface="微软雅黑"/>
            </a:endParaRPr>
          </a:p>
        </p:txBody>
      </p:sp>
      <p:sp>
        <p:nvSpPr>
          <p:cNvPr id="13" name="TextBox 89"/>
          <p:cNvSpPr txBox="1"/>
          <p:nvPr/>
        </p:nvSpPr>
        <p:spPr>
          <a:xfrm>
            <a:off x="2802153" y="2020443"/>
            <a:ext cx="1393200" cy="486000"/>
          </a:xfrm>
          <a:prstGeom prst="rect">
            <a:avLst/>
          </a:prstGeom>
          <a:noFill/>
        </p:spPr>
        <p:txBody>
          <a:bodyPr wrap="square" lIns="91428" tIns="45714" rIns="91428" bIns="45714" rtlCol="0" anchor="b">
            <a:noAutofit/>
          </a:bodyPr>
          <a:lstStyle/>
          <a:p>
            <a:pPr algn="ctr" defTabSz="685670">
              <a:lnSpc>
                <a:spcPct val="150000"/>
              </a:lnSpc>
            </a:pPr>
            <a:r>
              <a:rPr lang="zh-CN" altLang="en-US" sz="1200" b="1" dirty="0">
                <a:solidFill>
                  <a:srgbClr val="795648"/>
                </a:solidFill>
                <a:latin typeface="微软雅黑"/>
              </a:rPr>
              <a:t>跨域数据整合</a:t>
            </a:r>
            <a:endParaRPr lang="en-US" altLang="zh-CN" sz="1200" b="1" dirty="0">
              <a:solidFill>
                <a:srgbClr val="795648"/>
              </a:solidFill>
              <a:latin typeface="微软雅黑"/>
            </a:endParaRPr>
          </a:p>
          <a:p>
            <a:pPr algn="ctr" defTabSz="685670">
              <a:lnSpc>
                <a:spcPct val="150000"/>
              </a:lnSpc>
            </a:pPr>
            <a:r>
              <a:rPr lang="en-US" altLang="zh-CN" sz="1100" b="1" dirty="0">
                <a:solidFill>
                  <a:prstClr val="white">
                    <a:lumMod val="50000"/>
                  </a:prstClr>
                </a:solidFill>
                <a:latin typeface="微软雅黑"/>
              </a:rPr>
              <a:t>M/B</a:t>
            </a:r>
            <a:r>
              <a:rPr lang="zh-CN" altLang="en-US" sz="1100" b="1" dirty="0">
                <a:solidFill>
                  <a:prstClr val="white">
                    <a:lumMod val="50000"/>
                  </a:prstClr>
                </a:solidFill>
                <a:latin typeface="微软雅黑"/>
              </a:rPr>
              <a:t>明细数据</a:t>
            </a:r>
            <a:endParaRPr lang="en-US" altLang="zh-CN" sz="1100" b="1" dirty="0">
              <a:solidFill>
                <a:prstClr val="white">
                  <a:lumMod val="50000"/>
                </a:prstClr>
              </a:solidFill>
              <a:latin typeface="微软雅黑"/>
            </a:endParaRPr>
          </a:p>
        </p:txBody>
      </p:sp>
      <p:sp>
        <p:nvSpPr>
          <p:cNvPr id="14" name="椭圆 13"/>
          <p:cNvSpPr/>
          <p:nvPr/>
        </p:nvSpPr>
        <p:spPr>
          <a:xfrm>
            <a:off x="3429093" y="2626176"/>
            <a:ext cx="139320" cy="137848"/>
          </a:xfrm>
          <a:prstGeom prst="ellipse">
            <a:avLst/>
          </a:prstGeom>
          <a:solidFill>
            <a:sysClr val="window" lastClr="FFFFFF"/>
          </a:solidFill>
          <a:ln w="28575" cap="flat" cmpd="sng" algn="ctr">
            <a:solidFill>
              <a:sysClr val="window" lastClr="FFFFFF">
                <a:lumMod val="65000"/>
              </a:sysClr>
            </a:solidFill>
            <a:prstDash val="solid"/>
          </a:ln>
          <a:effectLst/>
        </p:spPr>
        <p:txBody>
          <a:bodyPr lIns="91428" tIns="45714" rIns="91428" bIns="45714" rtlCol="0" anchor="ctr"/>
          <a:lstStyle/>
          <a:p>
            <a:pPr algn="ctr" defTabSz="822836">
              <a:defRPr/>
            </a:pPr>
            <a:endParaRPr lang="zh-CN" altLang="en-US" sz="1700" kern="0">
              <a:solidFill>
                <a:prstClr val="white"/>
              </a:solidFill>
              <a:latin typeface="微软雅黑"/>
            </a:endParaRPr>
          </a:p>
        </p:txBody>
      </p:sp>
      <p:sp>
        <p:nvSpPr>
          <p:cNvPr id="15" name="矩形 14"/>
          <p:cNvSpPr/>
          <p:nvPr/>
        </p:nvSpPr>
        <p:spPr>
          <a:xfrm>
            <a:off x="2802153" y="2756600"/>
            <a:ext cx="1393200" cy="276999"/>
          </a:xfrm>
          <a:prstGeom prst="rect">
            <a:avLst/>
          </a:prstGeom>
        </p:spPr>
        <p:txBody>
          <a:bodyPr wrap="square" lIns="91428" tIns="45714" rIns="91428" bIns="45714" anchor="ctr">
            <a:noAutofit/>
          </a:bodyPr>
          <a:lstStyle/>
          <a:p>
            <a:pPr algn="ctr" defTabSz="685670"/>
            <a:r>
              <a:rPr lang="en-US" altLang="zh-CN" sz="1300" b="1">
                <a:solidFill>
                  <a:prstClr val="black"/>
                </a:solidFill>
                <a:latin typeface="微软雅黑"/>
              </a:rPr>
              <a:t>2012</a:t>
            </a:r>
            <a:endParaRPr lang="zh-CN" altLang="en-US" sz="1300" b="1" dirty="0">
              <a:solidFill>
                <a:prstClr val="black"/>
              </a:solidFill>
              <a:latin typeface="微软雅黑"/>
            </a:endParaRPr>
          </a:p>
        </p:txBody>
      </p:sp>
      <p:sp>
        <p:nvSpPr>
          <p:cNvPr id="16" name="圆角矩形 15"/>
          <p:cNvSpPr/>
          <p:nvPr/>
        </p:nvSpPr>
        <p:spPr>
          <a:xfrm>
            <a:off x="4207579" y="3070576"/>
            <a:ext cx="1256239" cy="1363812"/>
          </a:xfrm>
          <a:prstGeom prst="roundRect">
            <a:avLst>
              <a:gd name="adj" fmla="val 3975"/>
            </a:avLst>
          </a:prstGeom>
          <a:solidFill>
            <a:schemeClr val="bg1">
              <a:lumMod val="50000"/>
            </a:schemeClr>
          </a:solidFill>
          <a:ln w="6350" cap="flat" cmpd="sng" algn="ctr">
            <a:noFill/>
            <a:prstDash val="solid"/>
            <a:miter lim="800000"/>
          </a:ln>
          <a:effectLst/>
        </p:spPr>
        <p:txBody>
          <a:bodyPr lIns="17999" tIns="45714" rIns="35998" bIns="45714" rtlCol="0" anchor="ctr"/>
          <a:lstStyle/>
          <a:p>
            <a:pPr marL="171426" indent="-171426" defTabSz="914265">
              <a:lnSpc>
                <a:spcPct val="150000"/>
              </a:lnSpc>
              <a:buFont typeface="Arial" charset="0"/>
              <a:buChar char="•"/>
            </a:pPr>
            <a:r>
              <a:rPr lang="en-US" altLang="zh-CN" sz="1100" kern="0">
                <a:solidFill>
                  <a:sysClr val="window" lastClr="FFFFFF"/>
                </a:solidFill>
                <a:latin typeface="微软雅黑"/>
              </a:rPr>
              <a:t>cBSS</a:t>
            </a:r>
            <a:r>
              <a:rPr lang="zh-CN" altLang="en-US" sz="1100" kern="0">
                <a:solidFill>
                  <a:sysClr val="window" lastClr="FFFFFF"/>
                </a:solidFill>
                <a:latin typeface="微软雅黑"/>
              </a:rPr>
              <a:t>业务数据全接入</a:t>
            </a:r>
            <a:endParaRPr lang="en-US" altLang="zh-CN" sz="1100" kern="0">
              <a:solidFill>
                <a:sysClr val="window" lastClr="FFFFFF"/>
              </a:solidFill>
              <a:latin typeface="微软雅黑"/>
            </a:endParaRPr>
          </a:p>
          <a:p>
            <a:pPr marL="171426" indent="-171426" defTabSz="914265">
              <a:lnSpc>
                <a:spcPct val="150000"/>
              </a:lnSpc>
              <a:buFont typeface="Arial" charset="0"/>
              <a:buChar char="•"/>
            </a:pPr>
            <a:r>
              <a:rPr lang="zh-CN" altLang="en-US" sz="1100" kern="0">
                <a:solidFill>
                  <a:sysClr val="window" lastClr="FFFFFF"/>
                </a:solidFill>
                <a:latin typeface="微软雅黑"/>
              </a:rPr>
              <a:t>全国移网互联网日志数据挖掘分析</a:t>
            </a:r>
          </a:p>
        </p:txBody>
      </p:sp>
      <p:sp>
        <p:nvSpPr>
          <p:cNvPr id="17" name="TextBox 102"/>
          <p:cNvSpPr txBox="1"/>
          <p:nvPr/>
        </p:nvSpPr>
        <p:spPr>
          <a:xfrm>
            <a:off x="4081638" y="2020443"/>
            <a:ext cx="1550362" cy="486000"/>
          </a:xfrm>
          <a:prstGeom prst="rect">
            <a:avLst/>
          </a:prstGeom>
          <a:noFill/>
        </p:spPr>
        <p:txBody>
          <a:bodyPr wrap="square" lIns="91428" tIns="45714" rIns="91428" bIns="45714" rtlCol="0" anchor="b">
            <a:noAutofit/>
          </a:bodyPr>
          <a:lstStyle/>
          <a:p>
            <a:pPr algn="ctr" defTabSz="685670">
              <a:lnSpc>
                <a:spcPct val="150000"/>
              </a:lnSpc>
            </a:pPr>
            <a:r>
              <a:rPr lang="zh-CN" altLang="en-US" sz="1200" b="1" dirty="0">
                <a:solidFill>
                  <a:srgbClr val="795648"/>
                </a:solidFill>
                <a:latin typeface="微软雅黑"/>
              </a:rPr>
              <a:t>海量日志计算</a:t>
            </a:r>
            <a:endParaRPr lang="en-US" altLang="zh-CN" sz="1200" b="1" dirty="0">
              <a:solidFill>
                <a:srgbClr val="795648"/>
              </a:solidFill>
              <a:latin typeface="微软雅黑"/>
            </a:endParaRPr>
          </a:p>
          <a:p>
            <a:pPr algn="ctr" defTabSz="685670">
              <a:lnSpc>
                <a:spcPct val="150000"/>
              </a:lnSpc>
            </a:pPr>
            <a:r>
              <a:rPr lang="zh-CN" altLang="en-US" sz="1100" b="1" dirty="0">
                <a:solidFill>
                  <a:prstClr val="white">
                    <a:lumMod val="50000"/>
                  </a:prstClr>
                </a:solidFill>
                <a:latin typeface="微软雅黑"/>
              </a:rPr>
              <a:t>大数据平台混搭技术</a:t>
            </a:r>
          </a:p>
        </p:txBody>
      </p:sp>
      <p:sp>
        <p:nvSpPr>
          <p:cNvPr id="18" name="椭圆 17"/>
          <p:cNvSpPr/>
          <p:nvPr/>
        </p:nvSpPr>
        <p:spPr>
          <a:xfrm>
            <a:off x="4856819" y="2626176"/>
            <a:ext cx="139320" cy="137848"/>
          </a:xfrm>
          <a:prstGeom prst="ellipse">
            <a:avLst/>
          </a:prstGeom>
          <a:solidFill>
            <a:sysClr val="window" lastClr="FFFFFF"/>
          </a:solidFill>
          <a:ln w="28575" cap="flat" cmpd="sng" algn="ctr">
            <a:solidFill>
              <a:sysClr val="window" lastClr="FFFFFF">
                <a:lumMod val="65000"/>
              </a:sysClr>
            </a:solidFill>
            <a:prstDash val="solid"/>
          </a:ln>
          <a:effectLst/>
        </p:spPr>
        <p:txBody>
          <a:bodyPr lIns="91428" tIns="45714" rIns="91428" bIns="45714" rtlCol="0" anchor="ctr"/>
          <a:lstStyle/>
          <a:p>
            <a:pPr algn="ctr" defTabSz="822836">
              <a:defRPr/>
            </a:pPr>
            <a:endParaRPr lang="zh-CN" altLang="en-US" sz="1700" kern="0">
              <a:solidFill>
                <a:prstClr val="white"/>
              </a:solidFill>
              <a:latin typeface="微软雅黑"/>
            </a:endParaRPr>
          </a:p>
        </p:txBody>
      </p:sp>
      <p:sp>
        <p:nvSpPr>
          <p:cNvPr id="19" name="矩形 18"/>
          <p:cNvSpPr/>
          <p:nvPr/>
        </p:nvSpPr>
        <p:spPr>
          <a:xfrm>
            <a:off x="4229879" y="2756600"/>
            <a:ext cx="1393200" cy="276999"/>
          </a:xfrm>
          <a:prstGeom prst="rect">
            <a:avLst/>
          </a:prstGeom>
        </p:spPr>
        <p:txBody>
          <a:bodyPr wrap="square" lIns="91428" tIns="45714" rIns="91428" bIns="45714" anchor="ctr">
            <a:noAutofit/>
          </a:bodyPr>
          <a:lstStyle/>
          <a:p>
            <a:pPr algn="ctr" defTabSz="685670"/>
            <a:r>
              <a:rPr lang="en-US" altLang="zh-CN" sz="1300" b="1">
                <a:solidFill>
                  <a:prstClr val="black"/>
                </a:solidFill>
                <a:latin typeface="微软雅黑"/>
              </a:rPr>
              <a:t>2014</a:t>
            </a:r>
            <a:endParaRPr lang="zh-CN" altLang="en-US" sz="1300" b="1" dirty="0">
              <a:solidFill>
                <a:prstClr val="black"/>
              </a:solidFill>
              <a:latin typeface="微软雅黑"/>
            </a:endParaRPr>
          </a:p>
        </p:txBody>
      </p:sp>
      <p:sp>
        <p:nvSpPr>
          <p:cNvPr id="20" name="圆角矩形 19"/>
          <p:cNvSpPr/>
          <p:nvPr/>
        </p:nvSpPr>
        <p:spPr>
          <a:xfrm>
            <a:off x="5533658" y="3070576"/>
            <a:ext cx="1256645" cy="1363812"/>
          </a:xfrm>
          <a:prstGeom prst="roundRect">
            <a:avLst>
              <a:gd name="adj" fmla="val 3459"/>
            </a:avLst>
          </a:prstGeom>
          <a:solidFill>
            <a:schemeClr val="bg1">
              <a:lumMod val="50000"/>
            </a:schemeClr>
          </a:solidFill>
          <a:ln w="6350" cap="flat" cmpd="sng" algn="ctr">
            <a:noFill/>
            <a:prstDash val="solid"/>
            <a:miter lim="800000"/>
          </a:ln>
          <a:effectLst/>
        </p:spPr>
        <p:txBody>
          <a:bodyPr lIns="17999" tIns="45714" rIns="35998" bIns="45714" rtlCol="0" anchor="ctr"/>
          <a:lstStyle/>
          <a:p>
            <a:pPr marL="171426" indent="-171426" defTabSz="914265">
              <a:lnSpc>
                <a:spcPct val="150000"/>
              </a:lnSpc>
              <a:buFont typeface="Arial" charset="0"/>
              <a:buChar char="•"/>
            </a:pPr>
            <a:r>
              <a:rPr lang="zh-CN" altLang="en-US" sz="1100" kern="0">
                <a:solidFill>
                  <a:sysClr val="window" lastClr="FFFFFF"/>
                </a:solidFill>
                <a:latin typeface="微软雅黑"/>
              </a:rPr>
              <a:t>实时化数据接入</a:t>
            </a:r>
            <a:endParaRPr lang="en-US" altLang="zh-CN" sz="1100" kern="0">
              <a:solidFill>
                <a:sysClr val="window" lastClr="FFFFFF"/>
              </a:solidFill>
              <a:latin typeface="微软雅黑"/>
            </a:endParaRPr>
          </a:p>
          <a:p>
            <a:pPr marL="171426" indent="-171426" defTabSz="914265">
              <a:lnSpc>
                <a:spcPct val="150000"/>
              </a:lnSpc>
              <a:buFont typeface="Arial" charset="0"/>
              <a:buChar char="•"/>
            </a:pPr>
            <a:r>
              <a:rPr lang="zh-CN" altLang="en-US" sz="1100" kern="0">
                <a:solidFill>
                  <a:sysClr val="window" lastClr="FFFFFF"/>
                </a:solidFill>
                <a:latin typeface="微软雅黑"/>
              </a:rPr>
              <a:t>大数据产品顶层设计</a:t>
            </a:r>
            <a:endParaRPr lang="en-US" altLang="zh-CN" sz="1100" kern="0">
              <a:solidFill>
                <a:sysClr val="window" lastClr="FFFFFF"/>
              </a:solidFill>
              <a:latin typeface="微软雅黑"/>
            </a:endParaRPr>
          </a:p>
          <a:p>
            <a:pPr marL="171426" indent="-171426" defTabSz="914265">
              <a:lnSpc>
                <a:spcPct val="150000"/>
              </a:lnSpc>
              <a:buFont typeface="Arial" charset="0"/>
              <a:buChar char="•"/>
            </a:pPr>
            <a:r>
              <a:rPr lang="zh-CN" altLang="en-US" sz="1100" kern="0">
                <a:solidFill>
                  <a:sysClr val="window" lastClr="FFFFFF"/>
                </a:solidFill>
                <a:latin typeface="微软雅黑"/>
              </a:rPr>
              <a:t>大数据对外价值变现</a:t>
            </a:r>
          </a:p>
        </p:txBody>
      </p:sp>
      <p:sp>
        <p:nvSpPr>
          <p:cNvPr id="21" name="TextBox 108"/>
          <p:cNvSpPr txBox="1"/>
          <p:nvPr/>
        </p:nvSpPr>
        <p:spPr>
          <a:xfrm>
            <a:off x="5632001" y="1871770"/>
            <a:ext cx="3103491" cy="646866"/>
          </a:xfrm>
          <a:prstGeom prst="rect">
            <a:avLst/>
          </a:prstGeom>
          <a:noFill/>
        </p:spPr>
        <p:txBody>
          <a:bodyPr wrap="square" lIns="91428" tIns="45714" rIns="91428" bIns="45714" rtlCol="0" anchor="ctr">
            <a:noAutofit/>
          </a:bodyPr>
          <a:lstStyle/>
          <a:p>
            <a:pPr algn="ctr" defTabSz="685670"/>
            <a:r>
              <a:rPr lang="zh-CN" altLang="en-US" b="1" dirty="0">
                <a:solidFill>
                  <a:srgbClr val="FF0000"/>
                </a:solidFill>
                <a:latin typeface="微软雅黑"/>
              </a:rPr>
              <a:t>数据产品建设与对外合作运营</a:t>
            </a:r>
            <a:endParaRPr lang="en-US" altLang="zh-CN" b="1" dirty="0">
              <a:solidFill>
                <a:srgbClr val="FF0000"/>
              </a:solidFill>
              <a:latin typeface="微软雅黑"/>
            </a:endParaRPr>
          </a:p>
        </p:txBody>
      </p:sp>
      <p:sp>
        <p:nvSpPr>
          <p:cNvPr id="22" name="椭圆 21"/>
          <p:cNvSpPr/>
          <p:nvPr/>
        </p:nvSpPr>
        <p:spPr>
          <a:xfrm>
            <a:off x="6109081" y="2626176"/>
            <a:ext cx="139320" cy="137848"/>
          </a:xfrm>
          <a:prstGeom prst="ellipse">
            <a:avLst/>
          </a:prstGeom>
          <a:solidFill>
            <a:sysClr val="window" lastClr="FFFFFF"/>
          </a:solidFill>
          <a:ln w="28575" cap="flat" cmpd="sng" algn="ctr">
            <a:solidFill>
              <a:sysClr val="window" lastClr="FFFFFF">
                <a:lumMod val="65000"/>
              </a:sysClr>
            </a:solidFill>
            <a:prstDash val="solid"/>
          </a:ln>
          <a:effectLst/>
        </p:spPr>
        <p:txBody>
          <a:bodyPr lIns="91428" tIns="45714" rIns="91428" bIns="45714" rtlCol="0" anchor="ctr"/>
          <a:lstStyle/>
          <a:p>
            <a:pPr algn="ctr" defTabSz="822836">
              <a:defRPr/>
            </a:pPr>
            <a:endParaRPr lang="zh-CN" altLang="en-US" sz="1700" kern="0">
              <a:solidFill>
                <a:prstClr val="white"/>
              </a:solidFill>
              <a:latin typeface="微软雅黑"/>
            </a:endParaRPr>
          </a:p>
        </p:txBody>
      </p:sp>
      <p:sp>
        <p:nvSpPr>
          <p:cNvPr id="23" name="矩形 22"/>
          <p:cNvSpPr/>
          <p:nvPr/>
        </p:nvSpPr>
        <p:spPr>
          <a:xfrm>
            <a:off x="5252315" y="2728115"/>
            <a:ext cx="1865419" cy="333969"/>
          </a:xfrm>
          <a:prstGeom prst="rect">
            <a:avLst/>
          </a:prstGeom>
        </p:spPr>
        <p:txBody>
          <a:bodyPr wrap="square" lIns="91428" tIns="45714" rIns="91428" bIns="45714" anchor="ctr">
            <a:noAutofit/>
          </a:bodyPr>
          <a:lstStyle/>
          <a:p>
            <a:pPr algn="ctr" defTabSz="685670"/>
            <a:r>
              <a:rPr lang="en-US" altLang="zh-CN" sz="1300" b="1">
                <a:solidFill>
                  <a:prstClr val="black"/>
                </a:solidFill>
                <a:latin typeface="微软雅黑"/>
              </a:rPr>
              <a:t>2015</a:t>
            </a:r>
            <a:endParaRPr lang="en-US" altLang="zh-CN" sz="1300" b="1" dirty="0">
              <a:solidFill>
                <a:prstClr val="black"/>
              </a:solidFill>
              <a:latin typeface="微软雅黑"/>
            </a:endParaRPr>
          </a:p>
        </p:txBody>
      </p:sp>
      <p:sp>
        <p:nvSpPr>
          <p:cNvPr id="24" name="Rectangle 1"/>
          <p:cNvSpPr>
            <a:spLocks noChangeArrowheads="1"/>
          </p:cNvSpPr>
          <p:nvPr/>
        </p:nvSpPr>
        <p:spPr bwMode="auto">
          <a:xfrm>
            <a:off x="1798" y="695449"/>
            <a:ext cx="9142202" cy="1023734"/>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noAutofit/>
          </a:bodyPr>
          <a:lstStyle/>
          <a:p>
            <a:pPr marL="285736" indent="-285736" defTabSz="685670">
              <a:lnSpc>
                <a:spcPct val="150000"/>
              </a:lnSpc>
              <a:buClr>
                <a:srgbClr val="C00000"/>
              </a:buClr>
              <a:buFont typeface="Wingdings" charset="2"/>
              <a:buChar char="n"/>
            </a:pPr>
            <a:r>
              <a:rPr lang="en-US" altLang="zh-CN" b="1" dirty="0">
                <a:solidFill>
                  <a:prstClr val="black"/>
                </a:solidFill>
                <a:latin typeface="微软雅黑"/>
              </a:rPr>
              <a:t>2015</a:t>
            </a:r>
            <a:r>
              <a:rPr lang="zh-CN" altLang="en-US" b="1" dirty="0">
                <a:solidFill>
                  <a:prstClr val="black"/>
                </a:solidFill>
                <a:latin typeface="微软雅黑"/>
              </a:rPr>
              <a:t>年之前数据中心着重数据集约化建设及数据加工能力积累</a:t>
            </a:r>
            <a:endParaRPr lang="en-US" altLang="zh-CN" b="1" dirty="0">
              <a:solidFill>
                <a:prstClr val="black"/>
              </a:solidFill>
              <a:latin typeface="微软雅黑"/>
            </a:endParaRPr>
          </a:p>
          <a:p>
            <a:pPr marL="285736" indent="-285736" defTabSz="685670">
              <a:lnSpc>
                <a:spcPct val="150000"/>
              </a:lnSpc>
              <a:buClr>
                <a:srgbClr val="C00000"/>
              </a:buClr>
              <a:buFont typeface="Wingdings" charset="2"/>
              <a:buChar char="n"/>
            </a:pPr>
            <a:r>
              <a:rPr lang="en-US" altLang="zh-CN" b="1" dirty="0">
                <a:solidFill>
                  <a:prstClr val="black"/>
                </a:solidFill>
                <a:latin typeface="微软雅黑"/>
              </a:rPr>
              <a:t>2015</a:t>
            </a:r>
            <a:r>
              <a:rPr lang="zh-CN" altLang="en-US" b="1" dirty="0">
                <a:solidFill>
                  <a:prstClr val="black"/>
                </a:solidFill>
                <a:latin typeface="微软雅黑"/>
              </a:rPr>
              <a:t>年开始大数据对外合作探索，</a:t>
            </a:r>
            <a:r>
              <a:rPr lang="en-US" altLang="zh-CN" b="1" dirty="0">
                <a:solidFill>
                  <a:srgbClr val="C00000"/>
                </a:solidFill>
                <a:latin typeface="微软雅黑"/>
              </a:rPr>
              <a:t>16</a:t>
            </a:r>
            <a:r>
              <a:rPr lang="zh-CN" altLang="en-US" b="1" dirty="0">
                <a:solidFill>
                  <a:srgbClr val="C00000"/>
                </a:solidFill>
                <a:latin typeface="微软雅黑"/>
              </a:rPr>
              <a:t>年将大数据作为六大创新业务之一打造了完备的大数据运营体系，</a:t>
            </a:r>
            <a:r>
              <a:rPr lang="en-US" altLang="zh-CN" b="1" dirty="0">
                <a:solidFill>
                  <a:srgbClr val="C00000"/>
                </a:solidFill>
                <a:latin typeface="微软雅黑"/>
              </a:rPr>
              <a:t>17</a:t>
            </a:r>
            <a:r>
              <a:rPr lang="zh-CN" altLang="en-US" b="1" dirty="0">
                <a:solidFill>
                  <a:srgbClr val="C00000"/>
                </a:solidFill>
                <a:latin typeface="微软雅黑"/>
              </a:rPr>
              <a:t>年推动大数据领域化、行业化合作，扩展外部数据丰富用户画像</a:t>
            </a:r>
            <a:endParaRPr lang="en-US" altLang="zh-CN" b="1" dirty="0">
              <a:solidFill>
                <a:srgbClr val="C00000"/>
              </a:solidFill>
              <a:latin typeface="微软雅黑"/>
            </a:endParaRPr>
          </a:p>
        </p:txBody>
      </p:sp>
      <p:sp>
        <p:nvSpPr>
          <p:cNvPr id="25" name="圆角矩形 24"/>
          <p:cNvSpPr/>
          <p:nvPr/>
        </p:nvSpPr>
        <p:spPr>
          <a:xfrm>
            <a:off x="6860143" y="3070576"/>
            <a:ext cx="1285430" cy="1363812"/>
          </a:xfrm>
          <a:prstGeom prst="roundRect">
            <a:avLst>
              <a:gd name="adj" fmla="val 4221"/>
            </a:avLst>
          </a:prstGeom>
          <a:solidFill>
            <a:srgbClr val="C00000"/>
          </a:solidFill>
          <a:ln w="6350" cap="flat" cmpd="sng" algn="ctr">
            <a:noFill/>
            <a:prstDash val="solid"/>
            <a:miter lim="800000"/>
          </a:ln>
          <a:effectLst/>
        </p:spPr>
        <p:txBody>
          <a:bodyPr lIns="91428" tIns="45714" rIns="91428" bIns="45714" rtlCol="0" anchor="ctr"/>
          <a:lstStyle/>
          <a:p>
            <a:pPr marL="171426" indent="-171426" defTabSz="914265">
              <a:lnSpc>
                <a:spcPct val="120000"/>
              </a:lnSpc>
              <a:buFont typeface="Arial" charset="0"/>
              <a:buChar char="•"/>
            </a:pPr>
            <a:r>
              <a:rPr lang="en-US" altLang="zh-CN" sz="1100" kern="0" dirty="0">
                <a:solidFill>
                  <a:sysClr val="window" lastClr="FFFFFF"/>
                </a:solidFill>
                <a:latin typeface="微软雅黑"/>
              </a:rPr>
              <a:t>31</a:t>
            </a:r>
            <a:r>
              <a:rPr lang="zh-CN" altLang="en-US" sz="1100" kern="0" dirty="0">
                <a:solidFill>
                  <a:sysClr val="window" lastClr="FFFFFF"/>
                </a:solidFill>
                <a:latin typeface="微软雅黑"/>
              </a:rPr>
              <a:t>省信令数据集中；</a:t>
            </a:r>
            <a:endParaRPr lang="en-US" altLang="zh-CN" sz="1100" kern="0" dirty="0">
              <a:solidFill>
                <a:sysClr val="window" lastClr="FFFFFF"/>
              </a:solidFill>
              <a:latin typeface="微软雅黑"/>
            </a:endParaRPr>
          </a:p>
          <a:p>
            <a:pPr marL="171426" indent="-171426" defTabSz="914265">
              <a:lnSpc>
                <a:spcPct val="120000"/>
              </a:lnSpc>
              <a:buFont typeface="Arial" charset="0"/>
              <a:buChar char="•"/>
            </a:pPr>
            <a:r>
              <a:rPr lang="zh-CN" altLang="en-US" sz="1100" kern="0" dirty="0">
                <a:solidFill>
                  <a:sysClr val="window" lastClr="FFFFFF"/>
                </a:solidFill>
                <a:latin typeface="微软雅黑"/>
              </a:rPr>
              <a:t>试点固网宽带</a:t>
            </a:r>
            <a:r>
              <a:rPr lang="en-US" altLang="zh-CN" sz="1100" kern="0" dirty="0">
                <a:solidFill>
                  <a:sysClr val="window" lastClr="FFFFFF"/>
                </a:solidFill>
                <a:latin typeface="微软雅黑"/>
              </a:rPr>
              <a:t>WIFI</a:t>
            </a:r>
            <a:r>
              <a:rPr lang="zh-CN" altLang="en-US" sz="1100" kern="0" dirty="0">
                <a:solidFill>
                  <a:sysClr val="window" lastClr="FFFFFF"/>
                </a:solidFill>
                <a:latin typeface="微软雅黑"/>
              </a:rPr>
              <a:t>日志集中</a:t>
            </a:r>
            <a:endParaRPr lang="en-US" altLang="zh-CN" sz="1100" kern="0" dirty="0">
              <a:solidFill>
                <a:sysClr val="window" lastClr="FFFFFF"/>
              </a:solidFill>
              <a:latin typeface="微软雅黑"/>
            </a:endParaRPr>
          </a:p>
          <a:p>
            <a:pPr marL="171426" indent="-171426" defTabSz="914265">
              <a:lnSpc>
                <a:spcPct val="120000"/>
              </a:lnSpc>
              <a:buFont typeface="Arial" charset="0"/>
              <a:buChar char="•"/>
            </a:pPr>
            <a:r>
              <a:rPr lang="zh-CN" altLang="en-US" sz="1100" kern="0" dirty="0">
                <a:solidFill>
                  <a:sysClr val="window" lastClr="FFFFFF"/>
                </a:solidFill>
                <a:latin typeface="微软雅黑"/>
              </a:rPr>
              <a:t>产品化运营体系成型</a:t>
            </a:r>
            <a:endParaRPr lang="en-US" altLang="zh-CN" sz="1100" kern="0" dirty="0">
              <a:solidFill>
                <a:sysClr val="window" lastClr="FFFFFF"/>
              </a:solidFill>
              <a:latin typeface="微软雅黑"/>
            </a:endParaRPr>
          </a:p>
        </p:txBody>
      </p:sp>
      <p:sp>
        <p:nvSpPr>
          <p:cNvPr id="26" name="矩形 25"/>
          <p:cNvSpPr/>
          <p:nvPr/>
        </p:nvSpPr>
        <p:spPr>
          <a:xfrm>
            <a:off x="7005700" y="2756600"/>
            <a:ext cx="1393200" cy="276999"/>
          </a:xfrm>
          <a:prstGeom prst="rect">
            <a:avLst/>
          </a:prstGeom>
        </p:spPr>
        <p:txBody>
          <a:bodyPr wrap="square" lIns="91428" tIns="45714" rIns="91428" bIns="45714" anchor="ctr">
            <a:noAutofit/>
          </a:bodyPr>
          <a:lstStyle/>
          <a:p>
            <a:pPr algn="ctr" defTabSz="685670"/>
            <a:r>
              <a:rPr lang="en-US" altLang="zh-CN" sz="1300" b="1" dirty="0">
                <a:solidFill>
                  <a:prstClr val="black"/>
                </a:solidFill>
                <a:latin typeface="微软雅黑"/>
              </a:rPr>
              <a:t>2016</a:t>
            </a:r>
          </a:p>
        </p:txBody>
      </p:sp>
      <p:sp>
        <p:nvSpPr>
          <p:cNvPr id="27" name="椭圆 26"/>
          <p:cNvSpPr/>
          <p:nvPr/>
        </p:nvSpPr>
        <p:spPr>
          <a:xfrm>
            <a:off x="7618409" y="2624412"/>
            <a:ext cx="139320" cy="137848"/>
          </a:xfrm>
          <a:prstGeom prst="ellipse">
            <a:avLst/>
          </a:prstGeom>
          <a:solidFill>
            <a:sysClr val="window" lastClr="FFFFFF"/>
          </a:solidFill>
          <a:ln w="28575" cap="flat" cmpd="sng" algn="ctr">
            <a:solidFill>
              <a:sysClr val="window" lastClr="FFFFFF">
                <a:lumMod val="65000"/>
              </a:sysClr>
            </a:solidFill>
            <a:prstDash val="solid"/>
          </a:ln>
          <a:effectLst/>
        </p:spPr>
        <p:txBody>
          <a:bodyPr lIns="91428" tIns="45714" rIns="91428" bIns="45714" rtlCol="0" anchor="ctr"/>
          <a:lstStyle/>
          <a:p>
            <a:pPr algn="ctr" defTabSz="822836">
              <a:defRPr/>
            </a:pPr>
            <a:endParaRPr lang="zh-CN" altLang="en-US" sz="1700" kern="0">
              <a:solidFill>
                <a:prstClr val="white"/>
              </a:solidFill>
              <a:latin typeface="微软雅黑"/>
            </a:endParaRPr>
          </a:p>
        </p:txBody>
      </p:sp>
      <p:cxnSp>
        <p:nvCxnSpPr>
          <p:cNvPr id="28" name="直线连接符 27"/>
          <p:cNvCxnSpPr/>
          <p:nvPr/>
        </p:nvCxnSpPr>
        <p:spPr>
          <a:xfrm>
            <a:off x="4116672" y="1933444"/>
            <a:ext cx="27911" cy="2947916"/>
          </a:xfrm>
          <a:prstGeom prst="line">
            <a:avLst/>
          </a:prstGeom>
          <a:ln>
            <a:solidFill>
              <a:srgbClr val="FF0000"/>
            </a:solidFill>
            <a:prstDash val="dash"/>
          </a:ln>
        </p:spPr>
        <p:style>
          <a:lnRef idx="3">
            <a:schemeClr val="accent5"/>
          </a:lnRef>
          <a:fillRef idx="0">
            <a:schemeClr val="accent5"/>
          </a:fillRef>
          <a:effectRef idx="2">
            <a:schemeClr val="accent5"/>
          </a:effectRef>
          <a:fontRef idx="minor">
            <a:schemeClr val="tx1"/>
          </a:fontRef>
        </p:style>
      </p:cxnSp>
      <p:sp>
        <p:nvSpPr>
          <p:cNvPr id="29" name="文本框 28"/>
          <p:cNvSpPr txBox="1"/>
          <p:nvPr/>
        </p:nvSpPr>
        <p:spPr>
          <a:xfrm>
            <a:off x="3279724" y="4477484"/>
            <a:ext cx="915631" cy="311621"/>
          </a:xfrm>
          <a:prstGeom prst="rect">
            <a:avLst/>
          </a:prstGeom>
          <a:noFill/>
        </p:spPr>
        <p:txBody>
          <a:bodyPr wrap="none" lIns="91428" tIns="45714" rIns="91428" bIns="45714" rtlCol="0">
            <a:spAutoFit/>
          </a:bodyPr>
          <a:lstStyle/>
          <a:p>
            <a:pPr defTabSz="685670"/>
            <a:r>
              <a:rPr kumimoji="1" lang="zh-CN" altLang="en-US" b="1">
                <a:solidFill>
                  <a:srgbClr val="FF0000"/>
                </a:solidFill>
                <a:latin typeface="微软雅黑"/>
              </a:rPr>
              <a:t>传统经分</a:t>
            </a:r>
          </a:p>
        </p:txBody>
      </p:sp>
      <p:sp>
        <p:nvSpPr>
          <p:cNvPr id="30" name="文本框 29"/>
          <p:cNvSpPr txBox="1"/>
          <p:nvPr/>
        </p:nvSpPr>
        <p:spPr>
          <a:xfrm>
            <a:off x="4144583" y="4477484"/>
            <a:ext cx="732889" cy="311621"/>
          </a:xfrm>
          <a:prstGeom prst="rect">
            <a:avLst/>
          </a:prstGeom>
          <a:noFill/>
        </p:spPr>
        <p:txBody>
          <a:bodyPr wrap="none" lIns="91428" tIns="45714" rIns="91428" bIns="45714" rtlCol="0">
            <a:spAutoFit/>
          </a:bodyPr>
          <a:lstStyle/>
          <a:p>
            <a:pPr defTabSz="685670"/>
            <a:r>
              <a:rPr kumimoji="1" lang="zh-CN" altLang="en-US" b="1">
                <a:solidFill>
                  <a:srgbClr val="FF0000"/>
                </a:solidFill>
                <a:latin typeface="微软雅黑"/>
              </a:rPr>
              <a:t>大数据</a:t>
            </a:r>
          </a:p>
        </p:txBody>
      </p:sp>
      <p:sp>
        <p:nvSpPr>
          <p:cNvPr id="31" name="圆角矩形 30"/>
          <p:cNvSpPr/>
          <p:nvPr/>
        </p:nvSpPr>
        <p:spPr>
          <a:xfrm>
            <a:off x="8215414" y="3070576"/>
            <a:ext cx="850531" cy="1363812"/>
          </a:xfrm>
          <a:prstGeom prst="roundRect">
            <a:avLst>
              <a:gd name="adj" fmla="val 4221"/>
            </a:avLst>
          </a:prstGeom>
          <a:solidFill>
            <a:srgbClr val="C00000"/>
          </a:solidFill>
          <a:ln w="6350" cap="flat" cmpd="sng" algn="ctr">
            <a:noFill/>
            <a:prstDash val="solid"/>
            <a:miter lim="800000"/>
          </a:ln>
          <a:effectLst/>
        </p:spPr>
        <p:txBody>
          <a:bodyPr lIns="91428" tIns="45714" rIns="91428" bIns="45714" rtlCol="0" anchor="ctr"/>
          <a:lstStyle/>
          <a:p>
            <a:pPr marL="171426" indent="-171426" defTabSz="914265">
              <a:lnSpc>
                <a:spcPct val="120000"/>
              </a:lnSpc>
              <a:buFont typeface="Arial" charset="0"/>
              <a:buChar char="•"/>
            </a:pPr>
            <a:r>
              <a:rPr lang="zh-CN" altLang="en-US" sz="1100" kern="0" dirty="0">
                <a:solidFill>
                  <a:sysClr val="window" lastClr="FFFFFF"/>
                </a:solidFill>
                <a:latin typeface="微软雅黑"/>
              </a:rPr>
              <a:t>领域化、行业化合作</a:t>
            </a:r>
            <a:endParaRPr lang="en-US" altLang="zh-CN" sz="1100" kern="0" dirty="0">
              <a:solidFill>
                <a:sysClr val="window" lastClr="FFFFFF"/>
              </a:solidFill>
              <a:latin typeface="微软雅黑"/>
            </a:endParaRPr>
          </a:p>
          <a:p>
            <a:pPr marL="171426" indent="-171426" defTabSz="914265">
              <a:lnSpc>
                <a:spcPct val="120000"/>
              </a:lnSpc>
              <a:buFont typeface="Arial" charset="0"/>
              <a:buChar char="•"/>
            </a:pPr>
            <a:r>
              <a:rPr lang="zh-CN" altLang="en-US" sz="1100" kern="0" dirty="0">
                <a:solidFill>
                  <a:sysClr val="window" lastClr="FFFFFF"/>
                </a:solidFill>
                <a:latin typeface="微软雅黑"/>
              </a:rPr>
              <a:t>外部数据补充</a:t>
            </a:r>
            <a:endParaRPr lang="en-US" altLang="zh-CN" sz="1100" kern="0" dirty="0">
              <a:solidFill>
                <a:sysClr val="window" lastClr="FFFFFF"/>
              </a:solidFill>
              <a:latin typeface="微软雅黑"/>
            </a:endParaRPr>
          </a:p>
        </p:txBody>
      </p:sp>
      <p:sp>
        <p:nvSpPr>
          <p:cNvPr id="32" name="矩形 31"/>
          <p:cNvSpPr/>
          <p:nvPr/>
        </p:nvSpPr>
        <p:spPr>
          <a:xfrm>
            <a:off x="7875031" y="2764025"/>
            <a:ext cx="1393200" cy="276999"/>
          </a:xfrm>
          <a:prstGeom prst="rect">
            <a:avLst/>
          </a:prstGeom>
        </p:spPr>
        <p:txBody>
          <a:bodyPr wrap="square" lIns="91428" tIns="45714" rIns="91428" bIns="45714" anchor="ctr">
            <a:noAutofit/>
          </a:bodyPr>
          <a:lstStyle/>
          <a:p>
            <a:pPr algn="ctr" defTabSz="685670"/>
            <a:r>
              <a:rPr lang="en-US" altLang="zh-CN" sz="1300" b="1" dirty="0">
                <a:solidFill>
                  <a:prstClr val="black"/>
                </a:solidFill>
                <a:latin typeface="微软雅黑"/>
              </a:rPr>
              <a:t>2017</a:t>
            </a:r>
          </a:p>
        </p:txBody>
      </p:sp>
      <p:sp>
        <p:nvSpPr>
          <p:cNvPr id="33" name="椭圆 32"/>
          <p:cNvSpPr/>
          <p:nvPr/>
        </p:nvSpPr>
        <p:spPr>
          <a:xfrm>
            <a:off x="8491471" y="2634666"/>
            <a:ext cx="139320" cy="137848"/>
          </a:xfrm>
          <a:prstGeom prst="ellipse">
            <a:avLst/>
          </a:prstGeom>
          <a:solidFill>
            <a:sysClr val="window" lastClr="FFFFFF"/>
          </a:solidFill>
          <a:ln w="28575" cap="flat" cmpd="sng" algn="ctr">
            <a:solidFill>
              <a:sysClr val="window" lastClr="FFFFFF">
                <a:lumMod val="65000"/>
              </a:sysClr>
            </a:solidFill>
            <a:prstDash val="solid"/>
          </a:ln>
          <a:effectLst/>
        </p:spPr>
        <p:txBody>
          <a:bodyPr lIns="91428" tIns="45714" rIns="91428" bIns="45714" rtlCol="0" anchor="ctr"/>
          <a:lstStyle/>
          <a:p>
            <a:pPr algn="ctr" defTabSz="822836">
              <a:defRPr/>
            </a:pPr>
            <a:endParaRPr lang="zh-CN" altLang="en-US" sz="1700" kern="0">
              <a:solidFill>
                <a:prstClr val="white"/>
              </a:solidFill>
              <a:latin typeface="微软雅黑"/>
            </a:endParaRPr>
          </a:p>
        </p:txBody>
      </p:sp>
    </p:spTree>
    <p:extLst>
      <p:ext uri="{BB962C8B-B14F-4D97-AF65-F5344CB8AC3E}">
        <p14:creationId xmlns="" xmlns:p14="http://schemas.microsoft.com/office/powerpoint/2010/main" val="407804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pPr>
              <a:defRPr/>
            </a:pPr>
            <a:fld id="{9F43E43D-FE4F-4CAD-BB92-0DD8E365BB27}" type="slidenum">
              <a:rPr lang="zh-CN" altLang="en-US" smtClean="0"/>
              <a:pPr>
                <a:defRPr/>
              </a:pPr>
              <a:t>50</a:t>
            </a:fld>
            <a:endParaRPr lang="en-US" altLang="zh-CN"/>
          </a:p>
        </p:txBody>
      </p:sp>
      <p:sp>
        <p:nvSpPr>
          <p:cNvPr id="3" name="Rectangle 3"/>
          <p:cNvSpPr>
            <a:spLocks noChangeArrowheads="1"/>
          </p:cNvSpPr>
          <p:nvPr/>
        </p:nvSpPr>
        <p:spPr bwMode="auto">
          <a:xfrm>
            <a:off x="0" y="1140149"/>
            <a:ext cx="9144000" cy="750203"/>
          </a:xfrm>
          <a:prstGeom prst="rect">
            <a:avLst/>
          </a:prstGeom>
          <a:noFill/>
          <a:ln w="9525">
            <a:noFill/>
            <a:miter lim="800000"/>
          </a:ln>
          <a:effectLst/>
        </p:spPr>
        <p:txBody>
          <a:bodyPr vert="horz" wrap="square" lIns="91436" tIns="45718" rIns="91436" bIns="45718" numCol="1" anchor="ctr" anchorCtr="0" compatLnSpc="1">
            <a:spAutoFit/>
          </a:bodyPr>
          <a:lstStyle/>
          <a:p>
            <a:pPr indent="355582" defTabSz="914355" fontAlgn="base">
              <a:lnSpc>
                <a:spcPct val="150000"/>
              </a:lnSpc>
              <a:spcBef>
                <a:spcPct val="0"/>
              </a:spcBef>
              <a:spcAft>
                <a:spcPct val="0"/>
              </a:spcAft>
            </a:pPr>
            <a:r>
              <a:rPr lang="zh-CN" altLang="en-US" b="1" smtClean="0">
                <a:solidFill>
                  <a:srgbClr val="000000">
                    <a:lumMod val="65000"/>
                    <a:lumOff val="35000"/>
                  </a:srgbClr>
                </a:solidFill>
                <a:cs typeface="+mn-ea"/>
                <a:sym typeface="+mn-lt"/>
              </a:rPr>
              <a:t>以</a:t>
            </a:r>
            <a:r>
              <a:rPr lang="zh-CN" altLang="en-US" b="1" dirty="0">
                <a:solidFill>
                  <a:srgbClr val="000000">
                    <a:lumMod val="65000"/>
                    <a:lumOff val="35000"/>
                  </a:srgbClr>
                </a:solidFill>
                <a:cs typeface="+mn-ea"/>
                <a:sym typeface="+mn-lt"/>
              </a:rPr>
              <a:t>中国联通用户上网行为数据为</a:t>
            </a:r>
            <a:r>
              <a:rPr lang="zh-CN" altLang="en-US" b="1">
                <a:solidFill>
                  <a:srgbClr val="000000">
                    <a:lumMod val="65000"/>
                    <a:lumOff val="35000"/>
                  </a:srgbClr>
                </a:solidFill>
                <a:cs typeface="+mn-ea"/>
                <a:sym typeface="+mn-lt"/>
              </a:rPr>
              <a:t>基础</a:t>
            </a:r>
            <a:r>
              <a:rPr lang="zh-CN" altLang="en-US" b="1" smtClean="0">
                <a:solidFill>
                  <a:srgbClr val="000000">
                    <a:lumMod val="65000"/>
                    <a:lumOff val="35000"/>
                  </a:srgbClr>
                </a:solidFill>
                <a:cs typeface="+mn-ea"/>
                <a:sym typeface="+mn-lt"/>
              </a:rPr>
              <a:t>，结合用户基本属性和兴趣标签，从</a:t>
            </a:r>
            <a:r>
              <a:rPr lang="en-US" altLang="zh-CN" b="1" dirty="0">
                <a:solidFill>
                  <a:srgbClr val="000000">
                    <a:lumMod val="65000"/>
                    <a:lumOff val="35000"/>
                  </a:srgbClr>
                </a:solidFill>
                <a:cs typeface="+mn-ea"/>
                <a:sym typeface="+mn-lt"/>
              </a:rPr>
              <a:t>APP</a:t>
            </a:r>
            <a:r>
              <a:rPr lang="zh-CN" altLang="en-US" b="1" dirty="0">
                <a:solidFill>
                  <a:srgbClr val="000000">
                    <a:lumMod val="65000"/>
                    <a:lumOff val="35000"/>
                  </a:srgbClr>
                </a:solidFill>
                <a:cs typeface="+mn-ea"/>
                <a:sym typeface="+mn-lt"/>
              </a:rPr>
              <a:t>活跃用户数排行、</a:t>
            </a:r>
            <a:r>
              <a:rPr lang="en-US" altLang="zh-CN" b="1" dirty="0">
                <a:solidFill>
                  <a:srgbClr val="000000">
                    <a:lumMod val="65000"/>
                    <a:lumOff val="35000"/>
                  </a:srgbClr>
                </a:solidFill>
                <a:cs typeface="+mn-ea"/>
                <a:sym typeface="+mn-lt"/>
              </a:rPr>
              <a:t>APP</a:t>
            </a:r>
            <a:r>
              <a:rPr lang="zh-CN" altLang="en-US" b="1" dirty="0">
                <a:solidFill>
                  <a:srgbClr val="000000">
                    <a:lumMod val="65000"/>
                    <a:lumOff val="35000"/>
                  </a:srgbClr>
                </a:solidFill>
                <a:cs typeface="+mn-ea"/>
                <a:sym typeface="+mn-lt"/>
              </a:rPr>
              <a:t>户均流量排行、</a:t>
            </a:r>
            <a:r>
              <a:rPr lang="en-US" altLang="zh-CN" b="1" dirty="0">
                <a:solidFill>
                  <a:srgbClr val="000000">
                    <a:lumMod val="65000"/>
                    <a:lumOff val="35000"/>
                  </a:srgbClr>
                </a:solidFill>
                <a:cs typeface="+mn-ea"/>
                <a:sym typeface="+mn-lt"/>
              </a:rPr>
              <a:t>APP</a:t>
            </a:r>
            <a:r>
              <a:rPr lang="zh-CN" altLang="en-US" b="1" dirty="0">
                <a:solidFill>
                  <a:srgbClr val="000000">
                    <a:lumMod val="65000"/>
                    <a:lumOff val="35000"/>
                  </a:srgbClr>
                </a:solidFill>
                <a:cs typeface="+mn-ea"/>
                <a:sym typeface="+mn-lt"/>
              </a:rPr>
              <a:t>涨跌幅排行、</a:t>
            </a:r>
            <a:r>
              <a:rPr lang="en-US" altLang="zh-CN" b="1" dirty="0">
                <a:solidFill>
                  <a:srgbClr val="000000">
                    <a:lumMod val="65000"/>
                    <a:lumOff val="35000"/>
                  </a:srgbClr>
                </a:solidFill>
                <a:cs typeface="+mn-ea"/>
                <a:sym typeface="+mn-lt"/>
              </a:rPr>
              <a:t>APP</a:t>
            </a:r>
            <a:r>
              <a:rPr lang="zh-CN" altLang="en-US" b="1" dirty="0">
                <a:solidFill>
                  <a:srgbClr val="000000">
                    <a:lumMod val="65000"/>
                    <a:lumOff val="35000"/>
                  </a:srgbClr>
                </a:solidFill>
                <a:cs typeface="+mn-ea"/>
                <a:sym typeface="+mn-lt"/>
              </a:rPr>
              <a:t>分省排行等方面进行数据分析，反映各类</a:t>
            </a:r>
            <a:r>
              <a:rPr lang="en-US" altLang="zh-CN" b="1" dirty="0">
                <a:solidFill>
                  <a:srgbClr val="000000">
                    <a:lumMod val="65000"/>
                    <a:lumOff val="35000"/>
                  </a:srgbClr>
                </a:solidFill>
                <a:cs typeface="+mn-ea"/>
                <a:sym typeface="+mn-lt"/>
              </a:rPr>
              <a:t>APP</a:t>
            </a:r>
            <a:r>
              <a:rPr lang="zh-CN" altLang="en-US" b="1" dirty="0">
                <a:solidFill>
                  <a:srgbClr val="000000">
                    <a:lumMod val="65000"/>
                    <a:lumOff val="35000"/>
                  </a:srgbClr>
                </a:solidFill>
                <a:cs typeface="+mn-ea"/>
                <a:sym typeface="+mn-lt"/>
              </a:rPr>
              <a:t>受欢迎程度的综合评价</a:t>
            </a:r>
            <a:r>
              <a:rPr lang="zh-CN" altLang="en-US" b="1" dirty="0" smtClean="0">
                <a:solidFill>
                  <a:srgbClr val="000000">
                    <a:lumMod val="65000"/>
                    <a:lumOff val="35000"/>
                  </a:srgbClr>
                </a:solidFill>
                <a:cs typeface="+mn-ea"/>
                <a:sym typeface="+mn-lt"/>
              </a:rPr>
              <a:t>产品。</a:t>
            </a:r>
            <a:endParaRPr lang="zh-CN" altLang="en-US" dirty="0" smtClean="0">
              <a:solidFill>
                <a:srgbClr val="000000">
                  <a:lumMod val="65000"/>
                  <a:lumOff val="35000"/>
                </a:srgbClr>
              </a:solidFill>
              <a:cs typeface="+mn-ea"/>
              <a:sym typeface="+mn-lt"/>
            </a:endParaRPr>
          </a:p>
        </p:txBody>
      </p:sp>
      <p:sp>
        <p:nvSpPr>
          <p:cNvPr id="4" name="TextBox 13"/>
          <p:cNvSpPr txBox="1"/>
          <p:nvPr/>
        </p:nvSpPr>
        <p:spPr>
          <a:xfrm>
            <a:off x="309842" y="816440"/>
            <a:ext cx="1875835" cy="338554"/>
          </a:xfrm>
          <a:prstGeom prst="rect">
            <a:avLst/>
          </a:prstGeom>
          <a:noFill/>
        </p:spPr>
        <p:txBody>
          <a:bodyPr wrap="none" lIns="91436" tIns="45718" rIns="91436" bIns="45718" rtlCol="0">
            <a:spAutoFit/>
          </a:bodyPr>
          <a:lstStyle/>
          <a:p>
            <a:pPr defTabSz="914355" fontAlgn="base">
              <a:spcBef>
                <a:spcPct val="0"/>
              </a:spcBef>
              <a:spcAft>
                <a:spcPct val="0"/>
              </a:spcAft>
            </a:pPr>
            <a:r>
              <a:rPr lang="zh-CN" altLang="en-US" sz="1600" b="1" dirty="0">
                <a:solidFill>
                  <a:srgbClr val="C00000"/>
                </a:solidFill>
                <a:cs typeface="+mn-ea"/>
                <a:sym typeface="+mn-lt"/>
              </a:rPr>
              <a:t>什么是</a:t>
            </a:r>
            <a:r>
              <a:rPr lang="en-US" altLang="zh-CN" sz="1600" b="1" dirty="0">
                <a:solidFill>
                  <a:srgbClr val="C00000"/>
                </a:solidFill>
                <a:cs typeface="+mn-ea"/>
                <a:sym typeface="+mn-lt"/>
              </a:rPr>
              <a:t>APP</a:t>
            </a:r>
            <a:r>
              <a:rPr lang="zh-CN" altLang="en-US" sz="1600" b="1" dirty="0">
                <a:solidFill>
                  <a:srgbClr val="C00000"/>
                </a:solidFill>
                <a:cs typeface="+mn-ea"/>
                <a:sym typeface="+mn-lt"/>
              </a:rPr>
              <a:t>指数？</a:t>
            </a:r>
          </a:p>
        </p:txBody>
      </p:sp>
      <p:pic>
        <p:nvPicPr>
          <p:cNvPr id="5" name="Picture 5"/>
          <p:cNvPicPr>
            <a:picLocks noChangeAspect="1" noChangeArrowheads="1"/>
          </p:cNvPicPr>
          <p:nvPr/>
        </p:nvPicPr>
        <p:blipFill>
          <a:blip r:embed="rId2" cstate="print"/>
          <a:srcRect/>
          <a:stretch>
            <a:fillRect/>
          </a:stretch>
        </p:blipFill>
        <p:spPr bwMode="auto">
          <a:xfrm>
            <a:off x="434230" y="2051529"/>
            <a:ext cx="2166097" cy="2806774"/>
          </a:xfrm>
          <a:prstGeom prst="rect">
            <a:avLst/>
          </a:prstGeom>
          <a:noFill/>
          <a:ln w="9525">
            <a:noFill/>
            <a:miter lim="800000"/>
            <a:headEnd/>
            <a:tailEnd/>
          </a:ln>
          <a:effectLst/>
        </p:spPr>
      </p:pic>
      <p:pic>
        <p:nvPicPr>
          <p:cNvPr id="6" name="Picture 6"/>
          <p:cNvPicPr>
            <a:picLocks noChangeAspect="1" noChangeArrowheads="1"/>
          </p:cNvPicPr>
          <p:nvPr/>
        </p:nvPicPr>
        <p:blipFill>
          <a:blip r:embed="rId3" cstate="print"/>
          <a:srcRect/>
          <a:stretch>
            <a:fillRect/>
          </a:stretch>
        </p:blipFill>
        <p:spPr bwMode="auto">
          <a:xfrm>
            <a:off x="3321934" y="2051531"/>
            <a:ext cx="2210768" cy="2806775"/>
          </a:xfrm>
          <a:prstGeom prst="rect">
            <a:avLst/>
          </a:prstGeom>
          <a:noFill/>
          <a:ln w="9525">
            <a:noFill/>
            <a:miter lim="800000"/>
            <a:headEnd/>
            <a:tailEnd/>
          </a:ln>
          <a:effectLst/>
        </p:spPr>
      </p:pic>
      <p:pic>
        <p:nvPicPr>
          <p:cNvPr id="7" name="Picture 7"/>
          <p:cNvPicPr>
            <a:picLocks noChangeAspect="1" noChangeArrowheads="1"/>
          </p:cNvPicPr>
          <p:nvPr/>
        </p:nvPicPr>
        <p:blipFill>
          <a:blip r:embed="rId4" cstate="print"/>
          <a:srcRect/>
          <a:stretch>
            <a:fillRect/>
          </a:stretch>
        </p:blipFill>
        <p:spPr bwMode="auto">
          <a:xfrm>
            <a:off x="6254308" y="2051529"/>
            <a:ext cx="2151236" cy="2808000"/>
          </a:xfrm>
          <a:prstGeom prst="rect">
            <a:avLst/>
          </a:prstGeom>
          <a:noFill/>
          <a:ln w="9525">
            <a:noFill/>
            <a:miter lim="800000"/>
            <a:headEnd/>
            <a:tailEnd/>
          </a:ln>
          <a:effectLst/>
        </p:spPr>
      </p:pic>
      <p:sp>
        <p:nvSpPr>
          <p:cNvPr id="8" name="标题 1"/>
          <p:cNvSpPr txBox="1">
            <a:spLocks/>
          </p:cNvSpPr>
          <p:nvPr/>
        </p:nvSpPr>
        <p:spPr>
          <a:xfrm>
            <a:off x="628656" y="140921"/>
            <a:ext cx="6801317" cy="473447"/>
          </a:xfrm>
          <a:prstGeom prst="rect">
            <a:avLst/>
          </a:prstGeom>
        </p:spPr>
        <p:txBody>
          <a:bodyPr anchor="ctr"/>
          <a:lstStyle>
            <a:lvl1pPr algn="l" defTabSz="685732" rtl="0" eaLnBrk="1" latinLnBrk="0" hangingPunct="1">
              <a:lnSpc>
                <a:spcPct val="90000"/>
              </a:lnSpc>
              <a:spcBef>
                <a:spcPct val="0"/>
              </a:spcBef>
              <a:buNone/>
              <a:defRPr kumimoji="0" lang="zh-CN" altLang="en-US" sz="2300" b="1" i="0" u="none" strike="noStrike" kern="1200" cap="none" spc="0" normalizeH="0" baseline="0" dirty="0" smtClean="0">
                <a:ln>
                  <a:noFill/>
                </a:ln>
                <a:solidFill>
                  <a:schemeClr val="tx1"/>
                </a:solidFill>
                <a:effectLst/>
                <a:uLnTx/>
                <a:uFillTx/>
                <a:latin typeface="+mj-ea"/>
                <a:ea typeface="+mj-ea"/>
                <a:cs typeface="+mj-cs"/>
              </a:defRPr>
            </a:lvl1pPr>
          </a:lstStyle>
          <a:p>
            <a:r>
              <a:rPr kumimoji="1" lang="en-US" altLang="zh-CN" sz="2000" dirty="0" smtClean="0"/>
              <a:t>4</a:t>
            </a:r>
            <a:r>
              <a:rPr kumimoji="1" lang="zh-CN" altLang="en-US" sz="2000" dirty="0" smtClean="0"/>
              <a:t>、</a:t>
            </a:r>
            <a:r>
              <a:rPr kumimoji="1" lang="en-US" altLang="zh-CN" sz="2000" dirty="0" smtClean="0"/>
              <a:t>APP</a:t>
            </a:r>
            <a:r>
              <a:rPr kumimoji="1" lang="zh-CN" altLang="en-US" sz="2000" dirty="0" smtClean="0"/>
              <a:t>指数</a:t>
            </a:r>
            <a:endParaRPr kumimoji="1" lang="zh-CN" altLang="en-US" sz="2000" dirty="0"/>
          </a:p>
        </p:txBody>
      </p:sp>
    </p:spTree>
    <p:extLst>
      <p:ext uri="{BB962C8B-B14F-4D97-AF65-F5344CB8AC3E}">
        <p14:creationId xmlns="" xmlns:p14="http://schemas.microsoft.com/office/powerpoint/2010/main" val="21167602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pPr>
              <a:defRPr/>
            </a:pPr>
            <a:fld id="{9F43E43D-FE4F-4CAD-BB92-0DD8E365BB27}" type="slidenum">
              <a:rPr lang="zh-CN" altLang="en-US" smtClean="0"/>
              <a:pPr>
                <a:defRPr/>
              </a:pPr>
              <a:t>51</a:t>
            </a:fld>
            <a:endParaRPr lang="en-US" altLang="zh-CN"/>
          </a:p>
        </p:txBody>
      </p:sp>
      <p:sp>
        <p:nvSpPr>
          <p:cNvPr id="3" name="文本框 50"/>
          <p:cNvSpPr txBox="1"/>
          <p:nvPr/>
        </p:nvSpPr>
        <p:spPr>
          <a:xfrm>
            <a:off x="0" y="710202"/>
            <a:ext cx="9144000" cy="1061817"/>
          </a:xfrm>
          <a:prstGeom prst="rect">
            <a:avLst/>
          </a:prstGeom>
          <a:noFill/>
          <a:ln>
            <a:noFill/>
            <a:prstDash val="dash"/>
          </a:ln>
        </p:spPr>
        <p:txBody>
          <a:bodyPr wrap="square" rtlCol="0">
            <a:spAutoFit/>
          </a:bodyPr>
          <a:lstStyle>
            <a:defPPr>
              <a:defRPr lang="zh-CN"/>
            </a:defPPr>
            <a:lvl1pPr marL="285750" indent="-285750" defTabSz="914400" latinLnBrk="1">
              <a:lnSpc>
                <a:spcPct val="150000"/>
              </a:lnSpc>
              <a:buClr>
                <a:srgbClr val="C00000"/>
              </a:buClr>
              <a:buFont typeface="Wingdings" charset="2"/>
              <a:buChar char="n"/>
              <a:defRPr b="1">
                <a:latin typeface="+mn-ea"/>
              </a:defRPr>
            </a:lvl1pPr>
          </a:lstStyle>
          <a:p>
            <a:r>
              <a:rPr lang="en-US" altLang="zh-CN" dirty="0">
                <a:sym typeface="Arial" pitchFamily="34" charset="0"/>
              </a:rPr>
              <a:t>36</a:t>
            </a:r>
            <a:r>
              <a:rPr lang="zh-CN" altLang="en-US" dirty="0">
                <a:sym typeface="Arial" pitchFamily="34" charset="0"/>
              </a:rPr>
              <a:t>氪（</a:t>
            </a:r>
            <a:r>
              <a:rPr lang="en-US" altLang="zh-CN" dirty="0">
                <a:sym typeface="Arial" pitchFamily="34" charset="0"/>
              </a:rPr>
              <a:t>36Kr</a:t>
            </a:r>
            <a:r>
              <a:rPr lang="zh-CN" altLang="en-US" dirty="0">
                <a:sym typeface="Arial" pitchFamily="34" charset="0"/>
              </a:rPr>
              <a:t>）公司主要致力于帮助有价值的创业公司能够得到更多资源，使其能够快速增长。</a:t>
            </a:r>
            <a:endParaRPr lang="en-US" altLang="zh-CN" dirty="0">
              <a:sym typeface="Arial" pitchFamily="34" charset="0"/>
            </a:endParaRPr>
          </a:p>
          <a:p>
            <a:r>
              <a:rPr lang="zh-CN" altLang="en-US" dirty="0">
                <a:sym typeface="Arial" pitchFamily="34" charset="0"/>
              </a:rPr>
              <a:t>本案例为</a:t>
            </a:r>
            <a:r>
              <a:rPr lang="en-US" altLang="zh-CN" dirty="0">
                <a:sym typeface="Arial" pitchFamily="34" charset="0"/>
              </a:rPr>
              <a:t>36Kr</a:t>
            </a:r>
            <a:r>
              <a:rPr lang="zh-CN" altLang="en-US" dirty="0">
                <a:sym typeface="Arial" pitchFamily="34" charset="0"/>
              </a:rPr>
              <a:t>公司通过联通集团，获取应用的活跃程度，作为是否对应用投资的一项参考。</a:t>
            </a:r>
            <a:endParaRPr lang="en-US" altLang="zh-CN" dirty="0">
              <a:sym typeface="Arial" pitchFamily="34" charset="0"/>
            </a:endParaRPr>
          </a:p>
          <a:p>
            <a:r>
              <a:rPr lang="zh-CN" altLang="en-US" dirty="0">
                <a:sym typeface="Arial" pitchFamily="34" charset="0"/>
              </a:rPr>
              <a:t>中国联通按需以报告的形式，提交给</a:t>
            </a:r>
            <a:r>
              <a:rPr lang="en-US" altLang="zh-CN" dirty="0">
                <a:sym typeface="Arial" pitchFamily="34" charset="0"/>
              </a:rPr>
              <a:t>36Kr</a:t>
            </a:r>
            <a:r>
              <a:rPr lang="zh-CN" altLang="en-US" dirty="0">
                <a:sym typeface="Arial" pitchFamily="34" charset="0"/>
              </a:rPr>
              <a:t>，数据内容不涉及到个人信息，无数据安全风险。</a:t>
            </a:r>
            <a:endParaRPr lang="en-US" altLang="zh-CN" dirty="0">
              <a:sym typeface="Arial" pitchFamily="34" charset="0"/>
            </a:endParaRPr>
          </a:p>
        </p:txBody>
      </p:sp>
      <p:sp>
        <p:nvSpPr>
          <p:cNvPr id="4" name="矩形 3"/>
          <p:cNvSpPr/>
          <p:nvPr/>
        </p:nvSpPr>
        <p:spPr>
          <a:xfrm>
            <a:off x="586045" y="2496204"/>
            <a:ext cx="2799491" cy="1544728"/>
          </a:xfrm>
          <a:prstGeom prst="rect">
            <a:avLst/>
          </a:prstGeom>
          <a:solidFill>
            <a:srgbClr val="CC0000"/>
          </a:solidFill>
          <a:ln w="25400" cap="flat" cmpd="sng" algn="ctr">
            <a:noFill/>
            <a:prstDash val="solid"/>
            <a:headEnd type="none" w="med" len="med"/>
            <a:tailEnd type="none" w="med" len="med"/>
          </a:ln>
          <a:effectLst/>
        </p:spPr>
        <p:txBody>
          <a:bodyPr vert="horz" wrap="square" lIns="48591" tIns="39996" rIns="48591" bIns="39996" numCol="1" rtlCol="0" anchor="t" anchorCtr="0" compatLnSpc="1"/>
          <a:lstStyle>
            <a:defPPr>
              <a:defRPr lang="zh-CN"/>
            </a:defPPr>
            <a:lvl1pPr marL="0" algn="l" defTabSz="913765" rtl="0" eaLnBrk="1" latinLnBrk="0" hangingPunct="1">
              <a:defRPr sz="1800" kern="1200">
                <a:solidFill>
                  <a:schemeClr val="lt1"/>
                </a:solidFill>
                <a:latin typeface="+mn-lt"/>
                <a:ea typeface="+mn-ea"/>
                <a:cs typeface="+mn-cs"/>
              </a:defRPr>
            </a:lvl1pPr>
            <a:lvl2pPr marL="457200" algn="l" defTabSz="913765" rtl="0" eaLnBrk="1" latinLnBrk="0" hangingPunct="1">
              <a:defRPr sz="1800" kern="1200">
                <a:solidFill>
                  <a:schemeClr val="lt1"/>
                </a:solidFill>
                <a:latin typeface="+mn-lt"/>
                <a:ea typeface="+mn-ea"/>
                <a:cs typeface="+mn-cs"/>
              </a:defRPr>
            </a:lvl2pPr>
            <a:lvl3pPr marL="914400" algn="l" defTabSz="913765" rtl="0" eaLnBrk="1" latinLnBrk="0" hangingPunct="1">
              <a:defRPr sz="1800" kern="1200">
                <a:solidFill>
                  <a:schemeClr val="lt1"/>
                </a:solidFill>
                <a:latin typeface="+mn-lt"/>
                <a:ea typeface="+mn-ea"/>
                <a:cs typeface="+mn-cs"/>
              </a:defRPr>
            </a:lvl3pPr>
            <a:lvl4pPr marL="1371600" algn="l" defTabSz="913765" rtl="0" eaLnBrk="1" latinLnBrk="0" hangingPunct="1">
              <a:defRPr sz="1800" kern="1200">
                <a:solidFill>
                  <a:schemeClr val="lt1"/>
                </a:solidFill>
                <a:latin typeface="+mn-lt"/>
                <a:ea typeface="+mn-ea"/>
                <a:cs typeface="+mn-cs"/>
              </a:defRPr>
            </a:lvl4pPr>
            <a:lvl5pPr marL="1828800" algn="l" defTabSz="913765" rtl="0" eaLnBrk="1" latinLnBrk="0" hangingPunct="1">
              <a:defRPr sz="1800" kern="1200">
                <a:solidFill>
                  <a:schemeClr val="lt1"/>
                </a:solidFill>
                <a:latin typeface="+mn-lt"/>
                <a:ea typeface="+mn-ea"/>
                <a:cs typeface="+mn-cs"/>
              </a:defRPr>
            </a:lvl5pPr>
            <a:lvl6pPr marL="2285365" algn="l" defTabSz="913765" rtl="0" eaLnBrk="1" latinLnBrk="0" hangingPunct="1">
              <a:defRPr sz="1800" kern="1200">
                <a:solidFill>
                  <a:schemeClr val="lt1"/>
                </a:solidFill>
                <a:latin typeface="+mn-lt"/>
                <a:ea typeface="+mn-ea"/>
                <a:cs typeface="+mn-cs"/>
              </a:defRPr>
            </a:lvl6pPr>
            <a:lvl7pPr marL="2742565" algn="l" defTabSz="913765" rtl="0" eaLnBrk="1" latinLnBrk="0" hangingPunct="1">
              <a:defRPr sz="1800" kern="1200">
                <a:solidFill>
                  <a:schemeClr val="lt1"/>
                </a:solidFill>
                <a:latin typeface="+mn-lt"/>
                <a:ea typeface="+mn-ea"/>
                <a:cs typeface="+mn-cs"/>
              </a:defRPr>
            </a:lvl7pPr>
            <a:lvl8pPr marL="3199765" algn="l" defTabSz="913765" rtl="0" eaLnBrk="1" latinLnBrk="0" hangingPunct="1">
              <a:defRPr sz="1800" kern="1200">
                <a:solidFill>
                  <a:schemeClr val="lt1"/>
                </a:solidFill>
                <a:latin typeface="+mn-lt"/>
                <a:ea typeface="+mn-ea"/>
                <a:cs typeface="+mn-cs"/>
              </a:defRPr>
            </a:lvl8pPr>
            <a:lvl9pPr marL="3656965" algn="l" defTabSz="913765" rtl="0" eaLnBrk="1" latinLnBrk="0" hangingPunct="1">
              <a:defRPr sz="1800" kern="1200">
                <a:solidFill>
                  <a:schemeClr val="lt1"/>
                </a:solidFill>
                <a:latin typeface="+mn-lt"/>
                <a:ea typeface="+mn-ea"/>
                <a:cs typeface="+mn-cs"/>
              </a:defRPr>
            </a:lvl9pPr>
          </a:lstStyle>
          <a:p>
            <a:pPr algn="ctr" defTabSz="822284" eaLnBrk="0" fontAlgn="base" hangingPunct="0">
              <a:spcBef>
                <a:spcPct val="20000"/>
              </a:spcBef>
              <a:spcAft>
                <a:spcPct val="0"/>
              </a:spcAft>
              <a:buClr>
                <a:srgbClr val="990000"/>
              </a:buClr>
              <a:defRPr/>
            </a:pPr>
            <a:r>
              <a:rPr lang="zh-CN" altLang="en-US" sz="1400" b="1" dirty="0">
                <a:solidFill>
                  <a:srgbClr val="FFFFFF"/>
                </a:solidFill>
                <a:latin typeface="微软雅黑" pitchFamily="34" charset="-122"/>
                <a:sym typeface="Arial" pitchFamily="34" charset="0"/>
              </a:rPr>
              <a:t>联通总部大数据平台</a:t>
            </a:r>
          </a:p>
        </p:txBody>
      </p:sp>
      <p:sp>
        <p:nvSpPr>
          <p:cNvPr id="5" name="圆角矩形 4"/>
          <p:cNvSpPr/>
          <p:nvPr/>
        </p:nvSpPr>
        <p:spPr bwMode="auto">
          <a:xfrm>
            <a:off x="801603" y="2854788"/>
            <a:ext cx="1125712" cy="1032581"/>
          </a:xfrm>
          <a:prstGeom prst="roundRect">
            <a:avLst>
              <a:gd name="adj" fmla="val 3340"/>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vert="horz" wrap="none" lIns="32399" tIns="0" rIns="0" bIns="0" rtlCol="0" anchor="ctr"/>
          <a:lstStyle/>
          <a:p>
            <a:pPr algn="ctr" defTabSz="914355" fontAlgn="base">
              <a:spcBef>
                <a:spcPct val="0"/>
              </a:spcBef>
              <a:spcAft>
                <a:spcPct val="0"/>
              </a:spcAft>
            </a:pPr>
            <a:r>
              <a:rPr lang="zh-CN" altLang="en-US" sz="1600" b="1" dirty="0">
                <a:solidFill>
                  <a:sysClr val="windowText" lastClr="000000"/>
                </a:solidFill>
                <a:latin typeface="微软雅黑" pitchFamily="34" charset="-122"/>
                <a:sym typeface="Arial" pitchFamily="34" charset="0"/>
              </a:rPr>
              <a:t>能力开放</a:t>
            </a:r>
          </a:p>
        </p:txBody>
      </p:sp>
      <p:sp>
        <p:nvSpPr>
          <p:cNvPr id="6" name="圆角矩形 5"/>
          <p:cNvSpPr/>
          <p:nvPr/>
        </p:nvSpPr>
        <p:spPr bwMode="auto">
          <a:xfrm>
            <a:off x="2105967" y="2854782"/>
            <a:ext cx="1064092" cy="1032582"/>
          </a:xfrm>
          <a:prstGeom prst="roundRect">
            <a:avLst>
              <a:gd name="adj" fmla="val 3298"/>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wrap="none" lIns="91436" tIns="45718" rIns="91436" bIns="45718" rtlCol="0" anchor="ctr"/>
          <a:lstStyle/>
          <a:p>
            <a:pPr algn="ctr" defTabSz="914355" fontAlgn="base">
              <a:spcBef>
                <a:spcPct val="0"/>
              </a:spcBef>
              <a:spcAft>
                <a:spcPct val="0"/>
              </a:spcAft>
            </a:pPr>
            <a:r>
              <a:rPr lang="zh-CN" altLang="en-US" sz="1600" b="1" dirty="0">
                <a:solidFill>
                  <a:sysClr val="windowText" lastClr="000000"/>
                </a:solidFill>
                <a:latin typeface="微软雅黑" pitchFamily="34" charset="-122"/>
                <a:sym typeface="Arial" pitchFamily="34" charset="0"/>
              </a:rPr>
              <a:t>生产服务</a:t>
            </a:r>
          </a:p>
        </p:txBody>
      </p:sp>
      <p:pic>
        <p:nvPicPr>
          <p:cNvPr id="7" name="Picture 3"/>
          <p:cNvPicPr>
            <a:picLocks noChangeAspect="1" noChangeArrowheads="1"/>
          </p:cNvPicPr>
          <p:nvPr/>
        </p:nvPicPr>
        <p:blipFill>
          <a:blip r:embed="rId2" cstate="print"/>
          <a:srcRect/>
          <a:stretch>
            <a:fillRect/>
          </a:stretch>
        </p:blipFill>
        <p:spPr bwMode="auto">
          <a:xfrm>
            <a:off x="6711212" y="2854786"/>
            <a:ext cx="1855395" cy="82756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8" name="圆角矩形 7"/>
          <p:cNvSpPr/>
          <p:nvPr/>
        </p:nvSpPr>
        <p:spPr>
          <a:xfrm>
            <a:off x="4156380" y="2271436"/>
            <a:ext cx="1296144" cy="224210"/>
          </a:xfrm>
          <a:prstGeom prst="roundRect">
            <a:avLst/>
          </a:prstGeom>
          <a:noFill/>
        </p:spPr>
        <p:style>
          <a:lnRef idx="2">
            <a:schemeClr val="accent6"/>
          </a:lnRef>
          <a:fillRef idx="1">
            <a:schemeClr val="lt1"/>
          </a:fillRef>
          <a:effectRef idx="0">
            <a:schemeClr val="accent6"/>
          </a:effectRef>
          <a:fontRef idx="minor">
            <a:schemeClr val="dk1"/>
          </a:fontRef>
        </p:style>
        <p:txBody>
          <a:bodyPr lIns="35998" tIns="35998" rIns="35998" bIns="35998" rtlCol="0" anchor="ctr">
            <a:noAutofit/>
          </a:bodyPr>
          <a:lstStyle/>
          <a:p>
            <a:pPr algn="ctr" defTabSz="914355" eaLnBrk="0" fontAlgn="base" hangingPunct="0">
              <a:spcBef>
                <a:spcPct val="0"/>
              </a:spcBef>
              <a:spcAft>
                <a:spcPct val="0"/>
              </a:spcAft>
              <a:buClr>
                <a:prstClr val="black"/>
              </a:buClr>
              <a:buSzPct val="100000"/>
            </a:pPr>
            <a:r>
              <a:rPr lang="zh-CN" altLang="en-US" dirty="0">
                <a:solidFill>
                  <a:prstClr val="black"/>
                </a:solidFill>
                <a:latin typeface="微软雅黑" pitchFamily="34" charset="-122"/>
                <a:sym typeface="Arial" pitchFamily="34" charset="0"/>
              </a:rPr>
              <a:t>日活跃用户数</a:t>
            </a:r>
          </a:p>
        </p:txBody>
      </p:sp>
      <p:sp>
        <p:nvSpPr>
          <p:cNvPr id="9" name="右箭头 8"/>
          <p:cNvSpPr/>
          <p:nvPr/>
        </p:nvSpPr>
        <p:spPr>
          <a:xfrm>
            <a:off x="3508535" y="3084613"/>
            <a:ext cx="432048" cy="448469"/>
          </a:xfrm>
          <a:prstGeom prst="rightArrow">
            <a:avLst/>
          </a:prstGeom>
        </p:spPr>
        <p:style>
          <a:lnRef idx="2">
            <a:schemeClr val="accent2"/>
          </a:lnRef>
          <a:fillRef idx="1">
            <a:schemeClr val="lt1"/>
          </a:fillRef>
          <a:effectRef idx="0">
            <a:schemeClr val="accent2"/>
          </a:effectRef>
          <a:fontRef idx="minor">
            <a:schemeClr val="dk1"/>
          </a:fontRef>
        </p:style>
        <p:txBody>
          <a:bodyPr lIns="35998" tIns="35998" rIns="35998" bIns="35998" rtlCol="0" anchor="ctr">
            <a:noAutofit/>
          </a:bodyPr>
          <a:lstStyle/>
          <a:p>
            <a:pPr marL="215888" indent="-215888" algn="ctr" defTabSz="914355" eaLnBrk="0" fontAlgn="base" hangingPunct="0">
              <a:lnSpc>
                <a:spcPct val="150000"/>
              </a:lnSpc>
              <a:spcBef>
                <a:spcPct val="0"/>
              </a:spcBef>
              <a:spcAft>
                <a:spcPct val="0"/>
              </a:spcAft>
              <a:buClr>
                <a:prstClr val="black"/>
              </a:buClr>
              <a:buSzPct val="100000"/>
              <a:buFont typeface="Arial" pitchFamily="34" charset="0"/>
              <a:buChar char="•"/>
            </a:pPr>
            <a:endParaRPr lang="zh-CN" altLang="en-US" sz="1600" b="1" dirty="0">
              <a:solidFill>
                <a:prstClr val="black"/>
              </a:solidFill>
              <a:latin typeface="微软雅黑" pitchFamily="34" charset="-122"/>
              <a:sym typeface="Arial" pitchFamily="34" charset="0"/>
            </a:endParaRPr>
          </a:p>
        </p:txBody>
      </p:sp>
      <p:sp>
        <p:nvSpPr>
          <p:cNvPr id="10" name="矩形 9"/>
          <p:cNvSpPr/>
          <p:nvPr/>
        </p:nvSpPr>
        <p:spPr>
          <a:xfrm>
            <a:off x="3994105" y="3353113"/>
            <a:ext cx="2645090" cy="1226438"/>
          </a:xfrm>
          <a:prstGeom prst="rect">
            <a:avLst/>
          </a:prstGeom>
          <a:noFill/>
          <a:ln>
            <a:solidFill>
              <a:schemeClr val="bg1">
                <a:lumMod val="50000"/>
              </a:schemeClr>
            </a:solidFill>
          </a:ln>
        </p:spPr>
        <p:txBody>
          <a:bodyPr lIns="35998" tIns="35998" rIns="35998" bIns="35998" rtlCol="0" anchor="t">
            <a:noAutofit/>
          </a:bodyPr>
          <a:lstStyle/>
          <a:p>
            <a:pPr algn="ctr" defTabSz="914355" eaLnBrk="0" fontAlgn="base" hangingPunct="0">
              <a:spcBef>
                <a:spcPct val="0"/>
              </a:spcBef>
              <a:spcAft>
                <a:spcPct val="0"/>
              </a:spcAft>
              <a:buClr>
                <a:prstClr val="black"/>
              </a:buClr>
              <a:buSzPct val="100000"/>
            </a:pPr>
            <a:r>
              <a:rPr lang="zh-CN" altLang="en-US" b="1" dirty="0">
                <a:solidFill>
                  <a:prstClr val="black"/>
                </a:solidFill>
                <a:latin typeface="微软雅黑" pitchFamily="34" charset="-122"/>
                <a:sym typeface="Arial" pitchFamily="34" charset="0"/>
              </a:rPr>
              <a:t>应用商店相关</a:t>
            </a:r>
          </a:p>
        </p:txBody>
      </p:sp>
      <p:sp>
        <p:nvSpPr>
          <p:cNvPr id="11" name="矩形 10"/>
          <p:cNvSpPr/>
          <p:nvPr/>
        </p:nvSpPr>
        <p:spPr>
          <a:xfrm>
            <a:off x="4008655" y="2014583"/>
            <a:ext cx="2630538" cy="1182135"/>
          </a:xfrm>
          <a:prstGeom prst="rect">
            <a:avLst/>
          </a:prstGeom>
          <a:noFill/>
          <a:ln>
            <a:solidFill>
              <a:schemeClr val="bg1">
                <a:lumMod val="50000"/>
              </a:schemeClr>
            </a:solidFill>
          </a:ln>
        </p:spPr>
        <p:txBody>
          <a:bodyPr lIns="35998" tIns="35998" rIns="35998" bIns="35998" rtlCol="0" anchor="t">
            <a:noAutofit/>
          </a:bodyPr>
          <a:lstStyle/>
          <a:p>
            <a:pPr algn="ctr" defTabSz="914355" eaLnBrk="0" fontAlgn="base" hangingPunct="0">
              <a:spcBef>
                <a:spcPct val="0"/>
              </a:spcBef>
              <a:spcAft>
                <a:spcPct val="0"/>
              </a:spcAft>
              <a:buClr>
                <a:prstClr val="black"/>
              </a:buClr>
              <a:buSzPct val="100000"/>
            </a:pPr>
            <a:r>
              <a:rPr lang="zh-CN" altLang="en-US" b="1" dirty="0">
                <a:solidFill>
                  <a:prstClr val="black"/>
                </a:solidFill>
                <a:latin typeface="微软雅黑" pitchFamily="34" charset="-122"/>
                <a:sym typeface="Arial" pitchFamily="34" charset="0"/>
              </a:rPr>
              <a:t>应用相关</a:t>
            </a:r>
          </a:p>
        </p:txBody>
      </p:sp>
      <p:sp>
        <p:nvSpPr>
          <p:cNvPr id="12" name="圆角矩形 11"/>
          <p:cNvSpPr/>
          <p:nvPr/>
        </p:nvSpPr>
        <p:spPr>
          <a:xfrm>
            <a:off x="4156380" y="2595329"/>
            <a:ext cx="1296144" cy="224210"/>
          </a:xfrm>
          <a:prstGeom prst="roundRect">
            <a:avLst/>
          </a:prstGeom>
          <a:noFill/>
        </p:spPr>
        <p:style>
          <a:lnRef idx="2">
            <a:schemeClr val="accent6"/>
          </a:lnRef>
          <a:fillRef idx="1">
            <a:schemeClr val="lt1"/>
          </a:fillRef>
          <a:effectRef idx="0">
            <a:schemeClr val="accent6"/>
          </a:effectRef>
          <a:fontRef idx="minor">
            <a:schemeClr val="dk1"/>
          </a:fontRef>
        </p:style>
        <p:txBody>
          <a:bodyPr lIns="35998" tIns="35998" rIns="35998" bIns="35998" rtlCol="0" anchor="ctr">
            <a:noAutofit/>
          </a:bodyPr>
          <a:lstStyle/>
          <a:p>
            <a:pPr algn="ctr" defTabSz="914355" eaLnBrk="0" fontAlgn="base" hangingPunct="0">
              <a:spcBef>
                <a:spcPct val="0"/>
              </a:spcBef>
              <a:spcAft>
                <a:spcPct val="0"/>
              </a:spcAft>
              <a:buClr>
                <a:prstClr val="black"/>
              </a:buClr>
              <a:buSzPct val="100000"/>
            </a:pPr>
            <a:r>
              <a:rPr lang="zh-CN" altLang="en-US" dirty="0">
                <a:solidFill>
                  <a:prstClr val="black"/>
                </a:solidFill>
                <a:latin typeface="微软雅黑" pitchFamily="34" charset="-122"/>
                <a:sym typeface="Arial" pitchFamily="34" charset="0"/>
              </a:rPr>
              <a:t>月活跃用户数</a:t>
            </a:r>
          </a:p>
        </p:txBody>
      </p:sp>
      <p:sp>
        <p:nvSpPr>
          <p:cNvPr id="13" name="圆角矩形 12"/>
          <p:cNvSpPr/>
          <p:nvPr/>
        </p:nvSpPr>
        <p:spPr>
          <a:xfrm>
            <a:off x="4156380" y="2894842"/>
            <a:ext cx="1296144" cy="224210"/>
          </a:xfrm>
          <a:prstGeom prst="roundRect">
            <a:avLst/>
          </a:prstGeom>
          <a:noFill/>
        </p:spPr>
        <p:style>
          <a:lnRef idx="2">
            <a:schemeClr val="accent6"/>
          </a:lnRef>
          <a:fillRef idx="1">
            <a:schemeClr val="lt1"/>
          </a:fillRef>
          <a:effectRef idx="0">
            <a:schemeClr val="accent6"/>
          </a:effectRef>
          <a:fontRef idx="minor">
            <a:schemeClr val="dk1"/>
          </a:fontRef>
        </p:style>
        <p:txBody>
          <a:bodyPr lIns="35998" tIns="35998" rIns="35998" bIns="35998" rtlCol="0" anchor="ctr">
            <a:noAutofit/>
          </a:bodyPr>
          <a:lstStyle/>
          <a:p>
            <a:pPr algn="ctr" defTabSz="914355" eaLnBrk="0" fontAlgn="base" hangingPunct="0">
              <a:spcBef>
                <a:spcPct val="0"/>
              </a:spcBef>
              <a:spcAft>
                <a:spcPct val="0"/>
              </a:spcAft>
              <a:buClr>
                <a:prstClr val="black"/>
              </a:buClr>
              <a:buSzPct val="100000"/>
            </a:pPr>
            <a:r>
              <a:rPr lang="zh-CN" altLang="en-US" dirty="0">
                <a:solidFill>
                  <a:prstClr val="black"/>
                </a:solidFill>
                <a:latin typeface="微软雅黑" pitchFamily="34" charset="-122"/>
                <a:sym typeface="Arial" pitchFamily="34" charset="0"/>
              </a:rPr>
              <a:t>新增用户数</a:t>
            </a:r>
          </a:p>
        </p:txBody>
      </p:sp>
      <p:sp>
        <p:nvSpPr>
          <p:cNvPr id="14" name="圆角矩形 13"/>
          <p:cNvSpPr/>
          <p:nvPr/>
        </p:nvSpPr>
        <p:spPr>
          <a:xfrm>
            <a:off x="5596540" y="2732896"/>
            <a:ext cx="864000" cy="224210"/>
          </a:xfrm>
          <a:prstGeom prst="roundRect">
            <a:avLst/>
          </a:prstGeom>
          <a:noFill/>
        </p:spPr>
        <p:style>
          <a:lnRef idx="2">
            <a:schemeClr val="accent6"/>
          </a:lnRef>
          <a:fillRef idx="1">
            <a:schemeClr val="lt1"/>
          </a:fillRef>
          <a:effectRef idx="0">
            <a:schemeClr val="accent6"/>
          </a:effectRef>
          <a:fontRef idx="minor">
            <a:schemeClr val="dk1"/>
          </a:fontRef>
        </p:style>
        <p:txBody>
          <a:bodyPr lIns="35998" tIns="35998" rIns="35998" bIns="35998" rtlCol="0" anchor="ctr">
            <a:noAutofit/>
          </a:bodyPr>
          <a:lstStyle/>
          <a:p>
            <a:pPr algn="ctr" defTabSz="914355" eaLnBrk="0" fontAlgn="base" hangingPunct="0">
              <a:spcBef>
                <a:spcPct val="0"/>
              </a:spcBef>
              <a:spcAft>
                <a:spcPct val="0"/>
              </a:spcAft>
              <a:buClr>
                <a:prstClr val="black"/>
              </a:buClr>
              <a:buSzPct val="100000"/>
            </a:pPr>
            <a:r>
              <a:rPr lang="zh-CN" altLang="en-US" dirty="0">
                <a:solidFill>
                  <a:prstClr val="black"/>
                </a:solidFill>
                <a:latin typeface="微软雅黑" pitchFamily="34" charset="-122"/>
                <a:sym typeface="Arial" pitchFamily="34" charset="0"/>
              </a:rPr>
              <a:t>留存率</a:t>
            </a:r>
          </a:p>
        </p:txBody>
      </p:sp>
      <p:sp>
        <p:nvSpPr>
          <p:cNvPr id="15" name="圆角矩形 14"/>
          <p:cNvSpPr/>
          <p:nvPr/>
        </p:nvSpPr>
        <p:spPr>
          <a:xfrm>
            <a:off x="5596540" y="2409001"/>
            <a:ext cx="864000" cy="224210"/>
          </a:xfrm>
          <a:prstGeom prst="roundRect">
            <a:avLst/>
          </a:prstGeom>
          <a:noFill/>
        </p:spPr>
        <p:style>
          <a:lnRef idx="2">
            <a:schemeClr val="accent6"/>
          </a:lnRef>
          <a:fillRef idx="1">
            <a:schemeClr val="lt1"/>
          </a:fillRef>
          <a:effectRef idx="0">
            <a:schemeClr val="accent6"/>
          </a:effectRef>
          <a:fontRef idx="minor">
            <a:schemeClr val="dk1"/>
          </a:fontRef>
        </p:style>
        <p:txBody>
          <a:bodyPr lIns="35998" tIns="35998" rIns="35998" bIns="35998" rtlCol="0" anchor="ctr">
            <a:noAutofit/>
          </a:bodyPr>
          <a:lstStyle/>
          <a:p>
            <a:pPr algn="ctr" defTabSz="914355" eaLnBrk="0" fontAlgn="base" hangingPunct="0">
              <a:spcBef>
                <a:spcPct val="0"/>
              </a:spcBef>
              <a:spcAft>
                <a:spcPct val="0"/>
              </a:spcAft>
              <a:buClr>
                <a:prstClr val="black"/>
              </a:buClr>
              <a:buSzPct val="100000"/>
            </a:pPr>
            <a:r>
              <a:rPr lang="zh-CN" altLang="en-US" dirty="0">
                <a:solidFill>
                  <a:prstClr val="black"/>
                </a:solidFill>
                <a:latin typeface="微软雅黑" pitchFamily="34" charset="-122"/>
                <a:sym typeface="Arial" pitchFamily="34" charset="0"/>
              </a:rPr>
              <a:t>流失率</a:t>
            </a:r>
          </a:p>
        </p:txBody>
      </p:sp>
      <p:sp>
        <p:nvSpPr>
          <p:cNvPr id="16" name="圆角矩形 15"/>
          <p:cNvSpPr/>
          <p:nvPr/>
        </p:nvSpPr>
        <p:spPr>
          <a:xfrm>
            <a:off x="4462140" y="3707551"/>
            <a:ext cx="1728192" cy="224210"/>
          </a:xfrm>
          <a:prstGeom prst="roundRect">
            <a:avLst/>
          </a:prstGeom>
          <a:noFill/>
        </p:spPr>
        <p:style>
          <a:lnRef idx="2">
            <a:schemeClr val="accent6"/>
          </a:lnRef>
          <a:fillRef idx="1">
            <a:schemeClr val="lt1"/>
          </a:fillRef>
          <a:effectRef idx="0">
            <a:schemeClr val="accent6"/>
          </a:effectRef>
          <a:fontRef idx="minor">
            <a:schemeClr val="dk1"/>
          </a:fontRef>
        </p:style>
        <p:txBody>
          <a:bodyPr lIns="35998" tIns="35998" rIns="35998" bIns="35998" rtlCol="0" anchor="ctr">
            <a:noAutofit/>
          </a:bodyPr>
          <a:lstStyle/>
          <a:p>
            <a:pPr algn="ctr" defTabSz="914355" eaLnBrk="0" fontAlgn="base" hangingPunct="0">
              <a:spcBef>
                <a:spcPct val="0"/>
              </a:spcBef>
              <a:spcAft>
                <a:spcPct val="0"/>
              </a:spcAft>
              <a:buClr>
                <a:prstClr val="black"/>
              </a:buClr>
              <a:buSzPct val="100000"/>
            </a:pPr>
            <a:r>
              <a:rPr lang="zh-CN" altLang="en-US" dirty="0">
                <a:solidFill>
                  <a:prstClr val="black"/>
                </a:solidFill>
                <a:latin typeface="微软雅黑" pitchFamily="34" charset="-122"/>
                <a:sym typeface="Arial" pitchFamily="34" charset="0"/>
              </a:rPr>
              <a:t>每日访问量</a:t>
            </a:r>
          </a:p>
        </p:txBody>
      </p:sp>
      <p:sp>
        <p:nvSpPr>
          <p:cNvPr id="17" name="圆角矩形 16"/>
          <p:cNvSpPr/>
          <p:nvPr/>
        </p:nvSpPr>
        <p:spPr>
          <a:xfrm>
            <a:off x="4462140" y="3987025"/>
            <a:ext cx="1728192" cy="224210"/>
          </a:xfrm>
          <a:prstGeom prst="roundRect">
            <a:avLst/>
          </a:prstGeom>
          <a:noFill/>
        </p:spPr>
        <p:style>
          <a:lnRef idx="2">
            <a:schemeClr val="accent6"/>
          </a:lnRef>
          <a:fillRef idx="1">
            <a:schemeClr val="lt1"/>
          </a:fillRef>
          <a:effectRef idx="0">
            <a:schemeClr val="accent6"/>
          </a:effectRef>
          <a:fontRef idx="minor">
            <a:schemeClr val="dk1"/>
          </a:fontRef>
        </p:style>
        <p:txBody>
          <a:bodyPr lIns="35998" tIns="35998" rIns="35998" bIns="35998" rtlCol="0" anchor="ctr">
            <a:noAutofit/>
          </a:bodyPr>
          <a:lstStyle/>
          <a:p>
            <a:pPr algn="ctr" defTabSz="914355" eaLnBrk="0" fontAlgn="base" hangingPunct="0">
              <a:spcBef>
                <a:spcPct val="0"/>
              </a:spcBef>
              <a:spcAft>
                <a:spcPct val="0"/>
              </a:spcAft>
              <a:buClr>
                <a:prstClr val="black"/>
              </a:buClr>
              <a:buSzPct val="100000"/>
            </a:pPr>
            <a:r>
              <a:rPr lang="zh-CN" altLang="en-US" dirty="0">
                <a:solidFill>
                  <a:prstClr val="black"/>
                </a:solidFill>
                <a:latin typeface="微软雅黑" pitchFamily="34" charset="-122"/>
                <a:sym typeface="Arial" pitchFamily="34" charset="0"/>
              </a:rPr>
              <a:t>下载量</a:t>
            </a:r>
          </a:p>
        </p:txBody>
      </p:sp>
      <p:sp>
        <p:nvSpPr>
          <p:cNvPr id="18" name="圆角矩形 17"/>
          <p:cNvSpPr/>
          <p:nvPr/>
        </p:nvSpPr>
        <p:spPr>
          <a:xfrm>
            <a:off x="4462140" y="4266499"/>
            <a:ext cx="1728192" cy="224210"/>
          </a:xfrm>
          <a:prstGeom prst="roundRect">
            <a:avLst/>
          </a:prstGeom>
          <a:noFill/>
        </p:spPr>
        <p:style>
          <a:lnRef idx="2">
            <a:schemeClr val="accent6"/>
          </a:lnRef>
          <a:fillRef idx="1">
            <a:schemeClr val="lt1"/>
          </a:fillRef>
          <a:effectRef idx="0">
            <a:schemeClr val="accent6"/>
          </a:effectRef>
          <a:fontRef idx="minor">
            <a:schemeClr val="dk1"/>
          </a:fontRef>
        </p:style>
        <p:txBody>
          <a:bodyPr lIns="35998" tIns="35998" rIns="35998" bIns="35998" rtlCol="0" anchor="ctr">
            <a:noAutofit/>
          </a:bodyPr>
          <a:lstStyle/>
          <a:p>
            <a:pPr algn="ctr" defTabSz="914355" eaLnBrk="0" fontAlgn="base" hangingPunct="0">
              <a:spcBef>
                <a:spcPct val="0"/>
              </a:spcBef>
              <a:spcAft>
                <a:spcPct val="0"/>
              </a:spcAft>
              <a:buClr>
                <a:prstClr val="black"/>
              </a:buClr>
              <a:buSzPct val="100000"/>
            </a:pPr>
            <a:r>
              <a:rPr lang="zh-CN" altLang="en-US" dirty="0">
                <a:solidFill>
                  <a:prstClr val="black"/>
                </a:solidFill>
                <a:latin typeface="微软雅黑" pitchFamily="34" charset="-122"/>
                <a:sym typeface="Arial" pitchFamily="34" charset="0"/>
              </a:rPr>
              <a:t>每日搜索量</a:t>
            </a:r>
          </a:p>
        </p:txBody>
      </p:sp>
      <p:sp>
        <p:nvSpPr>
          <p:cNvPr id="19" name="文本框 34"/>
          <p:cNvSpPr txBox="1"/>
          <p:nvPr/>
        </p:nvSpPr>
        <p:spPr bwMode="auto">
          <a:xfrm>
            <a:off x="3889319" y="4594977"/>
            <a:ext cx="2979273" cy="461665"/>
          </a:xfrm>
          <a:prstGeom prst="rect">
            <a:avLst/>
          </a:prstGeom>
          <a:noFill/>
          <a:ln w="9525">
            <a:noFill/>
            <a:miter lim="800000"/>
          </a:ln>
        </p:spPr>
        <p:txBody>
          <a:bodyPr vert="horz" wrap="square" lIns="91436" tIns="45718" rIns="91436" bIns="45718" numCol="1" rtlCol="0" anchor="t" anchorCtr="0" compatLnSpc="1">
            <a:spAutoFit/>
          </a:bodyPr>
          <a:lstStyle/>
          <a:p>
            <a:pPr defTabSz="914355" eaLnBrk="0" fontAlgn="base" hangingPunct="0">
              <a:spcBef>
                <a:spcPct val="0"/>
              </a:spcBef>
              <a:spcAft>
                <a:spcPct val="0"/>
              </a:spcAft>
              <a:buClr>
                <a:prstClr val="black"/>
              </a:buClr>
              <a:buSzPct val="100000"/>
            </a:pPr>
            <a:r>
              <a:rPr lang="zh-CN" altLang="en-US" sz="1200" dirty="0">
                <a:solidFill>
                  <a:prstClr val="white">
                    <a:lumMod val="50000"/>
                  </a:prstClr>
                </a:solidFill>
                <a:latin typeface="微软雅黑" pitchFamily="34" charset="-122"/>
                <a:sym typeface="Arial" pitchFamily="34" charset="0"/>
              </a:rPr>
              <a:t>采集了市面上主流的几款应用商店：百度、</a:t>
            </a:r>
            <a:r>
              <a:rPr lang="en-US" altLang="zh-CN" sz="1200" dirty="0">
                <a:solidFill>
                  <a:prstClr val="white">
                    <a:lumMod val="50000"/>
                  </a:prstClr>
                </a:solidFill>
                <a:latin typeface="微软雅黑" pitchFamily="34" charset="-122"/>
                <a:sym typeface="Arial" pitchFamily="34" charset="0"/>
              </a:rPr>
              <a:t>360</a:t>
            </a:r>
            <a:r>
              <a:rPr lang="zh-CN" altLang="en-US" sz="1200" dirty="0">
                <a:solidFill>
                  <a:prstClr val="white">
                    <a:lumMod val="50000"/>
                  </a:prstClr>
                </a:solidFill>
                <a:latin typeface="微软雅黑" pitchFamily="34" charset="-122"/>
                <a:sym typeface="Arial" pitchFamily="34" charset="0"/>
              </a:rPr>
              <a:t>、豌豆荚、搜狗市场、安卓市场</a:t>
            </a:r>
          </a:p>
        </p:txBody>
      </p:sp>
      <p:sp>
        <p:nvSpPr>
          <p:cNvPr id="20" name="标题 1"/>
          <p:cNvSpPr txBox="1">
            <a:spLocks/>
          </p:cNvSpPr>
          <p:nvPr/>
        </p:nvSpPr>
        <p:spPr>
          <a:xfrm>
            <a:off x="628656" y="140921"/>
            <a:ext cx="6801317" cy="473447"/>
          </a:xfrm>
          <a:prstGeom prst="rect">
            <a:avLst/>
          </a:prstGeom>
        </p:spPr>
        <p:txBody>
          <a:bodyPr anchor="ctr"/>
          <a:lstStyle>
            <a:lvl1pPr algn="l" defTabSz="685732" rtl="0" eaLnBrk="1" latinLnBrk="0" hangingPunct="1">
              <a:lnSpc>
                <a:spcPct val="90000"/>
              </a:lnSpc>
              <a:spcBef>
                <a:spcPct val="0"/>
              </a:spcBef>
              <a:buNone/>
              <a:defRPr kumimoji="0" lang="zh-CN" altLang="en-US" sz="2300" b="1" i="0" u="none" strike="noStrike" kern="1200" cap="none" spc="0" normalizeH="0" baseline="0" dirty="0" smtClean="0">
                <a:ln>
                  <a:noFill/>
                </a:ln>
                <a:solidFill>
                  <a:schemeClr val="tx1"/>
                </a:solidFill>
                <a:effectLst/>
                <a:uLnTx/>
                <a:uFillTx/>
                <a:latin typeface="+mj-ea"/>
                <a:ea typeface="+mj-ea"/>
                <a:cs typeface="+mj-cs"/>
              </a:defRPr>
            </a:lvl1pPr>
          </a:lstStyle>
          <a:p>
            <a:pPr defTabSz="914265"/>
            <a:r>
              <a:rPr kumimoji="1" lang="en-US" altLang="zh-CN" sz="2000" dirty="0" smtClean="0"/>
              <a:t>4.1</a:t>
            </a:r>
            <a:r>
              <a:rPr kumimoji="1" lang="zh-CN" altLang="en-US" sz="2000" dirty="0" smtClean="0"/>
              <a:t>、</a:t>
            </a:r>
            <a:r>
              <a:rPr kumimoji="1" lang="zh-CN" altLang="en-US" sz="2000" kern="0" dirty="0" smtClean="0">
                <a:solidFill>
                  <a:prstClr val="black"/>
                </a:solidFill>
              </a:rPr>
              <a:t>案例</a:t>
            </a:r>
            <a:r>
              <a:rPr kumimoji="1" lang="en-US" altLang="zh-CN" sz="2000" kern="0" dirty="0">
                <a:solidFill>
                  <a:prstClr val="black"/>
                </a:solidFill>
              </a:rPr>
              <a:t>-</a:t>
            </a:r>
            <a:r>
              <a:rPr kumimoji="1" lang="zh-CN" altLang="en-US" sz="2000" kern="0" dirty="0">
                <a:solidFill>
                  <a:prstClr val="black"/>
                </a:solidFill>
              </a:rPr>
              <a:t>市场洞察（</a:t>
            </a:r>
            <a:r>
              <a:rPr kumimoji="1" lang="en-US" altLang="zh-CN" sz="2000" kern="0" dirty="0">
                <a:solidFill>
                  <a:prstClr val="black"/>
                </a:solidFill>
              </a:rPr>
              <a:t>36</a:t>
            </a:r>
            <a:r>
              <a:rPr kumimoji="1" lang="zh-CN" altLang="en-US" sz="2000" kern="0" dirty="0">
                <a:solidFill>
                  <a:prstClr val="black"/>
                </a:solidFill>
              </a:rPr>
              <a:t>氪合作）</a:t>
            </a:r>
          </a:p>
        </p:txBody>
      </p:sp>
    </p:spTree>
    <p:extLst>
      <p:ext uri="{BB962C8B-B14F-4D97-AF65-F5344CB8AC3E}">
        <p14:creationId xmlns="" xmlns:p14="http://schemas.microsoft.com/office/powerpoint/2010/main" val="90558136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4"/>
          <p:cNvSpPr txBox="1">
            <a:spLocks noChangeArrowheads="1"/>
          </p:cNvSpPr>
          <p:nvPr/>
        </p:nvSpPr>
        <p:spPr bwMode="auto">
          <a:xfrm>
            <a:off x="2438751" y="1990043"/>
            <a:ext cx="753732" cy="1189605"/>
          </a:xfrm>
          <a:prstGeom prst="rect">
            <a:avLst/>
          </a:prstGeom>
          <a:noFill/>
          <a:ln w="9525">
            <a:noFill/>
            <a:miter lim="800000"/>
            <a:headEnd/>
            <a:tailEnd/>
          </a:ln>
        </p:spPr>
        <p:txBody>
          <a:bodyPr wrap="none" tIns="35100" anchor="ctr">
            <a:spAutoFit/>
          </a:bodyPr>
          <a:lstStyle/>
          <a:p>
            <a:pPr algn="ctr"/>
            <a:r>
              <a:rPr lang="en-US" altLang="zh-CN" sz="7200" b="1" dirty="0" smtClean="0">
                <a:solidFill>
                  <a:srgbClr val="C00000"/>
                </a:solidFill>
                <a:effectLst>
                  <a:outerShdw blurRad="38100" dist="38100" dir="2700000" algn="tl">
                    <a:schemeClr val="tx2">
                      <a:lumMod val="50000"/>
                      <a:alpha val="49000"/>
                    </a:schemeClr>
                  </a:outerShdw>
                </a:effectLst>
                <a:latin typeface="+mn-ea"/>
                <a:cs typeface="FrankRuehl" charset="-79"/>
              </a:rPr>
              <a:t>5</a:t>
            </a:r>
            <a:endParaRPr lang="zh-CN" altLang="en-US" sz="7200" b="1" dirty="0">
              <a:solidFill>
                <a:srgbClr val="C00000"/>
              </a:solidFill>
              <a:effectLst>
                <a:outerShdw blurRad="38100" dist="38100" dir="2700000" algn="tl">
                  <a:schemeClr val="tx2">
                    <a:lumMod val="50000"/>
                    <a:alpha val="49000"/>
                  </a:schemeClr>
                </a:outerShdw>
              </a:effectLst>
              <a:latin typeface="+mn-ea"/>
              <a:cs typeface="Latha" pitchFamily="2"/>
            </a:endParaRPr>
          </a:p>
        </p:txBody>
      </p:sp>
      <p:sp>
        <p:nvSpPr>
          <p:cNvPr id="14" name="Freeform 6"/>
          <p:cNvSpPr>
            <a:spLocks/>
          </p:cNvSpPr>
          <p:nvPr/>
        </p:nvSpPr>
        <p:spPr bwMode="auto">
          <a:xfrm>
            <a:off x="2123272" y="1975843"/>
            <a:ext cx="261938" cy="1237059"/>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endParaRPr lang="zh-CN" altLang="en-US" sz="1013">
              <a:solidFill>
                <a:srgbClr val="0070C0"/>
              </a:solidFill>
            </a:endParaRPr>
          </a:p>
        </p:txBody>
      </p:sp>
      <p:sp>
        <p:nvSpPr>
          <p:cNvPr id="15" name="Freeform 6"/>
          <p:cNvSpPr>
            <a:spLocks/>
          </p:cNvSpPr>
          <p:nvPr/>
        </p:nvSpPr>
        <p:spPr bwMode="auto">
          <a:xfrm flipH="1">
            <a:off x="3203392" y="1975843"/>
            <a:ext cx="261938" cy="1237059"/>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endParaRPr lang="zh-CN" altLang="en-US" sz="1013">
              <a:solidFill>
                <a:srgbClr val="0070C0"/>
              </a:solidFill>
            </a:endParaRPr>
          </a:p>
        </p:txBody>
      </p:sp>
      <p:sp>
        <p:nvSpPr>
          <p:cNvPr id="17" name="TextBox 6"/>
          <p:cNvSpPr txBox="1"/>
          <p:nvPr/>
        </p:nvSpPr>
        <p:spPr>
          <a:xfrm>
            <a:off x="4029314" y="2278900"/>
            <a:ext cx="2139992" cy="646331"/>
          </a:xfrm>
          <a:prstGeom prst="rect">
            <a:avLst/>
          </a:prstGeom>
          <a:noFill/>
        </p:spPr>
        <p:txBody>
          <a:bodyPr wrap="square" rtlCol="0">
            <a:spAutoFit/>
          </a:bodyPr>
          <a:lstStyle/>
          <a:p>
            <a:r>
              <a:rPr lang="zh-CN" altLang="en-US" sz="3600" b="1" dirty="0" smtClean="0">
                <a:solidFill>
                  <a:srgbClr val="C00000"/>
                </a:solidFill>
                <a:latin typeface="微软雅黑" pitchFamily="34" charset="-122"/>
                <a:ea typeface="微软雅黑" pitchFamily="34" charset="-122"/>
              </a:rPr>
              <a:t>能力开放</a:t>
            </a:r>
            <a:endParaRPr lang="zh-CN" altLang="en-US" sz="3600" b="1" dirty="0">
              <a:solidFill>
                <a:srgbClr val="C00000"/>
              </a:solidFill>
              <a:latin typeface="微软雅黑" pitchFamily="34" charset="-122"/>
              <a:ea typeface="微软雅黑" pitchFamily="34" charset="-122"/>
            </a:endParaRPr>
          </a:p>
        </p:txBody>
      </p:sp>
      <p:sp>
        <p:nvSpPr>
          <p:cNvPr id="18" name="标题 17"/>
          <p:cNvSpPr>
            <a:spLocks noGrp="1"/>
          </p:cNvSpPr>
          <p:nvPr>
            <p:ph type="title"/>
          </p:nvPr>
        </p:nvSpPr>
        <p:spPr/>
        <p:txBody>
          <a:bodyPr/>
          <a:lstStyle/>
          <a:p>
            <a:r>
              <a:rPr kumimoji="1" lang="zh-CN" altLang="en-US" dirty="0" smtClean="0"/>
              <a:t>目录</a:t>
            </a:r>
            <a:endParaRPr kumimoji="1" lang="zh-CN" altLang="en-US" dirty="0"/>
          </a:p>
        </p:txBody>
      </p:sp>
    </p:spTree>
    <p:extLst>
      <p:ext uri="{BB962C8B-B14F-4D97-AF65-F5344CB8AC3E}">
        <p14:creationId xmlns="" xmlns:p14="http://schemas.microsoft.com/office/powerpoint/2010/main" val="6873790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5</a:t>
            </a:r>
            <a:r>
              <a:rPr kumimoji="1" lang="zh-CN" altLang="en-US" dirty="0" smtClean="0"/>
              <a:t>、能力开放产品</a:t>
            </a:r>
            <a:endParaRPr kumimoji="1" lang="zh-CN" altLang="en-US" dirty="0"/>
          </a:p>
        </p:txBody>
      </p:sp>
      <p:sp>
        <p:nvSpPr>
          <p:cNvPr id="3" name="Shape 167"/>
          <p:cNvSpPr/>
          <p:nvPr/>
        </p:nvSpPr>
        <p:spPr>
          <a:xfrm>
            <a:off x="956622" y="2841228"/>
            <a:ext cx="824956" cy="344639"/>
          </a:xfrm>
          <a:prstGeom prst="roundRect">
            <a:avLst>
              <a:gd name="adj" fmla="val 15000"/>
            </a:avLst>
          </a:prstGeom>
          <a:solidFill>
            <a:srgbClr val="C00000"/>
          </a:solidFill>
          <a:ln w="12700" cap="flat">
            <a:noFill/>
            <a:miter lim="400000"/>
          </a:ln>
          <a:effectLst>
            <a:outerShdw blurRad="38100" dist="23000" dir="5400000" rotWithShape="0">
              <a:srgbClr val="000000">
                <a:alpha val="34999"/>
              </a:srgbClr>
            </a:outerShdw>
          </a:effectLst>
        </p:spPr>
        <p:txBody>
          <a:bodyPr wrap="square" lIns="45714" tIns="45714" rIns="45714" bIns="45714" numCol="1" anchor="ctr">
            <a:noAutofit/>
          </a:bodyPr>
          <a:lstStyle/>
          <a:p>
            <a:pPr algn="ctr"/>
            <a:r>
              <a:rPr lang="zh-CN" altLang="en-US" sz="1200" dirty="0">
                <a:solidFill>
                  <a:prstClr val="white"/>
                </a:solidFill>
                <a:latin typeface="微软雅黑" pitchFamily="34" charset="-122"/>
              </a:rPr>
              <a:t>租户</a:t>
            </a:r>
            <a:r>
              <a:rPr lang="en-US" altLang="zh-CN" sz="1200" dirty="0">
                <a:solidFill>
                  <a:prstClr val="white"/>
                </a:solidFill>
                <a:latin typeface="微软雅黑" pitchFamily="34" charset="-122"/>
              </a:rPr>
              <a:t>1</a:t>
            </a:r>
          </a:p>
        </p:txBody>
      </p:sp>
      <p:sp>
        <p:nvSpPr>
          <p:cNvPr id="4" name="Shape 170"/>
          <p:cNvSpPr/>
          <p:nvPr/>
        </p:nvSpPr>
        <p:spPr>
          <a:xfrm>
            <a:off x="956622" y="3298429"/>
            <a:ext cx="824956" cy="344639"/>
          </a:xfrm>
          <a:prstGeom prst="roundRect">
            <a:avLst>
              <a:gd name="adj" fmla="val 15000"/>
            </a:avLst>
          </a:prstGeom>
          <a:solidFill>
            <a:srgbClr val="C00000"/>
          </a:solidFill>
          <a:ln w="12700" cap="flat">
            <a:noFill/>
            <a:miter lim="400000"/>
          </a:ln>
          <a:effectLst>
            <a:outerShdw blurRad="38100" dist="23000" dir="5400000" rotWithShape="0">
              <a:srgbClr val="000000">
                <a:alpha val="34999"/>
              </a:srgbClr>
            </a:outerShdw>
          </a:effectLst>
        </p:spPr>
        <p:txBody>
          <a:bodyPr wrap="square" lIns="45714" tIns="45714" rIns="45714" bIns="45714" numCol="1" anchor="ctr">
            <a:noAutofit/>
          </a:bodyPr>
          <a:lstStyle/>
          <a:p>
            <a:pPr algn="ctr"/>
            <a:r>
              <a:rPr lang="zh-CN" altLang="en-US" sz="1200" dirty="0">
                <a:solidFill>
                  <a:prstClr val="white"/>
                </a:solidFill>
                <a:latin typeface="微软雅黑" pitchFamily="34" charset="-122"/>
              </a:rPr>
              <a:t>租户</a:t>
            </a:r>
            <a:r>
              <a:rPr lang="en-US" altLang="zh-CN" sz="1200" dirty="0">
                <a:solidFill>
                  <a:prstClr val="white"/>
                </a:solidFill>
                <a:latin typeface="微软雅黑" pitchFamily="34" charset="-122"/>
              </a:rPr>
              <a:t>2</a:t>
            </a:r>
          </a:p>
        </p:txBody>
      </p:sp>
      <p:sp>
        <p:nvSpPr>
          <p:cNvPr id="5" name="Shape 173"/>
          <p:cNvSpPr/>
          <p:nvPr/>
        </p:nvSpPr>
        <p:spPr>
          <a:xfrm>
            <a:off x="956622" y="3755629"/>
            <a:ext cx="824956" cy="344639"/>
          </a:xfrm>
          <a:prstGeom prst="roundRect">
            <a:avLst>
              <a:gd name="adj" fmla="val 15000"/>
            </a:avLst>
          </a:prstGeom>
          <a:solidFill>
            <a:srgbClr val="C00000"/>
          </a:solidFill>
          <a:ln w="12700" cap="flat">
            <a:noFill/>
            <a:miter lim="400000"/>
          </a:ln>
          <a:effectLst>
            <a:outerShdw blurRad="38100" dist="23000" dir="5400000" rotWithShape="0">
              <a:srgbClr val="000000">
                <a:alpha val="34999"/>
              </a:srgbClr>
            </a:outerShdw>
          </a:effectLst>
        </p:spPr>
        <p:txBody>
          <a:bodyPr wrap="square" lIns="45714" tIns="45714" rIns="45714" bIns="45714" numCol="1" anchor="ctr">
            <a:noAutofit/>
          </a:bodyPr>
          <a:lstStyle/>
          <a:p>
            <a:pPr algn="ctr"/>
            <a:r>
              <a:rPr lang="zh-CN" altLang="en-US" sz="1200" dirty="0">
                <a:solidFill>
                  <a:prstClr val="white"/>
                </a:solidFill>
                <a:latin typeface="微软雅黑" pitchFamily="34" charset="-122"/>
              </a:rPr>
              <a:t>租户</a:t>
            </a:r>
            <a:r>
              <a:rPr lang="en-US" altLang="zh-CN" sz="1200" dirty="0">
                <a:solidFill>
                  <a:prstClr val="white"/>
                </a:solidFill>
                <a:latin typeface="微软雅黑" pitchFamily="34" charset="-122"/>
              </a:rPr>
              <a:t>3</a:t>
            </a:r>
          </a:p>
        </p:txBody>
      </p:sp>
      <p:sp>
        <p:nvSpPr>
          <p:cNvPr id="6" name="Shape 176"/>
          <p:cNvSpPr/>
          <p:nvPr/>
        </p:nvSpPr>
        <p:spPr>
          <a:xfrm>
            <a:off x="956622" y="4212829"/>
            <a:ext cx="824956" cy="344639"/>
          </a:xfrm>
          <a:prstGeom prst="roundRect">
            <a:avLst>
              <a:gd name="adj" fmla="val 15000"/>
            </a:avLst>
          </a:prstGeom>
          <a:solidFill>
            <a:srgbClr val="C00000"/>
          </a:solidFill>
          <a:ln w="12700" cap="flat">
            <a:noFill/>
            <a:miter lim="400000"/>
          </a:ln>
          <a:effectLst>
            <a:outerShdw blurRad="38100" dist="23000" dir="5400000" rotWithShape="0">
              <a:srgbClr val="000000">
                <a:alpha val="34999"/>
              </a:srgbClr>
            </a:outerShdw>
          </a:effectLst>
        </p:spPr>
        <p:txBody>
          <a:bodyPr wrap="square" lIns="45714" tIns="45714" rIns="45714" bIns="45714" numCol="1" anchor="ctr">
            <a:noAutofit/>
          </a:bodyPr>
          <a:lstStyle/>
          <a:p>
            <a:pPr algn="ctr"/>
            <a:r>
              <a:rPr lang="zh-CN" altLang="en-US" sz="1200" dirty="0">
                <a:solidFill>
                  <a:prstClr val="white"/>
                </a:solidFill>
                <a:latin typeface="微软雅黑" pitchFamily="34" charset="-122"/>
              </a:rPr>
              <a:t>租户</a:t>
            </a:r>
            <a:r>
              <a:rPr lang="en-US" altLang="zh-CN" sz="1200" dirty="0">
                <a:solidFill>
                  <a:prstClr val="white"/>
                </a:solidFill>
                <a:latin typeface="微软雅黑" pitchFamily="34" charset="-122"/>
              </a:rPr>
              <a:t>4</a:t>
            </a:r>
          </a:p>
        </p:txBody>
      </p:sp>
      <p:grpSp>
        <p:nvGrpSpPr>
          <p:cNvPr id="7" name="Group 181"/>
          <p:cNvGrpSpPr/>
          <p:nvPr/>
        </p:nvGrpSpPr>
        <p:grpSpPr>
          <a:xfrm>
            <a:off x="3858660" y="3127151"/>
            <a:ext cx="1130131" cy="1130131"/>
            <a:chOff x="-1" y="-1"/>
            <a:chExt cx="1130130" cy="1130129"/>
          </a:xfrm>
        </p:grpSpPr>
        <p:sp>
          <p:nvSpPr>
            <p:cNvPr id="8" name="Shape 179"/>
            <p:cNvSpPr/>
            <p:nvPr/>
          </p:nvSpPr>
          <p:spPr>
            <a:xfrm>
              <a:off x="0" y="-1"/>
              <a:ext cx="1130129" cy="113012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DDDDDD"/>
            </a:solidFill>
            <a:ln w="12700" cap="flat">
              <a:noFill/>
              <a:miter lim="400000"/>
            </a:ln>
            <a:effectLst>
              <a:outerShdw dist="23000" dir="5400000" rotWithShape="0">
                <a:srgbClr val="A7A7A7">
                  <a:alpha val="34999"/>
                </a:srgbClr>
              </a:outerShdw>
            </a:effectLst>
          </p:spPr>
          <p:txBody>
            <a:bodyPr wrap="square" lIns="45718" tIns="45718" rIns="45718" bIns="45718" numCol="1" anchor="ctr">
              <a:noAutofit/>
            </a:bodyPr>
            <a:lstStyle/>
            <a:p>
              <a:pPr algn="ctr">
                <a:defRPr>
                  <a:solidFill>
                    <a:srgbClr val="535353"/>
                  </a:solidFill>
                  <a:latin typeface="PingFang SC Regular"/>
                  <a:ea typeface="PingFang SC Regular"/>
                  <a:cs typeface="PingFang SC Regular"/>
                  <a:sym typeface="PingFang SC Regular"/>
                </a:defRPr>
              </a:pPr>
              <a:endParaRPr>
                <a:solidFill>
                  <a:srgbClr val="535353"/>
                </a:solidFill>
                <a:latin typeface="微软雅黑" pitchFamily="34" charset="-122"/>
                <a:ea typeface="PingFang SC Regular"/>
                <a:cs typeface="PingFang SC Regular"/>
                <a:sym typeface="PingFang SC Regular"/>
              </a:endParaRPr>
            </a:p>
          </p:txBody>
        </p:sp>
        <p:sp>
          <p:nvSpPr>
            <p:cNvPr id="9" name="Shape 180"/>
            <p:cNvSpPr/>
            <p:nvPr/>
          </p:nvSpPr>
          <p:spPr>
            <a:xfrm>
              <a:off x="-1" y="411177"/>
              <a:ext cx="1130130" cy="30777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rgbClr val="535353"/>
                  </a:solidFill>
                  <a:latin typeface="PingFang SC Regular"/>
                  <a:ea typeface="PingFang SC Regular"/>
                  <a:cs typeface="PingFang SC Regular"/>
                  <a:sym typeface="PingFang SC Regular"/>
                </a:defRPr>
              </a:lvl1pPr>
            </a:lstStyle>
            <a:p>
              <a:r>
                <a:rPr>
                  <a:latin typeface="微软雅黑" pitchFamily="34" charset="-122"/>
                  <a:ea typeface="微软雅黑" pitchFamily="34" charset="-122"/>
                </a:rPr>
                <a:t>4A平台</a:t>
              </a:r>
            </a:p>
          </p:txBody>
        </p:sp>
      </p:grpSp>
      <p:sp>
        <p:nvSpPr>
          <p:cNvPr id="10" name="Shape 182"/>
          <p:cNvSpPr/>
          <p:nvPr/>
        </p:nvSpPr>
        <p:spPr>
          <a:xfrm>
            <a:off x="5501442" y="2598106"/>
            <a:ext cx="2762140" cy="2188223"/>
          </a:xfrm>
          <a:prstGeom prst="rect">
            <a:avLst/>
          </a:prstGeom>
          <a:noFill/>
          <a:ln w="12700" cap="flat">
            <a:solidFill>
              <a:srgbClr val="000000"/>
            </a:solidFill>
            <a:prstDash val="dash"/>
            <a:miter lim="800000"/>
          </a:ln>
          <a:effectLst/>
        </p:spPr>
        <p:txBody>
          <a:bodyPr wrap="square" lIns="45714" tIns="45714" rIns="45714" bIns="45714" numCol="1" anchor="ctr">
            <a:noAutofit/>
          </a:bodyPr>
          <a:lstStyle/>
          <a:p>
            <a:pPr algn="ctr" defTabSz="914310">
              <a:defRPr sz="1800">
                <a:latin typeface="华文细黑"/>
                <a:ea typeface="华文细黑"/>
                <a:cs typeface="华文细黑"/>
                <a:sym typeface="华文细黑"/>
              </a:defRPr>
            </a:pPr>
            <a:endParaRPr sz="1800">
              <a:solidFill>
                <a:prstClr val="black"/>
              </a:solidFill>
              <a:latin typeface="微软雅黑" pitchFamily="34" charset="-122"/>
              <a:ea typeface="华文细黑"/>
              <a:cs typeface="华文细黑"/>
              <a:sym typeface="华文细黑"/>
            </a:endParaRPr>
          </a:p>
        </p:txBody>
      </p:sp>
      <p:grpSp>
        <p:nvGrpSpPr>
          <p:cNvPr id="11" name="Group 185"/>
          <p:cNvGrpSpPr/>
          <p:nvPr/>
        </p:nvGrpSpPr>
        <p:grpSpPr>
          <a:xfrm>
            <a:off x="7228199" y="3187425"/>
            <a:ext cx="799557" cy="1481044"/>
            <a:chOff x="-1" y="0"/>
            <a:chExt cx="799556" cy="1481041"/>
          </a:xfrm>
          <a:solidFill>
            <a:srgbClr val="C00000"/>
          </a:solidFill>
        </p:grpSpPr>
        <p:sp>
          <p:nvSpPr>
            <p:cNvPr id="12" name="Shape 183"/>
            <p:cNvSpPr/>
            <p:nvPr/>
          </p:nvSpPr>
          <p:spPr>
            <a:xfrm>
              <a:off x="-1" y="0"/>
              <a:ext cx="799556" cy="1481041"/>
            </a:xfrm>
            <a:prstGeom prst="rect">
              <a:avLst/>
            </a:prstGeom>
            <a:grpFill/>
            <a:ln w="12700" cap="flat">
              <a:noFill/>
              <a:miter lim="400000"/>
            </a:ln>
            <a:effectLst/>
          </p:spPr>
          <p:txBody>
            <a:bodyPr wrap="square" lIns="45718" tIns="45718" rIns="45718" bIns="45718" numCol="1" anchor="ctr">
              <a:noAutofit/>
            </a:bodyPr>
            <a:lstStyle/>
            <a:p>
              <a:pPr algn="ctr">
                <a:defRPr>
                  <a:solidFill>
                    <a:srgbClr val="FFFFFF"/>
                  </a:solidFill>
                  <a:latin typeface="PingFang SC Semibold"/>
                  <a:ea typeface="PingFang SC Semibold"/>
                  <a:cs typeface="PingFang SC Semibold"/>
                  <a:sym typeface="PingFang SC Semibold"/>
                </a:defRPr>
              </a:pPr>
              <a:endParaRPr>
                <a:solidFill>
                  <a:srgbClr val="FFFFFF"/>
                </a:solidFill>
                <a:latin typeface="微软雅黑" pitchFamily="34" charset="-122"/>
                <a:ea typeface="PingFang SC Semibold"/>
                <a:cs typeface="PingFang SC Semibold"/>
                <a:sym typeface="PingFang SC Semibold"/>
              </a:endParaRPr>
            </a:p>
          </p:txBody>
        </p:sp>
        <p:sp>
          <p:nvSpPr>
            <p:cNvPr id="13" name="Shape 184"/>
            <p:cNvSpPr/>
            <p:nvPr/>
          </p:nvSpPr>
          <p:spPr>
            <a:xfrm>
              <a:off x="-1" y="155748"/>
              <a:ext cx="799556" cy="1169545"/>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defRPr>
                  <a:solidFill>
                    <a:srgbClr val="FFFFFF"/>
                  </a:solidFill>
                  <a:latin typeface="PingFang SC Semibold"/>
                  <a:ea typeface="PingFang SC Semibold"/>
                  <a:cs typeface="PingFang SC Semibold"/>
                  <a:sym typeface="PingFang SC Semibold"/>
                </a:defRPr>
              </a:pPr>
              <a:r>
                <a:rPr>
                  <a:solidFill>
                    <a:srgbClr val="FFFFFF"/>
                  </a:solidFill>
                  <a:latin typeface="微软雅黑" pitchFamily="34" charset="-122"/>
                  <a:ea typeface="PingFang SC Semibold"/>
                  <a:cs typeface="PingFang SC Semibold"/>
                  <a:sym typeface="PingFang SC Semibold"/>
                </a:rPr>
                <a:t>大</a:t>
              </a:r>
            </a:p>
            <a:p>
              <a:pPr algn="ctr">
                <a:defRPr>
                  <a:solidFill>
                    <a:srgbClr val="FFFFFF"/>
                  </a:solidFill>
                  <a:latin typeface="PingFang SC Semibold"/>
                  <a:ea typeface="PingFang SC Semibold"/>
                  <a:cs typeface="PingFang SC Semibold"/>
                  <a:sym typeface="PingFang SC Semibold"/>
                </a:defRPr>
              </a:pPr>
              <a:r>
                <a:rPr>
                  <a:solidFill>
                    <a:srgbClr val="FFFFFF"/>
                  </a:solidFill>
                  <a:latin typeface="微软雅黑" pitchFamily="34" charset="-122"/>
                  <a:ea typeface="PingFang SC Semibold"/>
                  <a:cs typeface="PingFang SC Semibold"/>
                  <a:sym typeface="PingFang SC Semibold"/>
                </a:rPr>
                <a:t>数</a:t>
              </a:r>
            </a:p>
            <a:p>
              <a:pPr algn="ctr">
                <a:defRPr>
                  <a:solidFill>
                    <a:srgbClr val="FFFFFF"/>
                  </a:solidFill>
                  <a:latin typeface="PingFang SC Semibold"/>
                  <a:ea typeface="PingFang SC Semibold"/>
                  <a:cs typeface="PingFang SC Semibold"/>
                  <a:sym typeface="PingFang SC Semibold"/>
                </a:defRPr>
              </a:pPr>
              <a:r>
                <a:rPr>
                  <a:solidFill>
                    <a:srgbClr val="FFFFFF"/>
                  </a:solidFill>
                  <a:latin typeface="微软雅黑" pitchFamily="34" charset="-122"/>
                  <a:ea typeface="PingFang SC Semibold"/>
                  <a:cs typeface="PingFang SC Semibold"/>
                  <a:sym typeface="PingFang SC Semibold"/>
                </a:rPr>
                <a:t>据</a:t>
              </a:r>
            </a:p>
            <a:p>
              <a:pPr algn="ctr">
                <a:defRPr>
                  <a:solidFill>
                    <a:srgbClr val="FFFFFF"/>
                  </a:solidFill>
                  <a:latin typeface="PingFang SC Semibold"/>
                  <a:ea typeface="PingFang SC Semibold"/>
                  <a:cs typeface="PingFang SC Semibold"/>
                  <a:sym typeface="PingFang SC Semibold"/>
                </a:defRPr>
              </a:pPr>
              <a:r>
                <a:rPr>
                  <a:solidFill>
                    <a:srgbClr val="FFFFFF"/>
                  </a:solidFill>
                  <a:latin typeface="微软雅黑" pitchFamily="34" charset="-122"/>
                  <a:ea typeface="PingFang SC Semibold"/>
                  <a:cs typeface="PingFang SC Semibold"/>
                  <a:sym typeface="PingFang SC Semibold"/>
                </a:rPr>
                <a:t>平</a:t>
              </a:r>
            </a:p>
            <a:p>
              <a:pPr algn="ctr">
                <a:defRPr>
                  <a:solidFill>
                    <a:srgbClr val="FFFFFF"/>
                  </a:solidFill>
                  <a:latin typeface="PingFang SC Semibold"/>
                  <a:ea typeface="PingFang SC Semibold"/>
                  <a:cs typeface="PingFang SC Semibold"/>
                  <a:sym typeface="PingFang SC Semibold"/>
                </a:defRPr>
              </a:pPr>
              <a:r>
                <a:rPr>
                  <a:solidFill>
                    <a:srgbClr val="FFFFFF"/>
                  </a:solidFill>
                  <a:latin typeface="微软雅黑" pitchFamily="34" charset="-122"/>
                  <a:ea typeface="PingFang SC Semibold"/>
                  <a:cs typeface="PingFang SC Semibold"/>
                  <a:sym typeface="PingFang SC Semibold"/>
                </a:rPr>
                <a:t>台</a:t>
              </a:r>
            </a:p>
          </p:txBody>
        </p:sp>
      </p:grpSp>
      <p:sp>
        <p:nvSpPr>
          <p:cNvPr id="14" name="Shape 186"/>
          <p:cNvSpPr/>
          <p:nvPr/>
        </p:nvSpPr>
        <p:spPr>
          <a:xfrm>
            <a:off x="6668042" y="3316374"/>
            <a:ext cx="385399" cy="249388"/>
          </a:xfrm>
          <a:prstGeom prst="rightArrow">
            <a:avLst>
              <a:gd name="adj1" fmla="val 32000"/>
              <a:gd name="adj2" fmla="val 126638"/>
            </a:avLst>
          </a:prstGeom>
          <a:solidFill>
            <a:schemeClr val="accent2"/>
          </a:solidFill>
          <a:ln w="25400" cap="flat">
            <a:solidFill>
              <a:srgbClr val="8C3A38"/>
            </a:solidFill>
            <a:prstDash val="solid"/>
            <a:round/>
          </a:ln>
          <a:effectLst>
            <a:outerShdw blurRad="38100" dist="23000" dir="5400000" rotWithShape="0">
              <a:srgbClr val="000000">
                <a:alpha val="34999"/>
              </a:srgbClr>
            </a:outerShdw>
          </a:effectLst>
        </p:spPr>
        <p:txBody>
          <a:bodyPr wrap="square" lIns="45714" tIns="45714" rIns="45714" bIns="45714" numCol="1" anchor="ctr">
            <a:noAutofit/>
          </a:bodyPr>
          <a:lstStyle/>
          <a:p>
            <a:pPr>
              <a:defRPr>
                <a:solidFill>
                  <a:srgbClr val="FFFFFF"/>
                </a:solidFill>
              </a:defRPr>
            </a:pPr>
            <a:endParaRPr>
              <a:solidFill>
                <a:srgbClr val="FFFFFF"/>
              </a:solidFill>
              <a:latin typeface="微软雅黑" pitchFamily="34" charset="-122"/>
            </a:endParaRPr>
          </a:p>
        </p:txBody>
      </p:sp>
      <p:sp>
        <p:nvSpPr>
          <p:cNvPr id="15" name="Shape 187"/>
          <p:cNvSpPr/>
          <p:nvPr/>
        </p:nvSpPr>
        <p:spPr>
          <a:xfrm rot="10800000">
            <a:off x="6668042" y="3930252"/>
            <a:ext cx="385399" cy="249388"/>
          </a:xfrm>
          <a:prstGeom prst="rightArrow">
            <a:avLst>
              <a:gd name="adj1" fmla="val 32000"/>
              <a:gd name="adj2" fmla="val 126638"/>
            </a:avLst>
          </a:prstGeom>
          <a:solidFill>
            <a:schemeClr val="accent2"/>
          </a:solidFill>
          <a:ln w="25400" cap="flat">
            <a:solidFill>
              <a:srgbClr val="8C3A38"/>
            </a:solidFill>
            <a:prstDash val="solid"/>
            <a:round/>
          </a:ln>
          <a:effectLst>
            <a:outerShdw blurRad="38100" dist="23000" dir="5400000" rotWithShape="0">
              <a:srgbClr val="000000">
                <a:alpha val="34999"/>
              </a:srgbClr>
            </a:outerShdw>
          </a:effectLst>
        </p:spPr>
        <p:txBody>
          <a:bodyPr wrap="square" lIns="45714" tIns="45714" rIns="45714" bIns="45714" numCol="1" anchor="ctr">
            <a:noAutofit/>
          </a:bodyPr>
          <a:lstStyle/>
          <a:p>
            <a:pPr>
              <a:defRPr>
                <a:solidFill>
                  <a:srgbClr val="FFFFFF"/>
                </a:solidFill>
              </a:defRPr>
            </a:pPr>
            <a:endParaRPr>
              <a:solidFill>
                <a:srgbClr val="FFFFFF"/>
              </a:solidFill>
              <a:latin typeface="微软雅黑" pitchFamily="34" charset="-122"/>
            </a:endParaRPr>
          </a:p>
        </p:txBody>
      </p:sp>
      <p:sp>
        <p:nvSpPr>
          <p:cNvPr id="16" name="Shape 188"/>
          <p:cNvSpPr/>
          <p:nvPr/>
        </p:nvSpPr>
        <p:spPr>
          <a:xfrm>
            <a:off x="5085067" y="3567519"/>
            <a:ext cx="527375" cy="249388"/>
          </a:xfrm>
          <a:prstGeom prst="rightArrow">
            <a:avLst>
              <a:gd name="adj1" fmla="val 32000"/>
              <a:gd name="adj2" fmla="val 126638"/>
            </a:avLst>
          </a:prstGeom>
          <a:solidFill>
            <a:schemeClr val="accent2"/>
          </a:solidFill>
          <a:ln w="25400" cap="flat">
            <a:solidFill>
              <a:srgbClr val="8C3A38"/>
            </a:solidFill>
            <a:prstDash val="solid"/>
            <a:round/>
          </a:ln>
          <a:effectLst>
            <a:outerShdw blurRad="38100" dist="23000" dir="5400000" rotWithShape="0">
              <a:srgbClr val="000000">
                <a:alpha val="34999"/>
              </a:srgbClr>
            </a:outerShdw>
          </a:effectLst>
        </p:spPr>
        <p:txBody>
          <a:bodyPr wrap="square" lIns="45714" tIns="45714" rIns="45714" bIns="45714" numCol="1" anchor="ctr">
            <a:noAutofit/>
          </a:bodyPr>
          <a:lstStyle/>
          <a:p>
            <a:pPr>
              <a:defRPr>
                <a:solidFill>
                  <a:srgbClr val="FFFFFF"/>
                </a:solidFill>
              </a:defRPr>
            </a:pPr>
            <a:endParaRPr>
              <a:solidFill>
                <a:srgbClr val="FFFFFF"/>
              </a:solidFill>
              <a:latin typeface="微软雅黑" pitchFamily="34" charset="-122"/>
            </a:endParaRPr>
          </a:p>
        </p:txBody>
      </p:sp>
      <p:sp>
        <p:nvSpPr>
          <p:cNvPr id="17" name="Shape 189"/>
          <p:cNvSpPr/>
          <p:nvPr/>
        </p:nvSpPr>
        <p:spPr>
          <a:xfrm>
            <a:off x="6424040" y="2720075"/>
            <a:ext cx="913058" cy="33854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4" tIns="45714" rIns="45714" bIns="45714" numCol="1" anchor="ctr">
            <a:spAutoFit/>
          </a:bodyPr>
          <a:lstStyle>
            <a:lvl1pPr>
              <a:defRPr sz="1600">
                <a:latin typeface="PingFang SC Semibold"/>
                <a:ea typeface="PingFang SC Semibold"/>
                <a:cs typeface="PingFang SC Semibold"/>
                <a:sym typeface="PingFang SC Semibold"/>
              </a:defRPr>
            </a:lvl1pPr>
          </a:lstStyle>
          <a:p>
            <a:r>
              <a:rPr dirty="0" err="1">
                <a:solidFill>
                  <a:prstClr val="black">
                    <a:lumMod val="65000"/>
                    <a:lumOff val="35000"/>
                  </a:prstClr>
                </a:solidFill>
                <a:latin typeface="微软雅黑" pitchFamily="34" charset="-122"/>
                <a:ea typeface="微软雅黑" pitchFamily="34" charset="-122"/>
              </a:rPr>
              <a:t>数据中心</a:t>
            </a:r>
            <a:endParaRPr dirty="0">
              <a:solidFill>
                <a:prstClr val="black">
                  <a:lumMod val="65000"/>
                  <a:lumOff val="35000"/>
                </a:prstClr>
              </a:solidFill>
              <a:latin typeface="微软雅黑" pitchFamily="34" charset="-122"/>
              <a:ea typeface="微软雅黑" pitchFamily="34" charset="-122"/>
            </a:endParaRPr>
          </a:p>
        </p:txBody>
      </p:sp>
      <p:grpSp>
        <p:nvGrpSpPr>
          <p:cNvPr id="18" name="Group 192"/>
          <p:cNvGrpSpPr/>
          <p:nvPr/>
        </p:nvGrpSpPr>
        <p:grpSpPr>
          <a:xfrm>
            <a:off x="5734115" y="3187425"/>
            <a:ext cx="799557" cy="1481044"/>
            <a:chOff x="-1" y="0"/>
            <a:chExt cx="799556" cy="1481041"/>
          </a:xfrm>
          <a:solidFill>
            <a:srgbClr val="C00000"/>
          </a:solidFill>
        </p:grpSpPr>
        <p:sp>
          <p:nvSpPr>
            <p:cNvPr id="19" name="Shape 190"/>
            <p:cNvSpPr/>
            <p:nvPr/>
          </p:nvSpPr>
          <p:spPr>
            <a:xfrm>
              <a:off x="-1" y="0"/>
              <a:ext cx="799556" cy="1481041"/>
            </a:xfrm>
            <a:prstGeom prst="rect">
              <a:avLst/>
            </a:prstGeom>
            <a:grpFill/>
            <a:ln w="12700" cap="flat">
              <a:noFill/>
              <a:miter lim="400000"/>
            </a:ln>
            <a:effectLst/>
          </p:spPr>
          <p:txBody>
            <a:bodyPr wrap="square" lIns="45718" tIns="45718" rIns="45718" bIns="45718" numCol="1" anchor="ctr">
              <a:noAutofit/>
            </a:bodyPr>
            <a:lstStyle/>
            <a:p>
              <a:pPr algn="ctr">
                <a:defRPr>
                  <a:solidFill>
                    <a:srgbClr val="FFFFFF"/>
                  </a:solidFill>
                  <a:latin typeface="PingFang SC Semibold"/>
                  <a:ea typeface="PingFang SC Semibold"/>
                  <a:cs typeface="PingFang SC Semibold"/>
                  <a:sym typeface="PingFang SC Semibold"/>
                </a:defRPr>
              </a:pPr>
              <a:endParaRPr>
                <a:solidFill>
                  <a:srgbClr val="FFFFFF"/>
                </a:solidFill>
                <a:latin typeface="微软雅黑" pitchFamily="34" charset="-122"/>
                <a:ea typeface="PingFang SC Semibold"/>
                <a:cs typeface="PingFang SC Semibold"/>
                <a:sym typeface="PingFang SC Semibold"/>
              </a:endParaRPr>
            </a:p>
          </p:txBody>
        </p:sp>
        <p:sp>
          <p:nvSpPr>
            <p:cNvPr id="20" name="Shape 191"/>
            <p:cNvSpPr/>
            <p:nvPr/>
          </p:nvSpPr>
          <p:spPr>
            <a:xfrm>
              <a:off x="-1" y="155748"/>
              <a:ext cx="799556" cy="1169545"/>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defRPr>
                  <a:solidFill>
                    <a:srgbClr val="FFFFFF"/>
                  </a:solidFill>
                  <a:latin typeface="PingFang SC Semibold"/>
                  <a:ea typeface="PingFang SC Semibold"/>
                  <a:cs typeface="PingFang SC Semibold"/>
                  <a:sym typeface="PingFang SC Semibold"/>
                </a:defRPr>
              </a:pPr>
              <a:r>
                <a:rPr dirty="0">
                  <a:solidFill>
                    <a:srgbClr val="FFFFFF"/>
                  </a:solidFill>
                  <a:latin typeface="微软雅黑" pitchFamily="34" charset="-122"/>
                  <a:ea typeface="PingFang SC Semibold"/>
                  <a:cs typeface="PingFang SC Semibold"/>
                  <a:sym typeface="PingFang SC Semibold"/>
                </a:rPr>
                <a:t>多</a:t>
              </a:r>
            </a:p>
            <a:p>
              <a:pPr algn="ctr">
                <a:defRPr>
                  <a:solidFill>
                    <a:srgbClr val="FFFFFF"/>
                  </a:solidFill>
                  <a:latin typeface="PingFang SC Semibold"/>
                  <a:ea typeface="PingFang SC Semibold"/>
                  <a:cs typeface="PingFang SC Semibold"/>
                  <a:sym typeface="PingFang SC Semibold"/>
                </a:defRPr>
              </a:pPr>
              <a:r>
                <a:rPr dirty="0">
                  <a:solidFill>
                    <a:srgbClr val="FFFFFF"/>
                  </a:solidFill>
                  <a:latin typeface="微软雅黑" pitchFamily="34" charset="-122"/>
                  <a:ea typeface="PingFang SC Semibold"/>
                  <a:cs typeface="PingFang SC Semibold"/>
                  <a:sym typeface="PingFang SC Semibold"/>
                </a:rPr>
                <a:t>租</a:t>
              </a:r>
            </a:p>
            <a:p>
              <a:pPr algn="ctr">
                <a:defRPr>
                  <a:solidFill>
                    <a:srgbClr val="FFFFFF"/>
                  </a:solidFill>
                  <a:latin typeface="PingFang SC Semibold"/>
                  <a:ea typeface="PingFang SC Semibold"/>
                  <a:cs typeface="PingFang SC Semibold"/>
                  <a:sym typeface="PingFang SC Semibold"/>
                </a:defRPr>
              </a:pPr>
              <a:r>
                <a:rPr dirty="0">
                  <a:solidFill>
                    <a:srgbClr val="FFFFFF"/>
                  </a:solidFill>
                  <a:latin typeface="微软雅黑" pitchFamily="34" charset="-122"/>
                  <a:ea typeface="PingFang SC Semibold"/>
                  <a:cs typeface="PingFang SC Semibold"/>
                  <a:sym typeface="PingFang SC Semibold"/>
                </a:rPr>
                <a:t>户</a:t>
              </a:r>
            </a:p>
            <a:p>
              <a:pPr algn="ctr">
                <a:defRPr>
                  <a:solidFill>
                    <a:srgbClr val="FFFFFF"/>
                  </a:solidFill>
                  <a:latin typeface="PingFang SC Semibold"/>
                  <a:ea typeface="PingFang SC Semibold"/>
                  <a:cs typeface="PingFang SC Semibold"/>
                  <a:sym typeface="PingFang SC Semibold"/>
                </a:defRPr>
              </a:pPr>
              <a:r>
                <a:rPr dirty="0">
                  <a:solidFill>
                    <a:srgbClr val="FFFFFF"/>
                  </a:solidFill>
                  <a:latin typeface="微软雅黑" pitchFamily="34" charset="-122"/>
                  <a:ea typeface="PingFang SC Semibold"/>
                  <a:cs typeface="PingFang SC Semibold"/>
                  <a:sym typeface="PingFang SC Semibold"/>
                </a:rPr>
                <a:t>环</a:t>
              </a:r>
            </a:p>
            <a:p>
              <a:pPr algn="ctr">
                <a:defRPr>
                  <a:solidFill>
                    <a:srgbClr val="FFFFFF"/>
                  </a:solidFill>
                  <a:latin typeface="PingFang SC Semibold"/>
                  <a:ea typeface="PingFang SC Semibold"/>
                  <a:cs typeface="PingFang SC Semibold"/>
                  <a:sym typeface="PingFang SC Semibold"/>
                </a:defRPr>
              </a:pPr>
              <a:r>
                <a:rPr dirty="0">
                  <a:solidFill>
                    <a:srgbClr val="FFFFFF"/>
                  </a:solidFill>
                  <a:latin typeface="微软雅黑" pitchFamily="34" charset="-122"/>
                  <a:ea typeface="PingFang SC Semibold"/>
                  <a:cs typeface="PingFang SC Semibold"/>
                  <a:sym typeface="PingFang SC Semibold"/>
                </a:rPr>
                <a:t>境</a:t>
              </a:r>
            </a:p>
          </p:txBody>
        </p:sp>
      </p:grpSp>
      <p:sp>
        <p:nvSpPr>
          <p:cNvPr id="21" name="Shape 193"/>
          <p:cNvSpPr/>
          <p:nvPr/>
        </p:nvSpPr>
        <p:spPr>
          <a:xfrm>
            <a:off x="2271282" y="3127151"/>
            <a:ext cx="1130129" cy="113013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DDDDDD"/>
          </a:solidFill>
          <a:ln w="12700" cap="flat">
            <a:noFill/>
            <a:miter lim="400000"/>
          </a:ln>
          <a:effectLst>
            <a:outerShdw dist="23000" dir="5400000" rotWithShape="0">
              <a:srgbClr val="A7A7A7">
                <a:alpha val="34999"/>
              </a:srgbClr>
            </a:outerShdw>
          </a:effectLst>
        </p:spPr>
        <p:txBody>
          <a:bodyPr wrap="square" lIns="45714" tIns="45714" rIns="45714" bIns="45714" numCol="1" anchor="ctr">
            <a:noAutofit/>
          </a:bodyPr>
          <a:lstStyle/>
          <a:p>
            <a:pPr algn="ctr"/>
            <a:r>
              <a:rPr lang="zh-CN" altLang="en-US">
                <a:solidFill>
                  <a:prstClr val="black"/>
                </a:solidFill>
                <a:latin typeface="微软雅黑" pitchFamily="34" charset="-122"/>
              </a:rPr>
              <a:t>统一</a:t>
            </a:r>
            <a:r>
              <a:rPr lang="zh-CN" altLang="en-US" smtClean="0">
                <a:solidFill>
                  <a:prstClr val="black"/>
                </a:solidFill>
                <a:latin typeface="微软雅黑" pitchFamily="34" charset="-122"/>
              </a:rPr>
              <a:t>接入</a:t>
            </a:r>
            <a:endParaRPr lang="en-US" altLang="zh-CN" smtClean="0">
              <a:solidFill>
                <a:prstClr val="black"/>
              </a:solidFill>
              <a:latin typeface="微软雅黑" pitchFamily="34" charset="-122"/>
            </a:endParaRPr>
          </a:p>
          <a:p>
            <a:pPr algn="ctr"/>
            <a:r>
              <a:rPr lang="zh-CN" altLang="en-US" smtClean="0">
                <a:solidFill>
                  <a:prstClr val="black"/>
                </a:solidFill>
                <a:latin typeface="微软雅黑" pitchFamily="34" charset="-122"/>
              </a:rPr>
              <a:t>平台</a:t>
            </a:r>
            <a:endParaRPr lang="zh-CN" altLang="en-US" dirty="0">
              <a:solidFill>
                <a:prstClr val="black"/>
              </a:solidFill>
              <a:latin typeface="微软雅黑" pitchFamily="34" charset="-122"/>
            </a:endParaRPr>
          </a:p>
        </p:txBody>
      </p:sp>
      <p:sp>
        <p:nvSpPr>
          <p:cNvPr id="22" name="Shape 196"/>
          <p:cNvSpPr/>
          <p:nvPr/>
        </p:nvSpPr>
        <p:spPr>
          <a:xfrm>
            <a:off x="3440104" y="3567519"/>
            <a:ext cx="385398" cy="249388"/>
          </a:xfrm>
          <a:prstGeom prst="rightArrow">
            <a:avLst>
              <a:gd name="adj1" fmla="val 32000"/>
              <a:gd name="adj2" fmla="val 126638"/>
            </a:avLst>
          </a:prstGeom>
          <a:solidFill>
            <a:schemeClr val="accent2"/>
          </a:solidFill>
          <a:ln w="25400" cap="flat">
            <a:solidFill>
              <a:srgbClr val="8C3A38"/>
            </a:solidFill>
            <a:prstDash val="solid"/>
            <a:round/>
          </a:ln>
          <a:effectLst>
            <a:outerShdw blurRad="38100" dist="23000" dir="5400000" rotWithShape="0">
              <a:srgbClr val="000000">
                <a:alpha val="34999"/>
              </a:srgbClr>
            </a:outerShdw>
          </a:effectLst>
        </p:spPr>
        <p:txBody>
          <a:bodyPr wrap="square" lIns="45714" tIns="45714" rIns="45714" bIns="45714" numCol="1" anchor="ctr">
            <a:noAutofit/>
          </a:bodyPr>
          <a:lstStyle/>
          <a:p>
            <a:pPr>
              <a:defRPr>
                <a:solidFill>
                  <a:srgbClr val="FFFFFF"/>
                </a:solidFill>
              </a:defRPr>
            </a:pPr>
            <a:endParaRPr>
              <a:solidFill>
                <a:srgbClr val="FFFFFF"/>
              </a:solidFill>
              <a:latin typeface="微软雅黑" pitchFamily="34" charset="-122"/>
            </a:endParaRPr>
          </a:p>
        </p:txBody>
      </p:sp>
      <p:cxnSp>
        <p:nvCxnSpPr>
          <p:cNvPr id="23" name="直接箭头连接符 23"/>
          <p:cNvCxnSpPr>
            <a:stCxn id="5" idx="3"/>
          </p:cNvCxnSpPr>
          <p:nvPr/>
        </p:nvCxnSpPr>
        <p:spPr>
          <a:xfrm>
            <a:off x="1781579" y="3013546"/>
            <a:ext cx="516231" cy="678668"/>
          </a:xfrm>
          <a:prstGeom prst="straightConnector1">
            <a:avLst/>
          </a:prstGeom>
          <a:noFill/>
          <a:ln w="25400" cap="flat">
            <a:solidFill>
              <a:srgbClr val="C00000"/>
            </a:solidFill>
            <a:prstDash val="solid"/>
            <a:round/>
            <a:tailEnd type="arrow"/>
          </a:ln>
          <a:effectLst>
            <a:outerShdw blurRad="38100" dist="23000" dir="5400000" rotWithShape="0">
              <a:srgbClr val="000000">
                <a:alpha val="34999"/>
              </a:srgbClr>
            </a:outerShdw>
          </a:effectLst>
          <a:sp3d/>
        </p:spPr>
        <p:style>
          <a:lnRef idx="0">
            <a:scrgbClr r="0" g="0" b="0"/>
          </a:lnRef>
          <a:fillRef idx="0">
            <a:scrgbClr r="0" g="0" b="0"/>
          </a:fillRef>
          <a:effectRef idx="0">
            <a:scrgbClr r="0" g="0" b="0"/>
          </a:effectRef>
          <a:fontRef idx="none"/>
        </p:style>
      </p:cxnSp>
      <p:cxnSp>
        <p:nvCxnSpPr>
          <p:cNvPr id="24" name="直接箭头连接符 24"/>
          <p:cNvCxnSpPr>
            <a:stCxn id="6" idx="3"/>
          </p:cNvCxnSpPr>
          <p:nvPr/>
        </p:nvCxnSpPr>
        <p:spPr>
          <a:xfrm>
            <a:off x="1781581" y="3470746"/>
            <a:ext cx="467399" cy="221468"/>
          </a:xfrm>
          <a:prstGeom prst="straightConnector1">
            <a:avLst/>
          </a:prstGeom>
          <a:noFill/>
          <a:ln w="25400" cap="flat">
            <a:solidFill>
              <a:srgbClr val="C00000"/>
            </a:solidFill>
            <a:prstDash val="solid"/>
            <a:round/>
            <a:tailEnd type="arrow"/>
          </a:ln>
          <a:effectLst>
            <a:outerShdw blurRad="38100" dist="23000" dir="5400000" rotWithShape="0">
              <a:srgbClr val="000000">
                <a:alpha val="34999"/>
              </a:srgbClr>
            </a:outerShdw>
          </a:effectLst>
          <a:sp3d/>
        </p:spPr>
        <p:style>
          <a:lnRef idx="0">
            <a:scrgbClr r="0" g="0" b="0"/>
          </a:lnRef>
          <a:fillRef idx="0">
            <a:scrgbClr r="0" g="0" b="0"/>
          </a:fillRef>
          <a:effectRef idx="0">
            <a:scrgbClr r="0" g="0" b="0"/>
          </a:effectRef>
          <a:fontRef idx="none"/>
        </p:style>
      </p:cxnSp>
      <p:cxnSp>
        <p:nvCxnSpPr>
          <p:cNvPr id="25" name="直接箭头连接符 25"/>
          <p:cNvCxnSpPr>
            <a:stCxn id="7" idx="3"/>
          </p:cNvCxnSpPr>
          <p:nvPr/>
        </p:nvCxnSpPr>
        <p:spPr>
          <a:xfrm flipV="1">
            <a:off x="1781579" y="3692214"/>
            <a:ext cx="516231" cy="235732"/>
          </a:xfrm>
          <a:prstGeom prst="straightConnector1">
            <a:avLst/>
          </a:prstGeom>
          <a:noFill/>
          <a:ln w="25400" cap="flat">
            <a:solidFill>
              <a:srgbClr val="C00000"/>
            </a:solidFill>
            <a:prstDash val="solid"/>
            <a:round/>
            <a:tailEnd type="arrow"/>
          </a:ln>
          <a:effectLst>
            <a:outerShdw blurRad="38100" dist="23000" dir="5400000" rotWithShape="0">
              <a:srgbClr val="000000">
                <a:alpha val="34999"/>
              </a:srgbClr>
            </a:outerShdw>
          </a:effectLst>
          <a:sp3d/>
        </p:spPr>
        <p:style>
          <a:lnRef idx="0">
            <a:scrgbClr r="0" g="0" b="0"/>
          </a:lnRef>
          <a:fillRef idx="0">
            <a:scrgbClr r="0" g="0" b="0"/>
          </a:fillRef>
          <a:effectRef idx="0">
            <a:scrgbClr r="0" g="0" b="0"/>
          </a:effectRef>
          <a:fontRef idx="none"/>
        </p:style>
      </p:cxnSp>
      <p:cxnSp>
        <p:nvCxnSpPr>
          <p:cNvPr id="26" name="直接箭头连接符 26"/>
          <p:cNvCxnSpPr>
            <a:stCxn id="8" idx="3"/>
          </p:cNvCxnSpPr>
          <p:nvPr/>
        </p:nvCxnSpPr>
        <p:spPr>
          <a:xfrm flipV="1">
            <a:off x="1781579" y="3755625"/>
            <a:ext cx="516231" cy="629520"/>
          </a:xfrm>
          <a:prstGeom prst="straightConnector1">
            <a:avLst/>
          </a:prstGeom>
          <a:noFill/>
          <a:ln w="25400" cap="flat">
            <a:solidFill>
              <a:srgbClr val="C00000"/>
            </a:solidFill>
            <a:prstDash val="solid"/>
            <a:round/>
            <a:tailEnd type="arrow"/>
          </a:ln>
          <a:effectLst>
            <a:outerShdw blurRad="38100" dist="23000" dir="5400000" rotWithShape="0">
              <a:srgbClr val="000000">
                <a:alpha val="34999"/>
              </a:srgbClr>
            </a:outerShdw>
          </a:effectLst>
          <a:sp3d/>
        </p:spPr>
        <p:style>
          <a:lnRef idx="0">
            <a:scrgbClr r="0" g="0" b="0"/>
          </a:lnRef>
          <a:fillRef idx="0">
            <a:scrgbClr r="0" g="0" b="0"/>
          </a:fillRef>
          <a:effectRef idx="0">
            <a:scrgbClr r="0" g="0" b="0"/>
          </a:effectRef>
          <a:fontRef idx="none"/>
        </p:style>
      </p:cxnSp>
      <p:sp>
        <p:nvSpPr>
          <p:cNvPr id="27" name="矩形 26"/>
          <p:cNvSpPr/>
          <p:nvPr/>
        </p:nvSpPr>
        <p:spPr>
          <a:xfrm>
            <a:off x="0" y="721732"/>
            <a:ext cx="9144000" cy="2031325"/>
          </a:xfrm>
          <a:prstGeom prst="rect">
            <a:avLst/>
          </a:prstGeom>
          <a:noFill/>
        </p:spPr>
        <p:txBody>
          <a:bodyPr wrap="square" rtlCol="0">
            <a:spAutoFit/>
          </a:bodyPr>
          <a:lstStyle/>
          <a:p>
            <a:pPr marL="285750" indent="-285750" defTabSz="685165">
              <a:lnSpc>
                <a:spcPct val="150000"/>
              </a:lnSpc>
              <a:buClr>
                <a:srgbClr val="C00000"/>
              </a:buClr>
              <a:buFont typeface="Wingdings" charset="2"/>
              <a:buChar char="n"/>
            </a:pPr>
            <a:r>
              <a:rPr kumimoji="1" lang="zh-CN" altLang="en-US" b="1" dirty="0">
                <a:solidFill>
                  <a:prstClr val="black">
                    <a:lumMod val="95000"/>
                    <a:lumOff val="5000"/>
                  </a:prstClr>
                </a:solidFill>
                <a:latin typeface="微软雅黑"/>
              </a:rPr>
              <a:t>能力开放平台主要解决如何安全、高效的将联通的数据资源开放给合作伙伴的问题。平台通过如下方法既满足合作伙伴对于联通数据的使用要求，同时又保障联通数据的安全性。</a:t>
            </a:r>
          </a:p>
          <a:p>
            <a:pPr marL="285750" indent="-285750" defTabSz="685165">
              <a:lnSpc>
                <a:spcPct val="150000"/>
              </a:lnSpc>
              <a:buClr>
                <a:srgbClr val="C00000"/>
              </a:buClr>
              <a:buFont typeface="Wingdings" charset="2"/>
              <a:buChar char="n"/>
            </a:pPr>
            <a:r>
              <a:rPr kumimoji="1" lang="zh-CN" altLang="en-US" b="1" dirty="0">
                <a:solidFill>
                  <a:prstClr val="black">
                    <a:lumMod val="95000"/>
                    <a:lumOff val="5000"/>
                  </a:prstClr>
                </a:solidFill>
                <a:latin typeface="微软雅黑"/>
              </a:rPr>
              <a:t>平台搭建在联通内网，联通数据不出门，合作伙伴介入联通平台时，需要通过</a:t>
            </a:r>
            <a:r>
              <a:rPr kumimoji="1" lang="en-US" altLang="zh-CN" b="1" dirty="0">
                <a:solidFill>
                  <a:prstClr val="black">
                    <a:lumMod val="95000"/>
                    <a:lumOff val="5000"/>
                  </a:prstClr>
                </a:solidFill>
                <a:latin typeface="微软雅黑"/>
              </a:rPr>
              <a:t>4A</a:t>
            </a:r>
            <a:r>
              <a:rPr kumimoji="1" lang="zh-CN" altLang="en-US" b="1" dirty="0">
                <a:solidFill>
                  <a:prstClr val="black">
                    <a:lumMod val="95000"/>
                    <a:lumOff val="5000"/>
                  </a:prstClr>
                </a:solidFill>
                <a:latin typeface="微软雅黑"/>
              </a:rPr>
              <a:t>堡垒机，操作痕迹可查可追溯，保障联通数据安全。</a:t>
            </a:r>
          </a:p>
          <a:p>
            <a:pPr marL="285750" indent="-285750" defTabSz="685165">
              <a:lnSpc>
                <a:spcPct val="150000"/>
              </a:lnSpc>
              <a:buClr>
                <a:srgbClr val="C00000"/>
              </a:buClr>
              <a:buFont typeface="Wingdings" charset="2"/>
              <a:buChar char="n"/>
            </a:pPr>
            <a:r>
              <a:rPr kumimoji="1" lang="zh-CN" altLang="en-US" b="1" dirty="0">
                <a:solidFill>
                  <a:prstClr val="black">
                    <a:lumMod val="95000"/>
                    <a:lumOff val="5000"/>
                  </a:prstClr>
                </a:solidFill>
                <a:latin typeface="微软雅黑"/>
              </a:rPr>
              <a:t>以多租户的方式进行平台管理运营，各租户之间数据资源共享，硬件、网络、计算资源互不影响，保证各合作伙伴的资源使用稳定及其模型资产安全。</a:t>
            </a:r>
          </a:p>
        </p:txBody>
      </p:sp>
    </p:spTree>
    <p:extLst>
      <p:ext uri="{BB962C8B-B14F-4D97-AF65-F5344CB8AC3E}">
        <p14:creationId xmlns="" xmlns:p14="http://schemas.microsoft.com/office/powerpoint/2010/main" val="46928544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175846" y="1871461"/>
            <a:ext cx="8695545" cy="271662"/>
          </a:xfrm>
          <a:prstGeom prst="rect">
            <a:avLst/>
          </a:prstGeom>
          <a:solidFill>
            <a:schemeClr val="bg1">
              <a:lumMod val="85000"/>
            </a:schemeClr>
          </a:solidFill>
          <a:ln>
            <a:noFill/>
            <a:headEnd/>
            <a:tailEnd/>
          </a:ln>
        </p:spPr>
        <p:style>
          <a:lnRef idx="2">
            <a:schemeClr val="accent4">
              <a:shade val="50000"/>
            </a:schemeClr>
          </a:lnRef>
          <a:fillRef idx="1">
            <a:schemeClr val="accent4"/>
          </a:fillRef>
          <a:effectRef idx="0">
            <a:schemeClr val="accent4"/>
          </a:effectRef>
          <a:fontRef idx="minor">
            <a:schemeClr val="lt1"/>
          </a:fontRef>
        </p:style>
        <p:txBody>
          <a:bodyPr wrap="none" rtlCol="0" anchor="ctr" anchorCtr="0"/>
          <a:lstStyle/>
          <a:p>
            <a:pPr defTabSz="979898" eaLnBrk="0" fontAlgn="base" hangingPunct="0">
              <a:spcBef>
                <a:spcPct val="0"/>
              </a:spcBef>
              <a:spcAft>
                <a:spcPct val="0"/>
              </a:spcAft>
              <a:buClr>
                <a:srgbClr val="CC9900"/>
              </a:buClr>
            </a:pPr>
            <a:r>
              <a:rPr lang="zh-CN" altLang="en-US" sz="1440" b="1" dirty="0">
                <a:solidFill>
                  <a:prstClr val="black"/>
                </a:solidFill>
                <a:cs typeface="+mn-ea"/>
                <a:sym typeface="+mn-lt"/>
              </a:rPr>
              <a:t>联通总部</a:t>
            </a:r>
            <a:r>
              <a:rPr lang="zh-CN" altLang="en-US" sz="1440" b="1" dirty="0" smtClean="0">
                <a:solidFill>
                  <a:prstClr val="black"/>
                </a:solidFill>
                <a:cs typeface="+mn-ea"/>
                <a:sym typeface="+mn-lt"/>
              </a:rPr>
              <a:t>对合作伙伴开放</a:t>
            </a:r>
            <a:r>
              <a:rPr lang="zh-CN" altLang="en-US" sz="1440" b="1" dirty="0">
                <a:solidFill>
                  <a:prstClr val="black"/>
                </a:solidFill>
                <a:cs typeface="+mn-ea"/>
                <a:sym typeface="+mn-lt"/>
              </a:rPr>
              <a:t>的能力服务</a:t>
            </a:r>
          </a:p>
        </p:txBody>
      </p:sp>
      <p:grpSp>
        <p:nvGrpSpPr>
          <p:cNvPr id="3" name="组合 101"/>
          <p:cNvGrpSpPr/>
          <p:nvPr/>
        </p:nvGrpSpPr>
        <p:grpSpPr>
          <a:xfrm>
            <a:off x="140678" y="1871461"/>
            <a:ext cx="8736334" cy="2997116"/>
            <a:chOff x="633593" y="3069384"/>
            <a:chExt cx="7507706" cy="2859946"/>
          </a:xfrm>
        </p:grpSpPr>
        <p:cxnSp>
          <p:nvCxnSpPr>
            <p:cNvPr id="4" name="直接连接符 49"/>
            <p:cNvCxnSpPr/>
            <p:nvPr/>
          </p:nvCxnSpPr>
          <p:spPr>
            <a:xfrm>
              <a:off x="683568" y="3401849"/>
              <a:ext cx="0" cy="252748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50"/>
            <p:cNvCxnSpPr/>
            <p:nvPr/>
          </p:nvCxnSpPr>
          <p:spPr>
            <a:xfrm>
              <a:off x="3146242" y="3401849"/>
              <a:ext cx="0" cy="252748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824898" y="3325318"/>
              <a:ext cx="777686" cy="325996"/>
            </a:xfrm>
            <a:prstGeom prst="rect">
              <a:avLst/>
            </a:prstGeom>
            <a:noFill/>
          </p:spPr>
          <p:txBody>
            <a:bodyPr wrap="square" rtlCol="0">
              <a:spAutoFit/>
            </a:bodyPr>
            <a:lstStyle/>
            <a:p>
              <a:pPr algn="ctr" defTabSz="914400" fontAlgn="base">
                <a:spcBef>
                  <a:spcPct val="0"/>
                </a:spcBef>
                <a:spcAft>
                  <a:spcPct val="0"/>
                </a:spcAft>
              </a:pPr>
              <a:r>
                <a:rPr lang="en-US" altLang="zh-CN" sz="1620" b="1" dirty="0">
                  <a:solidFill>
                    <a:prstClr val="black"/>
                  </a:solidFill>
                  <a:cs typeface="+mn-ea"/>
                  <a:sym typeface="+mn-lt"/>
                </a:rPr>
                <a:t>IaaS</a:t>
              </a:r>
              <a:endParaRPr lang="zh-CN" altLang="en-US" sz="1620" b="1" dirty="0">
                <a:solidFill>
                  <a:prstClr val="black"/>
                </a:solidFill>
                <a:cs typeface="+mn-ea"/>
                <a:sym typeface="+mn-lt"/>
              </a:endParaRPr>
            </a:p>
          </p:txBody>
        </p:sp>
        <p:pic>
          <p:nvPicPr>
            <p:cNvPr id="7" name="图片 6"/>
            <p:cNvPicPr>
              <a:picLocks noChangeAspect="1"/>
            </p:cNvPicPr>
            <p:nvPr/>
          </p:nvPicPr>
          <p:blipFill>
            <a:blip r:embed="rId2" cstate="print"/>
            <a:stretch>
              <a:fillRect/>
            </a:stretch>
          </p:blipFill>
          <p:spPr>
            <a:xfrm>
              <a:off x="893000" y="4114729"/>
              <a:ext cx="771525" cy="728663"/>
            </a:xfrm>
            <a:prstGeom prst="rect">
              <a:avLst/>
            </a:prstGeom>
          </p:spPr>
        </p:pic>
        <p:sp>
          <p:nvSpPr>
            <p:cNvPr id="8" name="文本框 25"/>
            <p:cNvSpPr txBox="1"/>
            <p:nvPr/>
          </p:nvSpPr>
          <p:spPr>
            <a:xfrm>
              <a:off x="663006" y="3558010"/>
              <a:ext cx="1101722" cy="246700"/>
            </a:xfrm>
            <a:prstGeom prst="rect">
              <a:avLst/>
            </a:prstGeom>
            <a:noFill/>
          </p:spPr>
          <p:txBody>
            <a:bodyPr wrap="square" rtlCol="0">
              <a:spAutoFit/>
            </a:bodyPr>
            <a:lstStyle/>
            <a:p>
              <a:pPr algn="ctr" defTabSz="914400" fontAlgn="base">
                <a:spcBef>
                  <a:spcPct val="0"/>
                </a:spcBef>
                <a:spcAft>
                  <a:spcPct val="0"/>
                </a:spcAft>
              </a:pPr>
              <a:r>
                <a:rPr lang="zh-CN" altLang="en-US" sz="1080" b="1" dirty="0">
                  <a:solidFill>
                    <a:prstClr val="black"/>
                  </a:solidFill>
                  <a:cs typeface="+mn-ea"/>
                  <a:sym typeface="+mn-lt"/>
                </a:rPr>
                <a:t>设施能力开放</a:t>
              </a:r>
            </a:p>
          </p:txBody>
        </p:sp>
        <p:sp>
          <p:nvSpPr>
            <p:cNvPr id="9" name="文本框 52"/>
            <p:cNvSpPr txBox="1"/>
            <p:nvPr/>
          </p:nvSpPr>
          <p:spPr>
            <a:xfrm>
              <a:off x="633593" y="5281258"/>
              <a:ext cx="1296144" cy="405293"/>
            </a:xfrm>
            <a:prstGeom prst="rect">
              <a:avLst/>
            </a:prstGeom>
            <a:noFill/>
          </p:spPr>
          <p:txBody>
            <a:bodyPr wrap="square" rtlCol="0">
              <a:spAutoFit/>
            </a:bodyPr>
            <a:lstStyle/>
            <a:p>
              <a:pPr algn="ctr" defTabSz="914400" fontAlgn="base">
                <a:spcBef>
                  <a:spcPct val="0"/>
                </a:spcBef>
                <a:spcAft>
                  <a:spcPct val="0"/>
                </a:spcAft>
              </a:pPr>
              <a:r>
                <a:rPr lang="zh-CN" altLang="en-US" sz="1080" b="1" dirty="0">
                  <a:solidFill>
                    <a:prstClr val="black"/>
                  </a:solidFill>
                  <a:cs typeface="+mn-ea"/>
                  <a:sym typeface="+mn-lt"/>
                </a:rPr>
                <a:t>稳定可靠的主机设备、网络资源</a:t>
              </a:r>
              <a:endParaRPr lang="en-US" altLang="zh-CN" sz="1080" b="1" dirty="0">
                <a:solidFill>
                  <a:prstClr val="black"/>
                </a:solidFill>
                <a:cs typeface="+mn-ea"/>
                <a:sym typeface="+mn-lt"/>
              </a:endParaRPr>
            </a:p>
          </p:txBody>
        </p:sp>
        <p:cxnSp>
          <p:nvCxnSpPr>
            <p:cNvPr id="10" name="直接连接符 55"/>
            <p:cNvCxnSpPr/>
            <p:nvPr/>
          </p:nvCxnSpPr>
          <p:spPr>
            <a:xfrm>
              <a:off x="689299" y="3384142"/>
              <a:ext cx="7452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bwMode="auto">
            <a:xfrm>
              <a:off x="663815" y="3069384"/>
              <a:ext cx="7472653" cy="259229"/>
            </a:xfrm>
            <a:prstGeom prst="rect">
              <a:avLst/>
            </a:prstGeom>
            <a:solidFill>
              <a:schemeClr val="bg1">
                <a:lumMod val="85000"/>
              </a:schemeClr>
            </a:solidFill>
            <a:ln>
              <a:noFill/>
              <a:headEnd/>
              <a:tailEnd/>
            </a:ln>
          </p:spPr>
          <p:style>
            <a:lnRef idx="2">
              <a:schemeClr val="accent4">
                <a:shade val="50000"/>
              </a:schemeClr>
            </a:lnRef>
            <a:fillRef idx="1">
              <a:schemeClr val="accent4"/>
            </a:fillRef>
            <a:effectRef idx="0">
              <a:schemeClr val="accent4"/>
            </a:effectRef>
            <a:fontRef idx="minor">
              <a:schemeClr val="lt1"/>
            </a:fontRef>
          </p:style>
          <p:txBody>
            <a:bodyPr wrap="none" rtlCol="0" anchor="ctr" anchorCtr="0"/>
            <a:lstStyle/>
            <a:p>
              <a:pPr defTabSz="979898" eaLnBrk="0" fontAlgn="base" hangingPunct="0">
                <a:spcBef>
                  <a:spcPct val="0"/>
                </a:spcBef>
                <a:spcAft>
                  <a:spcPct val="0"/>
                </a:spcAft>
                <a:buClr>
                  <a:srgbClr val="CC9900"/>
                </a:buClr>
              </a:pPr>
              <a:r>
                <a:rPr lang="zh-CN" altLang="en-US" sz="1440" b="1" dirty="0">
                  <a:solidFill>
                    <a:prstClr val="black"/>
                  </a:solidFill>
                  <a:cs typeface="+mn-ea"/>
                  <a:sym typeface="+mn-lt"/>
                </a:rPr>
                <a:t>联通总部</a:t>
              </a:r>
              <a:r>
                <a:rPr lang="zh-CN" altLang="en-US" sz="1440" b="1" dirty="0" smtClean="0">
                  <a:solidFill>
                    <a:prstClr val="black"/>
                  </a:solidFill>
                  <a:cs typeface="+mn-ea"/>
                  <a:sym typeface="+mn-lt"/>
                </a:rPr>
                <a:t>对合作伙伴开放</a:t>
              </a:r>
              <a:r>
                <a:rPr lang="zh-CN" altLang="en-US" sz="1440" b="1" dirty="0">
                  <a:solidFill>
                    <a:prstClr val="black"/>
                  </a:solidFill>
                  <a:cs typeface="+mn-ea"/>
                  <a:sym typeface="+mn-lt"/>
                </a:rPr>
                <a:t>的能力服务</a:t>
              </a:r>
            </a:p>
          </p:txBody>
        </p:sp>
        <p:cxnSp>
          <p:nvCxnSpPr>
            <p:cNvPr id="12" name="直接连接符 57"/>
            <p:cNvCxnSpPr/>
            <p:nvPr/>
          </p:nvCxnSpPr>
          <p:spPr>
            <a:xfrm>
              <a:off x="1873779" y="3401849"/>
              <a:ext cx="0" cy="24948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58"/>
            <p:cNvCxnSpPr/>
            <p:nvPr/>
          </p:nvCxnSpPr>
          <p:spPr>
            <a:xfrm>
              <a:off x="6775445" y="3401849"/>
              <a:ext cx="0" cy="252748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59"/>
            <p:cNvCxnSpPr/>
            <p:nvPr/>
          </p:nvCxnSpPr>
          <p:spPr>
            <a:xfrm>
              <a:off x="8136396" y="3401849"/>
              <a:ext cx="0" cy="252748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文本框 70"/>
            <p:cNvSpPr txBox="1"/>
            <p:nvPr/>
          </p:nvSpPr>
          <p:spPr>
            <a:xfrm>
              <a:off x="1923499" y="3504918"/>
              <a:ext cx="777686" cy="226875"/>
            </a:xfrm>
            <a:prstGeom prst="rect">
              <a:avLst/>
            </a:prstGeom>
            <a:noFill/>
            <a:ln>
              <a:solidFill>
                <a:schemeClr val="bg1">
                  <a:lumMod val="85000"/>
                </a:schemeClr>
              </a:solidFill>
            </a:ln>
          </p:spPr>
          <p:txBody>
            <a:bodyPr wrap="square" rtlCol="0">
              <a:spAutoFit/>
            </a:bodyPr>
            <a:lstStyle/>
            <a:p>
              <a:pPr algn="ctr" defTabSz="914400" fontAlgn="base">
                <a:spcBef>
                  <a:spcPct val="0"/>
                </a:spcBef>
                <a:spcAft>
                  <a:spcPct val="0"/>
                </a:spcAft>
              </a:pPr>
              <a:r>
                <a:rPr lang="zh-CN" altLang="en-US" sz="945" b="1" dirty="0">
                  <a:solidFill>
                    <a:prstClr val="black"/>
                  </a:solidFill>
                  <a:cs typeface="+mn-ea"/>
                  <a:sym typeface="+mn-lt"/>
                </a:rPr>
                <a:t>应用主机</a:t>
              </a:r>
              <a:endParaRPr lang="en-US" altLang="zh-CN" sz="945" b="1" dirty="0">
                <a:solidFill>
                  <a:prstClr val="black"/>
                </a:solidFill>
                <a:cs typeface="+mn-ea"/>
                <a:sym typeface="+mn-lt"/>
              </a:endParaRPr>
            </a:p>
          </p:txBody>
        </p:sp>
        <p:sp>
          <p:nvSpPr>
            <p:cNvPr id="16" name="文本框 71"/>
            <p:cNvSpPr txBox="1"/>
            <p:nvPr/>
          </p:nvSpPr>
          <p:spPr>
            <a:xfrm>
              <a:off x="1979712" y="3725885"/>
              <a:ext cx="1231337" cy="220267"/>
            </a:xfrm>
            <a:prstGeom prst="rect">
              <a:avLst/>
            </a:prstGeom>
            <a:noFill/>
          </p:spPr>
          <p:txBody>
            <a:bodyPr wrap="square" rtlCol="0">
              <a:spAutoFit/>
            </a:bodyPr>
            <a:lstStyle/>
            <a:p>
              <a:pPr defTabSz="914400" fontAlgn="base">
                <a:spcBef>
                  <a:spcPct val="0"/>
                </a:spcBef>
                <a:spcAft>
                  <a:spcPct val="0"/>
                </a:spcAft>
              </a:pPr>
              <a:r>
                <a:rPr lang="zh-CN" altLang="en-US" sz="900" b="1" dirty="0">
                  <a:solidFill>
                    <a:prstClr val="black"/>
                  </a:solidFill>
                  <a:cs typeface="+mn-ea"/>
                  <a:sym typeface="+mn-lt"/>
                </a:rPr>
                <a:t>租户应用发布环境</a:t>
              </a:r>
              <a:endParaRPr lang="en-US" altLang="zh-CN" sz="900" b="1" dirty="0">
                <a:solidFill>
                  <a:prstClr val="black"/>
                </a:solidFill>
                <a:cs typeface="+mn-ea"/>
                <a:sym typeface="+mn-lt"/>
              </a:endParaRPr>
            </a:p>
          </p:txBody>
        </p:sp>
        <p:sp>
          <p:nvSpPr>
            <p:cNvPr id="17" name="文本框 72"/>
            <p:cNvSpPr txBox="1"/>
            <p:nvPr/>
          </p:nvSpPr>
          <p:spPr>
            <a:xfrm>
              <a:off x="1923499" y="4733389"/>
              <a:ext cx="785232" cy="226875"/>
            </a:xfrm>
            <a:prstGeom prst="rect">
              <a:avLst/>
            </a:prstGeom>
            <a:noFill/>
            <a:ln>
              <a:solidFill>
                <a:schemeClr val="bg1">
                  <a:lumMod val="85000"/>
                </a:schemeClr>
              </a:solidFill>
            </a:ln>
          </p:spPr>
          <p:txBody>
            <a:bodyPr wrap="square" rtlCol="0">
              <a:spAutoFit/>
            </a:bodyPr>
            <a:lstStyle/>
            <a:p>
              <a:pPr algn="ctr" defTabSz="914400" fontAlgn="base">
                <a:spcBef>
                  <a:spcPct val="0"/>
                </a:spcBef>
                <a:spcAft>
                  <a:spcPct val="0"/>
                </a:spcAft>
              </a:pPr>
              <a:r>
                <a:rPr lang="zh-CN" altLang="en-US" sz="945" b="1" dirty="0">
                  <a:solidFill>
                    <a:prstClr val="black"/>
                  </a:solidFill>
                  <a:cs typeface="+mn-ea"/>
                  <a:sym typeface="+mn-lt"/>
                </a:rPr>
                <a:t>计算队列</a:t>
              </a:r>
              <a:endParaRPr lang="en-US" altLang="zh-CN" sz="945" b="1" dirty="0">
                <a:solidFill>
                  <a:prstClr val="black"/>
                </a:solidFill>
                <a:cs typeface="+mn-ea"/>
                <a:sym typeface="+mn-lt"/>
              </a:endParaRPr>
            </a:p>
          </p:txBody>
        </p:sp>
        <p:sp>
          <p:nvSpPr>
            <p:cNvPr id="18" name="文本框 73"/>
            <p:cNvSpPr txBox="1"/>
            <p:nvPr/>
          </p:nvSpPr>
          <p:spPr>
            <a:xfrm>
              <a:off x="1923499" y="4114729"/>
              <a:ext cx="777686" cy="226875"/>
            </a:xfrm>
            <a:prstGeom prst="rect">
              <a:avLst/>
            </a:prstGeom>
            <a:noFill/>
            <a:ln>
              <a:solidFill>
                <a:schemeClr val="bg1">
                  <a:lumMod val="85000"/>
                </a:schemeClr>
              </a:solidFill>
            </a:ln>
          </p:spPr>
          <p:txBody>
            <a:bodyPr wrap="square" rtlCol="0">
              <a:spAutoFit/>
            </a:bodyPr>
            <a:lstStyle/>
            <a:p>
              <a:pPr algn="ctr" defTabSz="914400" fontAlgn="base">
                <a:spcBef>
                  <a:spcPct val="0"/>
                </a:spcBef>
                <a:spcAft>
                  <a:spcPct val="0"/>
                </a:spcAft>
              </a:pPr>
              <a:r>
                <a:rPr lang="en-US" altLang="zh-CN" sz="945" b="1" dirty="0">
                  <a:solidFill>
                    <a:prstClr val="black"/>
                  </a:solidFill>
                  <a:cs typeface="+mn-ea"/>
                  <a:sym typeface="+mn-lt"/>
                </a:rPr>
                <a:t>HDFS</a:t>
              </a:r>
            </a:p>
          </p:txBody>
        </p:sp>
        <p:sp>
          <p:nvSpPr>
            <p:cNvPr id="19" name="文本框 74"/>
            <p:cNvSpPr txBox="1"/>
            <p:nvPr/>
          </p:nvSpPr>
          <p:spPr>
            <a:xfrm>
              <a:off x="1923499" y="5449134"/>
              <a:ext cx="785232" cy="226875"/>
            </a:xfrm>
            <a:prstGeom prst="rect">
              <a:avLst/>
            </a:prstGeom>
            <a:noFill/>
            <a:ln>
              <a:solidFill>
                <a:schemeClr val="bg1">
                  <a:lumMod val="85000"/>
                </a:schemeClr>
              </a:solidFill>
            </a:ln>
          </p:spPr>
          <p:txBody>
            <a:bodyPr wrap="square" rtlCol="0">
              <a:spAutoFit/>
            </a:bodyPr>
            <a:lstStyle/>
            <a:p>
              <a:pPr algn="ctr" defTabSz="914400" fontAlgn="base">
                <a:spcBef>
                  <a:spcPct val="0"/>
                </a:spcBef>
                <a:spcAft>
                  <a:spcPct val="0"/>
                </a:spcAft>
              </a:pPr>
              <a:r>
                <a:rPr lang="zh-CN" altLang="en-US" sz="945" b="1" dirty="0">
                  <a:solidFill>
                    <a:prstClr val="black"/>
                  </a:solidFill>
                  <a:cs typeface="+mn-ea"/>
                  <a:sym typeface="+mn-lt"/>
                </a:rPr>
                <a:t>认证平台</a:t>
              </a:r>
              <a:endParaRPr lang="en-US" altLang="zh-CN" sz="945" b="1" dirty="0">
                <a:solidFill>
                  <a:prstClr val="black"/>
                </a:solidFill>
                <a:cs typeface="+mn-ea"/>
                <a:sym typeface="+mn-lt"/>
              </a:endParaRPr>
            </a:p>
          </p:txBody>
        </p:sp>
        <p:sp>
          <p:nvSpPr>
            <p:cNvPr id="20" name="文本框 75"/>
            <p:cNvSpPr txBox="1"/>
            <p:nvPr/>
          </p:nvSpPr>
          <p:spPr>
            <a:xfrm>
              <a:off x="1979712" y="5690665"/>
              <a:ext cx="1231337" cy="220267"/>
            </a:xfrm>
            <a:prstGeom prst="rect">
              <a:avLst/>
            </a:prstGeom>
            <a:noFill/>
          </p:spPr>
          <p:txBody>
            <a:bodyPr wrap="square" rtlCol="0">
              <a:spAutoFit/>
            </a:bodyPr>
            <a:lstStyle/>
            <a:p>
              <a:pPr defTabSz="914400" fontAlgn="base">
                <a:spcBef>
                  <a:spcPct val="0"/>
                </a:spcBef>
                <a:spcAft>
                  <a:spcPct val="0"/>
                </a:spcAft>
              </a:pPr>
              <a:r>
                <a:rPr lang="zh-CN" altLang="en-US" sz="900" b="1" dirty="0">
                  <a:solidFill>
                    <a:prstClr val="black"/>
                  </a:solidFill>
                  <a:cs typeface="+mn-ea"/>
                  <a:sym typeface="+mn-lt"/>
                </a:rPr>
                <a:t>联通网络访问认证</a:t>
              </a:r>
              <a:endParaRPr lang="en-US" altLang="zh-CN" sz="900" b="1" dirty="0">
                <a:solidFill>
                  <a:prstClr val="black"/>
                </a:solidFill>
                <a:cs typeface="+mn-ea"/>
                <a:sym typeface="+mn-lt"/>
              </a:endParaRPr>
            </a:p>
          </p:txBody>
        </p:sp>
        <p:sp>
          <p:nvSpPr>
            <p:cNvPr id="21" name="文本框 76"/>
            <p:cNvSpPr txBox="1"/>
            <p:nvPr/>
          </p:nvSpPr>
          <p:spPr>
            <a:xfrm>
              <a:off x="1979712" y="4954357"/>
              <a:ext cx="1231337" cy="220267"/>
            </a:xfrm>
            <a:prstGeom prst="rect">
              <a:avLst/>
            </a:prstGeom>
            <a:noFill/>
          </p:spPr>
          <p:txBody>
            <a:bodyPr wrap="square" rtlCol="0">
              <a:spAutoFit/>
            </a:bodyPr>
            <a:lstStyle/>
            <a:p>
              <a:pPr defTabSz="914400" fontAlgn="base">
                <a:spcBef>
                  <a:spcPct val="0"/>
                </a:spcBef>
                <a:spcAft>
                  <a:spcPct val="0"/>
                </a:spcAft>
              </a:pPr>
              <a:r>
                <a:rPr lang="zh-CN" altLang="en-US" sz="900" b="1" dirty="0">
                  <a:solidFill>
                    <a:prstClr val="black"/>
                  </a:solidFill>
                  <a:cs typeface="+mn-ea"/>
                  <a:sym typeface="+mn-lt"/>
                </a:rPr>
                <a:t>计算资源分配</a:t>
              </a:r>
              <a:endParaRPr lang="en-US" altLang="zh-CN" sz="900" b="1" dirty="0">
                <a:solidFill>
                  <a:prstClr val="black"/>
                </a:solidFill>
                <a:cs typeface="+mn-ea"/>
                <a:sym typeface="+mn-lt"/>
              </a:endParaRPr>
            </a:p>
          </p:txBody>
        </p:sp>
        <p:sp>
          <p:nvSpPr>
            <p:cNvPr id="22" name="文本框 77"/>
            <p:cNvSpPr txBox="1"/>
            <p:nvPr/>
          </p:nvSpPr>
          <p:spPr>
            <a:xfrm>
              <a:off x="1979712" y="4335697"/>
              <a:ext cx="1231337" cy="220267"/>
            </a:xfrm>
            <a:prstGeom prst="rect">
              <a:avLst/>
            </a:prstGeom>
            <a:noFill/>
          </p:spPr>
          <p:txBody>
            <a:bodyPr wrap="square" rtlCol="0">
              <a:spAutoFit/>
            </a:bodyPr>
            <a:lstStyle/>
            <a:p>
              <a:pPr defTabSz="914400" fontAlgn="base">
                <a:spcBef>
                  <a:spcPct val="0"/>
                </a:spcBef>
                <a:spcAft>
                  <a:spcPct val="0"/>
                </a:spcAft>
              </a:pPr>
              <a:r>
                <a:rPr lang="zh-CN" altLang="en-US" sz="900" b="1" dirty="0">
                  <a:solidFill>
                    <a:prstClr val="black"/>
                  </a:solidFill>
                  <a:cs typeface="+mn-ea"/>
                  <a:sym typeface="+mn-lt"/>
                </a:rPr>
                <a:t>分布式文件处理架构</a:t>
              </a:r>
              <a:endParaRPr lang="en-US" altLang="zh-CN" sz="900" b="1" dirty="0">
                <a:solidFill>
                  <a:prstClr val="black"/>
                </a:solidFill>
                <a:cs typeface="+mn-ea"/>
                <a:sym typeface="+mn-lt"/>
              </a:endParaRPr>
            </a:p>
          </p:txBody>
        </p:sp>
        <p:cxnSp>
          <p:nvCxnSpPr>
            <p:cNvPr id="23" name="直接连接符 68"/>
            <p:cNvCxnSpPr/>
            <p:nvPr/>
          </p:nvCxnSpPr>
          <p:spPr>
            <a:xfrm>
              <a:off x="1867795" y="4049921"/>
              <a:ext cx="126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文本框 79"/>
            <p:cNvSpPr txBox="1"/>
            <p:nvPr/>
          </p:nvSpPr>
          <p:spPr>
            <a:xfrm>
              <a:off x="3372941" y="3325318"/>
              <a:ext cx="777686" cy="325996"/>
            </a:xfrm>
            <a:prstGeom prst="rect">
              <a:avLst/>
            </a:prstGeom>
            <a:noFill/>
          </p:spPr>
          <p:txBody>
            <a:bodyPr wrap="square" rtlCol="0">
              <a:spAutoFit/>
            </a:bodyPr>
            <a:lstStyle/>
            <a:p>
              <a:pPr algn="ctr" defTabSz="914400" fontAlgn="base">
                <a:spcBef>
                  <a:spcPct val="0"/>
                </a:spcBef>
                <a:spcAft>
                  <a:spcPct val="0"/>
                </a:spcAft>
              </a:pPr>
              <a:r>
                <a:rPr lang="en-US" altLang="zh-CN" sz="1620" b="1" dirty="0">
                  <a:solidFill>
                    <a:prstClr val="black"/>
                  </a:solidFill>
                  <a:cs typeface="+mn-ea"/>
                  <a:sym typeface="+mn-lt"/>
                </a:rPr>
                <a:t>PaaS</a:t>
              </a:r>
              <a:endParaRPr lang="zh-CN" altLang="en-US" sz="1620" b="1" dirty="0">
                <a:solidFill>
                  <a:prstClr val="black"/>
                </a:solidFill>
                <a:cs typeface="+mn-ea"/>
                <a:sym typeface="+mn-lt"/>
              </a:endParaRPr>
            </a:p>
          </p:txBody>
        </p:sp>
        <p:sp>
          <p:nvSpPr>
            <p:cNvPr id="25" name="文本框 80"/>
            <p:cNvSpPr txBox="1"/>
            <p:nvPr/>
          </p:nvSpPr>
          <p:spPr>
            <a:xfrm>
              <a:off x="3211049" y="3558010"/>
              <a:ext cx="1101722" cy="246700"/>
            </a:xfrm>
            <a:prstGeom prst="rect">
              <a:avLst/>
            </a:prstGeom>
            <a:noFill/>
          </p:spPr>
          <p:txBody>
            <a:bodyPr wrap="square" rtlCol="0">
              <a:spAutoFit/>
            </a:bodyPr>
            <a:lstStyle/>
            <a:p>
              <a:pPr algn="ctr" defTabSz="914400" fontAlgn="base">
                <a:spcBef>
                  <a:spcPct val="0"/>
                </a:spcBef>
                <a:spcAft>
                  <a:spcPct val="0"/>
                </a:spcAft>
              </a:pPr>
              <a:r>
                <a:rPr lang="zh-CN" altLang="en-US" sz="1080" b="1" dirty="0">
                  <a:solidFill>
                    <a:prstClr val="black"/>
                  </a:solidFill>
                  <a:cs typeface="+mn-ea"/>
                  <a:sym typeface="+mn-lt"/>
                </a:rPr>
                <a:t>组件能力开放</a:t>
              </a:r>
            </a:p>
          </p:txBody>
        </p:sp>
        <p:pic>
          <p:nvPicPr>
            <p:cNvPr id="26" name="图片 25"/>
            <p:cNvPicPr>
              <a:picLocks noChangeAspect="1"/>
            </p:cNvPicPr>
            <p:nvPr/>
          </p:nvPicPr>
          <p:blipFill>
            <a:blip r:embed="rId3" cstate="print"/>
            <a:stretch>
              <a:fillRect/>
            </a:stretch>
          </p:blipFill>
          <p:spPr>
            <a:xfrm>
              <a:off x="3340663" y="4114729"/>
              <a:ext cx="754380" cy="702945"/>
            </a:xfrm>
            <a:prstGeom prst="rect">
              <a:avLst/>
            </a:prstGeom>
          </p:spPr>
        </p:pic>
        <p:cxnSp>
          <p:nvCxnSpPr>
            <p:cNvPr id="27" name="直接连接符 72"/>
            <p:cNvCxnSpPr/>
            <p:nvPr/>
          </p:nvCxnSpPr>
          <p:spPr>
            <a:xfrm>
              <a:off x="4377578" y="3401849"/>
              <a:ext cx="0" cy="24948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文本框 82"/>
            <p:cNvSpPr txBox="1"/>
            <p:nvPr/>
          </p:nvSpPr>
          <p:spPr>
            <a:xfrm>
              <a:off x="3146242" y="5281258"/>
              <a:ext cx="1296144" cy="405293"/>
            </a:xfrm>
            <a:prstGeom prst="rect">
              <a:avLst/>
            </a:prstGeom>
            <a:noFill/>
          </p:spPr>
          <p:txBody>
            <a:bodyPr wrap="square" rtlCol="0">
              <a:spAutoFit/>
            </a:bodyPr>
            <a:lstStyle/>
            <a:p>
              <a:pPr algn="ctr" defTabSz="914400" fontAlgn="base">
                <a:spcBef>
                  <a:spcPct val="0"/>
                </a:spcBef>
                <a:spcAft>
                  <a:spcPct val="0"/>
                </a:spcAft>
              </a:pPr>
              <a:r>
                <a:rPr lang="zh-CN" altLang="en-US" sz="1080" b="1" dirty="0">
                  <a:solidFill>
                    <a:prstClr val="black"/>
                  </a:solidFill>
                  <a:cs typeface="+mn-ea"/>
                  <a:sym typeface="+mn-lt"/>
                </a:rPr>
                <a:t>多样性的组件、数据、产品等资源</a:t>
              </a:r>
              <a:endParaRPr lang="en-US" altLang="zh-CN" sz="1080" b="1" dirty="0">
                <a:solidFill>
                  <a:prstClr val="black"/>
                </a:solidFill>
                <a:cs typeface="+mn-ea"/>
                <a:sym typeface="+mn-lt"/>
              </a:endParaRPr>
            </a:p>
          </p:txBody>
        </p:sp>
        <p:sp>
          <p:nvSpPr>
            <p:cNvPr id="29" name="文本框 83"/>
            <p:cNvSpPr txBox="1"/>
            <p:nvPr/>
          </p:nvSpPr>
          <p:spPr>
            <a:xfrm>
              <a:off x="4442386" y="3504918"/>
              <a:ext cx="777686" cy="226875"/>
            </a:xfrm>
            <a:prstGeom prst="rect">
              <a:avLst/>
            </a:prstGeom>
            <a:noFill/>
            <a:ln>
              <a:solidFill>
                <a:schemeClr val="bg1">
                  <a:lumMod val="85000"/>
                </a:schemeClr>
              </a:solidFill>
            </a:ln>
          </p:spPr>
          <p:txBody>
            <a:bodyPr wrap="square" rtlCol="0">
              <a:spAutoFit/>
            </a:bodyPr>
            <a:lstStyle/>
            <a:p>
              <a:pPr algn="ctr" defTabSz="914400" fontAlgn="base">
                <a:spcBef>
                  <a:spcPct val="0"/>
                </a:spcBef>
                <a:spcAft>
                  <a:spcPct val="0"/>
                </a:spcAft>
              </a:pPr>
              <a:r>
                <a:rPr lang="zh-CN" altLang="en-US" sz="945" b="1" dirty="0">
                  <a:solidFill>
                    <a:prstClr val="black"/>
                  </a:solidFill>
                  <a:cs typeface="+mn-ea"/>
                  <a:sym typeface="+mn-lt"/>
                </a:rPr>
                <a:t>数据库</a:t>
              </a:r>
              <a:endParaRPr lang="en-US" altLang="zh-CN" sz="945" b="1" dirty="0">
                <a:solidFill>
                  <a:prstClr val="black"/>
                </a:solidFill>
                <a:cs typeface="+mn-ea"/>
                <a:sym typeface="+mn-lt"/>
              </a:endParaRPr>
            </a:p>
          </p:txBody>
        </p:sp>
        <p:sp>
          <p:nvSpPr>
            <p:cNvPr id="30" name="文本框 84"/>
            <p:cNvSpPr txBox="1"/>
            <p:nvPr/>
          </p:nvSpPr>
          <p:spPr>
            <a:xfrm>
              <a:off x="4507193" y="3752432"/>
              <a:ext cx="842494" cy="484589"/>
            </a:xfrm>
            <a:prstGeom prst="rect">
              <a:avLst/>
            </a:prstGeom>
            <a:noFill/>
          </p:spPr>
          <p:txBody>
            <a:bodyPr wrap="square" rtlCol="0">
              <a:spAutoFit/>
            </a:bodyPr>
            <a:lstStyle/>
            <a:p>
              <a:pPr marL="97200" indent="-97200" defTabSz="914400" fontAlgn="base">
                <a:spcBef>
                  <a:spcPct val="0"/>
                </a:spcBef>
                <a:spcAft>
                  <a:spcPct val="0"/>
                </a:spcAft>
                <a:buFont typeface="Arial" panose="020B0604020202020204" pitchFamily="34" charset="0"/>
                <a:buChar char="•"/>
              </a:pPr>
              <a:r>
                <a:rPr lang="en-US" altLang="zh-CN" sz="900" b="1" dirty="0">
                  <a:solidFill>
                    <a:prstClr val="black"/>
                  </a:solidFill>
                  <a:cs typeface="+mn-ea"/>
                  <a:sym typeface="+mn-lt"/>
                </a:rPr>
                <a:t>Oracle</a:t>
              </a:r>
            </a:p>
            <a:p>
              <a:pPr marL="97200" indent="-97200" defTabSz="914400" fontAlgn="base">
                <a:spcBef>
                  <a:spcPct val="0"/>
                </a:spcBef>
                <a:spcAft>
                  <a:spcPct val="0"/>
                </a:spcAft>
                <a:buFont typeface="Arial" panose="020B0604020202020204" pitchFamily="34" charset="0"/>
                <a:buChar char="•"/>
              </a:pPr>
              <a:r>
                <a:rPr lang="en-US" altLang="zh-CN" sz="900" b="1" dirty="0">
                  <a:solidFill>
                    <a:prstClr val="black"/>
                  </a:solidFill>
                  <a:cs typeface="+mn-ea"/>
                  <a:sym typeface="+mn-lt"/>
                </a:rPr>
                <a:t>Xcloud</a:t>
              </a:r>
            </a:p>
            <a:p>
              <a:pPr marL="97200" indent="-97200" defTabSz="914400" fontAlgn="base">
                <a:spcBef>
                  <a:spcPct val="0"/>
                </a:spcBef>
                <a:spcAft>
                  <a:spcPct val="0"/>
                </a:spcAft>
                <a:buFont typeface="Arial" panose="020B0604020202020204" pitchFamily="34" charset="0"/>
                <a:buChar char="•"/>
              </a:pPr>
              <a:r>
                <a:rPr lang="en-US" altLang="zh-CN" sz="900" b="1" dirty="0">
                  <a:solidFill>
                    <a:prstClr val="black"/>
                  </a:solidFill>
                  <a:cs typeface="+mn-ea"/>
                  <a:sym typeface="+mn-lt"/>
                </a:rPr>
                <a:t>Hadoop</a:t>
              </a:r>
            </a:p>
          </p:txBody>
        </p:sp>
        <p:sp>
          <p:nvSpPr>
            <p:cNvPr id="31" name="文本框 85"/>
            <p:cNvSpPr txBox="1"/>
            <p:nvPr/>
          </p:nvSpPr>
          <p:spPr>
            <a:xfrm>
              <a:off x="4442386" y="4309151"/>
              <a:ext cx="777686" cy="226875"/>
            </a:xfrm>
            <a:prstGeom prst="rect">
              <a:avLst/>
            </a:prstGeom>
            <a:noFill/>
            <a:ln>
              <a:solidFill>
                <a:schemeClr val="bg1">
                  <a:lumMod val="85000"/>
                </a:schemeClr>
              </a:solidFill>
            </a:ln>
          </p:spPr>
          <p:txBody>
            <a:bodyPr wrap="square" rtlCol="0">
              <a:spAutoFit/>
            </a:bodyPr>
            <a:lstStyle/>
            <a:p>
              <a:pPr algn="ctr" defTabSz="914400" fontAlgn="base">
                <a:spcBef>
                  <a:spcPct val="0"/>
                </a:spcBef>
                <a:spcAft>
                  <a:spcPct val="0"/>
                </a:spcAft>
              </a:pPr>
              <a:r>
                <a:rPr lang="zh-CN" altLang="en-US" sz="945" b="1" dirty="0">
                  <a:solidFill>
                    <a:prstClr val="black"/>
                  </a:solidFill>
                  <a:cs typeface="+mn-ea"/>
                  <a:sym typeface="+mn-lt"/>
                </a:rPr>
                <a:t>数据</a:t>
              </a:r>
              <a:endParaRPr lang="en-US" altLang="zh-CN" sz="945" b="1" dirty="0">
                <a:solidFill>
                  <a:prstClr val="black"/>
                </a:solidFill>
                <a:cs typeface="+mn-ea"/>
                <a:sym typeface="+mn-lt"/>
              </a:endParaRPr>
            </a:p>
          </p:txBody>
        </p:sp>
        <p:sp>
          <p:nvSpPr>
            <p:cNvPr id="32" name="文本框 86"/>
            <p:cNvSpPr txBox="1"/>
            <p:nvPr/>
          </p:nvSpPr>
          <p:spPr>
            <a:xfrm>
              <a:off x="4442386" y="5086837"/>
              <a:ext cx="777686" cy="226875"/>
            </a:xfrm>
            <a:prstGeom prst="rect">
              <a:avLst/>
            </a:prstGeom>
            <a:noFill/>
            <a:ln>
              <a:solidFill>
                <a:schemeClr val="bg1">
                  <a:lumMod val="85000"/>
                </a:schemeClr>
              </a:solidFill>
            </a:ln>
          </p:spPr>
          <p:txBody>
            <a:bodyPr wrap="square" rtlCol="0">
              <a:spAutoFit/>
            </a:bodyPr>
            <a:lstStyle/>
            <a:p>
              <a:pPr algn="ctr" defTabSz="914400" fontAlgn="base">
                <a:spcBef>
                  <a:spcPct val="0"/>
                </a:spcBef>
                <a:spcAft>
                  <a:spcPct val="0"/>
                </a:spcAft>
              </a:pPr>
              <a:r>
                <a:rPr lang="zh-CN" altLang="en-US" sz="945" b="1" dirty="0">
                  <a:solidFill>
                    <a:prstClr val="black"/>
                  </a:solidFill>
                  <a:cs typeface="+mn-ea"/>
                  <a:sym typeface="+mn-lt"/>
                </a:rPr>
                <a:t>服务平台</a:t>
              </a:r>
              <a:endParaRPr lang="en-US" altLang="zh-CN" sz="945" b="1" dirty="0">
                <a:solidFill>
                  <a:prstClr val="black"/>
                </a:solidFill>
                <a:cs typeface="+mn-ea"/>
                <a:sym typeface="+mn-lt"/>
              </a:endParaRPr>
            </a:p>
          </p:txBody>
        </p:sp>
        <p:cxnSp>
          <p:nvCxnSpPr>
            <p:cNvPr id="33" name="直接连接符 78"/>
            <p:cNvCxnSpPr/>
            <p:nvPr/>
          </p:nvCxnSpPr>
          <p:spPr>
            <a:xfrm>
              <a:off x="5479301" y="3401849"/>
              <a:ext cx="0" cy="24948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文本框 88"/>
            <p:cNvSpPr txBox="1"/>
            <p:nvPr/>
          </p:nvSpPr>
          <p:spPr>
            <a:xfrm>
              <a:off x="5555823" y="3504918"/>
              <a:ext cx="777686" cy="226875"/>
            </a:xfrm>
            <a:prstGeom prst="rect">
              <a:avLst/>
            </a:prstGeom>
            <a:noFill/>
            <a:ln>
              <a:solidFill>
                <a:schemeClr val="bg1">
                  <a:lumMod val="85000"/>
                </a:schemeClr>
              </a:solidFill>
            </a:ln>
          </p:spPr>
          <p:txBody>
            <a:bodyPr wrap="square" rtlCol="0">
              <a:spAutoFit/>
            </a:bodyPr>
            <a:lstStyle/>
            <a:p>
              <a:pPr algn="ctr" defTabSz="914400" fontAlgn="base">
                <a:spcBef>
                  <a:spcPct val="0"/>
                </a:spcBef>
                <a:spcAft>
                  <a:spcPct val="0"/>
                </a:spcAft>
              </a:pPr>
              <a:r>
                <a:rPr lang="en-US" altLang="zh-CN" sz="945" b="1" dirty="0">
                  <a:solidFill>
                    <a:prstClr val="black"/>
                  </a:solidFill>
                  <a:cs typeface="+mn-ea"/>
                  <a:sym typeface="+mn-lt"/>
                </a:rPr>
                <a:t>Docker</a:t>
              </a:r>
            </a:p>
          </p:txBody>
        </p:sp>
        <p:sp>
          <p:nvSpPr>
            <p:cNvPr id="35" name="文本框 89"/>
            <p:cNvSpPr txBox="1"/>
            <p:nvPr/>
          </p:nvSpPr>
          <p:spPr>
            <a:xfrm>
              <a:off x="5555823" y="4088183"/>
              <a:ext cx="777686" cy="226875"/>
            </a:xfrm>
            <a:prstGeom prst="rect">
              <a:avLst/>
            </a:prstGeom>
            <a:noFill/>
            <a:ln>
              <a:solidFill>
                <a:schemeClr val="bg1">
                  <a:lumMod val="85000"/>
                </a:schemeClr>
              </a:solidFill>
            </a:ln>
          </p:spPr>
          <p:txBody>
            <a:bodyPr wrap="square" rtlCol="0">
              <a:spAutoFit/>
            </a:bodyPr>
            <a:lstStyle/>
            <a:p>
              <a:pPr algn="ctr" defTabSz="914400" fontAlgn="base">
                <a:spcBef>
                  <a:spcPct val="0"/>
                </a:spcBef>
                <a:spcAft>
                  <a:spcPct val="0"/>
                </a:spcAft>
              </a:pPr>
              <a:r>
                <a:rPr lang="zh-CN" altLang="en-US" sz="945" b="1" dirty="0">
                  <a:solidFill>
                    <a:prstClr val="black"/>
                  </a:solidFill>
                  <a:cs typeface="+mn-ea"/>
                  <a:sym typeface="+mn-lt"/>
                </a:rPr>
                <a:t>元数据</a:t>
              </a:r>
              <a:endParaRPr lang="en-US" altLang="zh-CN" sz="945" b="1" dirty="0">
                <a:solidFill>
                  <a:prstClr val="black"/>
                </a:solidFill>
                <a:cs typeface="+mn-ea"/>
                <a:sym typeface="+mn-lt"/>
              </a:endParaRPr>
            </a:p>
          </p:txBody>
        </p:sp>
        <p:sp>
          <p:nvSpPr>
            <p:cNvPr id="36" name="文本框 90"/>
            <p:cNvSpPr txBox="1"/>
            <p:nvPr/>
          </p:nvSpPr>
          <p:spPr>
            <a:xfrm>
              <a:off x="5555823" y="4771650"/>
              <a:ext cx="777686" cy="226875"/>
            </a:xfrm>
            <a:prstGeom prst="rect">
              <a:avLst/>
            </a:prstGeom>
            <a:noFill/>
            <a:ln>
              <a:solidFill>
                <a:schemeClr val="bg1">
                  <a:lumMod val="85000"/>
                </a:schemeClr>
              </a:solidFill>
            </a:ln>
          </p:spPr>
          <p:txBody>
            <a:bodyPr wrap="square" rtlCol="0">
              <a:spAutoFit/>
            </a:bodyPr>
            <a:lstStyle/>
            <a:p>
              <a:pPr algn="ctr" defTabSz="914400" fontAlgn="base">
                <a:spcBef>
                  <a:spcPct val="0"/>
                </a:spcBef>
                <a:spcAft>
                  <a:spcPct val="0"/>
                </a:spcAft>
              </a:pPr>
              <a:r>
                <a:rPr lang="en-US" altLang="zh-CN" sz="945" b="1" dirty="0">
                  <a:solidFill>
                    <a:prstClr val="black"/>
                  </a:solidFill>
                  <a:cs typeface="+mn-ea"/>
                  <a:sym typeface="+mn-lt"/>
                </a:rPr>
                <a:t>BDI</a:t>
              </a:r>
            </a:p>
          </p:txBody>
        </p:sp>
        <p:sp>
          <p:nvSpPr>
            <p:cNvPr id="37" name="文本框 91"/>
            <p:cNvSpPr txBox="1"/>
            <p:nvPr/>
          </p:nvSpPr>
          <p:spPr>
            <a:xfrm>
              <a:off x="5555823" y="5446268"/>
              <a:ext cx="777686" cy="226875"/>
            </a:xfrm>
            <a:prstGeom prst="rect">
              <a:avLst/>
            </a:prstGeom>
            <a:noFill/>
            <a:ln>
              <a:solidFill>
                <a:schemeClr val="bg1">
                  <a:lumMod val="85000"/>
                </a:schemeClr>
              </a:solidFill>
            </a:ln>
          </p:spPr>
          <p:txBody>
            <a:bodyPr wrap="square" rtlCol="0">
              <a:spAutoFit/>
            </a:bodyPr>
            <a:lstStyle/>
            <a:p>
              <a:pPr algn="ctr" defTabSz="914400" fontAlgn="base">
                <a:spcBef>
                  <a:spcPct val="0"/>
                </a:spcBef>
                <a:spcAft>
                  <a:spcPct val="0"/>
                </a:spcAft>
              </a:pPr>
              <a:r>
                <a:rPr lang="zh-CN" altLang="en-US" sz="945" b="1" dirty="0">
                  <a:solidFill>
                    <a:prstClr val="black"/>
                  </a:solidFill>
                  <a:cs typeface="+mn-ea"/>
                  <a:sym typeface="+mn-lt"/>
                </a:rPr>
                <a:t>质量管理</a:t>
              </a:r>
              <a:endParaRPr lang="en-US" altLang="zh-CN" sz="945" b="1" dirty="0">
                <a:solidFill>
                  <a:prstClr val="black"/>
                </a:solidFill>
                <a:cs typeface="+mn-ea"/>
                <a:sym typeface="+mn-lt"/>
              </a:endParaRPr>
            </a:p>
          </p:txBody>
        </p:sp>
        <p:cxnSp>
          <p:nvCxnSpPr>
            <p:cNvPr id="38" name="直接连接符 83"/>
            <p:cNvCxnSpPr/>
            <p:nvPr/>
          </p:nvCxnSpPr>
          <p:spPr>
            <a:xfrm>
              <a:off x="1867795" y="4671447"/>
              <a:ext cx="126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84"/>
            <p:cNvCxnSpPr/>
            <p:nvPr/>
          </p:nvCxnSpPr>
          <p:spPr>
            <a:xfrm>
              <a:off x="1867795" y="5346065"/>
              <a:ext cx="1263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文本框 94"/>
            <p:cNvSpPr txBox="1"/>
            <p:nvPr/>
          </p:nvSpPr>
          <p:spPr>
            <a:xfrm>
              <a:off x="7093498" y="3325318"/>
              <a:ext cx="777686" cy="325996"/>
            </a:xfrm>
            <a:prstGeom prst="rect">
              <a:avLst/>
            </a:prstGeom>
            <a:noFill/>
          </p:spPr>
          <p:txBody>
            <a:bodyPr wrap="square" rtlCol="0">
              <a:spAutoFit/>
            </a:bodyPr>
            <a:lstStyle/>
            <a:p>
              <a:pPr algn="ctr" defTabSz="914400" fontAlgn="base">
                <a:spcBef>
                  <a:spcPct val="0"/>
                </a:spcBef>
                <a:spcAft>
                  <a:spcPct val="0"/>
                </a:spcAft>
              </a:pPr>
              <a:r>
                <a:rPr lang="en-US" altLang="zh-CN" sz="1620" b="1" dirty="0">
                  <a:solidFill>
                    <a:prstClr val="black"/>
                  </a:solidFill>
                  <a:cs typeface="+mn-ea"/>
                  <a:sym typeface="+mn-lt"/>
                </a:rPr>
                <a:t>SaaS</a:t>
              </a:r>
              <a:endParaRPr lang="zh-CN" altLang="en-US" sz="1620" b="1" dirty="0">
                <a:solidFill>
                  <a:prstClr val="black"/>
                </a:solidFill>
                <a:cs typeface="+mn-ea"/>
                <a:sym typeface="+mn-lt"/>
              </a:endParaRPr>
            </a:p>
          </p:txBody>
        </p:sp>
        <p:sp>
          <p:nvSpPr>
            <p:cNvPr id="41" name="文本框 95"/>
            <p:cNvSpPr txBox="1"/>
            <p:nvPr/>
          </p:nvSpPr>
          <p:spPr>
            <a:xfrm>
              <a:off x="6931606" y="3558010"/>
              <a:ext cx="1101722" cy="246700"/>
            </a:xfrm>
            <a:prstGeom prst="rect">
              <a:avLst/>
            </a:prstGeom>
            <a:noFill/>
          </p:spPr>
          <p:txBody>
            <a:bodyPr wrap="square" rtlCol="0">
              <a:spAutoFit/>
            </a:bodyPr>
            <a:lstStyle/>
            <a:p>
              <a:pPr algn="ctr" defTabSz="914400" fontAlgn="base">
                <a:spcBef>
                  <a:spcPct val="0"/>
                </a:spcBef>
                <a:spcAft>
                  <a:spcPct val="0"/>
                </a:spcAft>
              </a:pPr>
              <a:r>
                <a:rPr lang="zh-CN" altLang="en-US" sz="1080" b="1" dirty="0">
                  <a:solidFill>
                    <a:prstClr val="black"/>
                  </a:solidFill>
                  <a:cs typeface="+mn-ea"/>
                  <a:sym typeface="+mn-lt"/>
                </a:rPr>
                <a:t>应用能力开放</a:t>
              </a:r>
            </a:p>
          </p:txBody>
        </p:sp>
        <p:pic>
          <p:nvPicPr>
            <p:cNvPr id="42" name="图片 41"/>
            <p:cNvPicPr>
              <a:picLocks noChangeAspect="1"/>
            </p:cNvPicPr>
            <p:nvPr/>
          </p:nvPicPr>
          <p:blipFill>
            <a:blip r:embed="rId4" cstate="print"/>
            <a:stretch>
              <a:fillRect/>
            </a:stretch>
          </p:blipFill>
          <p:spPr>
            <a:xfrm>
              <a:off x="7079925" y="4049922"/>
              <a:ext cx="797243" cy="660083"/>
            </a:xfrm>
            <a:prstGeom prst="rect">
              <a:avLst/>
            </a:prstGeom>
          </p:spPr>
        </p:pic>
        <p:sp>
          <p:nvSpPr>
            <p:cNvPr id="43" name="文本框 96"/>
            <p:cNvSpPr txBox="1"/>
            <p:nvPr/>
          </p:nvSpPr>
          <p:spPr>
            <a:xfrm>
              <a:off x="4507193" y="4538967"/>
              <a:ext cx="842494" cy="484589"/>
            </a:xfrm>
            <a:prstGeom prst="rect">
              <a:avLst/>
            </a:prstGeom>
            <a:noFill/>
          </p:spPr>
          <p:txBody>
            <a:bodyPr wrap="square" rtlCol="0">
              <a:spAutoFit/>
            </a:bodyPr>
            <a:lstStyle/>
            <a:p>
              <a:pPr marL="97200" indent="-97200" defTabSz="914400" fontAlgn="base">
                <a:spcBef>
                  <a:spcPct val="0"/>
                </a:spcBef>
                <a:spcAft>
                  <a:spcPct val="0"/>
                </a:spcAft>
                <a:buFont typeface="Arial" panose="020B0604020202020204" pitchFamily="34" charset="0"/>
                <a:buChar char="•"/>
              </a:pPr>
              <a:r>
                <a:rPr lang="en-US" altLang="zh-CN" sz="900" b="1" dirty="0">
                  <a:solidFill>
                    <a:prstClr val="black"/>
                  </a:solidFill>
                  <a:cs typeface="+mn-ea"/>
                  <a:sym typeface="+mn-lt"/>
                </a:rPr>
                <a:t>B</a:t>
              </a:r>
              <a:r>
                <a:rPr lang="zh-CN" altLang="en-US" sz="900" b="1" dirty="0">
                  <a:solidFill>
                    <a:prstClr val="black"/>
                  </a:solidFill>
                  <a:cs typeface="+mn-ea"/>
                  <a:sym typeface="+mn-lt"/>
                </a:rPr>
                <a:t>域</a:t>
              </a:r>
              <a:endParaRPr lang="en-US" altLang="zh-CN" sz="900" b="1" dirty="0">
                <a:solidFill>
                  <a:prstClr val="black"/>
                </a:solidFill>
                <a:cs typeface="+mn-ea"/>
                <a:sym typeface="+mn-lt"/>
              </a:endParaRPr>
            </a:p>
            <a:p>
              <a:pPr marL="97200" indent="-97200" defTabSz="914400" fontAlgn="base">
                <a:spcBef>
                  <a:spcPct val="0"/>
                </a:spcBef>
                <a:spcAft>
                  <a:spcPct val="0"/>
                </a:spcAft>
                <a:buFont typeface="Arial" panose="020B0604020202020204" pitchFamily="34" charset="0"/>
                <a:buChar char="•"/>
              </a:pPr>
              <a:r>
                <a:rPr lang="en-US" altLang="zh-CN" sz="900" b="1" dirty="0">
                  <a:solidFill>
                    <a:prstClr val="black"/>
                  </a:solidFill>
                  <a:cs typeface="+mn-ea"/>
                  <a:sym typeface="+mn-lt"/>
                </a:rPr>
                <a:t>O</a:t>
              </a:r>
              <a:r>
                <a:rPr lang="zh-CN" altLang="en-US" sz="900" b="1" dirty="0">
                  <a:solidFill>
                    <a:prstClr val="black"/>
                  </a:solidFill>
                  <a:cs typeface="+mn-ea"/>
                  <a:sym typeface="+mn-lt"/>
                </a:rPr>
                <a:t>域</a:t>
              </a:r>
              <a:endParaRPr lang="en-US" altLang="zh-CN" sz="900" b="1" dirty="0">
                <a:solidFill>
                  <a:prstClr val="black"/>
                </a:solidFill>
                <a:cs typeface="+mn-ea"/>
                <a:sym typeface="+mn-lt"/>
              </a:endParaRPr>
            </a:p>
            <a:p>
              <a:pPr marL="97200" indent="-97200" defTabSz="914400" fontAlgn="base">
                <a:spcBef>
                  <a:spcPct val="0"/>
                </a:spcBef>
                <a:spcAft>
                  <a:spcPct val="0"/>
                </a:spcAft>
                <a:buFont typeface="Arial" panose="020B0604020202020204" pitchFamily="34" charset="0"/>
                <a:buChar char="•"/>
              </a:pPr>
              <a:r>
                <a:rPr lang="en-US" altLang="zh-CN" sz="900" b="1" dirty="0">
                  <a:solidFill>
                    <a:prstClr val="black"/>
                  </a:solidFill>
                  <a:cs typeface="+mn-ea"/>
                  <a:sym typeface="+mn-lt"/>
                </a:rPr>
                <a:t>M</a:t>
              </a:r>
              <a:r>
                <a:rPr lang="zh-CN" altLang="en-US" sz="900" b="1" dirty="0">
                  <a:solidFill>
                    <a:prstClr val="black"/>
                  </a:solidFill>
                  <a:cs typeface="+mn-ea"/>
                  <a:sym typeface="+mn-lt"/>
                </a:rPr>
                <a:t>域</a:t>
              </a:r>
              <a:endParaRPr lang="en-US" altLang="zh-CN" sz="900" b="1" dirty="0">
                <a:solidFill>
                  <a:prstClr val="black"/>
                </a:solidFill>
                <a:cs typeface="+mn-ea"/>
                <a:sym typeface="+mn-lt"/>
              </a:endParaRPr>
            </a:p>
          </p:txBody>
        </p:sp>
        <p:sp>
          <p:nvSpPr>
            <p:cNvPr id="44" name="文本框 98"/>
            <p:cNvSpPr txBox="1"/>
            <p:nvPr/>
          </p:nvSpPr>
          <p:spPr>
            <a:xfrm>
              <a:off x="5662008" y="3752432"/>
              <a:ext cx="983822" cy="220267"/>
            </a:xfrm>
            <a:prstGeom prst="rect">
              <a:avLst/>
            </a:prstGeom>
            <a:noFill/>
          </p:spPr>
          <p:txBody>
            <a:bodyPr wrap="square" rtlCol="0">
              <a:spAutoFit/>
            </a:bodyPr>
            <a:lstStyle/>
            <a:p>
              <a:pPr defTabSz="914400" fontAlgn="base">
                <a:spcBef>
                  <a:spcPct val="0"/>
                </a:spcBef>
                <a:spcAft>
                  <a:spcPct val="0"/>
                </a:spcAft>
              </a:pPr>
              <a:r>
                <a:rPr lang="zh-CN" altLang="en-US" sz="900" b="1" dirty="0">
                  <a:solidFill>
                    <a:prstClr val="black"/>
                  </a:solidFill>
                  <a:cs typeface="+mn-ea"/>
                  <a:sym typeface="+mn-lt"/>
                </a:rPr>
                <a:t>应用快速部署</a:t>
              </a:r>
              <a:endParaRPr lang="en-US" altLang="zh-CN" sz="900" b="1" dirty="0">
                <a:solidFill>
                  <a:prstClr val="black"/>
                </a:solidFill>
                <a:cs typeface="+mn-ea"/>
                <a:sym typeface="+mn-lt"/>
              </a:endParaRPr>
            </a:p>
          </p:txBody>
        </p:sp>
        <p:sp>
          <p:nvSpPr>
            <p:cNvPr id="45" name="文本框 99"/>
            <p:cNvSpPr txBox="1"/>
            <p:nvPr/>
          </p:nvSpPr>
          <p:spPr>
            <a:xfrm>
              <a:off x="5662008" y="4329713"/>
              <a:ext cx="983822" cy="352429"/>
            </a:xfrm>
            <a:prstGeom prst="rect">
              <a:avLst/>
            </a:prstGeom>
            <a:noFill/>
          </p:spPr>
          <p:txBody>
            <a:bodyPr wrap="square" rtlCol="0">
              <a:spAutoFit/>
            </a:bodyPr>
            <a:lstStyle/>
            <a:p>
              <a:pPr defTabSz="914400" fontAlgn="base">
                <a:spcBef>
                  <a:spcPct val="0"/>
                </a:spcBef>
                <a:spcAft>
                  <a:spcPct val="0"/>
                </a:spcAft>
              </a:pPr>
              <a:r>
                <a:rPr lang="zh-CN" altLang="en-US" sz="900" b="1" dirty="0">
                  <a:solidFill>
                    <a:prstClr val="black"/>
                  </a:solidFill>
                  <a:cs typeface="+mn-ea"/>
                  <a:sym typeface="+mn-lt"/>
                </a:rPr>
                <a:t>数据生产对象统一管控</a:t>
              </a:r>
              <a:endParaRPr lang="en-US" altLang="zh-CN" sz="900" b="1" dirty="0">
                <a:solidFill>
                  <a:prstClr val="black"/>
                </a:solidFill>
                <a:cs typeface="+mn-ea"/>
                <a:sym typeface="+mn-lt"/>
              </a:endParaRPr>
            </a:p>
          </p:txBody>
        </p:sp>
        <p:sp>
          <p:nvSpPr>
            <p:cNvPr id="46" name="文本框 100"/>
            <p:cNvSpPr txBox="1"/>
            <p:nvPr/>
          </p:nvSpPr>
          <p:spPr>
            <a:xfrm>
              <a:off x="5662008" y="5022029"/>
              <a:ext cx="1101722" cy="352429"/>
            </a:xfrm>
            <a:prstGeom prst="rect">
              <a:avLst/>
            </a:prstGeom>
            <a:noFill/>
          </p:spPr>
          <p:txBody>
            <a:bodyPr wrap="square" rtlCol="0">
              <a:spAutoFit/>
            </a:bodyPr>
            <a:lstStyle/>
            <a:p>
              <a:pPr defTabSz="914400" fontAlgn="base">
                <a:spcBef>
                  <a:spcPct val="0"/>
                </a:spcBef>
                <a:spcAft>
                  <a:spcPct val="0"/>
                </a:spcAft>
              </a:pPr>
              <a:r>
                <a:rPr lang="zh-CN" altLang="en-US" sz="900" b="1" dirty="0">
                  <a:solidFill>
                    <a:prstClr val="black"/>
                  </a:solidFill>
                  <a:cs typeface="+mn-ea"/>
                  <a:sym typeface="+mn-lt"/>
                </a:rPr>
                <a:t>数据生产作业加工调度</a:t>
              </a:r>
              <a:endParaRPr lang="en-US" altLang="zh-CN" sz="900" b="1" dirty="0">
                <a:solidFill>
                  <a:prstClr val="black"/>
                </a:solidFill>
                <a:cs typeface="+mn-ea"/>
                <a:sym typeface="+mn-lt"/>
              </a:endParaRPr>
            </a:p>
          </p:txBody>
        </p:sp>
        <p:sp>
          <p:nvSpPr>
            <p:cNvPr id="47" name="文本框 101"/>
            <p:cNvSpPr txBox="1"/>
            <p:nvPr/>
          </p:nvSpPr>
          <p:spPr>
            <a:xfrm>
              <a:off x="5662008" y="5696648"/>
              <a:ext cx="983822" cy="220267"/>
            </a:xfrm>
            <a:prstGeom prst="rect">
              <a:avLst/>
            </a:prstGeom>
            <a:noFill/>
          </p:spPr>
          <p:txBody>
            <a:bodyPr wrap="square" rtlCol="0">
              <a:spAutoFit/>
            </a:bodyPr>
            <a:lstStyle/>
            <a:p>
              <a:pPr defTabSz="914400" fontAlgn="base">
                <a:spcBef>
                  <a:spcPct val="0"/>
                </a:spcBef>
                <a:spcAft>
                  <a:spcPct val="0"/>
                </a:spcAft>
              </a:pPr>
              <a:r>
                <a:rPr lang="zh-CN" altLang="en-US" sz="900" b="1" dirty="0">
                  <a:solidFill>
                    <a:prstClr val="black"/>
                  </a:solidFill>
                  <a:cs typeface="+mn-ea"/>
                  <a:sym typeface="+mn-lt"/>
                </a:rPr>
                <a:t>端到端质量管理</a:t>
              </a:r>
              <a:endParaRPr lang="en-US" altLang="zh-CN" sz="900" b="1" dirty="0">
                <a:solidFill>
                  <a:prstClr val="black"/>
                </a:solidFill>
                <a:cs typeface="+mn-ea"/>
                <a:sym typeface="+mn-lt"/>
              </a:endParaRPr>
            </a:p>
          </p:txBody>
        </p:sp>
        <p:sp>
          <p:nvSpPr>
            <p:cNvPr id="48" name="文本框 102"/>
            <p:cNvSpPr txBox="1"/>
            <p:nvPr/>
          </p:nvSpPr>
          <p:spPr>
            <a:xfrm>
              <a:off x="6840252" y="5335918"/>
              <a:ext cx="1296144" cy="405293"/>
            </a:xfrm>
            <a:prstGeom prst="rect">
              <a:avLst/>
            </a:prstGeom>
            <a:noFill/>
          </p:spPr>
          <p:txBody>
            <a:bodyPr wrap="square" rtlCol="0">
              <a:spAutoFit/>
            </a:bodyPr>
            <a:lstStyle/>
            <a:p>
              <a:pPr algn="ctr" defTabSz="914400" fontAlgn="base">
                <a:spcBef>
                  <a:spcPct val="0"/>
                </a:spcBef>
                <a:spcAft>
                  <a:spcPct val="0"/>
                </a:spcAft>
              </a:pPr>
              <a:r>
                <a:rPr lang="zh-CN" altLang="en-US" sz="1080" b="1" dirty="0">
                  <a:solidFill>
                    <a:prstClr val="black"/>
                  </a:solidFill>
                  <a:cs typeface="+mn-ea"/>
                  <a:sym typeface="+mn-lt"/>
                </a:rPr>
                <a:t>总部应用快速访问</a:t>
              </a:r>
              <a:endParaRPr lang="en-US" altLang="zh-CN" sz="1080" b="1" dirty="0">
                <a:solidFill>
                  <a:prstClr val="black"/>
                </a:solidFill>
                <a:cs typeface="+mn-ea"/>
                <a:sym typeface="+mn-lt"/>
              </a:endParaRPr>
            </a:p>
            <a:p>
              <a:pPr algn="ctr" defTabSz="914400" fontAlgn="base">
                <a:spcBef>
                  <a:spcPct val="0"/>
                </a:spcBef>
                <a:spcAft>
                  <a:spcPct val="0"/>
                </a:spcAft>
              </a:pPr>
              <a:r>
                <a:rPr lang="zh-CN" altLang="en-US" sz="1080" b="1" dirty="0" smtClean="0">
                  <a:solidFill>
                    <a:prstClr val="black"/>
                  </a:solidFill>
                  <a:cs typeface="+mn-ea"/>
                  <a:sym typeface="+mn-lt"/>
                </a:rPr>
                <a:t>租户个性化</a:t>
              </a:r>
              <a:r>
                <a:rPr lang="zh-CN" altLang="en-US" sz="1080" b="1" dirty="0">
                  <a:solidFill>
                    <a:prstClr val="black"/>
                  </a:solidFill>
                  <a:cs typeface="+mn-ea"/>
                  <a:sym typeface="+mn-lt"/>
                </a:rPr>
                <a:t>应用开发</a:t>
              </a:r>
              <a:endParaRPr lang="en-US" altLang="zh-CN" sz="1080" b="1" dirty="0">
                <a:solidFill>
                  <a:prstClr val="black"/>
                </a:solidFill>
                <a:cs typeface="+mn-ea"/>
                <a:sym typeface="+mn-lt"/>
              </a:endParaRPr>
            </a:p>
          </p:txBody>
        </p:sp>
        <p:sp>
          <p:nvSpPr>
            <p:cNvPr id="49" name="文本框 103"/>
            <p:cNvSpPr txBox="1"/>
            <p:nvPr/>
          </p:nvSpPr>
          <p:spPr>
            <a:xfrm>
              <a:off x="7034673" y="4762801"/>
              <a:ext cx="842494" cy="226875"/>
            </a:xfrm>
            <a:prstGeom prst="rect">
              <a:avLst/>
            </a:prstGeom>
            <a:noFill/>
            <a:ln>
              <a:solidFill>
                <a:schemeClr val="bg1">
                  <a:lumMod val="85000"/>
                </a:schemeClr>
              </a:solidFill>
            </a:ln>
          </p:spPr>
          <p:txBody>
            <a:bodyPr wrap="square" rtlCol="0">
              <a:spAutoFit/>
            </a:bodyPr>
            <a:lstStyle/>
            <a:p>
              <a:pPr algn="ctr" defTabSz="914400" fontAlgn="base">
                <a:spcBef>
                  <a:spcPct val="0"/>
                </a:spcBef>
                <a:spcAft>
                  <a:spcPct val="0"/>
                </a:spcAft>
              </a:pPr>
              <a:r>
                <a:rPr lang="zh-CN" altLang="en-US" sz="945" b="1" dirty="0">
                  <a:solidFill>
                    <a:prstClr val="black"/>
                  </a:solidFill>
                  <a:cs typeface="+mn-ea"/>
                  <a:sym typeface="+mn-lt"/>
                </a:rPr>
                <a:t>总部经分</a:t>
              </a:r>
              <a:endParaRPr lang="en-US" altLang="zh-CN" sz="945" b="1" dirty="0">
                <a:solidFill>
                  <a:prstClr val="black"/>
                </a:solidFill>
                <a:cs typeface="+mn-ea"/>
                <a:sym typeface="+mn-lt"/>
              </a:endParaRPr>
            </a:p>
          </p:txBody>
        </p:sp>
        <p:sp>
          <p:nvSpPr>
            <p:cNvPr id="50" name="文本框 104"/>
            <p:cNvSpPr txBox="1"/>
            <p:nvPr/>
          </p:nvSpPr>
          <p:spPr>
            <a:xfrm>
              <a:off x="7034673" y="5022030"/>
              <a:ext cx="842494" cy="226875"/>
            </a:xfrm>
            <a:prstGeom prst="rect">
              <a:avLst/>
            </a:prstGeom>
            <a:solidFill>
              <a:srgbClr val="FCD6B5"/>
            </a:solidFill>
            <a:ln>
              <a:solidFill>
                <a:schemeClr val="bg1">
                  <a:lumMod val="85000"/>
                </a:schemeClr>
              </a:solidFill>
            </a:ln>
          </p:spPr>
          <p:txBody>
            <a:bodyPr wrap="square" rtlCol="0">
              <a:spAutoFit/>
            </a:bodyPr>
            <a:lstStyle/>
            <a:p>
              <a:pPr algn="ctr" defTabSz="914400" fontAlgn="base">
                <a:spcBef>
                  <a:spcPct val="0"/>
                </a:spcBef>
                <a:spcAft>
                  <a:spcPct val="0"/>
                </a:spcAft>
              </a:pPr>
              <a:r>
                <a:rPr lang="zh-CN" altLang="en-US" sz="945" b="1" dirty="0" smtClean="0">
                  <a:solidFill>
                    <a:prstClr val="black"/>
                  </a:solidFill>
                  <a:cs typeface="+mn-ea"/>
                  <a:sym typeface="+mn-lt"/>
                </a:rPr>
                <a:t>租户应用</a:t>
              </a:r>
              <a:endParaRPr lang="en-US" altLang="zh-CN" sz="945" b="1" dirty="0">
                <a:solidFill>
                  <a:prstClr val="black"/>
                </a:solidFill>
                <a:cs typeface="+mn-ea"/>
                <a:sym typeface="+mn-lt"/>
              </a:endParaRPr>
            </a:p>
          </p:txBody>
        </p:sp>
        <p:cxnSp>
          <p:nvCxnSpPr>
            <p:cNvPr id="51" name="直接连接符 96"/>
            <p:cNvCxnSpPr/>
            <p:nvPr/>
          </p:nvCxnSpPr>
          <p:spPr>
            <a:xfrm>
              <a:off x="4377578" y="4244343"/>
              <a:ext cx="1101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97"/>
            <p:cNvCxnSpPr/>
            <p:nvPr/>
          </p:nvCxnSpPr>
          <p:spPr>
            <a:xfrm>
              <a:off x="4377578" y="5022029"/>
              <a:ext cx="1101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98"/>
            <p:cNvCxnSpPr/>
            <p:nvPr/>
          </p:nvCxnSpPr>
          <p:spPr>
            <a:xfrm>
              <a:off x="5479301" y="4023375"/>
              <a:ext cx="1296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99"/>
            <p:cNvCxnSpPr/>
            <p:nvPr/>
          </p:nvCxnSpPr>
          <p:spPr>
            <a:xfrm>
              <a:off x="5479301" y="4700859"/>
              <a:ext cx="1296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100"/>
            <p:cNvCxnSpPr/>
            <p:nvPr/>
          </p:nvCxnSpPr>
          <p:spPr>
            <a:xfrm>
              <a:off x="5479301" y="5402024"/>
              <a:ext cx="1296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8" name="文本框 43"/>
          <p:cNvSpPr txBox="1"/>
          <p:nvPr/>
        </p:nvSpPr>
        <p:spPr>
          <a:xfrm>
            <a:off x="0" y="733222"/>
            <a:ext cx="9144000" cy="1061829"/>
          </a:xfrm>
          <a:prstGeom prst="rect">
            <a:avLst/>
          </a:prstGeom>
          <a:noFill/>
        </p:spPr>
        <p:txBody>
          <a:bodyPr wrap="square" rtlCol="0">
            <a:spAutoFit/>
          </a:bodyPr>
          <a:lstStyle>
            <a:defPPr>
              <a:defRPr lang="zh-CN"/>
            </a:defPPr>
            <a:lvl1pPr marL="285750" indent="-285750" defTabSz="685165">
              <a:lnSpc>
                <a:spcPct val="150000"/>
              </a:lnSpc>
              <a:buClr>
                <a:srgbClr val="C00000"/>
              </a:buClr>
              <a:buFont typeface="Wingdings" charset="2"/>
              <a:buChar char="n"/>
              <a:defRPr kumimoji="1" b="1">
                <a:solidFill>
                  <a:prstClr val="black">
                    <a:lumMod val="95000"/>
                    <a:lumOff val="5000"/>
                  </a:prstClr>
                </a:solidFill>
                <a:latin typeface="微软雅黑"/>
              </a:defRPr>
            </a:lvl1pPr>
          </a:lstStyle>
          <a:p>
            <a:r>
              <a:rPr lang="zh-CN" altLang="en-US" dirty="0">
                <a:sym typeface="+mn-lt"/>
              </a:rPr>
              <a:t>总部的能力开放平台，可以从统一服务门户进行</a:t>
            </a:r>
            <a:r>
              <a:rPr lang="en-US" altLang="zh-CN" dirty="0">
                <a:sym typeface="+mn-lt"/>
              </a:rPr>
              <a:t>IaaS</a:t>
            </a:r>
            <a:r>
              <a:rPr lang="zh-CN" altLang="en-US" dirty="0">
                <a:sym typeface="+mn-lt"/>
              </a:rPr>
              <a:t>的存储、网络、计算资源，</a:t>
            </a:r>
            <a:r>
              <a:rPr lang="en-US" altLang="zh-CN" dirty="0">
                <a:sym typeface="+mn-lt"/>
              </a:rPr>
              <a:t>PaaS</a:t>
            </a:r>
            <a:r>
              <a:rPr lang="zh-CN" altLang="en-US" dirty="0">
                <a:sym typeface="+mn-lt"/>
              </a:rPr>
              <a:t>层的数据、数据库、计算组件、管控组件等各个租户能力服务单元的申请审核，也可通过</a:t>
            </a:r>
            <a:r>
              <a:rPr lang="en-US" altLang="zh-CN" dirty="0">
                <a:sym typeface="+mn-lt"/>
              </a:rPr>
              <a:t>Docker</a:t>
            </a:r>
            <a:r>
              <a:rPr lang="zh-CN" altLang="en-US" dirty="0">
                <a:sym typeface="+mn-lt"/>
              </a:rPr>
              <a:t>服务完成应用的部署发布，实现了基于总部能力开放平台之上的自助应用服务。</a:t>
            </a:r>
          </a:p>
        </p:txBody>
      </p:sp>
      <p:sp>
        <p:nvSpPr>
          <p:cNvPr id="56" name="标题 55"/>
          <p:cNvSpPr>
            <a:spLocks noGrp="1"/>
          </p:cNvSpPr>
          <p:nvPr>
            <p:ph type="title"/>
          </p:nvPr>
        </p:nvSpPr>
        <p:spPr/>
        <p:txBody>
          <a:bodyPr/>
          <a:lstStyle/>
          <a:p>
            <a:r>
              <a:rPr lang="en-US" altLang="zh-CN" dirty="0" smtClean="0"/>
              <a:t>5.1</a:t>
            </a:r>
            <a:r>
              <a:rPr lang="zh-CN" altLang="en-US" dirty="0" smtClean="0"/>
              <a:t>、能力</a:t>
            </a:r>
            <a:r>
              <a:rPr lang="zh-CN" altLang="en-US" dirty="0"/>
              <a:t>开放平台服务内容</a:t>
            </a:r>
          </a:p>
        </p:txBody>
      </p:sp>
    </p:spTree>
    <p:extLst>
      <p:ext uri="{BB962C8B-B14F-4D97-AF65-F5344CB8AC3E}">
        <p14:creationId xmlns="" xmlns:p14="http://schemas.microsoft.com/office/powerpoint/2010/main" val="358136174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pPr>
              <a:defRPr/>
            </a:pPr>
            <a:fld id="{9F43E43D-FE4F-4CAD-BB92-0DD8E365BB27}" type="slidenum">
              <a:rPr lang="zh-CN" altLang="en-US" smtClean="0"/>
              <a:pPr>
                <a:defRPr/>
              </a:pPr>
              <a:t>55</a:t>
            </a:fld>
            <a:endParaRPr lang="en-US" altLang="zh-CN"/>
          </a:p>
        </p:txBody>
      </p:sp>
      <p:sp>
        <p:nvSpPr>
          <p:cNvPr id="3" name="矩形 2"/>
          <p:cNvSpPr/>
          <p:nvPr/>
        </p:nvSpPr>
        <p:spPr>
          <a:xfrm>
            <a:off x="0" y="725865"/>
            <a:ext cx="9144000" cy="1061829"/>
          </a:xfrm>
          <a:prstGeom prst="rect">
            <a:avLst/>
          </a:prstGeom>
          <a:noFill/>
        </p:spPr>
        <p:txBody>
          <a:bodyPr wrap="square" rtlCol="0">
            <a:spAutoFit/>
          </a:bodyPr>
          <a:lstStyle/>
          <a:p>
            <a:pPr marL="285750" indent="-285750" defTabSz="685165">
              <a:lnSpc>
                <a:spcPct val="150000"/>
              </a:lnSpc>
              <a:buClr>
                <a:srgbClr val="C00000"/>
              </a:buClr>
              <a:buFont typeface="Wingdings" charset="2"/>
              <a:buChar char="n"/>
            </a:pPr>
            <a:r>
              <a:rPr kumimoji="1" lang="zh-CN" altLang="en-US" b="1" dirty="0">
                <a:solidFill>
                  <a:prstClr val="black">
                    <a:lumMod val="95000"/>
                    <a:lumOff val="5000"/>
                  </a:prstClr>
                </a:solidFill>
                <a:latin typeface="微软雅黑"/>
              </a:rPr>
              <a:t>招联合资公司与中国联通通过共建模型实验室的方式进行合作，其中联通集团负责实验室环境的搭建，招联合资公司和中国联通同时提供脱敏数据，双方共同就数据进行挖掘，挖掘结果回落联通数据仓库，由联通数据仓库统一对外进行服务</a:t>
            </a:r>
            <a:r>
              <a:rPr kumimoji="1" lang="zh-CN" altLang="en-US" b="1" dirty="0" smtClean="0">
                <a:solidFill>
                  <a:prstClr val="black">
                    <a:lumMod val="95000"/>
                    <a:lumOff val="5000"/>
                  </a:prstClr>
                </a:solidFill>
                <a:latin typeface="微软雅黑"/>
              </a:rPr>
              <a:t>输出。</a:t>
            </a:r>
            <a:endParaRPr kumimoji="1" lang="zh-CN" altLang="en-US" b="1" dirty="0">
              <a:solidFill>
                <a:prstClr val="black">
                  <a:lumMod val="95000"/>
                  <a:lumOff val="5000"/>
                </a:prstClr>
              </a:solidFill>
              <a:latin typeface="微软雅黑"/>
            </a:endParaRPr>
          </a:p>
        </p:txBody>
      </p:sp>
      <p:cxnSp>
        <p:nvCxnSpPr>
          <p:cNvPr id="4" name="直线箭头连接符 24"/>
          <p:cNvCxnSpPr/>
          <p:nvPr/>
        </p:nvCxnSpPr>
        <p:spPr>
          <a:xfrm>
            <a:off x="6116120" y="1966837"/>
            <a:ext cx="2284071" cy="0"/>
          </a:xfrm>
          <a:prstGeom prst="straightConnector1">
            <a:avLst/>
          </a:prstGeom>
          <a:ln>
            <a:solidFill>
              <a:schemeClr val="accent6">
                <a:lumMod val="75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505284" y="1560988"/>
            <a:ext cx="1107996" cy="369332"/>
          </a:xfrm>
          <a:prstGeom prst="rect">
            <a:avLst/>
          </a:prstGeom>
          <a:noFill/>
        </p:spPr>
        <p:txBody>
          <a:bodyPr wrap="none" lIns="91436" tIns="45718" rIns="91436" bIns="45718" rtlCol="0">
            <a:spAutoFit/>
          </a:bodyPr>
          <a:lstStyle/>
          <a:p>
            <a:pPr defTabSz="685766" fontAlgn="base">
              <a:spcBef>
                <a:spcPct val="0"/>
              </a:spcBef>
              <a:spcAft>
                <a:spcPct val="0"/>
              </a:spcAft>
            </a:pPr>
            <a:r>
              <a:rPr kumimoji="1" lang="zh-CN" altLang="en-US" sz="1800" b="1">
                <a:ln w="0"/>
                <a:solidFill>
                  <a:srgbClr val="219FBB"/>
                </a:solidFill>
                <a:effectLst>
                  <a:reflection blurRad="6350" stA="60000" endA="900" endPos="58000" dir="5400000" sy="-100000" algn="bl" rotWithShape="0"/>
                </a:effectLst>
                <a:latin typeface="Microsoft YaHei" charset="0"/>
                <a:cs typeface="Microsoft YaHei" charset="0"/>
                <a:sym typeface="Arial" panose="020B0604020202020204" pitchFamily="34" charset="0"/>
              </a:rPr>
              <a:t>技术场景</a:t>
            </a:r>
            <a:endParaRPr kumimoji="1" lang="zh-CN" altLang="en-US" sz="1800" b="1" dirty="0">
              <a:ln w="0"/>
              <a:solidFill>
                <a:srgbClr val="219FBB"/>
              </a:solidFill>
              <a:effectLst>
                <a:reflection blurRad="6350" stA="60000" endA="900" endPos="58000" dir="5400000" sy="-100000" algn="bl" rotWithShape="0"/>
              </a:effectLst>
              <a:latin typeface="Microsoft YaHei" charset="0"/>
              <a:cs typeface="Microsoft YaHei" charset="0"/>
              <a:sym typeface="Arial" panose="020B0604020202020204" pitchFamily="34" charset="0"/>
            </a:endParaRPr>
          </a:p>
        </p:txBody>
      </p:sp>
      <p:sp>
        <p:nvSpPr>
          <p:cNvPr id="6" name="文本框 5"/>
          <p:cNvSpPr txBox="1"/>
          <p:nvPr/>
        </p:nvSpPr>
        <p:spPr>
          <a:xfrm>
            <a:off x="6533362" y="1560988"/>
            <a:ext cx="1107996" cy="369332"/>
          </a:xfrm>
          <a:prstGeom prst="rect">
            <a:avLst/>
          </a:prstGeom>
          <a:noFill/>
        </p:spPr>
        <p:txBody>
          <a:bodyPr wrap="none" lIns="91436" tIns="45718" rIns="91436" bIns="45718" rtlCol="0">
            <a:spAutoFit/>
          </a:bodyPr>
          <a:lstStyle/>
          <a:p>
            <a:pPr defTabSz="685766" fontAlgn="base">
              <a:spcBef>
                <a:spcPct val="0"/>
              </a:spcBef>
              <a:spcAft>
                <a:spcPct val="0"/>
              </a:spcAft>
            </a:pPr>
            <a:r>
              <a:rPr kumimoji="1" lang="zh-CN" altLang="en-US" sz="1800" b="1">
                <a:ln w="0"/>
                <a:solidFill>
                  <a:srgbClr val="ED7D31">
                    <a:lumMod val="75000"/>
                  </a:srgbClr>
                </a:solidFill>
                <a:effectLst>
                  <a:reflection blurRad="6350" stA="60000" endA="900" endPos="58000" dir="5400000" sy="-100000" algn="bl" rotWithShape="0"/>
                </a:effectLst>
                <a:latin typeface="Microsoft YaHei" charset="0"/>
                <a:cs typeface="Microsoft YaHei" charset="0"/>
                <a:sym typeface="Arial" panose="020B0604020202020204" pitchFamily="34" charset="0"/>
              </a:rPr>
              <a:t>业务</a:t>
            </a:r>
            <a:r>
              <a:rPr kumimoji="1" lang="zh-CN" altLang="en-US" sz="1800" b="1" dirty="0">
                <a:ln w="0"/>
                <a:solidFill>
                  <a:srgbClr val="ED7D31">
                    <a:lumMod val="75000"/>
                  </a:srgbClr>
                </a:solidFill>
                <a:effectLst>
                  <a:reflection blurRad="6350" stA="60000" endA="900" endPos="58000" dir="5400000" sy="-100000" algn="bl" rotWithShape="0"/>
                </a:effectLst>
                <a:latin typeface="Microsoft YaHei" charset="0"/>
                <a:cs typeface="Microsoft YaHei" charset="0"/>
                <a:sym typeface="Arial" panose="020B0604020202020204" pitchFamily="34" charset="0"/>
              </a:rPr>
              <a:t>场景</a:t>
            </a:r>
          </a:p>
        </p:txBody>
      </p:sp>
      <p:pic>
        <p:nvPicPr>
          <p:cNvPr id="7" name="图片 6"/>
          <p:cNvPicPr>
            <a:picLocks noChangeAspect="1"/>
          </p:cNvPicPr>
          <p:nvPr/>
        </p:nvPicPr>
        <p:blipFill>
          <a:blip r:embed="rId2" cstate="screen">
            <a:extLst>
              <a:ext uri="{28A0092B-C50C-407E-A947-70E740481C1C}">
                <a14:useLocalDpi xmlns="" xmlns:a14="http://schemas.microsoft.com/office/drawing/2010/main"/>
              </a:ext>
            </a:extLst>
          </a:blip>
          <a:stretch>
            <a:fillRect/>
          </a:stretch>
        </p:blipFill>
        <p:spPr>
          <a:xfrm>
            <a:off x="6597032" y="2376371"/>
            <a:ext cx="588985" cy="486000"/>
          </a:xfrm>
          <a:prstGeom prst="rect">
            <a:avLst/>
          </a:prstGeom>
        </p:spPr>
      </p:pic>
      <p:sp>
        <p:nvSpPr>
          <p:cNvPr id="8" name="文本框 7"/>
          <p:cNvSpPr txBox="1"/>
          <p:nvPr/>
        </p:nvSpPr>
        <p:spPr>
          <a:xfrm>
            <a:off x="6093342" y="2524337"/>
            <a:ext cx="492443" cy="276999"/>
          </a:xfrm>
          <a:prstGeom prst="rect">
            <a:avLst/>
          </a:prstGeom>
          <a:noFill/>
        </p:spPr>
        <p:txBody>
          <a:bodyPr wrap="none" lIns="91436" tIns="45718" rIns="91436" bIns="45718" rtlCol="0">
            <a:spAutoFit/>
          </a:bodyPr>
          <a:lstStyle/>
          <a:p>
            <a:pPr defTabSz="685766" fontAlgn="base">
              <a:spcBef>
                <a:spcPct val="0"/>
              </a:spcBef>
              <a:spcAft>
                <a:spcPct val="0"/>
              </a:spcAft>
            </a:pPr>
            <a:r>
              <a:rPr kumimoji="1" lang="zh-CN" altLang="en-US" sz="1200" b="1">
                <a:solidFill>
                  <a:srgbClr val="328ACB"/>
                </a:solidFill>
                <a:latin typeface="Microsoft YaHei" charset="0"/>
                <a:cs typeface="Microsoft YaHei" charset="0"/>
                <a:sym typeface="Arial" panose="020B0604020202020204" pitchFamily="34" charset="0"/>
              </a:rPr>
              <a:t>招联</a:t>
            </a:r>
          </a:p>
        </p:txBody>
      </p:sp>
      <p:cxnSp>
        <p:nvCxnSpPr>
          <p:cNvPr id="9" name="直线箭头连接符 87"/>
          <p:cNvCxnSpPr/>
          <p:nvPr/>
        </p:nvCxnSpPr>
        <p:spPr>
          <a:xfrm flipH="1">
            <a:off x="7186012" y="2619371"/>
            <a:ext cx="669595" cy="0"/>
          </a:xfrm>
          <a:prstGeom prst="straightConnector1">
            <a:avLst/>
          </a:prstGeom>
          <a:ln w="444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7175586" y="2353528"/>
            <a:ext cx="761738" cy="265453"/>
          </a:xfrm>
          <a:prstGeom prst="rect">
            <a:avLst/>
          </a:prstGeom>
          <a:noFill/>
        </p:spPr>
        <p:txBody>
          <a:bodyPr wrap="none" lIns="91436" tIns="45718" rIns="91436" bIns="45718" rtlCol="0">
            <a:spAutoFit/>
          </a:bodyPr>
          <a:lstStyle/>
          <a:p>
            <a:pPr defTabSz="685766" fontAlgn="base">
              <a:spcBef>
                <a:spcPct val="0"/>
              </a:spcBef>
              <a:spcAft>
                <a:spcPct val="0"/>
              </a:spcAft>
            </a:pPr>
            <a:r>
              <a:rPr kumimoji="1" lang="zh-CN" altLang="en-US" sz="1100" b="1">
                <a:solidFill>
                  <a:prstClr val="white">
                    <a:lumMod val="50000"/>
                  </a:prstClr>
                </a:solidFill>
                <a:latin typeface="Microsoft YaHei" charset="0"/>
                <a:cs typeface="Microsoft YaHei" charset="0"/>
                <a:sym typeface="Arial" panose="020B0604020202020204" pitchFamily="34" charset="0"/>
              </a:rPr>
              <a:t>用户授权</a:t>
            </a:r>
          </a:p>
        </p:txBody>
      </p:sp>
      <p:cxnSp>
        <p:nvCxnSpPr>
          <p:cNvPr id="11" name="直线箭头连接符 91"/>
          <p:cNvCxnSpPr/>
          <p:nvPr/>
        </p:nvCxnSpPr>
        <p:spPr>
          <a:xfrm>
            <a:off x="7085541" y="2890920"/>
            <a:ext cx="519467" cy="901679"/>
          </a:xfrm>
          <a:prstGeom prst="straightConnector1">
            <a:avLst/>
          </a:prstGeom>
          <a:ln w="44450">
            <a:solidFill>
              <a:srgbClr val="328ACB"/>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7344994" y="3148009"/>
            <a:ext cx="761738" cy="438577"/>
          </a:xfrm>
          <a:prstGeom prst="rect">
            <a:avLst/>
          </a:prstGeom>
          <a:noFill/>
        </p:spPr>
        <p:txBody>
          <a:bodyPr wrap="none" lIns="91436" tIns="45718" rIns="91436" bIns="45718" rtlCol="0">
            <a:spAutoFit/>
          </a:bodyPr>
          <a:lstStyle/>
          <a:p>
            <a:pPr algn="ctr" defTabSz="685766" fontAlgn="base">
              <a:spcBef>
                <a:spcPct val="0"/>
              </a:spcBef>
              <a:spcAft>
                <a:spcPct val="0"/>
              </a:spcAft>
            </a:pPr>
            <a:r>
              <a:rPr kumimoji="1" lang="zh-CN" altLang="en-US" sz="1100" b="1">
                <a:solidFill>
                  <a:srgbClr val="328ACB"/>
                </a:solidFill>
                <a:latin typeface="Microsoft YaHei" charset="0"/>
                <a:cs typeface="Microsoft YaHei" charset="0"/>
                <a:sym typeface="Arial" panose="020B0604020202020204" pitchFamily="34" charset="0"/>
              </a:rPr>
              <a:t>提交</a:t>
            </a:r>
          </a:p>
          <a:p>
            <a:pPr algn="ctr" defTabSz="685766" fontAlgn="base">
              <a:spcBef>
                <a:spcPct val="0"/>
              </a:spcBef>
              <a:spcAft>
                <a:spcPct val="0"/>
              </a:spcAft>
            </a:pPr>
            <a:r>
              <a:rPr kumimoji="1" lang="zh-CN" altLang="en-US" sz="1100" b="1">
                <a:solidFill>
                  <a:srgbClr val="328ACB"/>
                </a:solidFill>
                <a:latin typeface="Microsoft YaHei" charset="0"/>
                <a:cs typeface="Microsoft YaHei" charset="0"/>
                <a:sym typeface="Arial" panose="020B0604020202020204" pitchFamily="34" charset="0"/>
              </a:rPr>
              <a:t>手机号码</a:t>
            </a:r>
          </a:p>
        </p:txBody>
      </p:sp>
      <p:cxnSp>
        <p:nvCxnSpPr>
          <p:cNvPr id="13" name="直线箭头连接符 95"/>
          <p:cNvCxnSpPr/>
          <p:nvPr/>
        </p:nvCxnSpPr>
        <p:spPr>
          <a:xfrm>
            <a:off x="6738683" y="2897538"/>
            <a:ext cx="519467" cy="901679"/>
          </a:xfrm>
          <a:prstGeom prst="straightConnector1">
            <a:avLst/>
          </a:prstGeom>
          <a:ln w="4445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6309882" y="3148009"/>
            <a:ext cx="761738" cy="438577"/>
          </a:xfrm>
          <a:prstGeom prst="rect">
            <a:avLst/>
          </a:prstGeom>
          <a:noFill/>
        </p:spPr>
        <p:txBody>
          <a:bodyPr wrap="none" lIns="91436" tIns="45718" rIns="91436" bIns="45718" rtlCol="0">
            <a:spAutoFit/>
          </a:bodyPr>
          <a:lstStyle/>
          <a:p>
            <a:pPr algn="ctr" defTabSz="685766" fontAlgn="base">
              <a:spcBef>
                <a:spcPct val="0"/>
              </a:spcBef>
              <a:spcAft>
                <a:spcPct val="0"/>
              </a:spcAft>
            </a:pPr>
            <a:r>
              <a:rPr kumimoji="1" lang="zh-CN" altLang="en-US" sz="1100" b="1">
                <a:solidFill>
                  <a:srgbClr val="C00000"/>
                </a:solidFill>
                <a:latin typeface="Microsoft YaHei" charset="0"/>
                <a:cs typeface="Microsoft YaHei" charset="0"/>
                <a:sym typeface="Arial" panose="020B0604020202020204" pitchFamily="34" charset="0"/>
              </a:rPr>
              <a:t>返回</a:t>
            </a:r>
          </a:p>
          <a:p>
            <a:pPr algn="ctr" defTabSz="685766" fontAlgn="base">
              <a:spcBef>
                <a:spcPct val="0"/>
              </a:spcBef>
              <a:spcAft>
                <a:spcPct val="0"/>
              </a:spcAft>
            </a:pPr>
            <a:r>
              <a:rPr kumimoji="1" lang="zh-CN" altLang="en-US" sz="1100" b="1">
                <a:solidFill>
                  <a:srgbClr val="C00000"/>
                </a:solidFill>
                <a:latin typeface="Microsoft YaHei" charset="0"/>
                <a:cs typeface="Microsoft YaHei" charset="0"/>
                <a:sym typeface="Arial" panose="020B0604020202020204" pitchFamily="34" charset="0"/>
              </a:rPr>
              <a:t>用户打分</a:t>
            </a:r>
          </a:p>
        </p:txBody>
      </p:sp>
      <p:grpSp>
        <p:nvGrpSpPr>
          <p:cNvPr id="15" name="组合 130"/>
          <p:cNvGrpSpPr/>
          <p:nvPr/>
        </p:nvGrpSpPr>
        <p:grpSpPr>
          <a:xfrm>
            <a:off x="439750" y="2077965"/>
            <a:ext cx="5302370" cy="3005446"/>
            <a:chOff x="7928" y="2044406"/>
            <a:chExt cx="5929282" cy="3005446"/>
          </a:xfrm>
        </p:grpSpPr>
        <p:grpSp>
          <p:nvGrpSpPr>
            <p:cNvPr id="16" name="组合 131"/>
            <p:cNvGrpSpPr/>
            <p:nvPr/>
          </p:nvGrpSpPr>
          <p:grpSpPr>
            <a:xfrm>
              <a:off x="7928" y="2044406"/>
              <a:ext cx="5929282" cy="3005446"/>
              <a:chOff x="-36657" y="2044406"/>
              <a:chExt cx="6872142" cy="3005446"/>
            </a:xfrm>
          </p:grpSpPr>
          <p:sp>
            <p:nvSpPr>
              <p:cNvPr id="19" name="圆角矩形 18"/>
              <p:cNvSpPr/>
              <p:nvPr/>
            </p:nvSpPr>
            <p:spPr>
              <a:xfrm>
                <a:off x="743803" y="3163171"/>
                <a:ext cx="5970897" cy="1258418"/>
              </a:xfrm>
              <a:prstGeom prst="roundRect">
                <a:avLst>
                  <a:gd name="adj" fmla="val 4859"/>
                </a:avLst>
              </a:prstGeom>
              <a:noFill/>
              <a:ln w="19050">
                <a:solidFill>
                  <a:srgbClr val="C00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738" fontAlgn="base">
                  <a:spcBef>
                    <a:spcPct val="0"/>
                  </a:spcBef>
                  <a:spcAft>
                    <a:spcPct val="0"/>
                  </a:spcAft>
                </a:pPr>
                <a:r>
                  <a:rPr kumimoji="1" lang="zh-CN" altLang="en-US" sz="800" b="1">
                    <a:solidFill>
                      <a:srgbClr val="C00000"/>
                    </a:solidFill>
                    <a:latin typeface="Microsoft YaHei" charset="0"/>
                    <a:cs typeface="Microsoft YaHei" charset="0"/>
                    <a:sym typeface="Arial" panose="020B0604020202020204" pitchFamily="34" charset="0"/>
                  </a:rPr>
                  <a:t>数据中心</a:t>
                </a:r>
              </a:p>
            </p:txBody>
          </p:sp>
          <p:pic>
            <p:nvPicPr>
              <p:cNvPr id="20" name="图片 19"/>
              <p:cNvPicPr>
                <a:picLocks noChangeAspect="1"/>
              </p:cNvPicPr>
              <p:nvPr/>
            </p:nvPicPr>
            <p:blipFill>
              <a:blip cstate="print"/>
              <a:stretch>
                <a:fillRect/>
              </a:stretch>
            </p:blipFill>
            <p:spPr>
              <a:xfrm>
                <a:off x="3448945" y="2683205"/>
                <a:ext cx="768000" cy="576000"/>
              </a:xfrm>
              <a:prstGeom prst="rect">
                <a:avLst/>
              </a:prstGeom>
            </p:spPr>
          </p:pic>
          <p:sp>
            <p:nvSpPr>
              <p:cNvPr id="21" name="圆角矩形 20"/>
              <p:cNvSpPr/>
              <p:nvPr/>
            </p:nvSpPr>
            <p:spPr>
              <a:xfrm>
                <a:off x="-36657" y="2044406"/>
                <a:ext cx="6872142" cy="2557560"/>
              </a:xfrm>
              <a:prstGeom prst="roundRect">
                <a:avLst>
                  <a:gd name="adj" fmla="val 3676"/>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b"/>
              <a:lstStyle/>
              <a:p>
                <a:pPr algn="ctr" defTabSz="685738" fontAlgn="base">
                  <a:spcBef>
                    <a:spcPct val="0"/>
                  </a:spcBef>
                  <a:spcAft>
                    <a:spcPct val="0"/>
                  </a:spcAft>
                </a:pPr>
                <a:r>
                  <a:rPr kumimoji="1" lang="zh-CN" altLang="en-US" sz="1200" b="1" dirty="0">
                    <a:solidFill>
                      <a:srgbClr val="C00000"/>
                    </a:solidFill>
                    <a:latin typeface="Microsoft YaHei" charset="0"/>
                    <a:cs typeface="Microsoft YaHei" charset="0"/>
                    <a:sym typeface="Arial" panose="020B0604020202020204" pitchFamily="34" charset="0"/>
                  </a:rPr>
                  <a:t>中国联通</a:t>
                </a:r>
              </a:p>
            </p:txBody>
          </p:sp>
          <p:sp>
            <p:nvSpPr>
              <p:cNvPr id="22" name="圆角矩形 21"/>
              <p:cNvSpPr/>
              <p:nvPr/>
            </p:nvSpPr>
            <p:spPr>
              <a:xfrm>
                <a:off x="288300" y="4710436"/>
                <a:ext cx="6547185" cy="339416"/>
              </a:xfrm>
              <a:prstGeom prst="roundRect">
                <a:avLst>
                  <a:gd name="adj" fmla="val 8057"/>
                </a:avLst>
              </a:prstGeom>
              <a:noFill/>
              <a:ln>
                <a:solidFill>
                  <a:srgbClr val="328A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738" fontAlgn="base">
                  <a:spcBef>
                    <a:spcPct val="0"/>
                  </a:spcBef>
                  <a:spcAft>
                    <a:spcPct val="0"/>
                  </a:spcAft>
                </a:pPr>
                <a:r>
                  <a:rPr kumimoji="1" lang="zh-CN" altLang="en-US" sz="1200" b="1">
                    <a:solidFill>
                      <a:srgbClr val="328ACB"/>
                    </a:solidFill>
                    <a:latin typeface="Microsoft YaHei" charset="0"/>
                    <a:cs typeface="Microsoft YaHei" charset="0"/>
                    <a:sym typeface="Arial" panose="020B0604020202020204" pitchFamily="34" charset="0"/>
                  </a:rPr>
                  <a:t>招联</a:t>
                </a:r>
              </a:p>
            </p:txBody>
          </p:sp>
          <p:grpSp>
            <p:nvGrpSpPr>
              <p:cNvPr id="23" name="组 22"/>
              <p:cNvGrpSpPr/>
              <p:nvPr/>
            </p:nvGrpSpPr>
            <p:grpSpPr>
              <a:xfrm>
                <a:off x="4792297" y="2106180"/>
                <a:ext cx="1713819" cy="288000"/>
                <a:chOff x="3901298" y="3177591"/>
                <a:chExt cx="1285365" cy="288000"/>
              </a:xfrm>
            </p:grpSpPr>
            <p:pic>
              <p:nvPicPr>
                <p:cNvPr id="45" name="图片 44"/>
                <p:cNvPicPr>
                  <a:picLocks noChangeAspect="1"/>
                </p:cNvPicPr>
                <p:nvPr/>
              </p:nvPicPr>
              <p:blipFill>
                <a:blip cstate="screen">
                  <a:extLst>
                    <a:ext uri="{28A0092B-C50C-407E-A947-70E740481C1C}">
                      <a14:useLocalDpi xmlns="" xmlns:a14="http://schemas.microsoft.com/office/drawing/2010/main"/>
                    </a:ext>
                  </a:extLst>
                </a:blip>
                <a:stretch>
                  <a:fillRect/>
                </a:stretch>
              </p:blipFill>
              <p:spPr>
                <a:xfrm>
                  <a:off x="3901298" y="3177591"/>
                  <a:ext cx="292723" cy="288000"/>
                </a:xfrm>
                <a:prstGeom prst="rect">
                  <a:avLst/>
                </a:prstGeom>
              </p:spPr>
            </p:pic>
            <p:sp>
              <p:nvSpPr>
                <p:cNvPr id="46" name="文本框 11"/>
                <p:cNvSpPr txBox="1"/>
                <p:nvPr/>
              </p:nvSpPr>
              <p:spPr>
                <a:xfrm>
                  <a:off x="4109648" y="3177591"/>
                  <a:ext cx="1077015" cy="230832"/>
                </a:xfrm>
                <a:prstGeom prst="rect">
                  <a:avLst/>
                </a:prstGeom>
                <a:noFill/>
              </p:spPr>
              <p:txBody>
                <a:bodyPr wrap="none" rtlCol="0">
                  <a:spAutoFit/>
                </a:bodyPr>
                <a:lstStyle/>
                <a:p>
                  <a:pPr defTabSz="685738" fontAlgn="base">
                    <a:spcBef>
                      <a:spcPct val="0"/>
                    </a:spcBef>
                    <a:spcAft>
                      <a:spcPct val="0"/>
                    </a:spcAft>
                  </a:pPr>
                  <a:r>
                    <a:rPr kumimoji="1" lang="zh-CN" altLang="en-US" sz="900" b="1" dirty="0">
                      <a:solidFill>
                        <a:srgbClr val="328ACB"/>
                      </a:solidFill>
                      <a:latin typeface="Microsoft YaHei" charset="0"/>
                      <a:cs typeface="Microsoft YaHei" charset="0"/>
                      <a:sym typeface="Arial" panose="020B0604020202020204" pitchFamily="34" charset="0"/>
                    </a:rPr>
                    <a:t>招联数据建模团队</a:t>
                  </a:r>
                </a:p>
              </p:txBody>
            </p:sp>
          </p:grpSp>
          <p:grpSp>
            <p:nvGrpSpPr>
              <p:cNvPr id="24" name="组 23"/>
              <p:cNvGrpSpPr/>
              <p:nvPr/>
            </p:nvGrpSpPr>
            <p:grpSpPr>
              <a:xfrm>
                <a:off x="1037610" y="2090682"/>
                <a:ext cx="1970856" cy="253710"/>
                <a:chOff x="289324" y="3128423"/>
                <a:chExt cx="1478142" cy="253710"/>
              </a:xfrm>
            </p:grpSpPr>
            <p:pic>
              <p:nvPicPr>
                <p:cNvPr id="43" name="Picture 7"/>
                <p:cNvPicPr>
                  <a:picLocks noChangeAspect="1" noChangeArrowheads="1"/>
                </p:cNvPicPr>
                <p:nvPr/>
              </p:nvPicPr>
              <p:blipFill>
                <a:blip r:embed="rId3" cstate="screen">
                  <a:extLst>
                    <a:ext uri="{28A0092B-C50C-407E-A947-70E740481C1C}">
                      <a14:useLocalDpi xmlns="" xmlns:a14="http://schemas.microsoft.com/office/drawing/2010/main"/>
                    </a:ext>
                  </a:extLst>
                </a:blip>
                <a:srcRect/>
                <a:stretch>
                  <a:fillRect/>
                </a:stretch>
              </p:blipFill>
              <p:spPr bwMode="auto">
                <a:xfrm>
                  <a:off x="1431466" y="3130133"/>
                  <a:ext cx="336000" cy="252000"/>
                </a:xfrm>
                <a:prstGeom prst="rect">
                  <a:avLst/>
                </a:prstGeom>
                <a:noFill/>
                <a:ln w="9525">
                  <a:noFill/>
                  <a:miter lim="800000"/>
                  <a:headEnd/>
                  <a:tailEnd/>
                </a:ln>
                <a:effectLst/>
              </p:spPr>
            </p:pic>
            <p:sp>
              <p:nvSpPr>
                <p:cNvPr id="44" name="文本框 14"/>
                <p:cNvSpPr txBox="1"/>
                <p:nvPr/>
              </p:nvSpPr>
              <p:spPr>
                <a:xfrm>
                  <a:off x="289324" y="3128423"/>
                  <a:ext cx="1077015" cy="230832"/>
                </a:xfrm>
                <a:prstGeom prst="rect">
                  <a:avLst/>
                </a:prstGeom>
                <a:noFill/>
              </p:spPr>
              <p:txBody>
                <a:bodyPr wrap="none" rtlCol="0">
                  <a:spAutoFit/>
                </a:bodyPr>
                <a:lstStyle/>
                <a:p>
                  <a:pPr defTabSz="685738" fontAlgn="base">
                    <a:spcBef>
                      <a:spcPct val="0"/>
                    </a:spcBef>
                    <a:spcAft>
                      <a:spcPct val="0"/>
                    </a:spcAft>
                  </a:pPr>
                  <a:r>
                    <a:rPr kumimoji="1" lang="zh-CN" altLang="en-US" sz="900" b="1" dirty="0">
                      <a:solidFill>
                        <a:srgbClr val="C00000"/>
                      </a:solidFill>
                      <a:latin typeface="Microsoft YaHei" charset="0"/>
                      <a:cs typeface="Microsoft YaHei" charset="0"/>
                      <a:sym typeface="Arial" panose="020B0604020202020204" pitchFamily="34" charset="0"/>
                    </a:rPr>
                    <a:t>联通数据建模团队</a:t>
                  </a:r>
                </a:p>
              </p:txBody>
            </p:sp>
          </p:grpSp>
          <p:sp>
            <p:nvSpPr>
              <p:cNvPr id="25" name="文本框 15"/>
              <p:cNvSpPr txBox="1"/>
              <p:nvPr/>
            </p:nvSpPr>
            <p:spPr>
              <a:xfrm>
                <a:off x="4055759" y="2875020"/>
                <a:ext cx="742110" cy="230832"/>
              </a:xfrm>
              <a:prstGeom prst="rect">
                <a:avLst/>
              </a:prstGeom>
              <a:noFill/>
            </p:spPr>
            <p:txBody>
              <a:bodyPr wrap="none" rtlCol="0">
                <a:spAutoFit/>
              </a:bodyPr>
              <a:lstStyle/>
              <a:p>
                <a:pPr defTabSz="685738" fontAlgn="base">
                  <a:spcBef>
                    <a:spcPct val="0"/>
                  </a:spcBef>
                  <a:spcAft>
                    <a:spcPct val="0"/>
                  </a:spcAft>
                </a:pPr>
                <a:r>
                  <a:rPr kumimoji="1" lang="en-US" altLang="zh-CN" sz="900" b="1">
                    <a:solidFill>
                      <a:srgbClr val="4472C4">
                        <a:lumMod val="75000"/>
                      </a:srgbClr>
                    </a:solidFill>
                    <a:latin typeface="Microsoft YaHei" charset="0"/>
                    <a:cs typeface="Microsoft YaHei" charset="0"/>
                    <a:sym typeface="Arial" panose="020B0604020202020204" pitchFamily="34" charset="0"/>
                  </a:rPr>
                  <a:t>4A</a:t>
                </a:r>
                <a:r>
                  <a:rPr kumimoji="1" lang="zh-CN" altLang="en-US" sz="900" b="1">
                    <a:solidFill>
                      <a:srgbClr val="4472C4">
                        <a:lumMod val="75000"/>
                      </a:srgbClr>
                    </a:solidFill>
                    <a:latin typeface="Microsoft YaHei" charset="0"/>
                    <a:cs typeface="Microsoft YaHei" charset="0"/>
                    <a:sym typeface="Arial" panose="020B0604020202020204" pitchFamily="34" charset="0"/>
                  </a:rPr>
                  <a:t>平台</a:t>
                </a:r>
              </a:p>
            </p:txBody>
          </p:sp>
          <p:grpSp>
            <p:nvGrpSpPr>
              <p:cNvPr id="26" name="组 22"/>
              <p:cNvGrpSpPr/>
              <p:nvPr/>
            </p:nvGrpSpPr>
            <p:grpSpPr>
              <a:xfrm>
                <a:off x="3094281" y="2107205"/>
                <a:ext cx="1136848" cy="642451"/>
                <a:chOff x="2477315" y="3250411"/>
                <a:chExt cx="852636" cy="642451"/>
              </a:xfrm>
            </p:grpSpPr>
            <p:sp>
              <p:nvSpPr>
                <p:cNvPr id="41" name="文本框 17"/>
                <p:cNvSpPr txBox="1"/>
                <p:nvPr/>
              </p:nvSpPr>
              <p:spPr>
                <a:xfrm>
                  <a:off x="2477315" y="3662030"/>
                  <a:ext cx="852636" cy="230832"/>
                </a:xfrm>
                <a:prstGeom prst="rect">
                  <a:avLst/>
                </a:prstGeom>
                <a:noFill/>
              </p:spPr>
              <p:txBody>
                <a:bodyPr wrap="none" rtlCol="0">
                  <a:spAutoFit/>
                </a:bodyPr>
                <a:lstStyle/>
                <a:p>
                  <a:pPr defTabSz="685738" fontAlgn="base">
                    <a:spcBef>
                      <a:spcPct val="0"/>
                    </a:spcBef>
                    <a:spcAft>
                      <a:spcPct val="0"/>
                    </a:spcAft>
                  </a:pPr>
                  <a:r>
                    <a:rPr kumimoji="1" lang="zh-CN" altLang="en-US" sz="900" b="1">
                      <a:solidFill>
                        <a:srgbClr val="4472C4">
                          <a:lumMod val="75000"/>
                        </a:srgbClr>
                      </a:solidFill>
                      <a:latin typeface="Microsoft YaHei" charset="0"/>
                      <a:cs typeface="Microsoft YaHei" charset="0"/>
                      <a:sym typeface="Arial" panose="020B0604020202020204" pitchFamily="34" charset="0"/>
                    </a:rPr>
                    <a:t>统一接入平台</a:t>
                  </a:r>
                </a:p>
              </p:txBody>
            </p:sp>
            <p:pic>
              <p:nvPicPr>
                <p:cNvPr id="42" name="图片 41"/>
                <p:cNvPicPr>
                  <a:picLocks noChangeAspect="1"/>
                </p:cNvPicPr>
                <p:nvPr/>
              </p:nvPicPr>
              <p:blipFill>
                <a:blip r:embed="rId4" cstate="screen">
                  <a:extLst>
                    <a:ext uri="{28A0092B-C50C-407E-A947-70E740481C1C}">
                      <a14:useLocalDpi xmlns="" xmlns:a14="http://schemas.microsoft.com/office/drawing/2010/main"/>
                    </a:ext>
                  </a:extLst>
                </a:blip>
                <a:stretch>
                  <a:fillRect/>
                </a:stretch>
              </p:blipFill>
              <p:spPr>
                <a:xfrm>
                  <a:off x="2743313" y="3250411"/>
                  <a:ext cx="576000" cy="576000"/>
                </a:xfrm>
                <a:prstGeom prst="rect">
                  <a:avLst/>
                </a:prstGeom>
              </p:spPr>
            </p:pic>
          </p:grpSp>
          <p:pic>
            <p:nvPicPr>
              <p:cNvPr id="27" name="图片 26"/>
              <p:cNvPicPr>
                <a:picLocks noChangeAspect="1"/>
              </p:cNvPicPr>
              <p:nvPr/>
            </p:nvPicPr>
            <p:blipFill>
              <a:blip cstate="screen">
                <a:extLst>
                  <a:ext uri="{28A0092B-C50C-407E-A947-70E740481C1C}">
                    <a14:useLocalDpi xmlns="" xmlns:a14="http://schemas.microsoft.com/office/drawing/2010/main"/>
                  </a:ext>
                </a:extLst>
              </a:blip>
              <a:stretch>
                <a:fillRect/>
              </a:stretch>
            </p:blipFill>
            <p:spPr>
              <a:xfrm rot="9000000">
                <a:off x="4280356" y="2178124"/>
                <a:ext cx="480000" cy="360000"/>
              </a:xfrm>
              <a:prstGeom prst="rect">
                <a:avLst/>
              </a:prstGeom>
            </p:spPr>
          </p:pic>
          <p:pic>
            <p:nvPicPr>
              <p:cNvPr id="28" name="图片 27"/>
              <p:cNvPicPr>
                <a:picLocks noChangeAspect="1"/>
              </p:cNvPicPr>
              <p:nvPr/>
            </p:nvPicPr>
            <p:blipFill>
              <a:blip cstate="screen">
                <a:extLst>
                  <a:ext uri="{28A0092B-C50C-407E-A947-70E740481C1C}">
                    <a14:useLocalDpi xmlns="" xmlns:a14="http://schemas.microsoft.com/office/drawing/2010/main"/>
                  </a:ext>
                </a:extLst>
              </a:blip>
              <a:stretch>
                <a:fillRect/>
              </a:stretch>
            </p:blipFill>
            <p:spPr>
              <a:xfrm rot="2400000">
                <a:off x="2894724" y="2181674"/>
                <a:ext cx="480000" cy="360000"/>
              </a:xfrm>
              <a:prstGeom prst="rect">
                <a:avLst/>
              </a:prstGeom>
            </p:spPr>
          </p:pic>
          <p:sp>
            <p:nvSpPr>
              <p:cNvPr id="29" name="圆角矩形 28"/>
              <p:cNvSpPr/>
              <p:nvPr/>
            </p:nvSpPr>
            <p:spPr>
              <a:xfrm>
                <a:off x="5027449" y="3448931"/>
                <a:ext cx="1407684" cy="864000"/>
              </a:xfrm>
              <a:prstGeom prst="roundRect">
                <a:avLst>
                  <a:gd name="adj" fmla="val 6164"/>
                </a:avLst>
              </a:prstGeom>
              <a:solidFill>
                <a:srgbClr val="927EB8"/>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defTabSz="685738" fontAlgn="base">
                  <a:spcBef>
                    <a:spcPct val="0"/>
                  </a:spcBef>
                  <a:spcAft>
                    <a:spcPct val="0"/>
                  </a:spcAft>
                </a:pPr>
                <a:r>
                  <a:rPr kumimoji="1" lang="zh-CN" altLang="en-US" sz="800" b="1">
                    <a:solidFill>
                      <a:prstClr val="white"/>
                    </a:solidFill>
                    <a:latin typeface="Microsoft YaHei" charset="0"/>
                    <a:cs typeface="Microsoft YaHei" charset="0"/>
                    <a:sym typeface="Arial" panose="020B0604020202020204" pitchFamily="34" charset="0"/>
                  </a:rPr>
                  <a:t>共建实验室</a:t>
                </a:r>
              </a:p>
            </p:txBody>
          </p:sp>
          <p:sp>
            <p:nvSpPr>
              <p:cNvPr id="30" name="圆角矩形 29"/>
              <p:cNvSpPr/>
              <p:nvPr/>
            </p:nvSpPr>
            <p:spPr>
              <a:xfrm>
                <a:off x="975005" y="3462539"/>
                <a:ext cx="2924828" cy="864000"/>
              </a:xfrm>
              <a:prstGeom prst="roundRect">
                <a:avLst>
                  <a:gd name="adj" fmla="val 6165"/>
                </a:avLst>
              </a:prstGeom>
              <a:solidFill>
                <a:srgbClr val="FCD6B5"/>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defTabSz="685738" fontAlgn="base">
                  <a:spcBef>
                    <a:spcPct val="0"/>
                  </a:spcBef>
                  <a:spcAft>
                    <a:spcPct val="0"/>
                  </a:spcAft>
                </a:pPr>
                <a:r>
                  <a:rPr kumimoji="1" lang="en-US" altLang="zh-CN" sz="800" b="1">
                    <a:solidFill>
                      <a:srgbClr val="4472C4">
                        <a:lumMod val="50000"/>
                      </a:srgbClr>
                    </a:solidFill>
                    <a:latin typeface="Microsoft YaHei" charset="0"/>
                    <a:cs typeface="Microsoft YaHei" charset="0"/>
                    <a:sym typeface="Arial" panose="020B0604020202020204" pitchFamily="34" charset="0"/>
                  </a:rPr>
                  <a:t>DW</a:t>
                </a:r>
                <a:endParaRPr kumimoji="1" lang="zh-CN" altLang="en-US" sz="800" b="1">
                  <a:solidFill>
                    <a:srgbClr val="4472C4">
                      <a:lumMod val="50000"/>
                    </a:srgbClr>
                  </a:solidFill>
                  <a:latin typeface="Microsoft YaHei" charset="0"/>
                  <a:cs typeface="Microsoft YaHei" charset="0"/>
                  <a:sym typeface="Arial" panose="020B0604020202020204" pitchFamily="34" charset="0"/>
                </a:endParaRPr>
              </a:p>
            </p:txBody>
          </p:sp>
          <p:cxnSp>
            <p:nvCxnSpPr>
              <p:cNvPr id="31" name="直线箭头连接符 54"/>
              <p:cNvCxnSpPr/>
              <p:nvPr/>
            </p:nvCxnSpPr>
            <p:spPr>
              <a:xfrm>
                <a:off x="3911144" y="3669156"/>
                <a:ext cx="1083352" cy="0"/>
              </a:xfrm>
              <a:prstGeom prst="straightConnector1">
                <a:avLst/>
              </a:prstGeom>
              <a:ln w="44450">
                <a:solidFill>
                  <a:srgbClr val="328ACB"/>
                </a:solidFill>
                <a:tailEnd type="triangle"/>
              </a:ln>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984781" y="3425635"/>
                <a:ext cx="771196" cy="215444"/>
              </a:xfrm>
              <a:prstGeom prst="rect">
                <a:avLst/>
              </a:prstGeom>
              <a:noFill/>
            </p:spPr>
            <p:txBody>
              <a:bodyPr wrap="none" rtlCol="0">
                <a:spAutoFit/>
              </a:bodyPr>
              <a:lstStyle/>
              <a:p>
                <a:pPr defTabSz="685738" fontAlgn="base">
                  <a:spcBef>
                    <a:spcPct val="0"/>
                  </a:spcBef>
                  <a:spcAft>
                    <a:spcPct val="0"/>
                  </a:spcAft>
                </a:pPr>
                <a:r>
                  <a:rPr kumimoji="1" lang="zh-CN" altLang="en-US" sz="800" b="1" dirty="0">
                    <a:solidFill>
                      <a:srgbClr val="4472C4">
                        <a:lumMod val="50000"/>
                      </a:srgbClr>
                    </a:solidFill>
                    <a:latin typeface="Microsoft YaHei" charset="0"/>
                    <a:cs typeface="Microsoft YaHei" charset="0"/>
                    <a:sym typeface="Arial" panose="020B0604020202020204" pitchFamily="34" charset="0"/>
                  </a:rPr>
                  <a:t>脱敏数据</a:t>
                </a:r>
              </a:p>
            </p:txBody>
          </p:sp>
          <p:cxnSp>
            <p:nvCxnSpPr>
              <p:cNvPr id="33" name="直线箭头连接符 67"/>
              <p:cNvCxnSpPr/>
              <p:nvPr/>
            </p:nvCxnSpPr>
            <p:spPr>
              <a:xfrm>
                <a:off x="3911144" y="4020980"/>
                <a:ext cx="1083352" cy="0"/>
              </a:xfrm>
              <a:prstGeom prst="straightConnector1">
                <a:avLst/>
              </a:prstGeom>
              <a:ln w="44450">
                <a:solidFill>
                  <a:srgbClr val="DA9694"/>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4" name="文本框 26"/>
              <p:cNvSpPr txBox="1"/>
              <p:nvPr/>
            </p:nvSpPr>
            <p:spPr>
              <a:xfrm>
                <a:off x="3984779" y="4018287"/>
                <a:ext cx="771196" cy="215444"/>
              </a:xfrm>
              <a:prstGeom prst="rect">
                <a:avLst/>
              </a:prstGeom>
              <a:noFill/>
            </p:spPr>
            <p:txBody>
              <a:bodyPr wrap="none" rtlCol="0">
                <a:spAutoFit/>
              </a:bodyPr>
              <a:lstStyle/>
              <a:p>
                <a:pPr defTabSz="685738" fontAlgn="base">
                  <a:spcBef>
                    <a:spcPct val="0"/>
                  </a:spcBef>
                  <a:spcAft>
                    <a:spcPct val="0"/>
                  </a:spcAft>
                </a:pPr>
                <a:r>
                  <a:rPr kumimoji="1" lang="zh-CN" altLang="en-US" sz="800" b="1">
                    <a:solidFill>
                      <a:srgbClr val="ED7D31">
                        <a:lumMod val="75000"/>
                      </a:srgbClr>
                    </a:solidFill>
                    <a:latin typeface="Microsoft YaHei" charset="0"/>
                    <a:cs typeface="Microsoft YaHei" charset="0"/>
                    <a:sym typeface="Arial" panose="020B0604020202020204" pitchFamily="34" charset="0"/>
                  </a:rPr>
                  <a:t>挖掘模型</a:t>
                </a:r>
              </a:p>
            </p:txBody>
          </p:sp>
          <p:sp>
            <p:nvSpPr>
              <p:cNvPr id="35" name="圆角矩形 34"/>
              <p:cNvSpPr/>
              <p:nvPr/>
            </p:nvSpPr>
            <p:spPr>
              <a:xfrm>
                <a:off x="1072238" y="3655459"/>
                <a:ext cx="2719085" cy="2328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defTabSz="685738" fontAlgn="base">
                  <a:spcBef>
                    <a:spcPct val="0"/>
                  </a:spcBef>
                  <a:spcAft>
                    <a:spcPct val="0"/>
                  </a:spcAft>
                </a:pPr>
                <a:r>
                  <a:rPr kumimoji="1" lang="zh-CN" altLang="en-US" sz="800" b="1" dirty="0">
                    <a:solidFill>
                      <a:srgbClr val="4472C4">
                        <a:lumMod val="75000"/>
                      </a:srgbClr>
                    </a:solidFill>
                    <a:latin typeface="Microsoft YaHei" charset="0"/>
                    <a:cs typeface="Microsoft YaHei" charset="0"/>
                    <a:sym typeface="Arial" panose="020B0604020202020204" pitchFamily="34" charset="0"/>
                  </a:rPr>
                  <a:t>样本数据脱敏</a:t>
                </a:r>
              </a:p>
            </p:txBody>
          </p:sp>
          <p:sp>
            <p:nvSpPr>
              <p:cNvPr id="36" name="圆角矩形 35"/>
              <p:cNvSpPr/>
              <p:nvPr/>
            </p:nvSpPr>
            <p:spPr>
              <a:xfrm>
                <a:off x="1072238" y="3944630"/>
                <a:ext cx="2719085" cy="3409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t"/>
              <a:lstStyle/>
              <a:p>
                <a:pPr algn="ctr" defTabSz="685738" fontAlgn="base">
                  <a:spcBef>
                    <a:spcPct val="0"/>
                  </a:spcBef>
                  <a:spcAft>
                    <a:spcPct val="0"/>
                  </a:spcAft>
                </a:pPr>
                <a:r>
                  <a:rPr kumimoji="1" lang="zh-CN" altLang="en-US" sz="800" b="1" dirty="0">
                    <a:solidFill>
                      <a:srgbClr val="4472C4">
                        <a:lumMod val="75000"/>
                      </a:srgbClr>
                    </a:solidFill>
                    <a:latin typeface="Microsoft YaHei" charset="0"/>
                    <a:cs typeface="Microsoft YaHei" charset="0"/>
                    <a:sym typeface="Arial" panose="020B0604020202020204" pitchFamily="34" charset="0"/>
                  </a:rPr>
                  <a:t>模型固化</a:t>
                </a:r>
              </a:p>
              <a:p>
                <a:pPr algn="ctr" defTabSz="685738" fontAlgn="base">
                  <a:spcBef>
                    <a:spcPct val="0"/>
                  </a:spcBef>
                  <a:spcAft>
                    <a:spcPct val="0"/>
                  </a:spcAft>
                </a:pPr>
                <a:r>
                  <a:rPr kumimoji="1" lang="zh-CN" altLang="en-US" sz="800" b="1" dirty="0">
                    <a:solidFill>
                      <a:srgbClr val="4472C4">
                        <a:lumMod val="75000"/>
                      </a:srgbClr>
                    </a:solidFill>
                    <a:latin typeface="Microsoft YaHei" charset="0"/>
                    <a:cs typeface="Microsoft YaHei" charset="0"/>
                    <a:sym typeface="Arial" panose="020B0604020202020204" pitchFamily="34" charset="0"/>
                  </a:rPr>
                  <a:t>周期性用户打分数据沉淀</a:t>
                </a:r>
              </a:p>
            </p:txBody>
          </p:sp>
          <p:sp>
            <p:nvSpPr>
              <p:cNvPr id="37" name="圆角矩形 36"/>
              <p:cNvSpPr/>
              <p:nvPr/>
            </p:nvSpPr>
            <p:spPr>
              <a:xfrm>
                <a:off x="5207129" y="3712473"/>
                <a:ext cx="1048325" cy="49914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defTabSz="685738" fontAlgn="base">
                  <a:lnSpc>
                    <a:spcPct val="150000"/>
                  </a:lnSpc>
                  <a:spcBef>
                    <a:spcPct val="0"/>
                  </a:spcBef>
                  <a:spcAft>
                    <a:spcPct val="0"/>
                  </a:spcAft>
                </a:pPr>
                <a:r>
                  <a:rPr kumimoji="1" lang="zh-CN" altLang="en-US" sz="800" b="1">
                    <a:solidFill>
                      <a:srgbClr val="ED7D31">
                        <a:lumMod val="75000"/>
                      </a:srgbClr>
                    </a:solidFill>
                    <a:latin typeface="Microsoft YaHei" charset="0"/>
                    <a:cs typeface="Microsoft YaHei" charset="0"/>
                    <a:sym typeface="Arial" panose="020B0604020202020204" pitchFamily="34" charset="0"/>
                  </a:rPr>
                  <a:t>模型训练</a:t>
                </a:r>
              </a:p>
            </p:txBody>
          </p:sp>
          <p:sp>
            <p:nvSpPr>
              <p:cNvPr id="38" name="圆角矩形 37"/>
              <p:cNvSpPr/>
              <p:nvPr/>
            </p:nvSpPr>
            <p:spPr>
              <a:xfrm>
                <a:off x="1648280" y="4760360"/>
                <a:ext cx="4566133" cy="216000"/>
              </a:xfrm>
              <a:prstGeom prst="roundRect">
                <a:avLst/>
              </a:prstGeom>
              <a:solidFill>
                <a:srgbClr val="328AC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defTabSz="685738" fontAlgn="base">
                  <a:lnSpc>
                    <a:spcPct val="150000"/>
                  </a:lnSpc>
                  <a:spcBef>
                    <a:spcPct val="0"/>
                  </a:spcBef>
                  <a:spcAft>
                    <a:spcPct val="0"/>
                  </a:spcAft>
                </a:pPr>
                <a:r>
                  <a:rPr kumimoji="1" lang="en-US" altLang="zh-CN" sz="800" b="1">
                    <a:solidFill>
                      <a:srgbClr val="4472C4">
                        <a:lumMod val="50000"/>
                      </a:srgbClr>
                    </a:solidFill>
                    <a:latin typeface="Microsoft YaHei" charset="0"/>
                    <a:cs typeface="Microsoft YaHei" charset="0"/>
                    <a:sym typeface="Arial" panose="020B0604020202020204" pitchFamily="34" charset="0"/>
                  </a:rPr>
                  <a:t>DW</a:t>
                </a:r>
                <a:endParaRPr kumimoji="1" lang="zh-CN" altLang="en-US" sz="800" b="1">
                  <a:solidFill>
                    <a:srgbClr val="4472C4">
                      <a:lumMod val="50000"/>
                    </a:srgbClr>
                  </a:solidFill>
                  <a:latin typeface="Microsoft YaHei" charset="0"/>
                  <a:cs typeface="Microsoft YaHei" charset="0"/>
                  <a:sym typeface="Arial" panose="020B0604020202020204" pitchFamily="34" charset="0"/>
                </a:endParaRPr>
              </a:p>
            </p:txBody>
          </p:sp>
          <p:cxnSp>
            <p:nvCxnSpPr>
              <p:cNvPr id="39" name="直线箭头连接符 77"/>
              <p:cNvCxnSpPr/>
              <p:nvPr/>
            </p:nvCxnSpPr>
            <p:spPr>
              <a:xfrm flipH="1" flipV="1">
                <a:off x="5959046" y="4326539"/>
                <a:ext cx="11850" cy="433821"/>
              </a:xfrm>
              <a:prstGeom prst="straightConnector1">
                <a:avLst/>
              </a:prstGeom>
              <a:ln w="44450">
                <a:solidFill>
                  <a:srgbClr val="328ACB"/>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3"/>
              <p:cNvSpPr txBox="1"/>
              <p:nvPr/>
            </p:nvSpPr>
            <p:spPr>
              <a:xfrm>
                <a:off x="4498599" y="4528557"/>
                <a:ext cx="2179791" cy="215444"/>
              </a:xfrm>
              <a:prstGeom prst="rect">
                <a:avLst/>
              </a:prstGeom>
              <a:noFill/>
            </p:spPr>
            <p:txBody>
              <a:bodyPr wrap="none" rtlCol="0">
                <a:spAutoFit/>
              </a:bodyPr>
              <a:lstStyle/>
              <a:p>
                <a:pPr defTabSz="685738" fontAlgn="base">
                  <a:spcBef>
                    <a:spcPct val="0"/>
                  </a:spcBef>
                  <a:spcAft>
                    <a:spcPct val="0"/>
                  </a:spcAft>
                </a:pPr>
                <a:r>
                  <a:rPr kumimoji="1" lang="zh-CN" altLang="en-US" sz="800" b="1" dirty="0">
                    <a:solidFill>
                      <a:srgbClr val="328ACB"/>
                    </a:solidFill>
                    <a:latin typeface="Microsoft YaHei" charset="0"/>
                    <a:cs typeface="Microsoft YaHei" charset="0"/>
                    <a:sym typeface="Arial" panose="020B0604020202020204" pitchFamily="34" charset="0"/>
                  </a:rPr>
                  <a:t>脱敏的用户交易  坏用户样本数据</a:t>
                </a:r>
              </a:p>
            </p:txBody>
          </p:sp>
        </p:grpSp>
        <p:sp>
          <p:nvSpPr>
            <p:cNvPr id="17" name="文本框 36"/>
            <p:cNvSpPr txBox="1"/>
            <p:nvPr/>
          </p:nvSpPr>
          <p:spPr>
            <a:xfrm>
              <a:off x="1413461" y="4397803"/>
              <a:ext cx="1995444" cy="215444"/>
            </a:xfrm>
            <a:prstGeom prst="rect">
              <a:avLst/>
            </a:prstGeom>
            <a:noFill/>
          </p:spPr>
          <p:txBody>
            <a:bodyPr wrap="none" rtlCol="0">
              <a:spAutoFit/>
            </a:bodyPr>
            <a:lstStyle/>
            <a:p>
              <a:pPr defTabSz="685738" fontAlgn="base">
                <a:spcBef>
                  <a:spcPct val="0"/>
                </a:spcBef>
                <a:spcAft>
                  <a:spcPct val="0"/>
                </a:spcAft>
              </a:pPr>
              <a:r>
                <a:rPr kumimoji="1" lang="zh-CN" altLang="en-US" sz="800" b="1" dirty="0">
                  <a:solidFill>
                    <a:srgbClr val="328ACB"/>
                  </a:solidFill>
                  <a:latin typeface="Microsoft YaHei" charset="0"/>
                  <a:cs typeface="Microsoft YaHei" charset="0"/>
                  <a:sym typeface="Arial" panose="020B0604020202020204" pitchFamily="34" charset="0"/>
                </a:rPr>
                <a:t>脱敏的用户交易  坏用用户全量数据</a:t>
              </a:r>
            </a:p>
          </p:txBody>
        </p:sp>
        <p:cxnSp>
          <p:nvCxnSpPr>
            <p:cNvPr id="18" name="直线箭头连接符 77"/>
            <p:cNvCxnSpPr/>
            <p:nvPr/>
          </p:nvCxnSpPr>
          <p:spPr>
            <a:xfrm flipH="1" flipV="1">
              <a:off x="1469472" y="4311646"/>
              <a:ext cx="10224" cy="433821"/>
            </a:xfrm>
            <a:prstGeom prst="straightConnector1">
              <a:avLst/>
            </a:prstGeom>
            <a:ln w="44450">
              <a:solidFill>
                <a:srgbClr val="328ACB"/>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7" name="直线箭头连接符 24"/>
          <p:cNvCxnSpPr/>
          <p:nvPr/>
        </p:nvCxnSpPr>
        <p:spPr>
          <a:xfrm>
            <a:off x="439750" y="1966837"/>
            <a:ext cx="5400000" cy="0"/>
          </a:xfrm>
          <a:prstGeom prst="straightConnector1">
            <a:avLst/>
          </a:prstGeom>
          <a:ln>
            <a:solidFill>
              <a:srgbClr val="219FBB"/>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8" name="图片 47"/>
          <p:cNvPicPr>
            <a:picLocks noChangeAspect="1"/>
          </p:cNvPicPr>
          <p:nvPr/>
        </p:nvPicPr>
        <p:blipFill>
          <a:blip r:embed="rId5" cstate="print">
            <a:clrChange>
              <a:clrFrom>
                <a:srgbClr val="FFFFFF"/>
              </a:clrFrom>
              <a:clrTo>
                <a:srgbClr val="FFFFFF">
                  <a:alpha val="0"/>
                </a:srgbClr>
              </a:clrTo>
            </a:clrChange>
          </a:blip>
          <a:stretch>
            <a:fillRect/>
          </a:stretch>
        </p:blipFill>
        <p:spPr>
          <a:xfrm>
            <a:off x="6660540" y="3917138"/>
            <a:ext cx="1606320" cy="828000"/>
          </a:xfrm>
          <a:prstGeom prst="rect">
            <a:avLst/>
          </a:prstGeom>
        </p:spPr>
      </p:pic>
      <p:pic>
        <p:nvPicPr>
          <p:cNvPr id="49" name="Picture 6" descr="c:\users\litao\appdata\roaming\360se6\User Data\temp\u=3082295585,3969953708&amp;fm=23&amp;gp=0.jpg"/>
          <p:cNvPicPr>
            <a:picLocks noChangeAspect="1" noChangeArrowheads="1"/>
          </p:cNvPicPr>
          <p:nvPr/>
        </p:nvPicPr>
        <p:blipFill>
          <a:blip r:embed="rId6" cstate="print"/>
          <a:srcRect/>
          <a:stretch>
            <a:fillRect/>
          </a:stretch>
        </p:blipFill>
        <p:spPr bwMode="auto">
          <a:xfrm>
            <a:off x="7947750" y="2314840"/>
            <a:ext cx="780318" cy="540000"/>
          </a:xfrm>
          <a:prstGeom prst="rect">
            <a:avLst/>
          </a:prstGeom>
          <a:noFill/>
        </p:spPr>
      </p:pic>
      <p:sp>
        <p:nvSpPr>
          <p:cNvPr id="50" name="标题 55"/>
          <p:cNvSpPr txBox="1">
            <a:spLocks/>
          </p:cNvSpPr>
          <p:nvPr/>
        </p:nvSpPr>
        <p:spPr>
          <a:xfrm>
            <a:off x="628656" y="140921"/>
            <a:ext cx="6801317" cy="473447"/>
          </a:xfrm>
          <a:prstGeom prst="rect">
            <a:avLst/>
          </a:prstGeom>
        </p:spPr>
        <p:txBody>
          <a:bodyPr anchor="ctr"/>
          <a:lstStyle>
            <a:lvl1pPr algn="l" defTabSz="685732" rtl="0" eaLnBrk="1" latinLnBrk="0" hangingPunct="1">
              <a:lnSpc>
                <a:spcPct val="90000"/>
              </a:lnSpc>
              <a:spcBef>
                <a:spcPct val="0"/>
              </a:spcBef>
              <a:buNone/>
              <a:defRPr kumimoji="0" lang="zh-CN" altLang="en-US" sz="2300" b="1" i="0" u="none" strike="noStrike" kern="1200" cap="none" spc="0" normalizeH="0" baseline="0" dirty="0" smtClean="0">
                <a:ln>
                  <a:noFill/>
                </a:ln>
                <a:solidFill>
                  <a:schemeClr val="tx1"/>
                </a:solidFill>
                <a:effectLst/>
                <a:uLnTx/>
                <a:uFillTx/>
                <a:latin typeface="+mj-ea"/>
                <a:ea typeface="+mj-ea"/>
                <a:cs typeface="+mj-cs"/>
              </a:defRPr>
            </a:lvl1pPr>
          </a:lstStyle>
          <a:p>
            <a:pPr defTabSz="914265"/>
            <a:r>
              <a:rPr lang="en-US" altLang="zh-CN" sz="2000" dirty="0" smtClean="0"/>
              <a:t>5.2</a:t>
            </a:r>
            <a:r>
              <a:rPr lang="zh-CN" altLang="en-US" sz="2000" dirty="0" smtClean="0"/>
              <a:t>、</a:t>
            </a:r>
            <a:r>
              <a:rPr kumimoji="1" lang="zh-CN" altLang="en-US" sz="2000" kern="0" dirty="0" smtClean="0">
                <a:solidFill>
                  <a:prstClr val="black"/>
                </a:solidFill>
              </a:rPr>
              <a:t>案例</a:t>
            </a:r>
            <a:r>
              <a:rPr kumimoji="1" lang="en-US" altLang="zh-CN" sz="2000" kern="0" dirty="0">
                <a:solidFill>
                  <a:prstClr val="black"/>
                </a:solidFill>
              </a:rPr>
              <a:t>-</a:t>
            </a:r>
            <a:r>
              <a:rPr kumimoji="1" lang="zh-CN" altLang="en-US" sz="2000" kern="0" dirty="0">
                <a:solidFill>
                  <a:prstClr val="black"/>
                </a:solidFill>
              </a:rPr>
              <a:t>招联实验室</a:t>
            </a:r>
          </a:p>
        </p:txBody>
      </p:sp>
    </p:spTree>
    <p:extLst>
      <p:ext uri="{BB962C8B-B14F-4D97-AF65-F5344CB8AC3E}">
        <p14:creationId xmlns="" xmlns:p14="http://schemas.microsoft.com/office/powerpoint/2010/main" val="175088816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4"/>
          <p:cNvSpPr txBox="1">
            <a:spLocks noChangeArrowheads="1"/>
          </p:cNvSpPr>
          <p:nvPr/>
        </p:nvSpPr>
        <p:spPr bwMode="auto">
          <a:xfrm>
            <a:off x="2438751" y="1990043"/>
            <a:ext cx="753732" cy="1189605"/>
          </a:xfrm>
          <a:prstGeom prst="rect">
            <a:avLst/>
          </a:prstGeom>
          <a:noFill/>
          <a:ln w="9525">
            <a:noFill/>
            <a:miter lim="800000"/>
            <a:headEnd/>
            <a:tailEnd/>
          </a:ln>
        </p:spPr>
        <p:txBody>
          <a:bodyPr wrap="none" tIns="35100" anchor="ctr">
            <a:spAutoFit/>
          </a:bodyPr>
          <a:lstStyle/>
          <a:p>
            <a:pPr algn="ctr"/>
            <a:r>
              <a:rPr lang="en-US" altLang="zh-CN" sz="7200" b="1" dirty="0" smtClean="0">
                <a:solidFill>
                  <a:srgbClr val="C00000"/>
                </a:solidFill>
                <a:effectLst>
                  <a:outerShdw blurRad="38100" dist="38100" dir="2700000" algn="tl">
                    <a:schemeClr val="tx2">
                      <a:lumMod val="50000"/>
                      <a:alpha val="49000"/>
                    </a:schemeClr>
                  </a:outerShdw>
                </a:effectLst>
                <a:latin typeface="+mn-ea"/>
                <a:cs typeface="FrankRuehl" charset="-79"/>
              </a:rPr>
              <a:t>6</a:t>
            </a:r>
            <a:endParaRPr lang="zh-CN" altLang="en-US" sz="7200" b="1" dirty="0">
              <a:solidFill>
                <a:srgbClr val="C00000"/>
              </a:solidFill>
              <a:effectLst>
                <a:outerShdw blurRad="38100" dist="38100" dir="2700000" algn="tl">
                  <a:schemeClr val="tx2">
                    <a:lumMod val="50000"/>
                    <a:alpha val="49000"/>
                  </a:schemeClr>
                </a:outerShdw>
              </a:effectLst>
              <a:latin typeface="+mn-ea"/>
              <a:cs typeface="Latha" pitchFamily="2"/>
            </a:endParaRPr>
          </a:p>
        </p:txBody>
      </p:sp>
      <p:sp>
        <p:nvSpPr>
          <p:cNvPr id="14" name="Freeform 6"/>
          <p:cNvSpPr>
            <a:spLocks/>
          </p:cNvSpPr>
          <p:nvPr/>
        </p:nvSpPr>
        <p:spPr bwMode="auto">
          <a:xfrm>
            <a:off x="2123272" y="1975843"/>
            <a:ext cx="261938" cy="1237059"/>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endParaRPr lang="zh-CN" altLang="en-US" sz="1013">
              <a:solidFill>
                <a:srgbClr val="0070C0"/>
              </a:solidFill>
            </a:endParaRPr>
          </a:p>
        </p:txBody>
      </p:sp>
      <p:sp>
        <p:nvSpPr>
          <p:cNvPr id="15" name="Freeform 6"/>
          <p:cNvSpPr>
            <a:spLocks/>
          </p:cNvSpPr>
          <p:nvPr/>
        </p:nvSpPr>
        <p:spPr bwMode="auto">
          <a:xfrm flipH="1">
            <a:off x="3203392" y="1975843"/>
            <a:ext cx="261938" cy="1237059"/>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endParaRPr lang="zh-CN" altLang="en-US" sz="1013">
              <a:solidFill>
                <a:srgbClr val="0070C0"/>
              </a:solidFill>
            </a:endParaRPr>
          </a:p>
        </p:txBody>
      </p:sp>
      <p:sp>
        <p:nvSpPr>
          <p:cNvPr id="17" name="TextBox 6"/>
          <p:cNvSpPr txBox="1"/>
          <p:nvPr/>
        </p:nvSpPr>
        <p:spPr>
          <a:xfrm>
            <a:off x="4029314" y="2278900"/>
            <a:ext cx="2139992" cy="646331"/>
          </a:xfrm>
          <a:prstGeom prst="rect">
            <a:avLst/>
          </a:prstGeom>
          <a:noFill/>
        </p:spPr>
        <p:txBody>
          <a:bodyPr wrap="square" rtlCol="0">
            <a:spAutoFit/>
          </a:bodyPr>
          <a:lstStyle/>
          <a:p>
            <a:r>
              <a:rPr lang="zh-CN" altLang="en-US" sz="3600" b="1" dirty="0" smtClean="0">
                <a:solidFill>
                  <a:srgbClr val="C00000"/>
                </a:solidFill>
                <a:latin typeface="微软雅黑" pitchFamily="34" charset="-122"/>
                <a:ea typeface="微软雅黑" pitchFamily="34" charset="-122"/>
              </a:rPr>
              <a:t>智慧足迹</a:t>
            </a:r>
            <a:endParaRPr lang="zh-CN" altLang="en-US" sz="3600" b="1" dirty="0">
              <a:solidFill>
                <a:srgbClr val="C00000"/>
              </a:solidFill>
              <a:latin typeface="微软雅黑" pitchFamily="34" charset="-122"/>
              <a:ea typeface="微软雅黑" pitchFamily="34" charset="-122"/>
            </a:endParaRPr>
          </a:p>
        </p:txBody>
      </p:sp>
      <p:sp>
        <p:nvSpPr>
          <p:cNvPr id="18" name="标题 17"/>
          <p:cNvSpPr>
            <a:spLocks noGrp="1"/>
          </p:cNvSpPr>
          <p:nvPr>
            <p:ph type="title"/>
          </p:nvPr>
        </p:nvSpPr>
        <p:spPr/>
        <p:txBody>
          <a:bodyPr/>
          <a:lstStyle/>
          <a:p>
            <a:r>
              <a:rPr kumimoji="1" lang="zh-CN" altLang="en-US" dirty="0" smtClean="0"/>
              <a:t>目录</a:t>
            </a:r>
            <a:endParaRPr kumimoji="1" lang="zh-CN" altLang="en-US" dirty="0"/>
          </a:p>
        </p:txBody>
      </p:sp>
    </p:spTree>
    <p:extLst>
      <p:ext uri="{BB962C8B-B14F-4D97-AF65-F5344CB8AC3E}">
        <p14:creationId xmlns="" xmlns:p14="http://schemas.microsoft.com/office/powerpoint/2010/main" val="126829170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43"/>
          <p:cNvSpPr txBox="1"/>
          <p:nvPr/>
        </p:nvSpPr>
        <p:spPr>
          <a:xfrm>
            <a:off x="0" y="733225"/>
            <a:ext cx="9144000" cy="1517720"/>
          </a:xfrm>
          <a:prstGeom prst="rect">
            <a:avLst/>
          </a:prstGeom>
          <a:noFill/>
        </p:spPr>
        <p:txBody>
          <a:bodyPr wrap="square" lIns="91436" tIns="45718" rIns="91436" bIns="45718" rtlCol="0">
            <a:spAutoFit/>
          </a:bodyPr>
          <a:lstStyle/>
          <a:p>
            <a:pPr algn="just" fontAlgn="auto">
              <a:lnSpc>
                <a:spcPct val="130000"/>
              </a:lnSpc>
            </a:pPr>
            <a:r>
              <a:rPr kumimoji="1" lang="zh-CN" altLang="en-US" dirty="0">
                <a:latin typeface="微软雅黑" pitchFamily="34" charset="-122"/>
                <a:ea typeface="微软雅黑" pitchFamily="34" charset="-122"/>
                <a:cs typeface="+mn-ea"/>
                <a:sym typeface="+mn-lt"/>
              </a:rPr>
              <a:t>智慧</a:t>
            </a:r>
            <a:r>
              <a:rPr kumimoji="1" lang="zh-CN" altLang="en-US" dirty="0" smtClean="0">
                <a:latin typeface="微软雅黑" pitchFamily="34" charset="-122"/>
                <a:ea typeface="微软雅黑" pitchFamily="34" charset="-122"/>
                <a:cs typeface="+mn-ea"/>
                <a:sym typeface="+mn-lt"/>
              </a:rPr>
              <a:t>足迹产品引进于西班牙电信的成熟产品，并为此成立了智慧足迹合资公司，智慧足迹产品主要定位于</a:t>
            </a:r>
            <a:r>
              <a:rPr kumimoji="1" lang="zh-CN" altLang="en-US" dirty="0" smtClean="0">
                <a:solidFill>
                  <a:srgbClr val="FF0000"/>
                </a:solidFill>
                <a:latin typeface="微软雅黑" pitchFamily="34" charset="-122"/>
                <a:ea typeface="微软雅黑" pitchFamily="34" charset="-122"/>
                <a:cs typeface="+mn-ea"/>
                <a:sym typeface="+mn-lt"/>
              </a:rPr>
              <a:t>将</a:t>
            </a:r>
            <a:r>
              <a:rPr kumimoji="1" lang="zh-CN" altLang="en-US" dirty="0">
                <a:solidFill>
                  <a:srgbClr val="FF0000"/>
                </a:solidFill>
                <a:latin typeface="微软雅黑" pitchFamily="34" charset="-122"/>
                <a:ea typeface="微软雅黑" pitchFamily="34" charset="-122"/>
                <a:cs typeface="+mn-ea"/>
                <a:sym typeface="+mn-lt"/>
              </a:rPr>
              <a:t>手机信令</a:t>
            </a:r>
            <a:r>
              <a:rPr kumimoji="1" lang="zh-CN" altLang="en-US" dirty="0" smtClean="0">
                <a:solidFill>
                  <a:srgbClr val="FF0000"/>
                </a:solidFill>
                <a:latin typeface="微软雅黑" pitchFamily="34" charset="-122"/>
                <a:ea typeface="微软雅黑" pitchFamily="34" charset="-122"/>
                <a:cs typeface="+mn-ea"/>
                <a:sym typeface="+mn-lt"/>
              </a:rPr>
              <a:t>数据（位置数据）产品化</a:t>
            </a:r>
            <a:r>
              <a:rPr kumimoji="1" lang="zh-CN" altLang="en-US" dirty="0" smtClean="0">
                <a:latin typeface="微软雅黑" pitchFamily="34" charset="-122"/>
                <a:ea typeface="微软雅黑" pitchFamily="34" charset="-122"/>
                <a:cs typeface="+mn-ea"/>
                <a:sym typeface="+mn-lt"/>
              </a:rPr>
              <a:t>。</a:t>
            </a:r>
            <a:endParaRPr kumimoji="1" lang="en-US" altLang="zh-CN" dirty="0" smtClean="0">
              <a:latin typeface="微软雅黑" pitchFamily="34" charset="-122"/>
              <a:ea typeface="微软雅黑" pitchFamily="34" charset="-122"/>
              <a:cs typeface="+mn-ea"/>
              <a:sym typeface="+mn-lt"/>
            </a:endParaRPr>
          </a:p>
          <a:p>
            <a:pPr marL="285750" indent="-285750" algn="just">
              <a:lnSpc>
                <a:spcPct val="130000"/>
              </a:lnSpc>
              <a:buClr>
                <a:srgbClr val="C00000"/>
              </a:buClr>
              <a:buFont typeface="Wingdings" charset="2"/>
              <a:buChar char="n"/>
            </a:pPr>
            <a:r>
              <a:rPr kumimoji="1" lang="zh-CN" altLang="en-US" b="1" dirty="0" smtClean="0">
                <a:latin typeface="微软雅黑" pitchFamily="34" charset="-122"/>
                <a:ea typeface="微软雅黑" pitchFamily="34" charset="-122"/>
                <a:cs typeface="+mn-ea"/>
                <a:sym typeface="+mn-lt"/>
              </a:rPr>
              <a:t>沉淀抗干扰</a:t>
            </a:r>
            <a:r>
              <a:rPr kumimoji="1" lang="zh-CN" altLang="en-US" b="1" dirty="0">
                <a:latin typeface="微软雅黑" pitchFamily="34" charset="-122"/>
                <a:ea typeface="微软雅黑" pitchFamily="34" charset="-122"/>
                <a:cs typeface="+mn-ea"/>
                <a:sym typeface="+mn-lt"/>
              </a:rPr>
              <a:t>、降噪方式及精准的位置模型算法，进而高效计算用户每天的驻留、出行、兴趣点（</a:t>
            </a:r>
            <a:r>
              <a:rPr kumimoji="1" lang="en-US" altLang="zh-CN" b="1" dirty="0">
                <a:latin typeface="微软雅黑" pitchFamily="34" charset="-122"/>
                <a:ea typeface="微软雅黑" pitchFamily="34" charset="-122"/>
                <a:cs typeface="+mn-ea"/>
                <a:sym typeface="+mn-lt"/>
              </a:rPr>
              <a:t>POI</a:t>
            </a:r>
            <a:r>
              <a:rPr kumimoji="1" lang="zh-CN" altLang="en-US" b="1" dirty="0">
                <a:latin typeface="微软雅黑" pitchFamily="34" charset="-122"/>
                <a:ea typeface="微软雅黑" pitchFamily="34" charset="-122"/>
                <a:cs typeface="+mn-ea"/>
                <a:sym typeface="+mn-lt"/>
              </a:rPr>
              <a:t>）、兴趣路线（</a:t>
            </a:r>
            <a:r>
              <a:rPr kumimoji="1" lang="en-US" altLang="zh-CN" b="1" dirty="0">
                <a:latin typeface="微软雅黑" pitchFamily="34" charset="-122"/>
                <a:ea typeface="微软雅黑" pitchFamily="34" charset="-122"/>
                <a:cs typeface="+mn-ea"/>
                <a:sym typeface="+mn-lt"/>
              </a:rPr>
              <a:t>JOI</a:t>
            </a:r>
            <a:r>
              <a:rPr kumimoji="1" lang="zh-CN" altLang="en-US" b="1" dirty="0">
                <a:latin typeface="微软雅黑" pitchFamily="34" charset="-122"/>
                <a:ea typeface="微软雅黑" pitchFamily="34" charset="-122"/>
                <a:cs typeface="+mn-ea"/>
                <a:sym typeface="+mn-lt"/>
              </a:rPr>
              <a:t>）、出行目的、出行时间等，输出指标包括工作地、居住地、出行轨迹、出行交通方式等</a:t>
            </a:r>
            <a:r>
              <a:rPr kumimoji="1" lang="zh-CN" altLang="en-US" b="1" dirty="0" smtClean="0">
                <a:latin typeface="微软雅黑" pitchFamily="34" charset="-122"/>
                <a:ea typeface="微软雅黑" pitchFamily="34" charset="-122"/>
                <a:cs typeface="+mn-ea"/>
                <a:sym typeface="+mn-lt"/>
              </a:rPr>
              <a:t>。</a:t>
            </a:r>
            <a:endParaRPr kumimoji="1" lang="en-US" altLang="zh-CN" b="1" dirty="0" smtClean="0">
              <a:latin typeface="微软雅黑" pitchFamily="34" charset="-122"/>
              <a:ea typeface="微软雅黑" pitchFamily="34" charset="-122"/>
              <a:cs typeface="+mn-ea"/>
              <a:sym typeface="+mn-lt"/>
            </a:endParaRPr>
          </a:p>
          <a:p>
            <a:pPr marL="285750" indent="-285750" algn="just">
              <a:lnSpc>
                <a:spcPct val="130000"/>
              </a:lnSpc>
              <a:buClr>
                <a:srgbClr val="C00000"/>
              </a:buClr>
              <a:buFont typeface="Wingdings" charset="2"/>
              <a:buChar char="n"/>
            </a:pPr>
            <a:r>
              <a:rPr kumimoji="1" lang="zh-CN" altLang="en-US" b="1" dirty="0">
                <a:latin typeface="微软雅黑" pitchFamily="34" charset="-122"/>
                <a:ea typeface="微软雅黑" pitchFamily="34" charset="-122"/>
                <a:cs typeface="+mn-ea"/>
                <a:sym typeface="+mn-lt"/>
              </a:rPr>
              <a:t>形成时空标签，能快速满足行业应用场景需求。掌握了足迹，就能够洞察行为，研其踪而知其人</a:t>
            </a:r>
            <a:r>
              <a:rPr kumimoji="1" lang="zh-CN" altLang="en-US" b="1" dirty="0" smtClean="0">
                <a:latin typeface="微软雅黑" pitchFamily="34" charset="-122"/>
                <a:ea typeface="微软雅黑" pitchFamily="34" charset="-122"/>
                <a:cs typeface="+mn-ea"/>
                <a:sym typeface="+mn-lt"/>
              </a:rPr>
              <a:t>。</a:t>
            </a:r>
            <a:endParaRPr kumimoji="1" lang="zh-CN" altLang="en-US" b="1" dirty="0">
              <a:latin typeface="微软雅黑" pitchFamily="34" charset="-122"/>
              <a:ea typeface="微软雅黑" pitchFamily="34" charset="-122"/>
              <a:cs typeface="+mn-ea"/>
              <a:sym typeface="+mn-lt"/>
            </a:endParaRPr>
          </a:p>
        </p:txBody>
      </p:sp>
      <p:grpSp>
        <p:nvGrpSpPr>
          <p:cNvPr id="7" name="组合 6"/>
          <p:cNvGrpSpPr/>
          <p:nvPr/>
        </p:nvGrpSpPr>
        <p:grpSpPr>
          <a:xfrm>
            <a:off x="357190" y="2293147"/>
            <a:ext cx="7951070" cy="2451134"/>
            <a:chOff x="637209" y="2779057"/>
            <a:chExt cx="7671049" cy="1965221"/>
          </a:xfrm>
        </p:grpSpPr>
        <p:sp>
          <p:nvSpPr>
            <p:cNvPr id="8" name="椭圆 7"/>
            <p:cNvSpPr/>
            <p:nvPr/>
          </p:nvSpPr>
          <p:spPr>
            <a:xfrm>
              <a:off x="4775659" y="3475964"/>
              <a:ext cx="235375" cy="235373"/>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defTabSz="685592"/>
              <a:endParaRPr lang="zh-CN" altLang="en-US">
                <a:solidFill>
                  <a:schemeClr val="tx1"/>
                </a:solidFill>
                <a:latin typeface="微软雅黑" pitchFamily="34" charset="-122"/>
                <a:ea typeface="微软雅黑" pitchFamily="34" charset="-122"/>
              </a:endParaRPr>
            </a:p>
          </p:txBody>
        </p:sp>
        <p:sp>
          <p:nvSpPr>
            <p:cNvPr id="9" name="椭圆 8"/>
            <p:cNvSpPr/>
            <p:nvPr/>
          </p:nvSpPr>
          <p:spPr>
            <a:xfrm>
              <a:off x="740141" y="3372065"/>
              <a:ext cx="137015" cy="137015"/>
            </a:xfrm>
            <a:prstGeom prst="ellipse">
              <a:avLst/>
            </a:prstGeom>
            <a:gradFill flip="none" rotWithShape="1">
              <a:gsLst>
                <a:gs pos="100000">
                  <a:srgbClr val="FCFCFC"/>
                </a:gs>
                <a:gs pos="0">
                  <a:srgbClr val="CCCCCC"/>
                </a:gs>
              </a:gsLst>
              <a:lin ang="7200000" scaled="0"/>
              <a:tileRect/>
            </a:gradFill>
            <a:ln w="9525">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defTabSz="685592"/>
              <a:endParaRPr lang="zh-CN" altLang="en-US">
                <a:solidFill>
                  <a:schemeClr val="tx1"/>
                </a:solidFill>
                <a:latin typeface="微软雅黑" pitchFamily="34" charset="-122"/>
                <a:ea typeface="微软雅黑" pitchFamily="34" charset="-122"/>
              </a:endParaRPr>
            </a:p>
          </p:txBody>
        </p:sp>
        <p:sp>
          <p:nvSpPr>
            <p:cNvPr id="10" name="椭圆 9"/>
            <p:cNvSpPr/>
            <p:nvPr/>
          </p:nvSpPr>
          <p:spPr>
            <a:xfrm>
              <a:off x="1899443" y="4027322"/>
              <a:ext cx="137015" cy="137015"/>
            </a:xfrm>
            <a:prstGeom prst="ellipse">
              <a:avLst/>
            </a:prstGeom>
            <a:gradFill flip="none" rotWithShape="1">
              <a:gsLst>
                <a:gs pos="100000">
                  <a:srgbClr val="FCFCFC"/>
                </a:gs>
                <a:gs pos="0">
                  <a:srgbClr val="CCCCCC"/>
                </a:gs>
              </a:gsLst>
              <a:lin ang="7200000" scaled="0"/>
              <a:tileRect/>
            </a:gradFill>
            <a:ln w="9525">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defTabSz="685592"/>
              <a:endParaRPr lang="zh-CN" altLang="en-US">
                <a:solidFill>
                  <a:schemeClr val="tx1"/>
                </a:solidFill>
                <a:latin typeface="微软雅黑" pitchFamily="34" charset="-122"/>
                <a:ea typeface="微软雅黑" pitchFamily="34" charset="-122"/>
              </a:endParaRPr>
            </a:p>
          </p:txBody>
        </p:sp>
        <p:sp>
          <p:nvSpPr>
            <p:cNvPr id="11" name="椭圆 10"/>
            <p:cNvSpPr/>
            <p:nvPr/>
          </p:nvSpPr>
          <p:spPr>
            <a:xfrm>
              <a:off x="8171243" y="3682472"/>
              <a:ext cx="137015" cy="137015"/>
            </a:xfrm>
            <a:prstGeom prst="ellipse">
              <a:avLst/>
            </a:prstGeom>
            <a:gradFill flip="none" rotWithShape="1">
              <a:gsLst>
                <a:gs pos="100000">
                  <a:srgbClr val="FCFCFC"/>
                </a:gs>
                <a:gs pos="0">
                  <a:srgbClr val="CCCCCC"/>
                </a:gs>
              </a:gsLst>
              <a:lin ang="7200000" scaled="0"/>
              <a:tileRect/>
            </a:gradFill>
            <a:ln w="9525">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defTabSz="685592"/>
              <a:endParaRPr lang="zh-CN" altLang="en-US">
                <a:solidFill>
                  <a:schemeClr val="tx1"/>
                </a:solidFill>
                <a:latin typeface="微软雅黑" pitchFamily="34" charset="-122"/>
                <a:ea typeface="微软雅黑" pitchFamily="34" charset="-122"/>
              </a:endParaRPr>
            </a:p>
          </p:txBody>
        </p:sp>
        <p:sp>
          <p:nvSpPr>
            <p:cNvPr id="12" name="椭圆 11"/>
            <p:cNvSpPr/>
            <p:nvPr/>
          </p:nvSpPr>
          <p:spPr>
            <a:xfrm>
              <a:off x="637209" y="4141824"/>
              <a:ext cx="94665" cy="94665"/>
            </a:xfrm>
            <a:prstGeom prst="ellipse">
              <a:avLst/>
            </a:prstGeom>
            <a:gradFill flip="none" rotWithShape="1">
              <a:gsLst>
                <a:gs pos="100000">
                  <a:srgbClr val="FCFCFC"/>
                </a:gs>
                <a:gs pos="0">
                  <a:srgbClr val="CCCCCC"/>
                </a:gs>
              </a:gsLst>
              <a:lin ang="7200000" scaled="0"/>
              <a:tileRect/>
            </a:gradFill>
            <a:ln w="9525">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defTabSz="685592"/>
              <a:endParaRPr lang="zh-CN" altLang="en-US">
                <a:solidFill>
                  <a:schemeClr val="tx1"/>
                </a:solidFill>
                <a:latin typeface="微软雅黑" pitchFamily="34" charset="-122"/>
                <a:ea typeface="微软雅黑" pitchFamily="34" charset="-122"/>
              </a:endParaRPr>
            </a:p>
          </p:txBody>
        </p:sp>
        <p:sp>
          <p:nvSpPr>
            <p:cNvPr id="13" name="椭圆 12"/>
            <p:cNvSpPr/>
            <p:nvPr/>
          </p:nvSpPr>
          <p:spPr>
            <a:xfrm>
              <a:off x="3038589" y="3573228"/>
              <a:ext cx="94665" cy="94665"/>
            </a:xfrm>
            <a:prstGeom prst="ellipse">
              <a:avLst/>
            </a:prstGeom>
            <a:gradFill flip="none" rotWithShape="1">
              <a:gsLst>
                <a:gs pos="100000">
                  <a:srgbClr val="FCFCFC"/>
                </a:gs>
                <a:gs pos="0">
                  <a:srgbClr val="CCCCCC"/>
                </a:gs>
              </a:gsLst>
              <a:lin ang="7200000" scaled="0"/>
              <a:tileRect/>
            </a:gradFill>
            <a:ln w="9525">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defTabSz="685592"/>
              <a:endParaRPr lang="zh-CN" altLang="en-US">
                <a:solidFill>
                  <a:schemeClr val="tx1"/>
                </a:solidFill>
                <a:latin typeface="微软雅黑" pitchFamily="34" charset="-122"/>
                <a:ea typeface="微软雅黑" pitchFamily="34" charset="-122"/>
              </a:endParaRPr>
            </a:p>
          </p:txBody>
        </p:sp>
        <p:sp>
          <p:nvSpPr>
            <p:cNvPr id="14" name="椭圆 13"/>
            <p:cNvSpPr/>
            <p:nvPr/>
          </p:nvSpPr>
          <p:spPr>
            <a:xfrm>
              <a:off x="7744296" y="3990425"/>
              <a:ext cx="94665" cy="94665"/>
            </a:xfrm>
            <a:prstGeom prst="ellipse">
              <a:avLst/>
            </a:prstGeom>
            <a:gradFill flip="none" rotWithShape="1">
              <a:gsLst>
                <a:gs pos="100000">
                  <a:srgbClr val="FCFCFC"/>
                </a:gs>
                <a:gs pos="0">
                  <a:srgbClr val="CCCCCC"/>
                </a:gs>
              </a:gsLst>
              <a:lin ang="7200000" scaled="0"/>
              <a:tileRect/>
            </a:gradFill>
            <a:ln w="9525">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defTabSz="685592"/>
              <a:endParaRPr lang="zh-CN" altLang="en-US">
                <a:solidFill>
                  <a:schemeClr val="tx1"/>
                </a:solidFill>
                <a:latin typeface="微软雅黑" pitchFamily="34" charset="-122"/>
                <a:ea typeface="微软雅黑" pitchFamily="34" charset="-122"/>
              </a:endParaRPr>
            </a:p>
          </p:txBody>
        </p:sp>
        <p:sp>
          <p:nvSpPr>
            <p:cNvPr id="15" name="椭圆 14"/>
            <p:cNvSpPr/>
            <p:nvPr/>
          </p:nvSpPr>
          <p:spPr>
            <a:xfrm>
              <a:off x="6299260" y="4164273"/>
              <a:ext cx="94665" cy="94665"/>
            </a:xfrm>
            <a:prstGeom prst="ellipse">
              <a:avLst/>
            </a:prstGeom>
            <a:gradFill flip="none" rotWithShape="1">
              <a:gsLst>
                <a:gs pos="100000">
                  <a:srgbClr val="FCFCFC"/>
                </a:gs>
                <a:gs pos="0">
                  <a:srgbClr val="CCCCCC"/>
                </a:gs>
              </a:gsLst>
              <a:lin ang="7200000" scaled="0"/>
              <a:tileRect/>
            </a:gradFill>
            <a:ln w="9525">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defTabSz="685592"/>
              <a:endParaRPr lang="zh-CN" altLang="en-US">
                <a:solidFill>
                  <a:schemeClr val="tx1"/>
                </a:solidFill>
                <a:latin typeface="微软雅黑" pitchFamily="34" charset="-122"/>
                <a:ea typeface="微软雅黑" pitchFamily="34" charset="-122"/>
              </a:endParaRPr>
            </a:p>
          </p:txBody>
        </p:sp>
        <p:sp>
          <p:nvSpPr>
            <p:cNvPr id="16" name="任意多边形 346"/>
            <p:cNvSpPr/>
            <p:nvPr/>
          </p:nvSpPr>
          <p:spPr>
            <a:xfrm>
              <a:off x="1747224" y="3584763"/>
              <a:ext cx="3459256" cy="778824"/>
            </a:xfrm>
            <a:custGeom>
              <a:avLst/>
              <a:gdLst>
                <a:gd name="connsiteX0" fmla="*/ 0 w 4612341"/>
                <a:gd name="connsiteY0" fmla="*/ 0 h 1038432"/>
                <a:gd name="connsiteX1" fmla="*/ 2380130 w 4612341"/>
                <a:gd name="connsiteY1" fmla="*/ 995082 h 1038432"/>
                <a:gd name="connsiteX2" fmla="*/ 4612341 w 4612341"/>
                <a:gd name="connsiteY2" fmla="*/ 766482 h 1038432"/>
              </a:gdLst>
              <a:ahLst/>
              <a:cxnLst>
                <a:cxn ang="0">
                  <a:pos x="connsiteX0" y="connsiteY0"/>
                </a:cxn>
                <a:cxn ang="0">
                  <a:pos x="connsiteX1" y="connsiteY1"/>
                </a:cxn>
                <a:cxn ang="0">
                  <a:pos x="connsiteX2" y="connsiteY2"/>
                </a:cxn>
              </a:cxnLst>
              <a:rect l="l" t="t" r="r" b="b"/>
              <a:pathLst>
                <a:path w="4612341" h="1038432">
                  <a:moveTo>
                    <a:pt x="0" y="0"/>
                  </a:moveTo>
                  <a:cubicBezTo>
                    <a:pt x="805703" y="433667"/>
                    <a:pt x="1611407" y="867335"/>
                    <a:pt x="2380130" y="995082"/>
                  </a:cubicBezTo>
                  <a:cubicBezTo>
                    <a:pt x="3148854" y="1122829"/>
                    <a:pt x="3880597" y="944655"/>
                    <a:pt x="4612341" y="766482"/>
                  </a:cubicBezTo>
                </a:path>
              </a:pathLst>
            </a:custGeom>
            <a:noFill/>
            <a:ln>
              <a:solidFill>
                <a:srgbClr val="00B0F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defTabSz="685592"/>
              <a:endParaRPr lang="zh-CN" altLang="en-US">
                <a:solidFill>
                  <a:schemeClr val="tx1"/>
                </a:solidFill>
                <a:latin typeface="微软雅黑" pitchFamily="34" charset="-122"/>
                <a:ea typeface="微软雅黑" pitchFamily="34" charset="-122"/>
              </a:endParaRPr>
            </a:p>
          </p:txBody>
        </p:sp>
        <p:sp>
          <p:nvSpPr>
            <p:cNvPr id="17" name="任意多边形 350"/>
            <p:cNvSpPr/>
            <p:nvPr/>
          </p:nvSpPr>
          <p:spPr>
            <a:xfrm rot="19648820">
              <a:off x="7309831" y="3436111"/>
              <a:ext cx="282136" cy="1024214"/>
            </a:xfrm>
            <a:custGeom>
              <a:avLst/>
              <a:gdLst>
                <a:gd name="connsiteX0" fmla="*/ 268941 w 268941"/>
                <a:gd name="connsiteY0" fmla="*/ 0 h 995083"/>
                <a:gd name="connsiteX1" fmla="*/ 215153 w 268941"/>
                <a:gd name="connsiteY1" fmla="*/ 497542 h 995083"/>
                <a:gd name="connsiteX2" fmla="*/ 0 w 268941"/>
                <a:gd name="connsiteY2" fmla="*/ 995083 h 995083"/>
              </a:gdLst>
              <a:ahLst/>
              <a:cxnLst>
                <a:cxn ang="0">
                  <a:pos x="connsiteX0" y="connsiteY0"/>
                </a:cxn>
                <a:cxn ang="0">
                  <a:pos x="connsiteX1" y="connsiteY1"/>
                </a:cxn>
                <a:cxn ang="0">
                  <a:pos x="connsiteX2" y="connsiteY2"/>
                </a:cxn>
              </a:cxnLst>
              <a:rect l="l" t="t" r="r" b="b"/>
              <a:pathLst>
                <a:path w="268941" h="995083">
                  <a:moveTo>
                    <a:pt x="268941" y="0"/>
                  </a:moveTo>
                  <a:cubicBezTo>
                    <a:pt x="264459" y="165847"/>
                    <a:pt x="259977" y="331695"/>
                    <a:pt x="215153" y="497542"/>
                  </a:cubicBezTo>
                  <a:cubicBezTo>
                    <a:pt x="170329" y="663389"/>
                    <a:pt x="85164" y="829236"/>
                    <a:pt x="0" y="995083"/>
                  </a:cubicBezTo>
                </a:path>
              </a:pathLst>
            </a:custGeom>
            <a:noFill/>
            <a:ln>
              <a:solidFill>
                <a:srgbClr val="00B0F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defTabSz="685592"/>
              <a:endParaRPr lang="zh-CN" altLang="en-US">
                <a:solidFill>
                  <a:schemeClr val="tx1"/>
                </a:solidFill>
                <a:latin typeface="微软雅黑" pitchFamily="34" charset="-122"/>
                <a:ea typeface="微软雅黑" pitchFamily="34" charset="-122"/>
              </a:endParaRPr>
            </a:p>
          </p:txBody>
        </p:sp>
        <p:sp>
          <p:nvSpPr>
            <p:cNvPr id="18" name="任意多边形 353"/>
            <p:cNvSpPr/>
            <p:nvPr/>
          </p:nvSpPr>
          <p:spPr>
            <a:xfrm rot="6620649" flipH="1">
              <a:off x="6499289" y="3234307"/>
              <a:ext cx="343099" cy="1957579"/>
            </a:xfrm>
            <a:custGeom>
              <a:avLst/>
              <a:gdLst>
                <a:gd name="connsiteX0" fmla="*/ 268941 w 268941"/>
                <a:gd name="connsiteY0" fmla="*/ 0 h 995083"/>
                <a:gd name="connsiteX1" fmla="*/ 215153 w 268941"/>
                <a:gd name="connsiteY1" fmla="*/ 497542 h 995083"/>
                <a:gd name="connsiteX2" fmla="*/ 0 w 268941"/>
                <a:gd name="connsiteY2" fmla="*/ 995083 h 995083"/>
              </a:gdLst>
              <a:ahLst/>
              <a:cxnLst>
                <a:cxn ang="0">
                  <a:pos x="connsiteX0" y="connsiteY0"/>
                </a:cxn>
                <a:cxn ang="0">
                  <a:pos x="connsiteX1" y="connsiteY1"/>
                </a:cxn>
                <a:cxn ang="0">
                  <a:pos x="connsiteX2" y="connsiteY2"/>
                </a:cxn>
              </a:cxnLst>
              <a:rect l="l" t="t" r="r" b="b"/>
              <a:pathLst>
                <a:path w="268941" h="995083">
                  <a:moveTo>
                    <a:pt x="268941" y="0"/>
                  </a:moveTo>
                  <a:cubicBezTo>
                    <a:pt x="264459" y="165847"/>
                    <a:pt x="259977" y="331695"/>
                    <a:pt x="215153" y="497542"/>
                  </a:cubicBezTo>
                  <a:cubicBezTo>
                    <a:pt x="170329" y="663389"/>
                    <a:pt x="85164" y="829236"/>
                    <a:pt x="0" y="995083"/>
                  </a:cubicBezTo>
                </a:path>
              </a:pathLst>
            </a:custGeom>
            <a:noFill/>
            <a:ln>
              <a:solidFill>
                <a:srgbClr val="00B0F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defTabSz="685592"/>
              <a:endParaRPr lang="zh-CN" altLang="en-US">
                <a:solidFill>
                  <a:schemeClr val="tx1"/>
                </a:solidFill>
                <a:latin typeface="微软雅黑" pitchFamily="34" charset="-122"/>
                <a:ea typeface="微软雅黑" pitchFamily="34" charset="-122"/>
              </a:endParaRPr>
            </a:p>
          </p:txBody>
        </p:sp>
        <p:sp>
          <p:nvSpPr>
            <p:cNvPr id="19" name="任意多边形 354"/>
            <p:cNvSpPr/>
            <p:nvPr/>
          </p:nvSpPr>
          <p:spPr>
            <a:xfrm rot="18260993">
              <a:off x="5939173" y="4048454"/>
              <a:ext cx="343099" cy="1048550"/>
            </a:xfrm>
            <a:custGeom>
              <a:avLst/>
              <a:gdLst>
                <a:gd name="connsiteX0" fmla="*/ 268941 w 268941"/>
                <a:gd name="connsiteY0" fmla="*/ 0 h 995083"/>
                <a:gd name="connsiteX1" fmla="*/ 215153 w 268941"/>
                <a:gd name="connsiteY1" fmla="*/ 497542 h 995083"/>
                <a:gd name="connsiteX2" fmla="*/ 0 w 268941"/>
                <a:gd name="connsiteY2" fmla="*/ 995083 h 995083"/>
              </a:gdLst>
              <a:ahLst/>
              <a:cxnLst>
                <a:cxn ang="0">
                  <a:pos x="connsiteX0" y="connsiteY0"/>
                </a:cxn>
                <a:cxn ang="0">
                  <a:pos x="connsiteX1" y="connsiteY1"/>
                </a:cxn>
                <a:cxn ang="0">
                  <a:pos x="connsiteX2" y="connsiteY2"/>
                </a:cxn>
              </a:cxnLst>
              <a:rect l="l" t="t" r="r" b="b"/>
              <a:pathLst>
                <a:path w="268941" h="995083">
                  <a:moveTo>
                    <a:pt x="268941" y="0"/>
                  </a:moveTo>
                  <a:cubicBezTo>
                    <a:pt x="264459" y="165847"/>
                    <a:pt x="259977" y="331695"/>
                    <a:pt x="215153" y="497542"/>
                  </a:cubicBezTo>
                  <a:cubicBezTo>
                    <a:pt x="170329" y="663389"/>
                    <a:pt x="85164" y="829236"/>
                    <a:pt x="0" y="995083"/>
                  </a:cubicBezTo>
                </a:path>
              </a:pathLst>
            </a:custGeom>
            <a:noFill/>
            <a:ln>
              <a:solidFill>
                <a:srgbClr val="00B0F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defTabSz="685592"/>
              <a:endParaRPr lang="zh-CN" altLang="en-US">
                <a:solidFill>
                  <a:schemeClr val="tx1"/>
                </a:solidFill>
                <a:latin typeface="微软雅黑" pitchFamily="34" charset="-122"/>
                <a:ea typeface="微软雅黑" pitchFamily="34" charset="-122"/>
              </a:endParaRPr>
            </a:p>
          </p:txBody>
        </p:sp>
        <p:sp>
          <p:nvSpPr>
            <p:cNvPr id="20" name="任意多边形 355"/>
            <p:cNvSpPr/>
            <p:nvPr/>
          </p:nvSpPr>
          <p:spPr>
            <a:xfrm rot="16200000">
              <a:off x="6605067" y="2736182"/>
              <a:ext cx="179387" cy="1048550"/>
            </a:xfrm>
            <a:custGeom>
              <a:avLst/>
              <a:gdLst>
                <a:gd name="connsiteX0" fmla="*/ 268941 w 268941"/>
                <a:gd name="connsiteY0" fmla="*/ 0 h 995083"/>
                <a:gd name="connsiteX1" fmla="*/ 215153 w 268941"/>
                <a:gd name="connsiteY1" fmla="*/ 497542 h 995083"/>
                <a:gd name="connsiteX2" fmla="*/ 0 w 268941"/>
                <a:gd name="connsiteY2" fmla="*/ 995083 h 995083"/>
              </a:gdLst>
              <a:ahLst/>
              <a:cxnLst>
                <a:cxn ang="0">
                  <a:pos x="connsiteX0" y="connsiteY0"/>
                </a:cxn>
                <a:cxn ang="0">
                  <a:pos x="connsiteX1" y="connsiteY1"/>
                </a:cxn>
                <a:cxn ang="0">
                  <a:pos x="connsiteX2" y="connsiteY2"/>
                </a:cxn>
              </a:cxnLst>
              <a:rect l="l" t="t" r="r" b="b"/>
              <a:pathLst>
                <a:path w="268941" h="995083">
                  <a:moveTo>
                    <a:pt x="268941" y="0"/>
                  </a:moveTo>
                  <a:cubicBezTo>
                    <a:pt x="264459" y="165847"/>
                    <a:pt x="259977" y="331695"/>
                    <a:pt x="215153" y="497542"/>
                  </a:cubicBezTo>
                  <a:cubicBezTo>
                    <a:pt x="170329" y="663389"/>
                    <a:pt x="85164" y="829236"/>
                    <a:pt x="0" y="995083"/>
                  </a:cubicBezTo>
                </a:path>
              </a:pathLst>
            </a:custGeom>
            <a:noFill/>
            <a:ln>
              <a:solidFill>
                <a:srgbClr val="00B0F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defTabSz="685592"/>
              <a:endParaRPr lang="zh-CN" altLang="en-US">
                <a:solidFill>
                  <a:schemeClr val="tx1"/>
                </a:solidFill>
                <a:latin typeface="微软雅黑" pitchFamily="34" charset="-122"/>
                <a:ea typeface="微软雅黑" pitchFamily="34" charset="-122"/>
              </a:endParaRPr>
            </a:p>
          </p:txBody>
        </p:sp>
        <p:sp>
          <p:nvSpPr>
            <p:cNvPr id="21" name="任意多边形 356"/>
            <p:cNvSpPr/>
            <p:nvPr/>
          </p:nvSpPr>
          <p:spPr>
            <a:xfrm rot="5645396" flipH="1">
              <a:off x="4860275" y="2353783"/>
              <a:ext cx="343099" cy="1957579"/>
            </a:xfrm>
            <a:custGeom>
              <a:avLst/>
              <a:gdLst>
                <a:gd name="connsiteX0" fmla="*/ 268941 w 268941"/>
                <a:gd name="connsiteY0" fmla="*/ 0 h 995083"/>
                <a:gd name="connsiteX1" fmla="*/ 215153 w 268941"/>
                <a:gd name="connsiteY1" fmla="*/ 497542 h 995083"/>
                <a:gd name="connsiteX2" fmla="*/ 0 w 268941"/>
                <a:gd name="connsiteY2" fmla="*/ 995083 h 995083"/>
              </a:gdLst>
              <a:ahLst/>
              <a:cxnLst>
                <a:cxn ang="0">
                  <a:pos x="connsiteX0" y="connsiteY0"/>
                </a:cxn>
                <a:cxn ang="0">
                  <a:pos x="connsiteX1" y="connsiteY1"/>
                </a:cxn>
                <a:cxn ang="0">
                  <a:pos x="connsiteX2" y="connsiteY2"/>
                </a:cxn>
              </a:cxnLst>
              <a:rect l="l" t="t" r="r" b="b"/>
              <a:pathLst>
                <a:path w="268941" h="995083">
                  <a:moveTo>
                    <a:pt x="268941" y="0"/>
                  </a:moveTo>
                  <a:cubicBezTo>
                    <a:pt x="264459" y="165847"/>
                    <a:pt x="259977" y="331695"/>
                    <a:pt x="215153" y="497542"/>
                  </a:cubicBezTo>
                  <a:cubicBezTo>
                    <a:pt x="170329" y="663389"/>
                    <a:pt x="85164" y="829236"/>
                    <a:pt x="0" y="995083"/>
                  </a:cubicBezTo>
                </a:path>
              </a:pathLst>
            </a:custGeom>
            <a:noFill/>
            <a:ln>
              <a:solidFill>
                <a:srgbClr val="00B0F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defTabSz="685592"/>
              <a:endParaRPr lang="zh-CN" altLang="en-US">
                <a:solidFill>
                  <a:schemeClr val="tx1"/>
                </a:solidFill>
                <a:latin typeface="微软雅黑" pitchFamily="34" charset="-122"/>
                <a:ea typeface="微软雅黑" pitchFamily="34" charset="-122"/>
              </a:endParaRPr>
            </a:p>
          </p:txBody>
        </p:sp>
        <p:sp>
          <p:nvSpPr>
            <p:cNvPr id="22" name="任意多边形 357"/>
            <p:cNvSpPr/>
            <p:nvPr/>
          </p:nvSpPr>
          <p:spPr>
            <a:xfrm rot="5645396" flipH="1">
              <a:off x="2554937" y="2477569"/>
              <a:ext cx="343099" cy="1957579"/>
            </a:xfrm>
            <a:custGeom>
              <a:avLst/>
              <a:gdLst>
                <a:gd name="connsiteX0" fmla="*/ 268941 w 268941"/>
                <a:gd name="connsiteY0" fmla="*/ 0 h 995083"/>
                <a:gd name="connsiteX1" fmla="*/ 215153 w 268941"/>
                <a:gd name="connsiteY1" fmla="*/ 497542 h 995083"/>
                <a:gd name="connsiteX2" fmla="*/ 0 w 268941"/>
                <a:gd name="connsiteY2" fmla="*/ 995083 h 995083"/>
              </a:gdLst>
              <a:ahLst/>
              <a:cxnLst>
                <a:cxn ang="0">
                  <a:pos x="connsiteX0" y="connsiteY0"/>
                </a:cxn>
                <a:cxn ang="0">
                  <a:pos x="connsiteX1" y="connsiteY1"/>
                </a:cxn>
                <a:cxn ang="0">
                  <a:pos x="connsiteX2" y="connsiteY2"/>
                </a:cxn>
              </a:cxnLst>
              <a:rect l="l" t="t" r="r" b="b"/>
              <a:pathLst>
                <a:path w="268941" h="995083">
                  <a:moveTo>
                    <a:pt x="268941" y="0"/>
                  </a:moveTo>
                  <a:cubicBezTo>
                    <a:pt x="264459" y="165847"/>
                    <a:pt x="259977" y="331695"/>
                    <a:pt x="215153" y="497542"/>
                  </a:cubicBezTo>
                  <a:cubicBezTo>
                    <a:pt x="170329" y="663389"/>
                    <a:pt x="85164" y="829236"/>
                    <a:pt x="0" y="995083"/>
                  </a:cubicBezTo>
                </a:path>
              </a:pathLst>
            </a:custGeom>
            <a:noFill/>
            <a:ln>
              <a:solidFill>
                <a:srgbClr val="00B0F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defTabSz="685592"/>
              <a:endParaRPr lang="zh-CN" altLang="en-US">
                <a:solidFill>
                  <a:schemeClr val="tx1"/>
                </a:solidFill>
                <a:latin typeface="微软雅黑" pitchFamily="34" charset="-122"/>
                <a:ea typeface="微软雅黑" pitchFamily="34" charset="-122"/>
              </a:endParaRPr>
            </a:p>
          </p:txBody>
        </p:sp>
        <p:grpSp>
          <p:nvGrpSpPr>
            <p:cNvPr id="23" name="组合 4"/>
            <p:cNvGrpSpPr/>
            <p:nvPr/>
          </p:nvGrpSpPr>
          <p:grpSpPr>
            <a:xfrm>
              <a:off x="2074155" y="3845873"/>
              <a:ext cx="301057" cy="839357"/>
              <a:chOff x="2750336" y="3841014"/>
              <a:chExt cx="401409" cy="1119142"/>
            </a:xfrm>
          </p:grpSpPr>
          <p:sp>
            <p:nvSpPr>
              <p:cNvPr id="110" name="椭圆 109"/>
              <p:cNvSpPr/>
              <p:nvPr/>
            </p:nvSpPr>
            <p:spPr>
              <a:xfrm>
                <a:off x="3025525" y="3841014"/>
                <a:ext cx="126220" cy="126220"/>
              </a:xfrm>
              <a:prstGeom prst="ellipse">
                <a:avLst/>
              </a:prstGeom>
              <a:gradFill flip="none" rotWithShape="1">
                <a:gsLst>
                  <a:gs pos="100000">
                    <a:srgbClr val="FCFCFC"/>
                  </a:gs>
                  <a:gs pos="0">
                    <a:srgbClr val="CCCCCC"/>
                  </a:gs>
                </a:gsLst>
                <a:lin ang="7200000" scaled="0"/>
                <a:tileRect/>
              </a:gradFill>
              <a:ln w="9525">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2"/>
                <a:endParaRPr lang="zh-CN" altLang="en-US">
                  <a:solidFill>
                    <a:schemeClr val="tx1"/>
                  </a:solidFill>
                  <a:latin typeface="微软雅黑" pitchFamily="34" charset="-122"/>
                  <a:ea typeface="微软雅黑" pitchFamily="34" charset="-122"/>
                </a:endParaRPr>
              </a:p>
            </p:txBody>
          </p:sp>
          <p:grpSp>
            <p:nvGrpSpPr>
              <p:cNvPr id="111" name="组合 360"/>
              <p:cNvGrpSpPr/>
              <p:nvPr/>
            </p:nvGrpSpPr>
            <p:grpSpPr>
              <a:xfrm>
                <a:off x="2750336" y="4876529"/>
                <a:ext cx="83627" cy="83627"/>
                <a:chOff x="1911303" y="3982100"/>
                <a:chExt cx="83627" cy="83627"/>
              </a:xfrm>
            </p:grpSpPr>
            <p:sp>
              <p:nvSpPr>
                <p:cNvPr id="113" name="椭圆 112"/>
                <p:cNvSpPr/>
                <p:nvPr/>
              </p:nvSpPr>
              <p:spPr>
                <a:xfrm>
                  <a:off x="1911303" y="3982100"/>
                  <a:ext cx="83627" cy="83627"/>
                </a:xfrm>
                <a:prstGeom prst="ellipse">
                  <a:avLst/>
                </a:prstGeom>
                <a:gradFill flip="none" rotWithShape="1">
                  <a:gsLst>
                    <a:gs pos="100000">
                      <a:srgbClr val="FCFCFC"/>
                    </a:gs>
                    <a:gs pos="0">
                      <a:srgbClr val="CCCCCC"/>
                    </a:gs>
                  </a:gsLst>
                  <a:lin ang="7200000" scaled="0"/>
                  <a:tileRect/>
                </a:gradFill>
                <a:ln w="9525">
                  <a:gradFill>
                    <a:gsLst>
                      <a:gs pos="89000">
                        <a:schemeClr val="bg1">
                          <a:lumMod val="85000"/>
                        </a:schemeClr>
                      </a:gs>
                      <a:gs pos="0">
                        <a:schemeClr val="bg1"/>
                      </a:gs>
                    </a:gsLst>
                    <a:lin ang="7200000" scaled="0"/>
                  </a:gradFill>
                </a:ln>
                <a:effectLst>
                  <a:outerShdw blurRad="127000" dist="635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2"/>
                  <a:endParaRPr lang="zh-CN" altLang="en-US" sz="2400">
                    <a:solidFill>
                      <a:schemeClr val="tx1"/>
                    </a:solidFill>
                    <a:latin typeface="微软雅黑" pitchFamily="34" charset="-122"/>
                    <a:ea typeface="微软雅黑" pitchFamily="34" charset="-122"/>
                  </a:endParaRPr>
                </a:p>
              </p:txBody>
            </p:sp>
            <p:sp>
              <p:nvSpPr>
                <p:cNvPr id="114" name="椭圆 113"/>
                <p:cNvSpPr/>
                <p:nvPr/>
              </p:nvSpPr>
              <p:spPr>
                <a:xfrm>
                  <a:off x="1936849" y="4007646"/>
                  <a:ext cx="32535" cy="32535"/>
                </a:xfrm>
                <a:prstGeom prst="ellipse">
                  <a:avLst/>
                </a:prstGeom>
                <a:solidFill>
                  <a:srgbClr val="3275AE"/>
                </a:solidFill>
                <a:ln>
                  <a:noFill/>
                </a:ln>
                <a:effectLst>
                  <a:innerShdw blurRad="50800" dist="25400" dir="189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2"/>
                  <a:endParaRPr lang="zh-CN" altLang="en-US" sz="2400">
                    <a:solidFill>
                      <a:schemeClr val="tx1"/>
                    </a:solidFill>
                    <a:latin typeface="微软雅黑" pitchFamily="34" charset="-122"/>
                    <a:ea typeface="微软雅黑" pitchFamily="34" charset="-122"/>
                  </a:endParaRPr>
                </a:p>
              </p:txBody>
            </p:sp>
          </p:grpSp>
          <p:sp>
            <p:nvSpPr>
              <p:cNvPr id="112" name="椭圆 111"/>
              <p:cNvSpPr/>
              <p:nvPr/>
            </p:nvSpPr>
            <p:spPr>
              <a:xfrm>
                <a:off x="3071158" y="3888900"/>
                <a:ext cx="32535" cy="32535"/>
              </a:xfrm>
              <a:prstGeom prst="ellipse">
                <a:avLst/>
              </a:prstGeom>
              <a:solidFill>
                <a:srgbClr val="3275AE"/>
              </a:solidFill>
              <a:ln>
                <a:noFill/>
              </a:ln>
              <a:effectLst>
                <a:innerShdw blurRad="50800" dist="25400" dir="189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2"/>
                <a:endParaRPr lang="zh-CN" altLang="en-US" sz="2400">
                  <a:solidFill>
                    <a:schemeClr val="tx1"/>
                  </a:solidFill>
                  <a:latin typeface="微软雅黑" pitchFamily="34" charset="-122"/>
                  <a:ea typeface="微软雅黑" pitchFamily="34" charset="-122"/>
                </a:endParaRPr>
              </a:p>
            </p:txBody>
          </p:sp>
        </p:grpSp>
        <p:grpSp>
          <p:nvGrpSpPr>
            <p:cNvPr id="24" name="组合 7"/>
            <p:cNvGrpSpPr/>
            <p:nvPr/>
          </p:nvGrpSpPr>
          <p:grpSpPr>
            <a:xfrm>
              <a:off x="4893332" y="3662174"/>
              <a:ext cx="1500612" cy="808132"/>
              <a:chOff x="6819988" y="3849125"/>
              <a:chExt cx="981329" cy="654945"/>
            </a:xfrm>
          </p:grpSpPr>
          <p:grpSp>
            <p:nvGrpSpPr>
              <p:cNvPr id="92" name="组合 280"/>
              <p:cNvGrpSpPr/>
              <p:nvPr/>
            </p:nvGrpSpPr>
            <p:grpSpPr>
              <a:xfrm>
                <a:off x="6819988" y="3849125"/>
                <a:ext cx="970825" cy="654945"/>
                <a:chOff x="6904733" y="3461186"/>
                <a:chExt cx="970825" cy="654945"/>
              </a:xfrm>
            </p:grpSpPr>
            <p:pic>
              <p:nvPicPr>
                <p:cNvPr id="102" name="图片 101"/>
                <p:cNvPicPr>
                  <a:picLocks noChangeAspect="1"/>
                </p:cNvPicPr>
                <p:nvPr/>
              </p:nvPicPr>
              <p:blipFill rotWithShape="1">
                <a:blip r:embed="rId2" cstate="print"/>
                <a:srcRect b="39955"/>
                <a:stretch/>
              </p:blipFill>
              <p:spPr>
                <a:xfrm>
                  <a:off x="6904733" y="3461186"/>
                  <a:ext cx="970825" cy="502579"/>
                </a:xfrm>
                <a:prstGeom prst="rect">
                  <a:avLst/>
                </a:prstGeom>
              </p:spPr>
            </p:pic>
            <p:grpSp>
              <p:nvGrpSpPr>
                <p:cNvPr id="103" name="组合 267"/>
                <p:cNvGrpSpPr/>
                <p:nvPr/>
              </p:nvGrpSpPr>
              <p:grpSpPr>
                <a:xfrm>
                  <a:off x="7364600" y="3891700"/>
                  <a:ext cx="83627" cy="83627"/>
                  <a:chOff x="5469736" y="2592990"/>
                  <a:chExt cx="245551" cy="245551"/>
                </a:xfrm>
              </p:grpSpPr>
              <p:sp>
                <p:nvSpPr>
                  <p:cNvPr id="108" name="椭圆 107"/>
                  <p:cNvSpPr/>
                  <p:nvPr/>
                </p:nvSpPr>
                <p:spPr>
                  <a:xfrm>
                    <a:off x="5469736" y="2592990"/>
                    <a:ext cx="245551" cy="245551"/>
                  </a:xfrm>
                  <a:prstGeom prst="ellipse">
                    <a:avLst/>
                  </a:prstGeom>
                  <a:gradFill flip="none" rotWithShape="1">
                    <a:gsLst>
                      <a:gs pos="100000">
                        <a:srgbClr val="FCFCFC"/>
                      </a:gs>
                      <a:gs pos="0">
                        <a:srgbClr val="CCCCCC"/>
                      </a:gs>
                    </a:gsLst>
                    <a:lin ang="7200000" scaled="0"/>
                    <a:tileRect/>
                  </a:gradFill>
                  <a:ln w="9525">
                    <a:gradFill>
                      <a:gsLst>
                        <a:gs pos="89000">
                          <a:schemeClr val="bg1">
                            <a:lumMod val="85000"/>
                          </a:schemeClr>
                        </a:gs>
                        <a:gs pos="0">
                          <a:schemeClr val="bg1"/>
                        </a:gs>
                      </a:gsLst>
                      <a:lin ang="7200000" scaled="0"/>
                    </a:gradFill>
                  </a:ln>
                  <a:effectLst>
                    <a:outerShdw blurRad="127000" dist="635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2"/>
                    <a:endParaRPr lang="zh-CN" altLang="en-US" sz="2400">
                      <a:solidFill>
                        <a:schemeClr val="tx1"/>
                      </a:solidFill>
                      <a:latin typeface="微软雅黑" pitchFamily="34" charset="-122"/>
                      <a:ea typeface="微软雅黑" pitchFamily="34" charset="-122"/>
                    </a:endParaRPr>
                  </a:p>
                </p:txBody>
              </p:sp>
              <p:sp>
                <p:nvSpPr>
                  <p:cNvPr id="109" name="椭圆 108"/>
                  <p:cNvSpPr/>
                  <p:nvPr/>
                </p:nvSpPr>
                <p:spPr>
                  <a:xfrm>
                    <a:off x="5544745" y="2668000"/>
                    <a:ext cx="95531" cy="95531"/>
                  </a:xfrm>
                  <a:prstGeom prst="ellipse">
                    <a:avLst/>
                  </a:prstGeom>
                  <a:solidFill>
                    <a:srgbClr val="C02A79"/>
                  </a:solidFill>
                  <a:ln>
                    <a:noFill/>
                  </a:ln>
                  <a:effectLst>
                    <a:innerShdw blurRad="50800" dist="25400" dir="189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2"/>
                    <a:endParaRPr lang="zh-CN" altLang="en-US" sz="2400">
                      <a:solidFill>
                        <a:schemeClr val="tx1"/>
                      </a:solidFill>
                      <a:latin typeface="微软雅黑" pitchFamily="34" charset="-122"/>
                      <a:ea typeface="微软雅黑" pitchFamily="34" charset="-122"/>
                    </a:endParaRPr>
                  </a:p>
                </p:txBody>
              </p:sp>
            </p:grpSp>
            <p:cxnSp>
              <p:nvCxnSpPr>
                <p:cNvPr id="104" name="直接连接符 269"/>
                <p:cNvCxnSpPr>
                  <a:stCxn id="108" idx="4"/>
                  <a:endCxn id="106" idx="0"/>
                </p:cNvCxnSpPr>
                <p:nvPr/>
              </p:nvCxnSpPr>
              <p:spPr>
                <a:xfrm>
                  <a:off x="7406414" y="3975327"/>
                  <a:ext cx="528" cy="5717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5" name="组合 268"/>
                <p:cNvGrpSpPr/>
                <p:nvPr/>
              </p:nvGrpSpPr>
              <p:grpSpPr>
                <a:xfrm>
                  <a:off x="7365128" y="4032504"/>
                  <a:ext cx="83627" cy="83627"/>
                  <a:chOff x="5469736" y="2592990"/>
                  <a:chExt cx="245551" cy="245551"/>
                </a:xfrm>
              </p:grpSpPr>
              <p:sp>
                <p:nvSpPr>
                  <p:cNvPr id="106" name="椭圆 105"/>
                  <p:cNvSpPr/>
                  <p:nvPr/>
                </p:nvSpPr>
                <p:spPr>
                  <a:xfrm>
                    <a:off x="5469736" y="2592990"/>
                    <a:ext cx="245551" cy="245551"/>
                  </a:xfrm>
                  <a:prstGeom prst="ellipse">
                    <a:avLst/>
                  </a:prstGeom>
                  <a:gradFill flip="none" rotWithShape="1">
                    <a:gsLst>
                      <a:gs pos="100000">
                        <a:srgbClr val="FCFCFC"/>
                      </a:gs>
                      <a:gs pos="0">
                        <a:srgbClr val="CCCCCC"/>
                      </a:gs>
                    </a:gsLst>
                    <a:lin ang="7200000" scaled="0"/>
                    <a:tileRect/>
                  </a:gradFill>
                  <a:ln w="9525">
                    <a:gradFill>
                      <a:gsLst>
                        <a:gs pos="89000">
                          <a:schemeClr val="bg1">
                            <a:lumMod val="85000"/>
                          </a:schemeClr>
                        </a:gs>
                        <a:gs pos="0">
                          <a:schemeClr val="bg1"/>
                        </a:gs>
                      </a:gsLst>
                      <a:lin ang="7200000" scaled="0"/>
                    </a:gradFill>
                  </a:ln>
                  <a:effectLst>
                    <a:outerShdw blurRad="127000" dist="635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2"/>
                    <a:endParaRPr lang="zh-CN" altLang="en-US" sz="2400">
                      <a:solidFill>
                        <a:schemeClr val="tx1"/>
                      </a:solidFill>
                      <a:latin typeface="微软雅黑" pitchFamily="34" charset="-122"/>
                      <a:ea typeface="微软雅黑" pitchFamily="34" charset="-122"/>
                    </a:endParaRPr>
                  </a:p>
                </p:txBody>
              </p:sp>
              <p:sp>
                <p:nvSpPr>
                  <p:cNvPr id="107" name="椭圆 106"/>
                  <p:cNvSpPr/>
                  <p:nvPr/>
                </p:nvSpPr>
                <p:spPr>
                  <a:xfrm>
                    <a:off x="5544745" y="2668000"/>
                    <a:ext cx="95531" cy="95531"/>
                  </a:xfrm>
                  <a:prstGeom prst="ellipse">
                    <a:avLst/>
                  </a:prstGeom>
                  <a:solidFill>
                    <a:srgbClr val="C02A79"/>
                  </a:solidFill>
                  <a:ln>
                    <a:noFill/>
                  </a:ln>
                  <a:effectLst>
                    <a:innerShdw blurRad="50800" dist="25400" dir="189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2"/>
                    <a:endParaRPr lang="zh-CN" altLang="en-US" sz="2400">
                      <a:solidFill>
                        <a:schemeClr val="tx1"/>
                      </a:solidFill>
                      <a:latin typeface="微软雅黑" pitchFamily="34" charset="-122"/>
                      <a:ea typeface="微软雅黑" pitchFamily="34" charset="-122"/>
                    </a:endParaRPr>
                  </a:p>
                </p:txBody>
              </p:sp>
            </p:grpSp>
          </p:grpSp>
          <p:grpSp>
            <p:nvGrpSpPr>
              <p:cNvPr id="93" name="组合 370"/>
              <p:cNvGrpSpPr/>
              <p:nvPr/>
            </p:nvGrpSpPr>
            <p:grpSpPr>
              <a:xfrm>
                <a:off x="6848950" y="4226917"/>
                <a:ext cx="83627" cy="83627"/>
                <a:chOff x="1911303" y="3982100"/>
                <a:chExt cx="83627" cy="83627"/>
              </a:xfrm>
            </p:grpSpPr>
            <p:sp>
              <p:nvSpPr>
                <p:cNvPr id="100" name="椭圆 99"/>
                <p:cNvSpPr/>
                <p:nvPr/>
              </p:nvSpPr>
              <p:spPr>
                <a:xfrm>
                  <a:off x="1911303" y="3982100"/>
                  <a:ext cx="83627" cy="83627"/>
                </a:xfrm>
                <a:prstGeom prst="ellipse">
                  <a:avLst/>
                </a:prstGeom>
                <a:gradFill flip="none" rotWithShape="1">
                  <a:gsLst>
                    <a:gs pos="100000">
                      <a:srgbClr val="FCFCFC"/>
                    </a:gs>
                    <a:gs pos="0">
                      <a:srgbClr val="CCCCCC"/>
                    </a:gs>
                  </a:gsLst>
                  <a:lin ang="7200000" scaled="0"/>
                  <a:tileRect/>
                </a:gradFill>
                <a:ln w="9525">
                  <a:gradFill>
                    <a:gsLst>
                      <a:gs pos="89000">
                        <a:schemeClr val="bg1">
                          <a:lumMod val="85000"/>
                        </a:schemeClr>
                      </a:gs>
                      <a:gs pos="0">
                        <a:schemeClr val="bg1"/>
                      </a:gs>
                    </a:gsLst>
                    <a:lin ang="7200000" scaled="0"/>
                  </a:gradFill>
                </a:ln>
                <a:effectLst>
                  <a:outerShdw blurRad="127000" dist="635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2"/>
                  <a:endParaRPr lang="zh-CN" altLang="en-US" sz="2400">
                    <a:solidFill>
                      <a:schemeClr val="tx1"/>
                    </a:solidFill>
                    <a:latin typeface="微软雅黑" pitchFamily="34" charset="-122"/>
                    <a:ea typeface="微软雅黑" pitchFamily="34" charset="-122"/>
                  </a:endParaRPr>
                </a:p>
              </p:txBody>
            </p:sp>
            <p:sp>
              <p:nvSpPr>
                <p:cNvPr id="101" name="椭圆 100"/>
                <p:cNvSpPr/>
                <p:nvPr/>
              </p:nvSpPr>
              <p:spPr>
                <a:xfrm>
                  <a:off x="1936849" y="4007646"/>
                  <a:ext cx="32535" cy="32535"/>
                </a:xfrm>
                <a:prstGeom prst="ellipse">
                  <a:avLst/>
                </a:prstGeom>
                <a:solidFill>
                  <a:srgbClr val="C02A79"/>
                </a:solidFill>
                <a:ln>
                  <a:noFill/>
                </a:ln>
                <a:effectLst>
                  <a:innerShdw blurRad="50800" dist="25400" dir="189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2"/>
                  <a:endParaRPr lang="zh-CN" altLang="en-US" sz="2400">
                    <a:solidFill>
                      <a:schemeClr val="tx1"/>
                    </a:solidFill>
                    <a:latin typeface="微软雅黑" pitchFamily="34" charset="-122"/>
                    <a:ea typeface="微软雅黑" pitchFamily="34" charset="-122"/>
                  </a:endParaRPr>
                </a:p>
              </p:txBody>
            </p:sp>
          </p:grpSp>
          <p:grpSp>
            <p:nvGrpSpPr>
              <p:cNvPr id="94" name="组合 373"/>
              <p:cNvGrpSpPr/>
              <p:nvPr/>
            </p:nvGrpSpPr>
            <p:grpSpPr>
              <a:xfrm>
                <a:off x="7682037" y="4221365"/>
                <a:ext cx="83627" cy="83627"/>
                <a:chOff x="1911303" y="3982100"/>
                <a:chExt cx="83627" cy="83627"/>
              </a:xfrm>
            </p:grpSpPr>
            <p:sp>
              <p:nvSpPr>
                <p:cNvPr id="98" name="椭圆 97"/>
                <p:cNvSpPr/>
                <p:nvPr/>
              </p:nvSpPr>
              <p:spPr>
                <a:xfrm>
                  <a:off x="1911303" y="3982100"/>
                  <a:ext cx="83627" cy="83627"/>
                </a:xfrm>
                <a:prstGeom prst="ellipse">
                  <a:avLst/>
                </a:prstGeom>
                <a:gradFill flip="none" rotWithShape="1">
                  <a:gsLst>
                    <a:gs pos="100000">
                      <a:srgbClr val="FCFCFC"/>
                    </a:gs>
                    <a:gs pos="0">
                      <a:srgbClr val="CCCCCC"/>
                    </a:gs>
                  </a:gsLst>
                  <a:lin ang="7200000" scaled="0"/>
                  <a:tileRect/>
                </a:gradFill>
                <a:ln w="9525">
                  <a:gradFill>
                    <a:gsLst>
                      <a:gs pos="89000">
                        <a:schemeClr val="bg1">
                          <a:lumMod val="85000"/>
                        </a:schemeClr>
                      </a:gs>
                      <a:gs pos="0">
                        <a:schemeClr val="bg1"/>
                      </a:gs>
                    </a:gsLst>
                    <a:lin ang="7200000" scaled="0"/>
                  </a:gradFill>
                </a:ln>
                <a:effectLst>
                  <a:outerShdw blurRad="127000" dist="635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2"/>
                  <a:endParaRPr lang="zh-CN" altLang="en-US" sz="2400">
                    <a:solidFill>
                      <a:schemeClr val="tx1"/>
                    </a:solidFill>
                    <a:latin typeface="微软雅黑" pitchFamily="34" charset="-122"/>
                    <a:ea typeface="微软雅黑" pitchFamily="34" charset="-122"/>
                  </a:endParaRPr>
                </a:p>
              </p:txBody>
            </p:sp>
            <p:sp>
              <p:nvSpPr>
                <p:cNvPr id="99" name="椭圆 98"/>
                <p:cNvSpPr/>
                <p:nvPr/>
              </p:nvSpPr>
              <p:spPr>
                <a:xfrm>
                  <a:off x="1936849" y="4007646"/>
                  <a:ext cx="32535" cy="32535"/>
                </a:xfrm>
                <a:prstGeom prst="ellipse">
                  <a:avLst/>
                </a:prstGeom>
                <a:solidFill>
                  <a:srgbClr val="C02A79"/>
                </a:solidFill>
                <a:ln>
                  <a:noFill/>
                </a:ln>
                <a:effectLst>
                  <a:innerShdw blurRad="50800" dist="25400" dir="189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2"/>
                  <a:endParaRPr lang="zh-CN" altLang="en-US" sz="2400">
                    <a:solidFill>
                      <a:schemeClr val="tx1"/>
                    </a:solidFill>
                    <a:latin typeface="微软雅黑" pitchFamily="34" charset="-122"/>
                    <a:ea typeface="微软雅黑" pitchFamily="34" charset="-122"/>
                  </a:endParaRPr>
                </a:p>
              </p:txBody>
            </p:sp>
          </p:grpSp>
          <p:grpSp>
            <p:nvGrpSpPr>
              <p:cNvPr id="95" name="组合 376"/>
              <p:cNvGrpSpPr/>
              <p:nvPr/>
            </p:nvGrpSpPr>
            <p:grpSpPr>
              <a:xfrm>
                <a:off x="7717690" y="4064452"/>
                <a:ext cx="83627" cy="83627"/>
                <a:chOff x="1911303" y="3982100"/>
                <a:chExt cx="83627" cy="83627"/>
              </a:xfrm>
            </p:grpSpPr>
            <p:sp>
              <p:nvSpPr>
                <p:cNvPr id="96" name="椭圆 95"/>
                <p:cNvSpPr/>
                <p:nvPr/>
              </p:nvSpPr>
              <p:spPr>
                <a:xfrm>
                  <a:off x="1911303" y="3982100"/>
                  <a:ext cx="83627" cy="83627"/>
                </a:xfrm>
                <a:prstGeom prst="ellipse">
                  <a:avLst/>
                </a:prstGeom>
                <a:gradFill flip="none" rotWithShape="1">
                  <a:gsLst>
                    <a:gs pos="100000">
                      <a:srgbClr val="FCFCFC"/>
                    </a:gs>
                    <a:gs pos="0">
                      <a:srgbClr val="CCCCCC"/>
                    </a:gs>
                  </a:gsLst>
                  <a:lin ang="7200000" scaled="0"/>
                  <a:tileRect/>
                </a:gradFill>
                <a:ln w="9525">
                  <a:gradFill>
                    <a:gsLst>
                      <a:gs pos="89000">
                        <a:schemeClr val="bg1">
                          <a:lumMod val="85000"/>
                        </a:schemeClr>
                      </a:gs>
                      <a:gs pos="0">
                        <a:schemeClr val="bg1"/>
                      </a:gs>
                    </a:gsLst>
                    <a:lin ang="7200000" scaled="0"/>
                  </a:gradFill>
                </a:ln>
                <a:effectLst>
                  <a:outerShdw blurRad="127000" dist="635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2"/>
                  <a:endParaRPr lang="zh-CN" altLang="en-US" sz="2400">
                    <a:solidFill>
                      <a:schemeClr val="tx1"/>
                    </a:solidFill>
                    <a:latin typeface="微软雅黑" pitchFamily="34" charset="-122"/>
                    <a:ea typeface="微软雅黑" pitchFamily="34" charset="-122"/>
                  </a:endParaRPr>
                </a:p>
              </p:txBody>
            </p:sp>
            <p:sp>
              <p:nvSpPr>
                <p:cNvPr id="97" name="椭圆 96"/>
                <p:cNvSpPr/>
                <p:nvPr/>
              </p:nvSpPr>
              <p:spPr>
                <a:xfrm>
                  <a:off x="1936849" y="4007646"/>
                  <a:ext cx="32535" cy="32535"/>
                </a:xfrm>
                <a:prstGeom prst="ellipse">
                  <a:avLst/>
                </a:prstGeom>
                <a:solidFill>
                  <a:srgbClr val="C02A79"/>
                </a:solidFill>
                <a:ln>
                  <a:noFill/>
                </a:ln>
                <a:effectLst>
                  <a:innerShdw blurRad="50800" dist="25400" dir="189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2"/>
                  <a:endParaRPr lang="zh-CN" altLang="en-US" sz="2400">
                    <a:solidFill>
                      <a:schemeClr val="tx1"/>
                    </a:solidFill>
                    <a:latin typeface="微软雅黑" pitchFamily="34" charset="-122"/>
                    <a:ea typeface="微软雅黑" pitchFamily="34" charset="-122"/>
                  </a:endParaRPr>
                </a:p>
              </p:txBody>
            </p:sp>
          </p:grpSp>
        </p:grpSp>
        <p:grpSp>
          <p:nvGrpSpPr>
            <p:cNvPr id="25" name="组合 13"/>
            <p:cNvGrpSpPr/>
            <p:nvPr/>
          </p:nvGrpSpPr>
          <p:grpSpPr>
            <a:xfrm>
              <a:off x="6869908" y="3194190"/>
              <a:ext cx="1105527" cy="711930"/>
              <a:chOff x="9144705" y="2972195"/>
              <a:chExt cx="888088" cy="599645"/>
            </a:xfrm>
          </p:grpSpPr>
          <p:grpSp>
            <p:nvGrpSpPr>
              <p:cNvPr id="77" name="组合 311"/>
              <p:cNvGrpSpPr/>
              <p:nvPr/>
            </p:nvGrpSpPr>
            <p:grpSpPr>
              <a:xfrm>
                <a:off x="9144705" y="2972195"/>
                <a:ext cx="888088" cy="599645"/>
                <a:chOff x="9169690" y="3229057"/>
                <a:chExt cx="888088" cy="599645"/>
              </a:xfrm>
            </p:grpSpPr>
            <p:pic>
              <p:nvPicPr>
                <p:cNvPr id="84" name="图片 83"/>
                <p:cNvPicPr>
                  <a:picLocks noChangeAspect="1"/>
                </p:cNvPicPr>
                <p:nvPr/>
              </p:nvPicPr>
              <p:blipFill rotWithShape="1">
                <a:blip r:embed="rId3" cstate="print"/>
                <a:srcRect b="39955"/>
                <a:stretch/>
              </p:blipFill>
              <p:spPr>
                <a:xfrm>
                  <a:off x="9169690" y="3229057"/>
                  <a:ext cx="888088" cy="459746"/>
                </a:xfrm>
                <a:prstGeom prst="rect">
                  <a:avLst/>
                </a:prstGeom>
              </p:spPr>
            </p:pic>
            <p:grpSp>
              <p:nvGrpSpPr>
                <p:cNvPr id="85" name="组合 302"/>
                <p:cNvGrpSpPr/>
                <p:nvPr/>
              </p:nvGrpSpPr>
              <p:grpSpPr>
                <a:xfrm>
                  <a:off x="9588188" y="3604271"/>
                  <a:ext cx="83627" cy="83627"/>
                  <a:chOff x="5469736" y="2592990"/>
                  <a:chExt cx="245551" cy="245551"/>
                </a:xfrm>
              </p:grpSpPr>
              <p:sp>
                <p:nvSpPr>
                  <p:cNvPr id="90" name="椭圆 89"/>
                  <p:cNvSpPr/>
                  <p:nvPr/>
                </p:nvSpPr>
                <p:spPr>
                  <a:xfrm>
                    <a:off x="5469736" y="2592990"/>
                    <a:ext cx="245551" cy="245551"/>
                  </a:xfrm>
                  <a:prstGeom prst="ellipse">
                    <a:avLst/>
                  </a:prstGeom>
                  <a:gradFill flip="none" rotWithShape="1">
                    <a:gsLst>
                      <a:gs pos="100000">
                        <a:srgbClr val="FCFCFC"/>
                      </a:gs>
                      <a:gs pos="0">
                        <a:srgbClr val="CCCCCC"/>
                      </a:gs>
                    </a:gsLst>
                    <a:lin ang="7200000" scaled="0"/>
                    <a:tileRect/>
                  </a:gradFill>
                  <a:ln w="9525">
                    <a:gradFill>
                      <a:gsLst>
                        <a:gs pos="89000">
                          <a:schemeClr val="bg1">
                            <a:lumMod val="85000"/>
                          </a:schemeClr>
                        </a:gs>
                        <a:gs pos="0">
                          <a:schemeClr val="bg1"/>
                        </a:gs>
                      </a:gsLst>
                      <a:lin ang="7200000" scaled="0"/>
                    </a:gradFill>
                  </a:ln>
                  <a:effectLst>
                    <a:outerShdw blurRad="127000" dist="635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2"/>
                    <a:endParaRPr lang="zh-CN" altLang="en-US" sz="2400">
                      <a:solidFill>
                        <a:schemeClr val="tx1"/>
                      </a:solidFill>
                      <a:latin typeface="微软雅黑" pitchFamily="34" charset="-122"/>
                      <a:ea typeface="微软雅黑" pitchFamily="34" charset="-122"/>
                    </a:endParaRPr>
                  </a:p>
                </p:txBody>
              </p:sp>
              <p:sp>
                <p:nvSpPr>
                  <p:cNvPr id="91" name="椭圆 90"/>
                  <p:cNvSpPr/>
                  <p:nvPr/>
                </p:nvSpPr>
                <p:spPr>
                  <a:xfrm>
                    <a:off x="5544745" y="2668000"/>
                    <a:ext cx="95531" cy="95531"/>
                  </a:xfrm>
                  <a:prstGeom prst="ellipse">
                    <a:avLst/>
                  </a:prstGeom>
                  <a:solidFill>
                    <a:srgbClr val="96CA54"/>
                  </a:solidFill>
                  <a:ln>
                    <a:noFill/>
                  </a:ln>
                  <a:effectLst>
                    <a:innerShdw blurRad="50800" dist="25400" dir="189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2"/>
                    <a:endParaRPr lang="zh-CN" altLang="en-US" sz="2400">
                      <a:solidFill>
                        <a:schemeClr val="tx1"/>
                      </a:solidFill>
                      <a:latin typeface="微软雅黑" pitchFamily="34" charset="-122"/>
                      <a:ea typeface="微软雅黑" pitchFamily="34" charset="-122"/>
                    </a:endParaRPr>
                  </a:p>
                </p:txBody>
              </p:sp>
            </p:grpSp>
            <p:cxnSp>
              <p:nvCxnSpPr>
                <p:cNvPr id="86" name="直接连接符 303"/>
                <p:cNvCxnSpPr>
                  <a:stCxn id="90" idx="4"/>
                  <a:endCxn id="88" idx="0"/>
                </p:cNvCxnSpPr>
                <p:nvPr/>
              </p:nvCxnSpPr>
              <p:spPr>
                <a:xfrm>
                  <a:off x="9630002" y="3687898"/>
                  <a:ext cx="528" cy="5717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7" name="组合 305"/>
                <p:cNvGrpSpPr/>
                <p:nvPr/>
              </p:nvGrpSpPr>
              <p:grpSpPr>
                <a:xfrm>
                  <a:off x="9588716" y="3745075"/>
                  <a:ext cx="83627" cy="83627"/>
                  <a:chOff x="5469736" y="2592990"/>
                  <a:chExt cx="245551" cy="245551"/>
                </a:xfrm>
              </p:grpSpPr>
              <p:sp>
                <p:nvSpPr>
                  <p:cNvPr id="88" name="椭圆 87"/>
                  <p:cNvSpPr/>
                  <p:nvPr/>
                </p:nvSpPr>
                <p:spPr>
                  <a:xfrm>
                    <a:off x="5469736" y="2592990"/>
                    <a:ext cx="245551" cy="245551"/>
                  </a:xfrm>
                  <a:prstGeom prst="ellipse">
                    <a:avLst/>
                  </a:prstGeom>
                  <a:gradFill flip="none" rotWithShape="1">
                    <a:gsLst>
                      <a:gs pos="100000">
                        <a:srgbClr val="FCFCFC"/>
                      </a:gs>
                      <a:gs pos="0">
                        <a:srgbClr val="CCCCCC"/>
                      </a:gs>
                    </a:gsLst>
                    <a:lin ang="7200000" scaled="0"/>
                    <a:tileRect/>
                  </a:gradFill>
                  <a:ln w="9525">
                    <a:gradFill>
                      <a:gsLst>
                        <a:gs pos="89000">
                          <a:schemeClr val="bg1">
                            <a:lumMod val="85000"/>
                          </a:schemeClr>
                        </a:gs>
                        <a:gs pos="0">
                          <a:schemeClr val="bg1"/>
                        </a:gs>
                      </a:gsLst>
                      <a:lin ang="7200000" scaled="0"/>
                    </a:gradFill>
                  </a:ln>
                  <a:effectLst>
                    <a:outerShdw blurRad="127000" dist="635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2"/>
                    <a:endParaRPr lang="zh-CN" altLang="en-US" sz="2400">
                      <a:solidFill>
                        <a:schemeClr val="tx1"/>
                      </a:solidFill>
                      <a:latin typeface="微软雅黑" pitchFamily="34" charset="-122"/>
                      <a:ea typeface="微软雅黑" pitchFamily="34" charset="-122"/>
                    </a:endParaRPr>
                  </a:p>
                </p:txBody>
              </p:sp>
              <p:sp>
                <p:nvSpPr>
                  <p:cNvPr id="89" name="椭圆 88"/>
                  <p:cNvSpPr/>
                  <p:nvPr/>
                </p:nvSpPr>
                <p:spPr>
                  <a:xfrm>
                    <a:off x="5544745" y="2668000"/>
                    <a:ext cx="95531" cy="95531"/>
                  </a:xfrm>
                  <a:prstGeom prst="ellipse">
                    <a:avLst/>
                  </a:prstGeom>
                  <a:solidFill>
                    <a:srgbClr val="96CA54"/>
                  </a:solidFill>
                  <a:ln>
                    <a:noFill/>
                  </a:ln>
                  <a:effectLst>
                    <a:innerShdw blurRad="50800" dist="25400" dir="189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2"/>
                    <a:endParaRPr lang="zh-CN" altLang="en-US" sz="2400">
                      <a:solidFill>
                        <a:schemeClr val="tx1"/>
                      </a:solidFill>
                      <a:latin typeface="微软雅黑" pitchFamily="34" charset="-122"/>
                      <a:ea typeface="微软雅黑" pitchFamily="34" charset="-122"/>
                    </a:endParaRPr>
                  </a:p>
                </p:txBody>
              </p:sp>
            </p:grpSp>
          </p:grpSp>
          <p:grpSp>
            <p:nvGrpSpPr>
              <p:cNvPr id="78" name="组合 394"/>
              <p:cNvGrpSpPr/>
              <p:nvPr/>
            </p:nvGrpSpPr>
            <p:grpSpPr>
              <a:xfrm>
                <a:off x="9718472" y="3332045"/>
                <a:ext cx="83627" cy="83627"/>
                <a:chOff x="1911303" y="3982100"/>
                <a:chExt cx="83627" cy="83627"/>
              </a:xfrm>
            </p:grpSpPr>
            <p:sp>
              <p:nvSpPr>
                <p:cNvPr id="82" name="椭圆 81"/>
                <p:cNvSpPr/>
                <p:nvPr/>
              </p:nvSpPr>
              <p:spPr>
                <a:xfrm>
                  <a:off x="1911303" y="3982100"/>
                  <a:ext cx="83627" cy="83627"/>
                </a:xfrm>
                <a:prstGeom prst="ellipse">
                  <a:avLst/>
                </a:prstGeom>
                <a:gradFill flip="none" rotWithShape="1">
                  <a:gsLst>
                    <a:gs pos="100000">
                      <a:srgbClr val="FCFCFC"/>
                    </a:gs>
                    <a:gs pos="0">
                      <a:srgbClr val="CCCCCC"/>
                    </a:gs>
                  </a:gsLst>
                  <a:lin ang="7200000" scaled="0"/>
                  <a:tileRect/>
                </a:gradFill>
                <a:ln w="9525">
                  <a:gradFill>
                    <a:gsLst>
                      <a:gs pos="89000">
                        <a:schemeClr val="bg1">
                          <a:lumMod val="85000"/>
                        </a:schemeClr>
                      </a:gs>
                      <a:gs pos="0">
                        <a:schemeClr val="bg1"/>
                      </a:gs>
                    </a:gsLst>
                    <a:lin ang="7200000" scaled="0"/>
                  </a:gradFill>
                </a:ln>
                <a:effectLst>
                  <a:outerShdw blurRad="127000" dist="635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2"/>
                  <a:endParaRPr lang="zh-CN" altLang="en-US" sz="2400" b="1">
                    <a:solidFill>
                      <a:schemeClr val="tx1"/>
                    </a:solidFill>
                    <a:latin typeface="微软雅黑" pitchFamily="34" charset="-122"/>
                    <a:ea typeface="微软雅黑" pitchFamily="34" charset="-122"/>
                  </a:endParaRPr>
                </a:p>
              </p:txBody>
            </p:sp>
            <p:sp>
              <p:nvSpPr>
                <p:cNvPr id="83" name="椭圆 82"/>
                <p:cNvSpPr/>
                <p:nvPr/>
              </p:nvSpPr>
              <p:spPr>
                <a:xfrm>
                  <a:off x="1936849" y="4007646"/>
                  <a:ext cx="32535" cy="32535"/>
                </a:xfrm>
                <a:prstGeom prst="ellipse">
                  <a:avLst/>
                </a:prstGeom>
                <a:solidFill>
                  <a:srgbClr val="96CA54"/>
                </a:solidFill>
                <a:ln>
                  <a:noFill/>
                </a:ln>
                <a:effectLst>
                  <a:innerShdw blurRad="50800" dist="25400" dir="189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2"/>
                  <a:endParaRPr lang="zh-CN" altLang="en-US" sz="2400" b="1">
                    <a:solidFill>
                      <a:schemeClr val="tx1"/>
                    </a:solidFill>
                    <a:latin typeface="微软雅黑" pitchFamily="34" charset="-122"/>
                    <a:ea typeface="微软雅黑" pitchFamily="34" charset="-122"/>
                  </a:endParaRPr>
                </a:p>
              </p:txBody>
            </p:sp>
          </p:grpSp>
          <p:grpSp>
            <p:nvGrpSpPr>
              <p:cNvPr id="79" name="组合 397"/>
              <p:cNvGrpSpPr/>
              <p:nvPr/>
            </p:nvGrpSpPr>
            <p:grpSpPr>
              <a:xfrm>
                <a:off x="9306705" y="3058158"/>
                <a:ext cx="83627" cy="83627"/>
                <a:chOff x="1965454" y="3980341"/>
                <a:chExt cx="83627" cy="83627"/>
              </a:xfrm>
            </p:grpSpPr>
            <p:sp>
              <p:nvSpPr>
                <p:cNvPr id="80" name="椭圆 79"/>
                <p:cNvSpPr/>
                <p:nvPr/>
              </p:nvSpPr>
              <p:spPr>
                <a:xfrm>
                  <a:off x="1965454" y="3980341"/>
                  <a:ext cx="83627" cy="83627"/>
                </a:xfrm>
                <a:prstGeom prst="ellipse">
                  <a:avLst/>
                </a:prstGeom>
                <a:gradFill flip="none" rotWithShape="1">
                  <a:gsLst>
                    <a:gs pos="100000">
                      <a:srgbClr val="FCFCFC"/>
                    </a:gs>
                    <a:gs pos="0">
                      <a:srgbClr val="CCCCCC"/>
                    </a:gs>
                  </a:gsLst>
                  <a:lin ang="7200000" scaled="0"/>
                  <a:tileRect/>
                </a:gradFill>
                <a:ln w="9525">
                  <a:gradFill>
                    <a:gsLst>
                      <a:gs pos="89000">
                        <a:schemeClr val="bg1">
                          <a:lumMod val="85000"/>
                        </a:schemeClr>
                      </a:gs>
                      <a:gs pos="0">
                        <a:schemeClr val="bg1"/>
                      </a:gs>
                    </a:gsLst>
                    <a:lin ang="7200000" scaled="0"/>
                  </a:gradFill>
                </a:ln>
                <a:effectLst>
                  <a:outerShdw blurRad="127000" dist="635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2"/>
                  <a:endParaRPr lang="zh-CN" altLang="en-US" sz="2400" b="1">
                    <a:solidFill>
                      <a:schemeClr val="tx1"/>
                    </a:solidFill>
                    <a:latin typeface="微软雅黑" pitchFamily="34" charset="-122"/>
                    <a:ea typeface="微软雅黑" pitchFamily="34" charset="-122"/>
                  </a:endParaRPr>
                </a:p>
              </p:txBody>
            </p:sp>
            <p:sp>
              <p:nvSpPr>
                <p:cNvPr id="81" name="椭圆 80"/>
                <p:cNvSpPr/>
                <p:nvPr/>
              </p:nvSpPr>
              <p:spPr>
                <a:xfrm>
                  <a:off x="1991000" y="4005887"/>
                  <a:ext cx="32535" cy="32535"/>
                </a:xfrm>
                <a:prstGeom prst="ellipse">
                  <a:avLst/>
                </a:prstGeom>
                <a:solidFill>
                  <a:srgbClr val="96CA54"/>
                </a:solidFill>
                <a:ln>
                  <a:noFill/>
                </a:ln>
                <a:effectLst>
                  <a:innerShdw blurRad="50800" dist="25400" dir="189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2"/>
                  <a:endParaRPr lang="zh-CN" altLang="en-US" sz="2400" b="1">
                    <a:solidFill>
                      <a:schemeClr val="tx1"/>
                    </a:solidFill>
                    <a:latin typeface="微软雅黑" pitchFamily="34" charset="-122"/>
                    <a:ea typeface="微软雅黑" pitchFamily="34" charset="-122"/>
                  </a:endParaRPr>
                </a:p>
              </p:txBody>
            </p:sp>
          </p:grpSp>
        </p:grpSp>
        <p:grpSp>
          <p:nvGrpSpPr>
            <p:cNvPr id="26" name="组合 12"/>
            <p:cNvGrpSpPr/>
            <p:nvPr/>
          </p:nvGrpSpPr>
          <p:grpSpPr>
            <a:xfrm>
              <a:off x="5762489" y="2779057"/>
              <a:ext cx="932239" cy="755705"/>
              <a:chOff x="7668142" y="2744947"/>
              <a:chExt cx="958440" cy="643183"/>
            </a:xfrm>
          </p:grpSpPr>
          <p:grpSp>
            <p:nvGrpSpPr>
              <p:cNvPr id="62" name="组合 312"/>
              <p:cNvGrpSpPr/>
              <p:nvPr/>
            </p:nvGrpSpPr>
            <p:grpSpPr>
              <a:xfrm>
                <a:off x="7668142" y="2744947"/>
                <a:ext cx="958440" cy="643183"/>
                <a:chOff x="9149998" y="3185519"/>
                <a:chExt cx="958440" cy="643183"/>
              </a:xfrm>
            </p:grpSpPr>
            <p:pic>
              <p:nvPicPr>
                <p:cNvPr id="69" name="图片 68"/>
                <p:cNvPicPr>
                  <a:picLocks noChangeAspect="1"/>
                </p:cNvPicPr>
                <p:nvPr/>
              </p:nvPicPr>
              <p:blipFill rotWithShape="1">
                <a:blip r:embed="rId4" cstate="print"/>
                <a:srcRect b="39955"/>
                <a:stretch/>
              </p:blipFill>
              <p:spPr>
                <a:xfrm>
                  <a:off x="9149998" y="3185519"/>
                  <a:ext cx="958440" cy="496168"/>
                </a:xfrm>
                <a:prstGeom prst="rect">
                  <a:avLst/>
                </a:prstGeom>
              </p:spPr>
            </p:pic>
            <p:grpSp>
              <p:nvGrpSpPr>
                <p:cNvPr id="70" name="组合 316"/>
                <p:cNvGrpSpPr/>
                <p:nvPr/>
              </p:nvGrpSpPr>
              <p:grpSpPr>
                <a:xfrm>
                  <a:off x="9588188" y="3604271"/>
                  <a:ext cx="83627" cy="83627"/>
                  <a:chOff x="5469736" y="2592990"/>
                  <a:chExt cx="245551" cy="245551"/>
                </a:xfrm>
              </p:grpSpPr>
              <p:sp>
                <p:nvSpPr>
                  <p:cNvPr id="75" name="椭圆 74"/>
                  <p:cNvSpPr/>
                  <p:nvPr/>
                </p:nvSpPr>
                <p:spPr>
                  <a:xfrm>
                    <a:off x="5469736" y="2592990"/>
                    <a:ext cx="245551" cy="245551"/>
                  </a:xfrm>
                  <a:prstGeom prst="ellipse">
                    <a:avLst/>
                  </a:prstGeom>
                  <a:gradFill flip="none" rotWithShape="1">
                    <a:gsLst>
                      <a:gs pos="100000">
                        <a:srgbClr val="FCFCFC"/>
                      </a:gs>
                      <a:gs pos="0">
                        <a:srgbClr val="CCCCCC"/>
                      </a:gs>
                    </a:gsLst>
                    <a:lin ang="7200000" scaled="0"/>
                    <a:tileRect/>
                  </a:gradFill>
                  <a:ln w="9525">
                    <a:gradFill>
                      <a:gsLst>
                        <a:gs pos="89000">
                          <a:schemeClr val="bg1">
                            <a:lumMod val="85000"/>
                          </a:schemeClr>
                        </a:gs>
                        <a:gs pos="0">
                          <a:schemeClr val="bg1"/>
                        </a:gs>
                      </a:gsLst>
                      <a:lin ang="7200000" scaled="0"/>
                    </a:gradFill>
                  </a:ln>
                  <a:effectLst>
                    <a:outerShdw blurRad="127000" dist="635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2"/>
                    <a:endParaRPr lang="zh-CN" altLang="en-US" sz="2400">
                      <a:solidFill>
                        <a:schemeClr val="tx1"/>
                      </a:solidFill>
                      <a:latin typeface="微软雅黑" pitchFamily="34" charset="-122"/>
                      <a:ea typeface="微软雅黑" pitchFamily="34" charset="-122"/>
                    </a:endParaRPr>
                  </a:p>
                </p:txBody>
              </p:sp>
              <p:sp>
                <p:nvSpPr>
                  <p:cNvPr id="76" name="椭圆 75"/>
                  <p:cNvSpPr/>
                  <p:nvPr/>
                </p:nvSpPr>
                <p:spPr>
                  <a:xfrm>
                    <a:off x="5544745" y="2668000"/>
                    <a:ext cx="95531" cy="95531"/>
                  </a:xfrm>
                  <a:prstGeom prst="ellipse">
                    <a:avLst/>
                  </a:prstGeom>
                  <a:solidFill>
                    <a:schemeClr val="accent4">
                      <a:lumMod val="50000"/>
                    </a:schemeClr>
                  </a:solidFill>
                  <a:ln>
                    <a:noFill/>
                  </a:ln>
                  <a:effectLst>
                    <a:innerShdw blurRad="50800" dist="25400" dir="189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2"/>
                    <a:endParaRPr lang="zh-CN" altLang="en-US" sz="2400">
                      <a:solidFill>
                        <a:schemeClr val="tx1"/>
                      </a:solidFill>
                      <a:latin typeface="微软雅黑" pitchFamily="34" charset="-122"/>
                      <a:ea typeface="微软雅黑" pitchFamily="34" charset="-122"/>
                    </a:endParaRPr>
                  </a:p>
                </p:txBody>
              </p:sp>
            </p:grpSp>
            <p:cxnSp>
              <p:nvCxnSpPr>
                <p:cNvPr id="71" name="直接连接符 317"/>
                <p:cNvCxnSpPr>
                  <a:stCxn id="75" idx="4"/>
                  <a:endCxn id="73" idx="0"/>
                </p:cNvCxnSpPr>
                <p:nvPr/>
              </p:nvCxnSpPr>
              <p:spPr>
                <a:xfrm>
                  <a:off x="9630002" y="3687898"/>
                  <a:ext cx="528" cy="5717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2" name="组合 319"/>
                <p:cNvGrpSpPr/>
                <p:nvPr/>
              </p:nvGrpSpPr>
              <p:grpSpPr>
                <a:xfrm>
                  <a:off x="9588716" y="3745075"/>
                  <a:ext cx="83627" cy="83627"/>
                  <a:chOff x="5469736" y="2592990"/>
                  <a:chExt cx="245551" cy="245551"/>
                </a:xfrm>
              </p:grpSpPr>
              <p:sp>
                <p:nvSpPr>
                  <p:cNvPr id="73" name="椭圆 72"/>
                  <p:cNvSpPr/>
                  <p:nvPr/>
                </p:nvSpPr>
                <p:spPr>
                  <a:xfrm>
                    <a:off x="5469736" y="2592990"/>
                    <a:ext cx="245551" cy="245551"/>
                  </a:xfrm>
                  <a:prstGeom prst="ellipse">
                    <a:avLst/>
                  </a:prstGeom>
                  <a:gradFill flip="none" rotWithShape="1">
                    <a:gsLst>
                      <a:gs pos="100000">
                        <a:srgbClr val="FCFCFC"/>
                      </a:gs>
                      <a:gs pos="0">
                        <a:srgbClr val="CCCCCC"/>
                      </a:gs>
                    </a:gsLst>
                    <a:lin ang="7200000" scaled="0"/>
                    <a:tileRect/>
                  </a:gradFill>
                  <a:ln w="9525">
                    <a:gradFill>
                      <a:gsLst>
                        <a:gs pos="89000">
                          <a:schemeClr val="bg1">
                            <a:lumMod val="85000"/>
                          </a:schemeClr>
                        </a:gs>
                        <a:gs pos="0">
                          <a:schemeClr val="bg1"/>
                        </a:gs>
                      </a:gsLst>
                      <a:lin ang="7200000" scaled="0"/>
                    </a:gradFill>
                  </a:ln>
                  <a:effectLst>
                    <a:outerShdw blurRad="127000" dist="635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2"/>
                    <a:endParaRPr lang="zh-CN" altLang="en-US" sz="2400">
                      <a:solidFill>
                        <a:schemeClr val="tx1"/>
                      </a:solidFill>
                      <a:latin typeface="微软雅黑" pitchFamily="34" charset="-122"/>
                      <a:ea typeface="微软雅黑" pitchFamily="34" charset="-122"/>
                    </a:endParaRPr>
                  </a:p>
                </p:txBody>
              </p:sp>
              <p:sp>
                <p:nvSpPr>
                  <p:cNvPr id="74" name="椭圆 73"/>
                  <p:cNvSpPr/>
                  <p:nvPr/>
                </p:nvSpPr>
                <p:spPr>
                  <a:xfrm>
                    <a:off x="5544745" y="2668000"/>
                    <a:ext cx="95531" cy="95531"/>
                  </a:xfrm>
                  <a:prstGeom prst="ellipse">
                    <a:avLst/>
                  </a:prstGeom>
                  <a:solidFill>
                    <a:schemeClr val="accent4">
                      <a:lumMod val="50000"/>
                    </a:schemeClr>
                  </a:solidFill>
                  <a:ln>
                    <a:noFill/>
                  </a:ln>
                  <a:effectLst>
                    <a:innerShdw blurRad="50800" dist="25400" dir="189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2"/>
                    <a:endParaRPr lang="zh-CN" altLang="en-US" sz="2400">
                      <a:solidFill>
                        <a:schemeClr val="tx1"/>
                      </a:solidFill>
                      <a:latin typeface="微软雅黑" pitchFamily="34" charset="-122"/>
                      <a:ea typeface="微软雅黑" pitchFamily="34" charset="-122"/>
                    </a:endParaRPr>
                  </a:p>
                </p:txBody>
              </p:sp>
            </p:grpSp>
          </p:grpSp>
          <p:grpSp>
            <p:nvGrpSpPr>
              <p:cNvPr id="63" name="组合 400"/>
              <p:cNvGrpSpPr/>
              <p:nvPr/>
            </p:nvGrpSpPr>
            <p:grpSpPr>
              <a:xfrm>
                <a:off x="8534049" y="2917007"/>
                <a:ext cx="83627" cy="83627"/>
                <a:chOff x="1911303" y="3982100"/>
                <a:chExt cx="83627" cy="83627"/>
              </a:xfrm>
            </p:grpSpPr>
            <p:sp>
              <p:nvSpPr>
                <p:cNvPr id="67" name="椭圆 66"/>
                <p:cNvSpPr/>
                <p:nvPr/>
              </p:nvSpPr>
              <p:spPr>
                <a:xfrm>
                  <a:off x="1911303" y="3982100"/>
                  <a:ext cx="83627" cy="83627"/>
                </a:xfrm>
                <a:prstGeom prst="ellipse">
                  <a:avLst/>
                </a:prstGeom>
                <a:gradFill flip="none" rotWithShape="1">
                  <a:gsLst>
                    <a:gs pos="100000">
                      <a:srgbClr val="FCFCFC"/>
                    </a:gs>
                    <a:gs pos="0">
                      <a:srgbClr val="CCCCCC"/>
                    </a:gs>
                  </a:gsLst>
                  <a:lin ang="7200000" scaled="0"/>
                  <a:tileRect/>
                </a:gradFill>
                <a:ln w="9525">
                  <a:gradFill>
                    <a:gsLst>
                      <a:gs pos="89000">
                        <a:schemeClr val="bg1">
                          <a:lumMod val="85000"/>
                        </a:schemeClr>
                      </a:gs>
                      <a:gs pos="0">
                        <a:schemeClr val="bg1"/>
                      </a:gs>
                    </a:gsLst>
                    <a:lin ang="7200000" scaled="0"/>
                  </a:gradFill>
                </a:ln>
                <a:effectLst>
                  <a:outerShdw blurRad="127000" dist="635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2"/>
                  <a:endParaRPr lang="zh-CN" altLang="en-US" sz="2400" b="1">
                    <a:solidFill>
                      <a:schemeClr val="tx1"/>
                    </a:solidFill>
                    <a:latin typeface="微软雅黑" pitchFamily="34" charset="-122"/>
                    <a:ea typeface="微软雅黑" pitchFamily="34" charset="-122"/>
                  </a:endParaRPr>
                </a:p>
              </p:txBody>
            </p:sp>
            <p:sp>
              <p:nvSpPr>
                <p:cNvPr id="68" name="椭圆 67"/>
                <p:cNvSpPr/>
                <p:nvPr/>
              </p:nvSpPr>
              <p:spPr>
                <a:xfrm>
                  <a:off x="1936849" y="4007646"/>
                  <a:ext cx="32535" cy="32535"/>
                </a:xfrm>
                <a:prstGeom prst="ellipse">
                  <a:avLst/>
                </a:prstGeom>
                <a:solidFill>
                  <a:schemeClr val="accent4">
                    <a:lumMod val="50000"/>
                  </a:schemeClr>
                </a:solidFill>
                <a:ln>
                  <a:noFill/>
                </a:ln>
                <a:effectLst>
                  <a:innerShdw blurRad="50800" dist="25400" dir="189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2"/>
                  <a:endParaRPr lang="zh-CN" altLang="en-US" sz="2400" b="1">
                    <a:solidFill>
                      <a:schemeClr val="tx1"/>
                    </a:solidFill>
                    <a:latin typeface="微软雅黑" pitchFamily="34" charset="-122"/>
                    <a:ea typeface="微软雅黑" pitchFamily="34" charset="-122"/>
                  </a:endParaRPr>
                </a:p>
              </p:txBody>
            </p:sp>
          </p:grpSp>
          <p:grpSp>
            <p:nvGrpSpPr>
              <p:cNvPr id="64" name="组合 403"/>
              <p:cNvGrpSpPr/>
              <p:nvPr/>
            </p:nvGrpSpPr>
            <p:grpSpPr>
              <a:xfrm>
                <a:off x="7690218" y="2976568"/>
                <a:ext cx="83627" cy="83627"/>
                <a:chOff x="1911303" y="3982100"/>
                <a:chExt cx="83627" cy="83627"/>
              </a:xfrm>
            </p:grpSpPr>
            <p:sp>
              <p:nvSpPr>
                <p:cNvPr id="65" name="椭圆 64"/>
                <p:cNvSpPr/>
                <p:nvPr/>
              </p:nvSpPr>
              <p:spPr>
                <a:xfrm>
                  <a:off x="1911303" y="3982100"/>
                  <a:ext cx="83627" cy="83627"/>
                </a:xfrm>
                <a:prstGeom prst="ellipse">
                  <a:avLst/>
                </a:prstGeom>
                <a:gradFill flip="none" rotWithShape="1">
                  <a:gsLst>
                    <a:gs pos="100000">
                      <a:srgbClr val="FCFCFC"/>
                    </a:gs>
                    <a:gs pos="0">
                      <a:srgbClr val="CCCCCC"/>
                    </a:gs>
                  </a:gsLst>
                  <a:lin ang="7200000" scaled="0"/>
                  <a:tileRect/>
                </a:gradFill>
                <a:ln w="9525">
                  <a:gradFill>
                    <a:gsLst>
                      <a:gs pos="89000">
                        <a:schemeClr val="bg1">
                          <a:lumMod val="85000"/>
                        </a:schemeClr>
                      </a:gs>
                      <a:gs pos="0">
                        <a:schemeClr val="bg1"/>
                      </a:gs>
                    </a:gsLst>
                    <a:lin ang="7200000" scaled="0"/>
                  </a:gradFill>
                </a:ln>
                <a:effectLst>
                  <a:outerShdw blurRad="127000" dist="635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2"/>
                  <a:endParaRPr lang="zh-CN" altLang="en-US" sz="2400" b="1">
                    <a:solidFill>
                      <a:schemeClr val="tx1"/>
                    </a:solidFill>
                    <a:latin typeface="微软雅黑" pitchFamily="34" charset="-122"/>
                    <a:ea typeface="微软雅黑" pitchFamily="34" charset="-122"/>
                  </a:endParaRPr>
                </a:p>
              </p:txBody>
            </p:sp>
            <p:sp>
              <p:nvSpPr>
                <p:cNvPr id="66" name="椭圆 65"/>
                <p:cNvSpPr/>
                <p:nvPr/>
              </p:nvSpPr>
              <p:spPr>
                <a:xfrm>
                  <a:off x="1936849" y="4007646"/>
                  <a:ext cx="32535" cy="32535"/>
                </a:xfrm>
                <a:prstGeom prst="ellipse">
                  <a:avLst/>
                </a:prstGeom>
                <a:solidFill>
                  <a:schemeClr val="accent4">
                    <a:lumMod val="50000"/>
                  </a:schemeClr>
                </a:solidFill>
                <a:ln>
                  <a:noFill/>
                </a:ln>
                <a:effectLst>
                  <a:innerShdw blurRad="50800" dist="25400" dir="189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2"/>
                  <a:endParaRPr lang="zh-CN" altLang="en-US" sz="2400" b="1">
                    <a:solidFill>
                      <a:schemeClr val="tx1"/>
                    </a:solidFill>
                    <a:latin typeface="微软雅黑" pitchFamily="34" charset="-122"/>
                    <a:ea typeface="微软雅黑" pitchFamily="34" charset="-122"/>
                  </a:endParaRPr>
                </a:p>
              </p:txBody>
            </p:sp>
          </p:grpSp>
        </p:grpSp>
        <p:grpSp>
          <p:nvGrpSpPr>
            <p:cNvPr id="27" name="组合 8"/>
            <p:cNvGrpSpPr/>
            <p:nvPr/>
          </p:nvGrpSpPr>
          <p:grpSpPr>
            <a:xfrm>
              <a:off x="3366667" y="2953514"/>
              <a:ext cx="1172676" cy="741290"/>
              <a:chOff x="4473697" y="2651225"/>
              <a:chExt cx="1563568" cy="988387"/>
            </a:xfrm>
          </p:grpSpPr>
          <p:grpSp>
            <p:nvGrpSpPr>
              <p:cNvPr id="47" name="组合 331"/>
              <p:cNvGrpSpPr/>
              <p:nvPr/>
            </p:nvGrpSpPr>
            <p:grpSpPr>
              <a:xfrm>
                <a:off x="4473697" y="2651225"/>
                <a:ext cx="1557431" cy="988387"/>
                <a:chOff x="8928898" y="3014468"/>
                <a:chExt cx="1434738" cy="910522"/>
              </a:xfrm>
            </p:grpSpPr>
            <p:pic>
              <p:nvPicPr>
                <p:cNvPr id="54" name="图片 53"/>
                <p:cNvPicPr>
                  <a:picLocks noChangeAspect="1"/>
                </p:cNvPicPr>
                <p:nvPr/>
              </p:nvPicPr>
              <p:blipFill rotWithShape="1">
                <a:blip r:embed="rId5" cstate="print"/>
                <a:srcRect b="39955"/>
                <a:stretch/>
              </p:blipFill>
              <p:spPr>
                <a:xfrm>
                  <a:off x="8928898" y="3014468"/>
                  <a:ext cx="1434738" cy="742739"/>
                </a:xfrm>
                <a:prstGeom prst="rect">
                  <a:avLst/>
                </a:prstGeom>
              </p:spPr>
            </p:pic>
            <p:grpSp>
              <p:nvGrpSpPr>
                <p:cNvPr id="55" name="组合 334"/>
                <p:cNvGrpSpPr/>
                <p:nvPr/>
              </p:nvGrpSpPr>
              <p:grpSpPr>
                <a:xfrm>
                  <a:off x="9598277" y="3670642"/>
                  <a:ext cx="83627" cy="83627"/>
                  <a:chOff x="5499358" y="2787861"/>
                  <a:chExt cx="245551" cy="245550"/>
                </a:xfrm>
              </p:grpSpPr>
              <p:sp>
                <p:nvSpPr>
                  <p:cNvPr id="60" name="椭圆 59"/>
                  <p:cNvSpPr/>
                  <p:nvPr/>
                </p:nvSpPr>
                <p:spPr>
                  <a:xfrm>
                    <a:off x="5499358" y="2787861"/>
                    <a:ext cx="245551" cy="245550"/>
                  </a:xfrm>
                  <a:prstGeom prst="ellipse">
                    <a:avLst/>
                  </a:prstGeom>
                  <a:gradFill flip="none" rotWithShape="1">
                    <a:gsLst>
                      <a:gs pos="100000">
                        <a:srgbClr val="FCFCFC"/>
                      </a:gs>
                      <a:gs pos="0">
                        <a:srgbClr val="CCCCCC"/>
                      </a:gs>
                    </a:gsLst>
                    <a:lin ang="7200000" scaled="0"/>
                    <a:tileRect/>
                  </a:gradFill>
                  <a:ln w="9525">
                    <a:gradFill>
                      <a:gsLst>
                        <a:gs pos="89000">
                          <a:schemeClr val="bg1">
                            <a:lumMod val="85000"/>
                          </a:schemeClr>
                        </a:gs>
                        <a:gs pos="0">
                          <a:schemeClr val="bg1"/>
                        </a:gs>
                      </a:gsLst>
                      <a:lin ang="7200000" scaled="0"/>
                    </a:gradFill>
                  </a:ln>
                  <a:effectLst>
                    <a:outerShdw blurRad="127000" dist="635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2"/>
                    <a:endParaRPr lang="zh-CN" altLang="en-US" sz="2400">
                      <a:solidFill>
                        <a:schemeClr val="tx1"/>
                      </a:solidFill>
                      <a:latin typeface="微软雅黑" pitchFamily="34" charset="-122"/>
                      <a:ea typeface="微软雅黑" pitchFamily="34" charset="-122"/>
                    </a:endParaRPr>
                  </a:p>
                </p:txBody>
              </p:sp>
              <p:sp>
                <p:nvSpPr>
                  <p:cNvPr id="61" name="椭圆 60"/>
                  <p:cNvSpPr/>
                  <p:nvPr/>
                </p:nvSpPr>
                <p:spPr>
                  <a:xfrm>
                    <a:off x="5574366" y="2862871"/>
                    <a:ext cx="95531" cy="95530"/>
                  </a:xfrm>
                  <a:prstGeom prst="ellipse">
                    <a:avLst/>
                  </a:prstGeom>
                  <a:solidFill>
                    <a:schemeClr val="accent2">
                      <a:lumMod val="50000"/>
                    </a:schemeClr>
                  </a:solidFill>
                  <a:ln>
                    <a:noFill/>
                  </a:ln>
                  <a:effectLst>
                    <a:innerShdw blurRad="50800" dist="25400" dir="189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2"/>
                    <a:endParaRPr lang="zh-CN" altLang="en-US" sz="2400">
                      <a:solidFill>
                        <a:schemeClr val="tx1"/>
                      </a:solidFill>
                      <a:latin typeface="微软雅黑" pitchFamily="34" charset="-122"/>
                      <a:ea typeface="微软雅黑" pitchFamily="34" charset="-122"/>
                    </a:endParaRPr>
                  </a:p>
                </p:txBody>
              </p:sp>
            </p:grpSp>
            <p:cxnSp>
              <p:nvCxnSpPr>
                <p:cNvPr id="56" name="直接连接符 335"/>
                <p:cNvCxnSpPr>
                  <a:stCxn id="60" idx="4"/>
                  <a:endCxn id="58" idx="0"/>
                </p:cNvCxnSpPr>
                <p:nvPr/>
              </p:nvCxnSpPr>
              <p:spPr>
                <a:xfrm flipH="1">
                  <a:off x="9636037" y="3754269"/>
                  <a:ext cx="4048" cy="8709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7" name="组合 336"/>
                <p:cNvGrpSpPr/>
                <p:nvPr/>
              </p:nvGrpSpPr>
              <p:grpSpPr>
                <a:xfrm>
                  <a:off x="9594224" y="3841363"/>
                  <a:ext cx="83627" cy="83627"/>
                  <a:chOff x="5485909" y="2875716"/>
                  <a:chExt cx="245551" cy="245551"/>
                </a:xfrm>
              </p:grpSpPr>
              <p:sp>
                <p:nvSpPr>
                  <p:cNvPr id="58" name="椭圆 57"/>
                  <p:cNvSpPr/>
                  <p:nvPr/>
                </p:nvSpPr>
                <p:spPr>
                  <a:xfrm>
                    <a:off x="5485909" y="2875716"/>
                    <a:ext cx="245551" cy="245551"/>
                  </a:xfrm>
                  <a:prstGeom prst="ellipse">
                    <a:avLst/>
                  </a:prstGeom>
                  <a:gradFill flip="none" rotWithShape="1">
                    <a:gsLst>
                      <a:gs pos="100000">
                        <a:srgbClr val="FCFCFC"/>
                      </a:gs>
                      <a:gs pos="0">
                        <a:srgbClr val="CCCCCC"/>
                      </a:gs>
                    </a:gsLst>
                    <a:lin ang="7200000" scaled="0"/>
                    <a:tileRect/>
                  </a:gradFill>
                  <a:ln w="9525">
                    <a:gradFill>
                      <a:gsLst>
                        <a:gs pos="89000">
                          <a:schemeClr val="bg1">
                            <a:lumMod val="85000"/>
                          </a:schemeClr>
                        </a:gs>
                        <a:gs pos="0">
                          <a:schemeClr val="bg1"/>
                        </a:gs>
                      </a:gsLst>
                      <a:lin ang="7200000" scaled="0"/>
                    </a:gradFill>
                  </a:ln>
                  <a:effectLst>
                    <a:outerShdw blurRad="127000" dist="635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2"/>
                    <a:endParaRPr lang="zh-CN" altLang="en-US" sz="2400">
                      <a:solidFill>
                        <a:schemeClr val="tx1"/>
                      </a:solidFill>
                      <a:latin typeface="微软雅黑" pitchFamily="34" charset="-122"/>
                      <a:ea typeface="微软雅黑" pitchFamily="34" charset="-122"/>
                    </a:endParaRPr>
                  </a:p>
                </p:txBody>
              </p:sp>
              <p:sp>
                <p:nvSpPr>
                  <p:cNvPr id="59" name="椭圆 58"/>
                  <p:cNvSpPr/>
                  <p:nvPr/>
                </p:nvSpPr>
                <p:spPr>
                  <a:xfrm>
                    <a:off x="5560918" y="2950729"/>
                    <a:ext cx="95531" cy="95530"/>
                  </a:xfrm>
                  <a:prstGeom prst="ellipse">
                    <a:avLst/>
                  </a:prstGeom>
                  <a:solidFill>
                    <a:schemeClr val="accent2">
                      <a:lumMod val="50000"/>
                    </a:schemeClr>
                  </a:solidFill>
                  <a:ln>
                    <a:noFill/>
                  </a:ln>
                  <a:effectLst>
                    <a:innerShdw blurRad="50800" dist="25400" dir="189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2"/>
                    <a:endParaRPr lang="zh-CN" altLang="en-US" sz="2400">
                      <a:solidFill>
                        <a:schemeClr val="tx1"/>
                      </a:solidFill>
                      <a:latin typeface="微软雅黑" pitchFamily="34" charset="-122"/>
                      <a:ea typeface="微软雅黑" pitchFamily="34" charset="-122"/>
                    </a:endParaRPr>
                  </a:p>
                </p:txBody>
              </p:sp>
            </p:grpSp>
          </p:grpSp>
          <p:grpSp>
            <p:nvGrpSpPr>
              <p:cNvPr id="48" name="组合 406"/>
              <p:cNvGrpSpPr/>
              <p:nvPr/>
            </p:nvGrpSpPr>
            <p:grpSpPr>
              <a:xfrm>
                <a:off x="5953638" y="3079744"/>
                <a:ext cx="83627" cy="83627"/>
                <a:chOff x="1911303" y="3982100"/>
                <a:chExt cx="83627" cy="83627"/>
              </a:xfrm>
            </p:grpSpPr>
            <p:sp>
              <p:nvSpPr>
                <p:cNvPr id="52" name="椭圆 51"/>
                <p:cNvSpPr/>
                <p:nvPr/>
              </p:nvSpPr>
              <p:spPr>
                <a:xfrm>
                  <a:off x="1911303" y="3982100"/>
                  <a:ext cx="83627" cy="83627"/>
                </a:xfrm>
                <a:prstGeom prst="ellipse">
                  <a:avLst/>
                </a:prstGeom>
                <a:gradFill flip="none" rotWithShape="1">
                  <a:gsLst>
                    <a:gs pos="100000">
                      <a:srgbClr val="FCFCFC"/>
                    </a:gs>
                    <a:gs pos="0">
                      <a:srgbClr val="CCCCCC"/>
                    </a:gs>
                  </a:gsLst>
                  <a:lin ang="7200000" scaled="0"/>
                  <a:tileRect/>
                </a:gradFill>
                <a:ln w="9525">
                  <a:gradFill>
                    <a:gsLst>
                      <a:gs pos="89000">
                        <a:schemeClr val="bg1">
                          <a:lumMod val="85000"/>
                        </a:schemeClr>
                      </a:gs>
                      <a:gs pos="0">
                        <a:schemeClr val="bg1"/>
                      </a:gs>
                    </a:gsLst>
                    <a:lin ang="7200000" scaled="0"/>
                  </a:gradFill>
                </a:ln>
                <a:effectLst>
                  <a:outerShdw blurRad="127000" dist="635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2"/>
                  <a:endParaRPr lang="zh-CN" altLang="en-US" sz="2400" b="1">
                    <a:solidFill>
                      <a:schemeClr val="tx1"/>
                    </a:solidFill>
                    <a:latin typeface="微软雅黑" pitchFamily="34" charset="-122"/>
                    <a:ea typeface="微软雅黑" pitchFamily="34" charset="-122"/>
                  </a:endParaRPr>
                </a:p>
              </p:txBody>
            </p:sp>
            <p:sp>
              <p:nvSpPr>
                <p:cNvPr id="53" name="椭圆 52"/>
                <p:cNvSpPr/>
                <p:nvPr/>
              </p:nvSpPr>
              <p:spPr>
                <a:xfrm>
                  <a:off x="1936849" y="4007646"/>
                  <a:ext cx="32535" cy="32535"/>
                </a:xfrm>
                <a:prstGeom prst="ellipse">
                  <a:avLst/>
                </a:prstGeom>
                <a:solidFill>
                  <a:schemeClr val="accent2">
                    <a:lumMod val="50000"/>
                  </a:schemeClr>
                </a:solidFill>
                <a:ln>
                  <a:noFill/>
                </a:ln>
                <a:effectLst>
                  <a:innerShdw blurRad="50800" dist="25400" dir="189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2"/>
                  <a:endParaRPr lang="zh-CN" altLang="en-US" sz="2400" b="1">
                    <a:solidFill>
                      <a:schemeClr val="tx1"/>
                    </a:solidFill>
                    <a:latin typeface="微软雅黑" pitchFamily="34" charset="-122"/>
                    <a:ea typeface="微软雅黑" pitchFamily="34" charset="-122"/>
                  </a:endParaRPr>
                </a:p>
              </p:txBody>
            </p:sp>
          </p:grpSp>
          <p:grpSp>
            <p:nvGrpSpPr>
              <p:cNvPr id="49" name="组合 409"/>
              <p:cNvGrpSpPr/>
              <p:nvPr/>
            </p:nvGrpSpPr>
            <p:grpSpPr>
              <a:xfrm>
                <a:off x="4479542" y="3126084"/>
                <a:ext cx="83627" cy="83627"/>
                <a:chOff x="1911303" y="3982100"/>
                <a:chExt cx="83627" cy="83627"/>
              </a:xfrm>
            </p:grpSpPr>
            <p:sp>
              <p:nvSpPr>
                <p:cNvPr id="50" name="椭圆 49"/>
                <p:cNvSpPr/>
                <p:nvPr/>
              </p:nvSpPr>
              <p:spPr>
                <a:xfrm>
                  <a:off x="1911303" y="3982100"/>
                  <a:ext cx="83627" cy="83627"/>
                </a:xfrm>
                <a:prstGeom prst="ellipse">
                  <a:avLst/>
                </a:prstGeom>
                <a:gradFill flip="none" rotWithShape="1">
                  <a:gsLst>
                    <a:gs pos="100000">
                      <a:srgbClr val="FCFCFC"/>
                    </a:gs>
                    <a:gs pos="0">
                      <a:srgbClr val="CCCCCC"/>
                    </a:gs>
                  </a:gsLst>
                  <a:lin ang="7200000" scaled="0"/>
                  <a:tileRect/>
                </a:gradFill>
                <a:ln w="9525">
                  <a:gradFill>
                    <a:gsLst>
                      <a:gs pos="89000">
                        <a:schemeClr val="bg1">
                          <a:lumMod val="85000"/>
                        </a:schemeClr>
                      </a:gs>
                      <a:gs pos="0">
                        <a:schemeClr val="bg1"/>
                      </a:gs>
                    </a:gsLst>
                    <a:lin ang="7200000" scaled="0"/>
                  </a:gradFill>
                </a:ln>
                <a:effectLst>
                  <a:outerShdw blurRad="127000" dist="635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2"/>
                  <a:endParaRPr lang="zh-CN" altLang="en-US" sz="2400" b="1">
                    <a:solidFill>
                      <a:schemeClr val="tx1"/>
                    </a:solidFill>
                    <a:latin typeface="微软雅黑" pitchFamily="34" charset="-122"/>
                    <a:ea typeface="微软雅黑" pitchFamily="34" charset="-122"/>
                  </a:endParaRPr>
                </a:p>
              </p:txBody>
            </p:sp>
            <p:sp>
              <p:nvSpPr>
                <p:cNvPr id="51" name="椭圆 50"/>
                <p:cNvSpPr/>
                <p:nvPr/>
              </p:nvSpPr>
              <p:spPr>
                <a:xfrm>
                  <a:off x="1936849" y="4007646"/>
                  <a:ext cx="32535" cy="32535"/>
                </a:xfrm>
                <a:prstGeom prst="ellipse">
                  <a:avLst/>
                </a:prstGeom>
                <a:solidFill>
                  <a:schemeClr val="accent2">
                    <a:lumMod val="50000"/>
                  </a:schemeClr>
                </a:solidFill>
                <a:ln>
                  <a:noFill/>
                </a:ln>
                <a:effectLst>
                  <a:innerShdw blurRad="50800" dist="25400" dir="189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2"/>
                  <a:endParaRPr lang="zh-CN" altLang="en-US" sz="2400" b="1">
                    <a:solidFill>
                      <a:schemeClr val="tx1"/>
                    </a:solidFill>
                    <a:latin typeface="微软雅黑" pitchFamily="34" charset="-122"/>
                    <a:ea typeface="微软雅黑" pitchFamily="34" charset="-122"/>
                  </a:endParaRPr>
                </a:p>
              </p:txBody>
            </p:sp>
          </p:grpSp>
        </p:grpSp>
        <p:grpSp>
          <p:nvGrpSpPr>
            <p:cNvPr id="28" name="组合 3"/>
            <p:cNvGrpSpPr/>
            <p:nvPr/>
          </p:nvGrpSpPr>
          <p:grpSpPr>
            <a:xfrm>
              <a:off x="802959" y="3194257"/>
              <a:ext cx="1028498" cy="631435"/>
              <a:chOff x="1055439" y="2972194"/>
              <a:chExt cx="1371329" cy="841913"/>
            </a:xfrm>
          </p:grpSpPr>
          <p:grpSp>
            <p:nvGrpSpPr>
              <p:cNvPr id="35" name="组合 16"/>
              <p:cNvGrpSpPr/>
              <p:nvPr/>
            </p:nvGrpSpPr>
            <p:grpSpPr>
              <a:xfrm>
                <a:off x="1055439" y="2972194"/>
                <a:ext cx="1339676" cy="841913"/>
                <a:chOff x="2156646" y="3153796"/>
                <a:chExt cx="757853" cy="476269"/>
              </a:xfrm>
            </p:grpSpPr>
            <p:pic>
              <p:nvPicPr>
                <p:cNvPr id="39" name="图片 38"/>
                <p:cNvPicPr>
                  <a:picLocks noChangeAspect="1"/>
                </p:cNvPicPr>
                <p:nvPr/>
              </p:nvPicPr>
              <p:blipFill rotWithShape="1">
                <a:blip r:embed="rId6" cstate="print"/>
                <a:srcRect b="39955"/>
                <a:stretch/>
              </p:blipFill>
              <p:spPr>
                <a:xfrm>
                  <a:off x="2156646" y="3153796"/>
                  <a:ext cx="757853" cy="392327"/>
                </a:xfrm>
                <a:prstGeom prst="rect">
                  <a:avLst/>
                </a:prstGeom>
              </p:spPr>
            </p:pic>
            <p:grpSp>
              <p:nvGrpSpPr>
                <p:cNvPr id="40" name="组合 238"/>
                <p:cNvGrpSpPr/>
                <p:nvPr/>
              </p:nvGrpSpPr>
              <p:grpSpPr>
                <a:xfrm>
                  <a:off x="2508350" y="3488295"/>
                  <a:ext cx="52826" cy="52826"/>
                  <a:chOff x="5469736" y="2592990"/>
                  <a:chExt cx="245551" cy="245551"/>
                </a:xfrm>
              </p:grpSpPr>
              <p:sp>
                <p:nvSpPr>
                  <p:cNvPr id="45" name="椭圆 44"/>
                  <p:cNvSpPr/>
                  <p:nvPr/>
                </p:nvSpPr>
                <p:spPr>
                  <a:xfrm>
                    <a:off x="5469736" y="2592990"/>
                    <a:ext cx="245551" cy="245551"/>
                  </a:xfrm>
                  <a:prstGeom prst="ellipse">
                    <a:avLst/>
                  </a:prstGeom>
                  <a:gradFill flip="none" rotWithShape="1">
                    <a:gsLst>
                      <a:gs pos="100000">
                        <a:srgbClr val="FCFCFC"/>
                      </a:gs>
                      <a:gs pos="0">
                        <a:srgbClr val="CCCCCC"/>
                      </a:gs>
                    </a:gsLst>
                    <a:lin ang="7200000" scaled="0"/>
                    <a:tileRect/>
                  </a:gradFill>
                  <a:ln w="9525">
                    <a:gradFill>
                      <a:gsLst>
                        <a:gs pos="89000">
                          <a:schemeClr val="bg1">
                            <a:lumMod val="85000"/>
                          </a:schemeClr>
                        </a:gs>
                        <a:gs pos="0">
                          <a:schemeClr val="bg1"/>
                        </a:gs>
                      </a:gsLst>
                      <a:lin ang="7200000" scaled="0"/>
                    </a:gradFill>
                  </a:ln>
                  <a:effectLst>
                    <a:outerShdw blurRad="127000" dist="635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2"/>
                    <a:endParaRPr lang="zh-CN" altLang="en-US" sz="2400">
                      <a:solidFill>
                        <a:schemeClr val="tx1"/>
                      </a:solidFill>
                      <a:latin typeface="微软雅黑" pitchFamily="34" charset="-122"/>
                      <a:ea typeface="微软雅黑" pitchFamily="34" charset="-122"/>
                    </a:endParaRPr>
                  </a:p>
                </p:txBody>
              </p:sp>
              <p:sp>
                <p:nvSpPr>
                  <p:cNvPr id="46" name="椭圆 45"/>
                  <p:cNvSpPr/>
                  <p:nvPr/>
                </p:nvSpPr>
                <p:spPr>
                  <a:xfrm>
                    <a:off x="5544745" y="2668000"/>
                    <a:ext cx="95531" cy="95531"/>
                  </a:xfrm>
                  <a:prstGeom prst="ellipse">
                    <a:avLst/>
                  </a:prstGeom>
                  <a:solidFill>
                    <a:srgbClr val="4BC1DC"/>
                  </a:solidFill>
                  <a:ln>
                    <a:noFill/>
                  </a:ln>
                  <a:effectLst>
                    <a:innerShdw blurRad="50800" dist="25400" dir="189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2"/>
                    <a:endParaRPr lang="zh-CN" altLang="en-US" sz="2400">
                      <a:solidFill>
                        <a:schemeClr val="tx1"/>
                      </a:solidFill>
                      <a:latin typeface="微软雅黑" pitchFamily="34" charset="-122"/>
                      <a:ea typeface="微软雅黑" pitchFamily="34" charset="-122"/>
                    </a:endParaRPr>
                  </a:p>
                </p:txBody>
              </p:sp>
            </p:grpSp>
            <p:grpSp>
              <p:nvGrpSpPr>
                <p:cNvPr id="41" name="组合 241"/>
                <p:cNvGrpSpPr/>
                <p:nvPr/>
              </p:nvGrpSpPr>
              <p:grpSpPr>
                <a:xfrm>
                  <a:off x="2508684" y="3577239"/>
                  <a:ext cx="52826" cy="52826"/>
                  <a:chOff x="5469736" y="2592990"/>
                  <a:chExt cx="245551" cy="245551"/>
                </a:xfrm>
              </p:grpSpPr>
              <p:sp>
                <p:nvSpPr>
                  <p:cNvPr id="43" name="椭圆 42"/>
                  <p:cNvSpPr/>
                  <p:nvPr/>
                </p:nvSpPr>
                <p:spPr>
                  <a:xfrm>
                    <a:off x="5469736" y="2592990"/>
                    <a:ext cx="245551" cy="245551"/>
                  </a:xfrm>
                  <a:prstGeom prst="ellipse">
                    <a:avLst/>
                  </a:prstGeom>
                  <a:gradFill flip="none" rotWithShape="1">
                    <a:gsLst>
                      <a:gs pos="100000">
                        <a:srgbClr val="FCFCFC"/>
                      </a:gs>
                      <a:gs pos="0">
                        <a:srgbClr val="CCCCCC"/>
                      </a:gs>
                    </a:gsLst>
                    <a:lin ang="7200000" scaled="0"/>
                    <a:tileRect/>
                  </a:gradFill>
                  <a:ln w="9525">
                    <a:gradFill>
                      <a:gsLst>
                        <a:gs pos="89000">
                          <a:schemeClr val="bg1">
                            <a:lumMod val="85000"/>
                          </a:schemeClr>
                        </a:gs>
                        <a:gs pos="0">
                          <a:schemeClr val="bg1"/>
                        </a:gs>
                      </a:gsLst>
                      <a:lin ang="7200000" scaled="0"/>
                    </a:gradFill>
                  </a:ln>
                  <a:effectLst>
                    <a:outerShdw blurRad="127000" dist="635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2"/>
                    <a:endParaRPr lang="zh-CN" altLang="en-US" sz="2400">
                      <a:solidFill>
                        <a:schemeClr val="tx1"/>
                      </a:solidFill>
                      <a:latin typeface="微软雅黑" pitchFamily="34" charset="-122"/>
                      <a:ea typeface="微软雅黑" pitchFamily="34" charset="-122"/>
                    </a:endParaRPr>
                  </a:p>
                </p:txBody>
              </p:sp>
              <p:sp>
                <p:nvSpPr>
                  <p:cNvPr id="44" name="椭圆 43"/>
                  <p:cNvSpPr/>
                  <p:nvPr/>
                </p:nvSpPr>
                <p:spPr>
                  <a:xfrm>
                    <a:off x="5544745" y="2668000"/>
                    <a:ext cx="95531" cy="95531"/>
                  </a:xfrm>
                  <a:prstGeom prst="ellipse">
                    <a:avLst/>
                  </a:prstGeom>
                  <a:solidFill>
                    <a:srgbClr val="4BC1DC"/>
                  </a:solidFill>
                  <a:ln>
                    <a:noFill/>
                  </a:ln>
                  <a:effectLst>
                    <a:innerShdw blurRad="50800" dist="25400" dir="189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2"/>
                    <a:endParaRPr lang="zh-CN" altLang="en-US" sz="2400">
                      <a:solidFill>
                        <a:schemeClr val="tx1"/>
                      </a:solidFill>
                      <a:latin typeface="微软雅黑" pitchFamily="34" charset="-122"/>
                      <a:ea typeface="微软雅黑" pitchFamily="34" charset="-122"/>
                    </a:endParaRPr>
                  </a:p>
                </p:txBody>
              </p:sp>
            </p:grpSp>
            <p:cxnSp>
              <p:nvCxnSpPr>
                <p:cNvPr id="42" name="直接连接符 14"/>
                <p:cNvCxnSpPr>
                  <a:stCxn id="39" idx="2"/>
                  <a:endCxn id="43" idx="0"/>
                </p:cNvCxnSpPr>
                <p:nvPr/>
              </p:nvCxnSpPr>
              <p:spPr>
                <a:xfrm flipH="1">
                  <a:off x="2535097" y="3546123"/>
                  <a:ext cx="476" cy="311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6" name="组合 414"/>
              <p:cNvGrpSpPr/>
              <p:nvPr/>
            </p:nvGrpSpPr>
            <p:grpSpPr>
              <a:xfrm>
                <a:off x="2298135" y="3404121"/>
                <a:ext cx="128633" cy="128633"/>
                <a:chOff x="1910775" y="3841296"/>
                <a:chExt cx="83627" cy="83627"/>
              </a:xfrm>
            </p:grpSpPr>
            <p:sp>
              <p:nvSpPr>
                <p:cNvPr id="37" name="椭圆 36"/>
                <p:cNvSpPr/>
                <p:nvPr/>
              </p:nvSpPr>
              <p:spPr>
                <a:xfrm>
                  <a:off x="1910775" y="3841296"/>
                  <a:ext cx="83627" cy="83627"/>
                </a:xfrm>
                <a:prstGeom prst="ellipse">
                  <a:avLst/>
                </a:prstGeom>
                <a:gradFill flip="none" rotWithShape="1">
                  <a:gsLst>
                    <a:gs pos="100000">
                      <a:srgbClr val="FCFCFC"/>
                    </a:gs>
                    <a:gs pos="0">
                      <a:srgbClr val="CCCCCC"/>
                    </a:gs>
                  </a:gsLst>
                  <a:lin ang="7200000" scaled="0"/>
                  <a:tileRect/>
                </a:gradFill>
                <a:ln w="9525">
                  <a:gradFill>
                    <a:gsLst>
                      <a:gs pos="89000">
                        <a:schemeClr val="bg1">
                          <a:lumMod val="85000"/>
                        </a:schemeClr>
                      </a:gs>
                      <a:gs pos="0">
                        <a:schemeClr val="bg1"/>
                      </a:gs>
                    </a:gsLst>
                    <a:lin ang="7200000" scaled="0"/>
                  </a:gradFill>
                </a:ln>
                <a:effectLst>
                  <a:outerShdw blurRad="127000" dist="635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2"/>
                  <a:endParaRPr lang="zh-CN" altLang="en-US" sz="2400">
                    <a:solidFill>
                      <a:schemeClr val="tx1"/>
                    </a:solidFill>
                    <a:latin typeface="微软雅黑" pitchFamily="34" charset="-122"/>
                    <a:ea typeface="微软雅黑" pitchFamily="34" charset="-122"/>
                  </a:endParaRPr>
                </a:p>
              </p:txBody>
            </p:sp>
            <p:sp>
              <p:nvSpPr>
                <p:cNvPr id="38" name="椭圆 37"/>
                <p:cNvSpPr/>
                <p:nvPr/>
              </p:nvSpPr>
              <p:spPr>
                <a:xfrm>
                  <a:off x="1936321" y="3866842"/>
                  <a:ext cx="32535" cy="32535"/>
                </a:xfrm>
                <a:prstGeom prst="ellipse">
                  <a:avLst/>
                </a:prstGeom>
                <a:solidFill>
                  <a:srgbClr val="4BC1DC"/>
                </a:solidFill>
                <a:ln>
                  <a:noFill/>
                </a:ln>
                <a:effectLst>
                  <a:innerShdw blurRad="50800" dist="25400" dir="189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2"/>
                  <a:endParaRPr lang="zh-CN" altLang="en-US" sz="2400">
                    <a:solidFill>
                      <a:schemeClr val="tx1"/>
                    </a:solidFill>
                    <a:latin typeface="微软雅黑" pitchFamily="34" charset="-122"/>
                    <a:ea typeface="微软雅黑" pitchFamily="34" charset="-122"/>
                  </a:endParaRPr>
                </a:p>
              </p:txBody>
            </p:sp>
          </p:grpSp>
        </p:grpSp>
        <p:sp>
          <p:nvSpPr>
            <p:cNvPr id="29" name="TextBox 104"/>
            <p:cNvSpPr txBox="1"/>
            <p:nvPr/>
          </p:nvSpPr>
          <p:spPr>
            <a:xfrm>
              <a:off x="1269245" y="3547615"/>
              <a:ext cx="133649" cy="228241"/>
            </a:xfrm>
            <a:prstGeom prst="rect">
              <a:avLst/>
            </a:prstGeom>
            <a:noFill/>
          </p:spPr>
          <p:txBody>
            <a:bodyPr wrap="none" lIns="68562" tIns="34281" rIns="68562" bIns="34281" rtlCol="0">
              <a:spAutoFit/>
            </a:bodyPr>
            <a:lstStyle/>
            <a:p>
              <a:pPr defTabSz="685592"/>
              <a:endParaRPr lang="zh-CN" altLang="en-US" dirty="0">
                <a:latin typeface="Calibri"/>
                <a:ea typeface="宋体"/>
              </a:endParaRPr>
            </a:p>
          </p:txBody>
        </p:sp>
        <p:sp>
          <p:nvSpPr>
            <p:cNvPr id="30" name="TextBox 105"/>
            <p:cNvSpPr txBox="1"/>
            <p:nvPr/>
          </p:nvSpPr>
          <p:spPr>
            <a:xfrm>
              <a:off x="865870" y="3219692"/>
              <a:ext cx="878923" cy="400975"/>
            </a:xfrm>
            <a:prstGeom prst="rect">
              <a:avLst/>
            </a:prstGeom>
            <a:noFill/>
          </p:spPr>
          <p:txBody>
            <a:bodyPr wrap="square" lIns="68562" tIns="34281" rIns="68562" bIns="34281" rtlCol="0">
              <a:spAutoFit/>
            </a:bodyPr>
            <a:lstStyle/>
            <a:p>
              <a:pPr algn="ctr" defTabSz="685592"/>
              <a:r>
                <a:rPr lang="en-US" altLang="zh-CN" dirty="0">
                  <a:latin typeface="Calibri"/>
                  <a:ea typeface="宋体"/>
                </a:rPr>
                <a:t>6:00 Home</a:t>
              </a:r>
              <a:endParaRPr lang="zh-CN" altLang="en-US" dirty="0">
                <a:latin typeface="Calibri"/>
                <a:ea typeface="宋体"/>
              </a:endParaRPr>
            </a:p>
          </p:txBody>
        </p:sp>
        <p:sp>
          <p:nvSpPr>
            <p:cNvPr id="31" name="TextBox 106"/>
            <p:cNvSpPr txBox="1"/>
            <p:nvPr/>
          </p:nvSpPr>
          <p:spPr>
            <a:xfrm>
              <a:off x="3519439" y="3034041"/>
              <a:ext cx="878923" cy="400975"/>
            </a:xfrm>
            <a:prstGeom prst="rect">
              <a:avLst/>
            </a:prstGeom>
            <a:noFill/>
          </p:spPr>
          <p:txBody>
            <a:bodyPr wrap="square" lIns="68562" tIns="34281" rIns="68562" bIns="34281" rtlCol="0">
              <a:spAutoFit/>
            </a:bodyPr>
            <a:lstStyle/>
            <a:p>
              <a:pPr algn="ctr" defTabSz="685592"/>
              <a:r>
                <a:rPr lang="en-US" altLang="zh-CN" dirty="0">
                  <a:latin typeface="Calibri"/>
                  <a:ea typeface="宋体"/>
                </a:rPr>
                <a:t>9</a:t>
              </a:r>
              <a:r>
                <a:rPr lang="zh-CN" altLang="en-US" dirty="0">
                  <a:latin typeface="Calibri"/>
                  <a:ea typeface="宋体"/>
                </a:rPr>
                <a:t>：</a:t>
              </a:r>
              <a:r>
                <a:rPr lang="en-US" altLang="zh-CN" dirty="0">
                  <a:latin typeface="Calibri"/>
                  <a:ea typeface="宋体"/>
                </a:rPr>
                <a:t>00 </a:t>
              </a:r>
            </a:p>
            <a:p>
              <a:pPr algn="ctr" defTabSz="685592"/>
              <a:r>
                <a:rPr lang="en-US" altLang="zh-CN" dirty="0">
                  <a:latin typeface="Calibri"/>
                  <a:ea typeface="宋体"/>
                </a:rPr>
                <a:t>Work</a:t>
              </a:r>
              <a:endParaRPr lang="zh-CN" altLang="en-US" dirty="0">
                <a:latin typeface="Calibri"/>
                <a:ea typeface="宋体"/>
              </a:endParaRPr>
            </a:p>
          </p:txBody>
        </p:sp>
        <p:sp>
          <p:nvSpPr>
            <p:cNvPr id="32" name="TextBox 107"/>
            <p:cNvSpPr txBox="1"/>
            <p:nvPr/>
          </p:nvSpPr>
          <p:spPr>
            <a:xfrm>
              <a:off x="5597364" y="2877516"/>
              <a:ext cx="1135691" cy="400975"/>
            </a:xfrm>
            <a:prstGeom prst="rect">
              <a:avLst/>
            </a:prstGeom>
            <a:noFill/>
          </p:spPr>
          <p:txBody>
            <a:bodyPr wrap="square" lIns="68562" tIns="34281" rIns="68562" bIns="34281" rtlCol="0">
              <a:spAutoFit/>
            </a:bodyPr>
            <a:lstStyle/>
            <a:p>
              <a:pPr algn="ctr" defTabSz="685592"/>
              <a:r>
                <a:rPr lang="en-US" altLang="zh-CN" dirty="0">
                  <a:latin typeface="Calibri"/>
                  <a:ea typeface="宋体"/>
                </a:rPr>
                <a:t>13:00 </a:t>
              </a:r>
            </a:p>
            <a:p>
              <a:pPr algn="ctr" defTabSz="685592"/>
              <a:r>
                <a:rPr lang="en-US" altLang="zh-CN" dirty="0">
                  <a:latin typeface="Calibri"/>
                  <a:ea typeface="宋体"/>
                </a:rPr>
                <a:t>Customer</a:t>
              </a:r>
              <a:endParaRPr lang="zh-CN" altLang="en-US" dirty="0">
                <a:latin typeface="Calibri"/>
                <a:ea typeface="宋体"/>
              </a:endParaRPr>
            </a:p>
          </p:txBody>
        </p:sp>
        <p:sp>
          <p:nvSpPr>
            <p:cNvPr id="33" name="TextBox 108"/>
            <p:cNvSpPr txBox="1"/>
            <p:nvPr/>
          </p:nvSpPr>
          <p:spPr>
            <a:xfrm>
              <a:off x="7039358" y="3233987"/>
              <a:ext cx="878923" cy="351622"/>
            </a:xfrm>
            <a:prstGeom prst="rect">
              <a:avLst/>
            </a:prstGeom>
            <a:noFill/>
          </p:spPr>
          <p:txBody>
            <a:bodyPr wrap="square" lIns="68562" tIns="34281" rIns="68562" bIns="34281" rtlCol="0">
              <a:spAutoFit/>
            </a:bodyPr>
            <a:lstStyle/>
            <a:p>
              <a:pPr algn="ctr" defTabSz="685592"/>
              <a:r>
                <a:rPr lang="en-US" altLang="zh-CN" sz="1200" dirty="0">
                  <a:latin typeface="Calibri"/>
                  <a:ea typeface="宋体"/>
                </a:rPr>
                <a:t>17:00 </a:t>
              </a:r>
            </a:p>
            <a:p>
              <a:pPr algn="ctr" defTabSz="685592"/>
              <a:r>
                <a:rPr lang="en-US" altLang="zh-CN" sz="1200" dirty="0">
                  <a:latin typeface="Calibri"/>
                  <a:ea typeface="宋体"/>
                </a:rPr>
                <a:t>Dinner</a:t>
              </a:r>
            </a:p>
          </p:txBody>
        </p:sp>
        <p:sp>
          <p:nvSpPr>
            <p:cNvPr id="34" name="TextBox 109"/>
            <p:cNvSpPr txBox="1"/>
            <p:nvPr/>
          </p:nvSpPr>
          <p:spPr>
            <a:xfrm>
              <a:off x="5253958" y="3746555"/>
              <a:ext cx="878923" cy="351622"/>
            </a:xfrm>
            <a:prstGeom prst="rect">
              <a:avLst/>
            </a:prstGeom>
            <a:noFill/>
          </p:spPr>
          <p:txBody>
            <a:bodyPr wrap="square" lIns="68562" tIns="34281" rIns="68562" bIns="34281" rtlCol="0">
              <a:spAutoFit/>
            </a:bodyPr>
            <a:lstStyle/>
            <a:p>
              <a:pPr algn="ctr" defTabSz="685592"/>
              <a:r>
                <a:rPr lang="en-US" altLang="zh-CN" sz="1200" dirty="0">
                  <a:latin typeface="Calibri"/>
                  <a:ea typeface="宋体"/>
                </a:rPr>
                <a:t>20:00 </a:t>
              </a:r>
            </a:p>
            <a:p>
              <a:pPr algn="ctr" defTabSz="685592"/>
              <a:r>
                <a:rPr lang="en-US" altLang="zh-CN" sz="1200" dirty="0">
                  <a:latin typeface="Calibri"/>
                  <a:ea typeface="宋体"/>
                </a:rPr>
                <a:t>Sports</a:t>
              </a:r>
            </a:p>
          </p:txBody>
        </p:sp>
      </p:grpSp>
      <p:sp>
        <p:nvSpPr>
          <p:cNvPr id="115" name="标题 2"/>
          <p:cNvSpPr txBox="1">
            <a:spLocks/>
          </p:cNvSpPr>
          <p:nvPr/>
        </p:nvSpPr>
        <p:spPr>
          <a:xfrm>
            <a:off x="628656" y="140921"/>
            <a:ext cx="6801317" cy="473447"/>
          </a:xfrm>
          <a:prstGeom prst="rect">
            <a:avLst/>
          </a:prstGeom>
        </p:spPr>
        <p:txBody>
          <a:bodyPr anchor="ctr"/>
          <a:lstStyle>
            <a:lvl1pPr algn="l" defTabSz="685732" rtl="0" eaLnBrk="1" latinLnBrk="0" hangingPunct="1">
              <a:lnSpc>
                <a:spcPct val="90000"/>
              </a:lnSpc>
              <a:spcBef>
                <a:spcPct val="0"/>
              </a:spcBef>
              <a:buNone/>
              <a:defRPr kumimoji="0" lang="zh-CN" altLang="en-US" sz="2300" b="1" i="0" u="none" strike="noStrike" kern="1200" cap="none" spc="0" normalizeH="0" baseline="0" dirty="0" smtClean="0">
                <a:ln>
                  <a:noFill/>
                </a:ln>
                <a:solidFill>
                  <a:schemeClr val="tx1"/>
                </a:solidFill>
                <a:effectLst/>
                <a:uLnTx/>
                <a:uFillTx/>
                <a:latin typeface="+mj-ea"/>
                <a:ea typeface="+mj-ea"/>
                <a:cs typeface="+mj-cs"/>
              </a:defRPr>
            </a:lvl1pPr>
          </a:lstStyle>
          <a:p>
            <a:pPr defTabSz="914310"/>
            <a:r>
              <a:rPr kumimoji="1" lang="en-US" altLang="zh-CN" sz="2000" kern="0" dirty="0" smtClean="0"/>
              <a:t>6</a:t>
            </a:r>
            <a:r>
              <a:rPr kumimoji="1" lang="zh-CN" altLang="en-US" sz="2000" kern="0" dirty="0" smtClean="0"/>
              <a:t>、什么是智慧足迹产品</a:t>
            </a:r>
            <a:endParaRPr kumimoji="1" lang="zh-CN" altLang="en-US" sz="2000" kern="0" dirty="0"/>
          </a:p>
        </p:txBody>
      </p:sp>
    </p:spTree>
    <p:extLst>
      <p:ext uri="{BB962C8B-B14F-4D97-AF65-F5344CB8AC3E}">
        <p14:creationId xmlns="" xmlns:p14="http://schemas.microsoft.com/office/powerpoint/2010/main" val="172256399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43"/>
          <p:cNvSpPr txBox="1"/>
          <p:nvPr/>
        </p:nvSpPr>
        <p:spPr>
          <a:xfrm>
            <a:off x="0" y="733224"/>
            <a:ext cx="9144000" cy="625171"/>
          </a:xfrm>
          <a:prstGeom prst="rect">
            <a:avLst/>
          </a:prstGeom>
          <a:noFill/>
        </p:spPr>
        <p:txBody>
          <a:bodyPr wrap="square" rtlCol="0">
            <a:spAutoFit/>
          </a:bodyPr>
          <a:lstStyle/>
          <a:p>
            <a:pPr marL="285750" indent="-285750" algn="just" fontAlgn="auto">
              <a:lnSpc>
                <a:spcPct val="130000"/>
              </a:lnSpc>
              <a:buClr>
                <a:srgbClr val="C00000"/>
              </a:buClr>
              <a:buFont typeface="Wingdings" charset="2"/>
              <a:buChar char="n"/>
            </a:pPr>
            <a:r>
              <a:rPr kumimoji="1" lang="zh-CN" altLang="en-US" b="1" dirty="0">
                <a:latin typeface="微软雅黑" pitchFamily="34" charset="-122"/>
                <a:ea typeface="微软雅黑" pitchFamily="34" charset="-122"/>
                <a:cs typeface="+mn-ea"/>
                <a:sym typeface="+mn-lt"/>
              </a:rPr>
              <a:t>智慧</a:t>
            </a:r>
            <a:r>
              <a:rPr kumimoji="1" lang="zh-CN" altLang="en-US" b="1" dirty="0" smtClean="0">
                <a:latin typeface="微软雅黑" pitchFamily="34" charset="-122"/>
                <a:ea typeface="微软雅黑" pitchFamily="34" charset="-122"/>
                <a:cs typeface="+mn-ea"/>
                <a:sym typeface="+mn-lt"/>
              </a:rPr>
              <a:t>足迹产品引进于西班牙电信的成熟产品，并为此成立了智慧足迹合资公司，智慧足迹产品主要定位于</a:t>
            </a:r>
            <a:r>
              <a:rPr kumimoji="1" lang="zh-CN" altLang="en-US" b="1" dirty="0" smtClean="0">
                <a:solidFill>
                  <a:srgbClr val="FF0000"/>
                </a:solidFill>
                <a:latin typeface="微软雅黑" pitchFamily="34" charset="-122"/>
                <a:ea typeface="微软雅黑" pitchFamily="34" charset="-122"/>
                <a:cs typeface="+mn-ea"/>
                <a:sym typeface="+mn-lt"/>
              </a:rPr>
              <a:t>将</a:t>
            </a:r>
            <a:r>
              <a:rPr kumimoji="1" lang="zh-CN" altLang="en-US" b="1" dirty="0">
                <a:solidFill>
                  <a:srgbClr val="FF0000"/>
                </a:solidFill>
                <a:latin typeface="微软雅黑" pitchFamily="34" charset="-122"/>
                <a:ea typeface="微软雅黑" pitchFamily="34" charset="-122"/>
                <a:cs typeface="+mn-ea"/>
                <a:sym typeface="+mn-lt"/>
              </a:rPr>
              <a:t>手机信令</a:t>
            </a:r>
            <a:r>
              <a:rPr kumimoji="1" lang="zh-CN" altLang="en-US" b="1" dirty="0" smtClean="0">
                <a:solidFill>
                  <a:srgbClr val="FF0000"/>
                </a:solidFill>
                <a:latin typeface="微软雅黑" pitchFamily="34" charset="-122"/>
                <a:ea typeface="微软雅黑" pitchFamily="34" charset="-122"/>
                <a:cs typeface="+mn-ea"/>
                <a:sym typeface="+mn-lt"/>
              </a:rPr>
              <a:t>数据（位置数据）产品化</a:t>
            </a:r>
            <a:r>
              <a:rPr kumimoji="1" lang="zh-CN" altLang="en-US" b="1" dirty="0" smtClean="0">
                <a:latin typeface="微软雅黑" pitchFamily="34" charset="-122"/>
                <a:ea typeface="微软雅黑" pitchFamily="34" charset="-122"/>
                <a:cs typeface="+mn-ea"/>
                <a:sym typeface="+mn-lt"/>
              </a:rPr>
              <a:t>。</a:t>
            </a:r>
            <a:endParaRPr kumimoji="1" lang="zh-CN" altLang="en-US" b="1" dirty="0">
              <a:latin typeface="微软雅黑" pitchFamily="34" charset="-122"/>
              <a:ea typeface="微软雅黑" pitchFamily="34" charset="-122"/>
              <a:cs typeface="+mn-ea"/>
              <a:sym typeface="+mn-lt"/>
            </a:endParaRPr>
          </a:p>
        </p:txBody>
      </p:sp>
      <p:sp>
        <p:nvSpPr>
          <p:cNvPr id="3" name="标题 2"/>
          <p:cNvSpPr>
            <a:spLocks noGrp="1"/>
          </p:cNvSpPr>
          <p:nvPr>
            <p:ph type="title"/>
          </p:nvPr>
        </p:nvSpPr>
        <p:spPr/>
        <p:txBody>
          <a:bodyPr/>
          <a:lstStyle/>
          <a:p>
            <a:pPr defTabSz="914310"/>
            <a:r>
              <a:rPr kumimoji="1" lang="en-US" altLang="zh-CN" kern="0" dirty="0" smtClean="0"/>
              <a:t>6.1</a:t>
            </a:r>
            <a:r>
              <a:rPr kumimoji="1" lang="zh-CN" altLang="en-US" kern="0" dirty="0" smtClean="0"/>
              <a:t>、智慧</a:t>
            </a:r>
            <a:r>
              <a:rPr kumimoji="1" lang="zh-CN" altLang="en-US" kern="0" dirty="0"/>
              <a:t>足迹产品</a:t>
            </a:r>
          </a:p>
        </p:txBody>
      </p:sp>
      <p:pic>
        <p:nvPicPr>
          <p:cNvPr id="115" name="Picture 2" descr="http://img1.imgtn.bdimg.com/it/u=4104753073,3137845594&amp;fm=11&amp;gp=0.jpg"/>
          <p:cNvPicPr>
            <a:picLocks noChangeAspect="1" noChangeArrowheads="1"/>
          </p:cNvPicPr>
          <p:nvPr/>
        </p:nvPicPr>
        <p:blipFill>
          <a:blip r:embed="rId3"/>
          <a:srcRect/>
          <a:stretch>
            <a:fillRect/>
          </a:stretch>
        </p:blipFill>
        <p:spPr bwMode="auto">
          <a:xfrm>
            <a:off x="4133480" y="2101647"/>
            <a:ext cx="1094032" cy="1094033"/>
          </a:xfrm>
          <a:prstGeom prst="rect">
            <a:avLst/>
          </a:prstGeom>
          <a:noFill/>
        </p:spPr>
      </p:pic>
      <p:sp>
        <p:nvSpPr>
          <p:cNvPr id="117" name="右大括号 116"/>
          <p:cNvSpPr/>
          <p:nvPr/>
        </p:nvSpPr>
        <p:spPr>
          <a:xfrm>
            <a:off x="1650754" y="1743410"/>
            <a:ext cx="360705" cy="2547884"/>
          </a:xfrm>
          <a:prstGeom prst="rightBrace">
            <a:avLst>
              <a:gd name="adj1" fmla="val 87553"/>
              <a:gd name="adj2" fmla="val 49439"/>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zh-CN" altLang="en-US">
              <a:solidFill>
                <a:prstClr val="black"/>
              </a:solidFill>
            </a:endParaRPr>
          </a:p>
        </p:txBody>
      </p:sp>
      <p:sp>
        <p:nvSpPr>
          <p:cNvPr id="118" name="文本框 117"/>
          <p:cNvSpPr txBox="1"/>
          <p:nvPr/>
        </p:nvSpPr>
        <p:spPr>
          <a:xfrm>
            <a:off x="223728" y="1500178"/>
            <a:ext cx="1692000" cy="1103957"/>
          </a:xfrm>
          <a:prstGeom prst="rect">
            <a:avLst/>
          </a:prstGeom>
          <a:noFill/>
        </p:spPr>
        <p:txBody>
          <a:bodyPr wrap="square" rtlCol="0">
            <a:spAutoFit/>
          </a:bodyPr>
          <a:lstStyle/>
          <a:p>
            <a:pPr>
              <a:lnSpc>
                <a:spcPct val="120000"/>
              </a:lnSpc>
            </a:pPr>
            <a:r>
              <a:rPr lang="zh-CN" altLang="en-US" smtClean="0">
                <a:solidFill>
                  <a:prstClr val="black"/>
                </a:solidFill>
              </a:rPr>
              <a:t>用户信令数据</a:t>
            </a:r>
            <a:endParaRPr lang="en-US" altLang="zh-CN" smtClean="0">
              <a:solidFill>
                <a:prstClr val="black"/>
              </a:solidFill>
            </a:endParaRPr>
          </a:p>
          <a:p>
            <a:pPr marL="285750" indent="-285750">
              <a:lnSpc>
                <a:spcPct val="120000"/>
              </a:lnSpc>
              <a:buFont typeface="Arial" panose="020B0604020202020204" pitchFamily="34" charset="0"/>
              <a:buChar char="•"/>
            </a:pPr>
            <a:r>
              <a:rPr lang="en-US" altLang="zh-CN" smtClean="0">
                <a:solidFill>
                  <a:prstClr val="black"/>
                </a:solidFill>
              </a:rPr>
              <a:t>CS</a:t>
            </a:r>
            <a:r>
              <a:rPr lang="zh-CN" altLang="en-US" smtClean="0">
                <a:solidFill>
                  <a:prstClr val="black"/>
                </a:solidFill>
              </a:rPr>
              <a:t>域信令数据</a:t>
            </a:r>
            <a:endParaRPr lang="en-US" altLang="zh-CN" smtClean="0">
              <a:solidFill>
                <a:prstClr val="black"/>
              </a:solidFill>
            </a:endParaRPr>
          </a:p>
          <a:p>
            <a:pPr marL="285750" indent="-285750">
              <a:lnSpc>
                <a:spcPct val="120000"/>
              </a:lnSpc>
              <a:buFont typeface="Arial" panose="020B0604020202020204" pitchFamily="34" charset="0"/>
              <a:buChar char="•"/>
            </a:pPr>
            <a:r>
              <a:rPr lang="en-US" altLang="zh-CN" smtClean="0">
                <a:solidFill>
                  <a:prstClr val="black"/>
                </a:solidFill>
              </a:rPr>
              <a:t>PS</a:t>
            </a:r>
            <a:r>
              <a:rPr lang="zh-CN" altLang="en-US" smtClean="0">
                <a:solidFill>
                  <a:prstClr val="black"/>
                </a:solidFill>
              </a:rPr>
              <a:t>域信令数据</a:t>
            </a:r>
            <a:endParaRPr lang="en-US" altLang="zh-CN" smtClean="0">
              <a:solidFill>
                <a:prstClr val="black"/>
              </a:solidFill>
            </a:endParaRPr>
          </a:p>
          <a:p>
            <a:pPr marL="285750" indent="-285750">
              <a:lnSpc>
                <a:spcPct val="120000"/>
              </a:lnSpc>
              <a:buFont typeface="Arial" panose="020B0604020202020204" pitchFamily="34" charset="0"/>
              <a:buChar char="•"/>
            </a:pPr>
            <a:r>
              <a:rPr lang="zh-CN" altLang="en-US" smtClean="0">
                <a:solidFill>
                  <a:prstClr val="black"/>
                </a:solidFill>
              </a:rPr>
              <a:t>工参数据</a:t>
            </a:r>
            <a:endParaRPr lang="en-US" altLang="zh-CN">
              <a:solidFill>
                <a:prstClr val="black"/>
              </a:solidFill>
            </a:endParaRPr>
          </a:p>
        </p:txBody>
      </p:sp>
      <p:sp>
        <p:nvSpPr>
          <p:cNvPr id="119" name="文本框 118"/>
          <p:cNvSpPr txBox="1"/>
          <p:nvPr/>
        </p:nvSpPr>
        <p:spPr>
          <a:xfrm>
            <a:off x="223728" y="2860654"/>
            <a:ext cx="1692000" cy="1126462"/>
          </a:xfrm>
          <a:prstGeom prst="rect">
            <a:avLst/>
          </a:prstGeom>
          <a:noFill/>
        </p:spPr>
        <p:txBody>
          <a:bodyPr wrap="square" rtlCol="0">
            <a:spAutoFit/>
          </a:bodyPr>
          <a:lstStyle/>
          <a:p>
            <a:pPr>
              <a:lnSpc>
                <a:spcPct val="120000"/>
              </a:lnSpc>
            </a:pPr>
            <a:r>
              <a:rPr lang="zh-CN" altLang="en-US" smtClean="0">
                <a:solidFill>
                  <a:prstClr val="black"/>
                </a:solidFill>
              </a:rPr>
              <a:t>用户属性数据</a:t>
            </a:r>
            <a:endParaRPr lang="en-US" altLang="zh-CN" smtClean="0">
              <a:solidFill>
                <a:prstClr val="black"/>
              </a:solidFill>
            </a:endParaRPr>
          </a:p>
          <a:p>
            <a:pPr marL="285750" indent="-285750">
              <a:lnSpc>
                <a:spcPct val="120000"/>
              </a:lnSpc>
              <a:buFont typeface="Arial" panose="020B0604020202020204" pitchFamily="34" charset="0"/>
              <a:buChar char="•"/>
            </a:pPr>
            <a:r>
              <a:rPr lang="zh-CN" altLang="en-US" smtClean="0">
                <a:solidFill>
                  <a:prstClr val="black"/>
                </a:solidFill>
              </a:rPr>
              <a:t>用户基本属性数据</a:t>
            </a:r>
            <a:endParaRPr lang="en-US" altLang="zh-CN" smtClean="0">
              <a:solidFill>
                <a:prstClr val="black"/>
              </a:solidFill>
            </a:endParaRPr>
          </a:p>
          <a:p>
            <a:pPr marL="285750" indent="-285750">
              <a:lnSpc>
                <a:spcPct val="120000"/>
              </a:lnSpc>
              <a:buFont typeface="Arial" panose="020B0604020202020204" pitchFamily="34" charset="0"/>
              <a:buChar char="•"/>
            </a:pPr>
            <a:r>
              <a:rPr lang="zh-CN" altLang="en-US" smtClean="0">
                <a:solidFill>
                  <a:prstClr val="black"/>
                </a:solidFill>
              </a:rPr>
              <a:t>终端信息</a:t>
            </a:r>
            <a:endParaRPr lang="zh-CN" altLang="en-US">
              <a:solidFill>
                <a:prstClr val="black"/>
              </a:solidFill>
            </a:endParaRPr>
          </a:p>
        </p:txBody>
      </p:sp>
      <p:sp>
        <p:nvSpPr>
          <p:cNvPr id="120" name="文本框 119"/>
          <p:cNvSpPr txBox="1"/>
          <p:nvPr/>
        </p:nvSpPr>
        <p:spPr>
          <a:xfrm>
            <a:off x="223728" y="4243636"/>
            <a:ext cx="1692000" cy="307777"/>
          </a:xfrm>
          <a:prstGeom prst="rect">
            <a:avLst/>
          </a:prstGeom>
          <a:noFill/>
        </p:spPr>
        <p:txBody>
          <a:bodyPr wrap="square" rtlCol="0">
            <a:spAutoFit/>
          </a:bodyPr>
          <a:lstStyle/>
          <a:p>
            <a:r>
              <a:rPr lang="zh-CN" altLang="en-US" smtClean="0">
                <a:solidFill>
                  <a:prstClr val="black"/>
                </a:solidFill>
              </a:rPr>
              <a:t>用户上网</a:t>
            </a:r>
            <a:r>
              <a:rPr lang="zh-CN" altLang="en-US">
                <a:solidFill>
                  <a:prstClr val="black"/>
                </a:solidFill>
              </a:rPr>
              <a:t>标签</a:t>
            </a:r>
          </a:p>
        </p:txBody>
      </p:sp>
      <p:sp>
        <p:nvSpPr>
          <p:cNvPr id="121" name="加号 120"/>
          <p:cNvSpPr/>
          <p:nvPr/>
        </p:nvSpPr>
        <p:spPr>
          <a:xfrm>
            <a:off x="3878642" y="2334236"/>
            <a:ext cx="459090" cy="504482"/>
          </a:xfrm>
          <a:prstGeom prst="mathPlus">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solidFill>
                <a:prstClr val="black"/>
              </a:solidFill>
            </a:endParaRPr>
          </a:p>
        </p:txBody>
      </p:sp>
      <p:sp>
        <p:nvSpPr>
          <p:cNvPr id="122" name="Isosceles Triangle 19"/>
          <p:cNvSpPr/>
          <p:nvPr/>
        </p:nvSpPr>
        <p:spPr bwMode="auto">
          <a:xfrm rot="5400000">
            <a:off x="5051356" y="2561600"/>
            <a:ext cx="434793" cy="148163"/>
          </a:xfrm>
          <a:prstGeom prst="triangle">
            <a:avLst/>
          </a:prstGeom>
          <a:solidFill>
            <a:schemeClr val="accent2"/>
          </a:solidFill>
          <a:ln w="25400" cap="flat" cmpd="sng" algn="ctr">
            <a:noFill/>
            <a:prstDash val="solid"/>
            <a:round/>
            <a:headEnd type="none" w="med" len="med"/>
            <a:tailEnd type="none" w="med" len="med"/>
          </a:ln>
          <a:effectLst/>
        </p:spPr>
        <p:txBody>
          <a:bodyPr/>
          <a:lstStyle/>
          <a:p>
            <a:pPr algn="ctr" defTabSz="457154">
              <a:defRPr/>
            </a:pPr>
            <a:endParaRPr lang="en-GB" sz="2800" u="sng">
              <a:solidFill>
                <a:srgbClr val="000000"/>
              </a:solidFill>
              <a:latin typeface="微软雅黑" panose="020B0503020204020204" pitchFamily="34" charset="-122"/>
              <a:sym typeface="Gill Sans" charset="0"/>
            </a:endParaRPr>
          </a:p>
        </p:txBody>
      </p:sp>
      <p:sp>
        <p:nvSpPr>
          <p:cNvPr id="123" name="TextBox 62"/>
          <p:cNvSpPr txBox="1"/>
          <p:nvPr/>
        </p:nvSpPr>
        <p:spPr>
          <a:xfrm>
            <a:off x="2494376" y="1605160"/>
            <a:ext cx="1003520" cy="338554"/>
          </a:xfrm>
          <a:prstGeom prst="rect">
            <a:avLst/>
          </a:prstGeom>
          <a:noFill/>
        </p:spPr>
        <p:txBody>
          <a:bodyPr wrap="square" rtlCol="0">
            <a:spAutoFit/>
          </a:bodyPr>
          <a:lstStyle/>
          <a:p>
            <a:r>
              <a:rPr lang="zh-CN" altLang="en-US" sz="1600" b="1" dirty="0">
                <a:solidFill>
                  <a:prstClr val="black"/>
                </a:solidFill>
                <a:latin typeface="微软雅黑" panose="020B0503020204020204" pitchFamily="34" charset="-122"/>
              </a:rPr>
              <a:t>数据源</a:t>
            </a:r>
          </a:p>
        </p:txBody>
      </p:sp>
      <p:sp>
        <p:nvSpPr>
          <p:cNvPr id="124" name="TextBox 62"/>
          <p:cNvSpPr txBox="1"/>
          <p:nvPr/>
        </p:nvSpPr>
        <p:spPr>
          <a:xfrm>
            <a:off x="6221326" y="1201476"/>
            <a:ext cx="1457554" cy="338554"/>
          </a:xfrm>
          <a:prstGeom prst="rect">
            <a:avLst/>
          </a:prstGeom>
          <a:noFill/>
        </p:spPr>
        <p:txBody>
          <a:bodyPr wrap="square" rtlCol="0">
            <a:spAutoFit/>
          </a:bodyPr>
          <a:lstStyle/>
          <a:p>
            <a:r>
              <a:rPr lang="zh-CN" altLang="en-US" sz="1600" b="1" smtClean="0">
                <a:solidFill>
                  <a:srgbClr val="FF0000"/>
                </a:solidFill>
                <a:latin typeface="微软雅黑" panose="020B0503020204020204" pitchFamily="34" charset="-122"/>
              </a:rPr>
              <a:t>输出时空标签</a:t>
            </a:r>
            <a:endParaRPr lang="zh-CN" altLang="en-US" sz="1600" b="1" dirty="0">
              <a:solidFill>
                <a:srgbClr val="FF0000"/>
              </a:solidFill>
              <a:latin typeface="微软雅黑" panose="020B0503020204020204" pitchFamily="34" charset="-122"/>
            </a:endParaRPr>
          </a:p>
        </p:txBody>
      </p:sp>
      <p:grpSp>
        <p:nvGrpSpPr>
          <p:cNvPr id="125" name="组合 67"/>
          <p:cNvGrpSpPr/>
          <p:nvPr/>
        </p:nvGrpSpPr>
        <p:grpSpPr>
          <a:xfrm>
            <a:off x="5392124" y="1513339"/>
            <a:ext cx="3141020" cy="3494639"/>
            <a:chOff x="5392124" y="1538161"/>
            <a:chExt cx="3141020" cy="3494639"/>
          </a:xfrm>
        </p:grpSpPr>
        <p:grpSp>
          <p:nvGrpSpPr>
            <p:cNvPr id="126" name="组合 66"/>
            <p:cNvGrpSpPr/>
            <p:nvPr/>
          </p:nvGrpSpPr>
          <p:grpSpPr>
            <a:xfrm>
              <a:off x="5392124" y="1538161"/>
              <a:ext cx="1476000" cy="1115888"/>
              <a:chOff x="5313540" y="1659609"/>
              <a:chExt cx="1476000" cy="1115888"/>
            </a:xfrm>
          </p:grpSpPr>
          <p:sp>
            <p:nvSpPr>
              <p:cNvPr id="152" name="圆角矩形 151"/>
              <p:cNvSpPr/>
              <p:nvPr/>
            </p:nvSpPr>
            <p:spPr>
              <a:xfrm>
                <a:off x="5313540" y="1659609"/>
                <a:ext cx="1476000" cy="1115888"/>
              </a:xfrm>
              <a:prstGeom prst="roundRect">
                <a:avLst>
                  <a:gd name="adj" fmla="val 1098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53" name="组合 62"/>
              <p:cNvGrpSpPr/>
              <p:nvPr/>
            </p:nvGrpSpPr>
            <p:grpSpPr>
              <a:xfrm>
                <a:off x="5332030" y="1663251"/>
                <a:ext cx="1386791" cy="1069404"/>
                <a:chOff x="5332030" y="1663251"/>
                <a:chExt cx="1386791" cy="1069404"/>
              </a:xfrm>
            </p:grpSpPr>
            <p:pic>
              <p:nvPicPr>
                <p:cNvPr id="154" name="图片 153"/>
                <p:cNvPicPr>
                  <a:picLocks noChangeAspect="1"/>
                </p:cNvPicPr>
                <p:nvPr/>
              </p:nvPicPr>
              <p:blipFill>
                <a:blip r:embed="rId4" cstate="email">
                  <a:extLst>
                    <a:ext uri="{28A0092B-C50C-407E-A947-70E740481C1C}">
                      <a14:useLocalDpi xmlns="" xmlns:a14="http://schemas.microsoft.com/office/drawing/2010/main"/>
                    </a:ext>
                  </a:extLst>
                </a:blip>
                <a:stretch>
                  <a:fillRect/>
                </a:stretch>
              </p:blipFill>
              <p:spPr>
                <a:xfrm>
                  <a:off x="5469346" y="1875731"/>
                  <a:ext cx="1150670" cy="736760"/>
                </a:xfrm>
                <a:prstGeom prst="rect">
                  <a:avLst/>
                </a:prstGeom>
              </p:spPr>
            </p:pic>
            <p:sp>
              <p:nvSpPr>
                <p:cNvPr id="155" name="TextBox 62"/>
                <p:cNvSpPr txBox="1"/>
                <p:nvPr/>
              </p:nvSpPr>
              <p:spPr>
                <a:xfrm>
                  <a:off x="5332030" y="1663251"/>
                  <a:ext cx="1386791" cy="276999"/>
                </a:xfrm>
                <a:prstGeom prst="rect">
                  <a:avLst/>
                </a:prstGeom>
                <a:noFill/>
              </p:spPr>
              <p:txBody>
                <a:bodyPr wrap="square" rtlCol="0">
                  <a:spAutoFit/>
                </a:bodyPr>
                <a:lstStyle/>
                <a:p>
                  <a:pPr algn="ctr"/>
                  <a:r>
                    <a:rPr lang="zh-CN" altLang="en-US" sz="1200" b="1" dirty="0" smtClean="0">
                      <a:solidFill>
                        <a:prstClr val="black"/>
                      </a:solidFill>
                      <a:latin typeface="微软雅黑" panose="020B0503020204020204" pitchFamily="34" charset="-122"/>
                    </a:rPr>
                    <a:t>人流量分析</a:t>
                  </a:r>
                  <a:endParaRPr lang="zh-CN" altLang="en-US" sz="1200" b="1" dirty="0">
                    <a:solidFill>
                      <a:prstClr val="black"/>
                    </a:solidFill>
                    <a:latin typeface="微软雅黑" panose="020B0503020204020204" pitchFamily="34" charset="-122"/>
                  </a:endParaRPr>
                </a:p>
              </p:txBody>
            </p:sp>
            <p:sp>
              <p:nvSpPr>
                <p:cNvPr id="156" name="TextBox 62"/>
                <p:cNvSpPr txBox="1"/>
                <p:nvPr/>
              </p:nvSpPr>
              <p:spPr>
                <a:xfrm>
                  <a:off x="5356661" y="2517211"/>
                  <a:ext cx="1296000" cy="215444"/>
                </a:xfrm>
                <a:prstGeom prst="rect">
                  <a:avLst/>
                </a:prstGeom>
                <a:noFill/>
              </p:spPr>
              <p:txBody>
                <a:bodyPr wrap="square" rtlCol="0">
                  <a:spAutoFit/>
                </a:bodyPr>
                <a:lstStyle/>
                <a:p>
                  <a:pPr algn="ctr"/>
                  <a:r>
                    <a:rPr lang="zh-CN" altLang="en-US" sz="800" dirty="0" smtClean="0">
                      <a:solidFill>
                        <a:prstClr val="black"/>
                      </a:solidFill>
                      <a:latin typeface="微软雅黑" panose="020B0503020204020204" pitchFamily="34" charset="-122"/>
                    </a:rPr>
                    <a:t>人流量、人口密度</a:t>
                  </a:r>
                  <a:endParaRPr lang="zh-CN" altLang="en-US" sz="800" dirty="0">
                    <a:solidFill>
                      <a:prstClr val="black"/>
                    </a:solidFill>
                    <a:latin typeface="微软雅黑" panose="020B0503020204020204" pitchFamily="34" charset="-122"/>
                  </a:endParaRPr>
                </a:p>
              </p:txBody>
            </p:sp>
          </p:grpSp>
        </p:grpSp>
        <p:grpSp>
          <p:nvGrpSpPr>
            <p:cNvPr id="127" name="组合 61"/>
            <p:cNvGrpSpPr/>
            <p:nvPr/>
          </p:nvGrpSpPr>
          <p:grpSpPr>
            <a:xfrm>
              <a:off x="6857342" y="1538161"/>
              <a:ext cx="1675802" cy="1115888"/>
              <a:chOff x="6778758" y="1659609"/>
              <a:chExt cx="1675802" cy="1115888"/>
            </a:xfrm>
          </p:grpSpPr>
          <p:sp>
            <p:nvSpPr>
              <p:cNvPr id="148" name="圆角矩形 147"/>
              <p:cNvSpPr/>
              <p:nvPr/>
            </p:nvSpPr>
            <p:spPr>
              <a:xfrm>
                <a:off x="6872455" y="1659609"/>
                <a:ext cx="1476000" cy="1115888"/>
              </a:xfrm>
              <a:prstGeom prst="roundRect">
                <a:avLst>
                  <a:gd name="adj" fmla="val 1098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149" name="图片 148"/>
              <p:cNvPicPr>
                <a:picLocks noChangeAspect="1"/>
              </p:cNvPicPr>
              <p:nvPr/>
            </p:nvPicPr>
            <p:blipFill>
              <a:blip r:embed="rId5" cstate="email">
                <a:extLst>
                  <a:ext uri="{28A0092B-C50C-407E-A947-70E740481C1C}">
                    <a14:useLocalDpi xmlns="" xmlns:a14="http://schemas.microsoft.com/office/drawing/2010/main"/>
                  </a:ext>
                </a:extLst>
              </a:blip>
              <a:stretch>
                <a:fillRect/>
              </a:stretch>
            </p:blipFill>
            <p:spPr>
              <a:xfrm>
                <a:off x="7166530" y="1947786"/>
                <a:ext cx="994662" cy="596797"/>
              </a:xfrm>
              <a:prstGeom prst="rect">
                <a:avLst/>
              </a:prstGeom>
            </p:spPr>
          </p:pic>
          <p:sp>
            <p:nvSpPr>
              <p:cNvPr id="150" name="TextBox 62"/>
              <p:cNvSpPr txBox="1"/>
              <p:nvPr/>
            </p:nvSpPr>
            <p:spPr>
              <a:xfrm>
                <a:off x="6930764" y="1670787"/>
                <a:ext cx="1386791" cy="276999"/>
              </a:xfrm>
              <a:prstGeom prst="rect">
                <a:avLst/>
              </a:prstGeom>
              <a:noFill/>
            </p:spPr>
            <p:txBody>
              <a:bodyPr wrap="square" rtlCol="0">
                <a:spAutoFit/>
              </a:bodyPr>
              <a:lstStyle/>
              <a:p>
                <a:pPr algn="ctr"/>
                <a:r>
                  <a:rPr lang="zh-CN" altLang="en-US" sz="1200" b="1" smtClean="0">
                    <a:solidFill>
                      <a:prstClr val="black"/>
                    </a:solidFill>
                    <a:latin typeface="微软雅黑" panose="020B0503020204020204" pitchFamily="34" charset="-122"/>
                  </a:rPr>
                  <a:t>出行路线选择</a:t>
                </a:r>
                <a:endParaRPr lang="zh-CN" altLang="en-US" sz="1200" b="1" dirty="0">
                  <a:solidFill>
                    <a:prstClr val="black"/>
                  </a:solidFill>
                  <a:latin typeface="微软雅黑" panose="020B0503020204020204" pitchFamily="34" charset="-122"/>
                </a:endParaRPr>
              </a:p>
            </p:txBody>
          </p:sp>
          <p:sp>
            <p:nvSpPr>
              <p:cNvPr id="151" name="TextBox 62"/>
              <p:cNvSpPr txBox="1"/>
              <p:nvPr/>
            </p:nvSpPr>
            <p:spPr>
              <a:xfrm>
                <a:off x="6778758" y="2508295"/>
                <a:ext cx="1675802" cy="215444"/>
              </a:xfrm>
              <a:prstGeom prst="rect">
                <a:avLst/>
              </a:prstGeom>
              <a:noFill/>
            </p:spPr>
            <p:txBody>
              <a:bodyPr wrap="square" rtlCol="0">
                <a:spAutoFit/>
              </a:bodyPr>
              <a:lstStyle/>
              <a:p>
                <a:pPr algn="ctr"/>
                <a:r>
                  <a:rPr lang="zh-CN" altLang="en-US" sz="800" dirty="0">
                    <a:solidFill>
                      <a:prstClr val="black"/>
                    </a:solidFill>
                    <a:latin typeface="微软雅黑" panose="020B0503020204020204" pitchFamily="34" charset="-122"/>
                  </a:rPr>
                  <a:t>常规</a:t>
                </a:r>
                <a:r>
                  <a:rPr lang="zh-CN" altLang="en-US" sz="800" dirty="0" smtClean="0">
                    <a:solidFill>
                      <a:prstClr val="black"/>
                    </a:solidFill>
                    <a:latin typeface="微软雅黑" panose="020B0503020204020204" pitchFamily="34" charset="-122"/>
                  </a:rPr>
                  <a:t>路线、出行目的、起终点</a:t>
                </a:r>
                <a:endParaRPr lang="zh-CN" altLang="en-US" sz="800" dirty="0">
                  <a:solidFill>
                    <a:prstClr val="black"/>
                  </a:solidFill>
                  <a:latin typeface="微软雅黑" panose="020B0503020204020204" pitchFamily="34" charset="-122"/>
                </a:endParaRPr>
              </a:p>
            </p:txBody>
          </p:sp>
        </p:grpSp>
        <p:grpSp>
          <p:nvGrpSpPr>
            <p:cNvPr id="128" name="组合 51"/>
            <p:cNvGrpSpPr/>
            <p:nvPr/>
          </p:nvGrpSpPr>
          <p:grpSpPr>
            <a:xfrm>
              <a:off x="6961425" y="2738443"/>
              <a:ext cx="1513943" cy="1123423"/>
              <a:chOff x="7210468" y="3001024"/>
              <a:chExt cx="1513943" cy="1123423"/>
            </a:xfrm>
          </p:grpSpPr>
          <p:sp>
            <p:nvSpPr>
              <p:cNvPr id="144" name="圆角矩形 143"/>
              <p:cNvSpPr/>
              <p:nvPr/>
            </p:nvSpPr>
            <p:spPr>
              <a:xfrm>
                <a:off x="7231304" y="3008559"/>
                <a:ext cx="1476000" cy="1115888"/>
              </a:xfrm>
              <a:prstGeom prst="roundRect">
                <a:avLst>
                  <a:gd name="adj" fmla="val 1098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5" name="TextBox 62"/>
              <p:cNvSpPr txBox="1"/>
              <p:nvPr/>
            </p:nvSpPr>
            <p:spPr>
              <a:xfrm>
                <a:off x="7275909" y="3001024"/>
                <a:ext cx="1386791" cy="276999"/>
              </a:xfrm>
              <a:prstGeom prst="rect">
                <a:avLst/>
              </a:prstGeom>
              <a:noFill/>
            </p:spPr>
            <p:txBody>
              <a:bodyPr wrap="square" rtlCol="0">
                <a:spAutoFit/>
              </a:bodyPr>
              <a:lstStyle/>
              <a:p>
                <a:pPr algn="ctr"/>
                <a:r>
                  <a:rPr lang="en-US" altLang="zh-CN" sz="1200" b="1" smtClean="0">
                    <a:solidFill>
                      <a:prstClr val="black"/>
                    </a:solidFill>
                    <a:latin typeface="微软雅黑" panose="020B0503020204020204" pitchFamily="34" charset="-122"/>
                  </a:rPr>
                  <a:t>POI</a:t>
                </a:r>
                <a:r>
                  <a:rPr lang="zh-CN" altLang="en-US" sz="1200" b="1" smtClean="0">
                    <a:solidFill>
                      <a:prstClr val="black"/>
                    </a:solidFill>
                    <a:latin typeface="微软雅黑" panose="020B0503020204020204" pitchFamily="34" charset="-122"/>
                  </a:rPr>
                  <a:t>点分析</a:t>
                </a:r>
                <a:endParaRPr lang="zh-CN" altLang="en-US" sz="1200" b="1" dirty="0">
                  <a:solidFill>
                    <a:prstClr val="black"/>
                  </a:solidFill>
                  <a:latin typeface="微软雅黑" panose="020B0503020204020204" pitchFamily="34" charset="-122"/>
                </a:endParaRPr>
              </a:p>
            </p:txBody>
          </p:sp>
          <p:sp>
            <p:nvSpPr>
              <p:cNvPr id="146" name="TextBox 62"/>
              <p:cNvSpPr txBox="1"/>
              <p:nvPr/>
            </p:nvSpPr>
            <p:spPr>
              <a:xfrm>
                <a:off x="7210468" y="3854983"/>
                <a:ext cx="1513943" cy="215444"/>
              </a:xfrm>
              <a:prstGeom prst="rect">
                <a:avLst/>
              </a:prstGeom>
              <a:noFill/>
            </p:spPr>
            <p:txBody>
              <a:bodyPr wrap="square" rtlCol="0">
                <a:spAutoFit/>
              </a:bodyPr>
              <a:lstStyle/>
              <a:p>
                <a:pPr algn="ctr"/>
                <a:r>
                  <a:rPr lang="zh-CN" altLang="en-US" sz="800" dirty="0" smtClean="0">
                    <a:solidFill>
                      <a:prstClr val="black"/>
                    </a:solidFill>
                    <a:latin typeface="微软雅黑" panose="020B0503020204020204" pitchFamily="34" charset="-122"/>
                  </a:rPr>
                  <a:t>居住</a:t>
                </a:r>
                <a:r>
                  <a:rPr lang="zh-CN" altLang="en-US" sz="800" dirty="0">
                    <a:solidFill>
                      <a:prstClr val="black"/>
                    </a:solidFill>
                    <a:latin typeface="微软雅黑" panose="020B0503020204020204" pitchFamily="34" charset="-122"/>
                  </a:rPr>
                  <a:t>地、工作地</a:t>
                </a:r>
                <a:r>
                  <a:rPr lang="zh-CN" altLang="en-US" sz="800" dirty="0" smtClean="0">
                    <a:solidFill>
                      <a:prstClr val="black"/>
                    </a:solidFill>
                    <a:latin typeface="微软雅黑" panose="020B0503020204020204" pitchFamily="34" charset="-122"/>
                  </a:rPr>
                  <a:t>、常去</a:t>
                </a:r>
                <a:r>
                  <a:rPr lang="zh-CN" altLang="en-US" sz="800" dirty="0">
                    <a:solidFill>
                      <a:prstClr val="black"/>
                    </a:solidFill>
                    <a:latin typeface="微软雅黑" panose="020B0503020204020204" pitchFamily="34" charset="-122"/>
                  </a:rPr>
                  <a:t>地点等</a:t>
                </a:r>
              </a:p>
            </p:txBody>
          </p:sp>
          <p:pic>
            <p:nvPicPr>
              <p:cNvPr id="147" name="图片 146"/>
              <p:cNvPicPr>
                <a:picLocks noChangeAspect="1"/>
              </p:cNvPicPr>
              <p:nvPr/>
            </p:nvPicPr>
            <p:blipFill>
              <a:blip r:embed="rId6"/>
              <a:stretch>
                <a:fillRect/>
              </a:stretch>
            </p:blipFill>
            <p:spPr>
              <a:xfrm>
                <a:off x="7348947" y="3213575"/>
                <a:ext cx="1352550" cy="695325"/>
              </a:xfrm>
              <a:prstGeom prst="rect">
                <a:avLst/>
              </a:prstGeom>
            </p:spPr>
          </p:pic>
        </p:grpSp>
        <p:grpSp>
          <p:nvGrpSpPr>
            <p:cNvPr id="129" name="组合 63"/>
            <p:cNvGrpSpPr/>
            <p:nvPr/>
          </p:nvGrpSpPr>
          <p:grpSpPr>
            <a:xfrm>
              <a:off x="5392124" y="2727535"/>
              <a:ext cx="1476000" cy="1115889"/>
              <a:chOff x="5321605" y="2882470"/>
              <a:chExt cx="1476000" cy="1115889"/>
            </a:xfrm>
          </p:grpSpPr>
          <p:sp>
            <p:nvSpPr>
              <p:cNvPr id="140" name="圆角矩形 139"/>
              <p:cNvSpPr/>
              <p:nvPr/>
            </p:nvSpPr>
            <p:spPr>
              <a:xfrm>
                <a:off x="5321605" y="2882471"/>
                <a:ext cx="1476000" cy="1115888"/>
              </a:xfrm>
              <a:prstGeom prst="roundRect">
                <a:avLst>
                  <a:gd name="adj" fmla="val 1098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1" name="TextBox 62"/>
              <p:cNvSpPr txBox="1"/>
              <p:nvPr/>
            </p:nvSpPr>
            <p:spPr>
              <a:xfrm>
                <a:off x="5383583" y="2882470"/>
                <a:ext cx="1386791" cy="276999"/>
              </a:xfrm>
              <a:prstGeom prst="rect">
                <a:avLst/>
              </a:prstGeom>
              <a:noFill/>
            </p:spPr>
            <p:txBody>
              <a:bodyPr wrap="square" rtlCol="0">
                <a:spAutoFit/>
              </a:bodyPr>
              <a:lstStyle/>
              <a:p>
                <a:pPr algn="ctr"/>
                <a:r>
                  <a:rPr lang="zh-CN" altLang="en-US" sz="1200" b="1" smtClean="0">
                    <a:solidFill>
                      <a:prstClr val="black"/>
                    </a:solidFill>
                    <a:latin typeface="微软雅黑" panose="020B0503020204020204" pitchFamily="34" charset="-122"/>
                  </a:rPr>
                  <a:t>出行方式识别</a:t>
                </a:r>
                <a:endParaRPr lang="zh-CN" altLang="en-US" sz="1200" b="1" dirty="0">
                  <a:solidFill>
                    <a:prstClr val="black"/>
                  </a:solidFill>
                  <a:latin typeface="微软雅黑" panose="020B0503020204020204" pitchFamily="34" charset="-122"/>
                </a:endParaRPr>
              </a:p>
            </p:txBody>
          </p:sp>
          <p:sp>
            <p:nvSpPr>
              <p:cNvPr id="142" name="TextBox 62"/>
              <p:cNvSpPr txBox="1"/>
              <p:nvPr/>
            </p:nvSpPr>
            <p:spPr>
              <a:xfrm>
                <a:off x="5402248" y="3764202"/>
                <a:ext cx="1311343" cy="215444"/>
              </a:xfrm>
              <a:prstGeom prst="rect">
                <a:avLst/>
              </a:prstGeom>
              <a:noFill/>
            </p:spPr>
            <p:txBody>
              <a:bodyPr wrap="square" rtlCol="0">
                <a:spAutoFit/>
              </a:bodyPr>
              <a:lstStyle/>
              <a:p>
                <a:pPr algn="ctr"/>
                <a:r>
                  <a:rPr lang="zh-CN" altLang="en-US" sz="800" dirty="0" smtClean="0">
                    <a:solidFill>
                      <a:prstClr val="black"/>
                    </a:solidFill>
                    <a:latin typeface="微软雅黑" panose="020B0503020204020204" pitchFamily="34" charset="-122"/>
                  </a:rPr>
                  <a:t>火车？飞机？汽车</a:t>
                </a:r>
                <a:endParaRPr lang="zh-CN" altLang="en-US" sz="800" dirty="0">
                  <a:solidFill>
                    <a:prstClr val="black"/>
                  </a:solidFill>
                  <a:latin typeface="微软雅黑" panose="020B0503020204020204" pitchFamily="34" charset="-122"/>
                </a:endParaRPr>
              </a:p>
            </p:txBody>
          </p:sp>
          <p:pic>
            <p:nvPicPr>
              <p:cNvPr id="143" name="图片 142"/>
              <p:cNvPicPr>
                <a:picLocks noChangeAspect="1"/>
              </p:cNvPicPr>
              <p:nvPr/>
            </p:nvPicPr>
            <p:blipFill>
              <a:blip r:embed="rId7" cstate="email">
                <a:extLst>
                  <a:ext uri="{28A0092B-C50C-407E-A947-70E740481C1C}">
                    <a14:useLocalDpi xmlns="" xmlns:a14="http://schemas.microsoft.com/office/drawing/2010/main"/>
                  </a:ext>
                </a:extLst>
              </a:blip>
              <a:stretch>
                <a:fillRect/>
              </a:stretch>
            </p:blipFill>
            <p:spPr>
              <a:xfrm>
                <a:off x="5551373" y="3109692"/>
                <a:ext cx="1031824" cy="638959"/>
              </a:xfrm>
              <a:prstGeom prst="rect">
                <a:avLst/>
              </a:prstGeom>
            </p:spPr>
          </p:pic>
        </p:grpSp>
        <p:grpSp>
          <p:nvGrpSpPr>
            <p:cNvPr id="130" name="组合 65"/>
            <p:cNvGrpSpPr/>
            <p:nvPr/>
          </p:nvGrpSpPr>
          <p:grpSpPr>
            <a:xfrm>
              <a:off x="5392124" y="3916911"/>
              <a:ext cx="1481904" cy="1115889"/>
              <a:chOff x="5325761" y="4038359"/>
              <a:chExt cx="1481904" cy="1115889"/>
            </a:xfrm>
          </p:grpSpPr>
          <p:sp>
            <p:nvSpPr>
              <p:cNvPr id="136" name="圆角矩形 135"/>
              <p:cNvSpPr/>
              <p:nvPr/>
            </p:nvSpPr>
            <p:spPr>
              <a:xfrm>
                <a:off x="5325761" y="4038360"/>
                <a:ext cx="1476000" cy="1115888"/>
              </a:xfrm>
              <a:prstGeom prst="roundRect">
                <a:avLst>
                  <a:gd name="adj" fmla="val 1098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7" name="TextBox 62"/>
              <p:cNvSpPr txBox="1"/>
              <p:nvPr/>
            </p:nvSpPr>
            <p:spPr>
              <a:xfrm>
                <a:off x="5387739" y="4038359"/>
                <a:ext cx="1386791" cy="276999"/>
              </a:xfrm>
              <a:prstGeom prst="rect">
                <a:avLst/>
              </a:prstGeom>
              <a:noFill/>
            </p:spPr>
            <p:txBody>
              <a:bodyPr wrap="square" rtlCol="0">
                <a:spAutoFit/>
              </a:bodyPr>
              <a:lstStyle/>
              <a:p>
                <a:pPr algn="ctr"/>
                <a:r>
                  <a:rPr lang="zh-CN" altLang="en-US" sz="1200" b="1">
                    <a:solidFill>
                      <a:prstClr val="black"/>
                    </a:solidFill>
                    <a:latin typeface="微软雅黑" panose="020B0503020204020204" pitchFamily="34" charset="-122"/>
                  </a:rPr>
                  <a:t>客源</a:t>
                </a:r>
                <a:r>
                  <a:rPr lang="zh-CN" altLang="en-US" sz="1200" b="1" smtClean="0">
                    <a:solidFill>
                      <a:prstClr val="black"/>
                    </a:solidFill>
                    <a:latin typeface="微软雅黑" panose="020B0503020204020204" pitchFamily="34" charset="-122"/>
                  </a:rPr>
                  <a:t>地分析</a:t>
                </a:r>
                <a:endParaRPr lang="zh-CN" altLang="en-US" sz="1200" b="1" dirty="0">
                  <a:solidFill>
                    <a:prstClr val="black"/>
                  </a:solidFill>
                  <a:latin typeface="微软雅黑" panose="020B0503020204020204" pitchFamily="34" charset="-122"/>
                </a:endParaRPr>
              </a:p>
            </p:txBody>
          </p:sp>
          <p:sp>
            <p:nvSpPr>
              <p:cNvPr id="138" name="TextBox 62"/>
              <p:cNvSpPr txBox="1"/>
              <p:nvPr/>
            </p:nvSpPr>
            <p:spPr>
              <a:xfrm>
                <a:off x="5502261" y="4903984"/>
                <a:ext cx="1305404" cy="215444"/>
              </a:xfrm>
              <a:prstGeom prst="rect">
                <a:avLst/>
              </a:prstGeom>
              <a:noFill/>
            </p:spPr>
            <p:txBody>
              <a:bodyPr wrap="square" rtlCol="0">
                <a:spAutoFit/>
              </a:bodyPr>
              <a:lstStyle/>
              <a:p>
                <a:pPr algn="ctr"/>
                <a:r>
                  <a:rPr lang="zh-CN" altLang="en-US" sz="800" dirty="0" smtClean="0">
                    <a:solidFill>
                      <a:prstClr val="black"/>
                    </a:solidFill>
                    <a:latin typeface="微软雅黑" panose="020B0503020204020204" pitchFamily="34" charset="-122"/>
                  </a:rPr>
                  <a:t>客户来自于哪？</a:t>
                </a:r>
                <a:endParaRPr lang="zh-CN" altLang="en-US" sz="800" dirty="0">
                  <a:solidFill>
                    <a:prstClr val="black"/>
                  </a:solidFill>
                  <a:latin typeface="微软雅黑" panose="020B0503020204020204" pitchFamily="34" charset="-122"/>
                </a:endParaRPr>
              </a:p>
            </p:txBody>
          </p:sp>
          <p:pic>
            <p:nvPicPr>
              <p:cNvPr id="139" name="图片 138"/>
              <p:cNvPicPr>
                <a:picLocks noChangeAspect="1"/>
              </p:cNvPicPr>
              <p:nvPr/>
            </p:nvPicPr>
            <p:blipFill>
              <a:blip r:embed="rId8" cstate="email">
                <a:extLst>
                  <a:ext uri="{28A0092B-C50C-407E-A947-70E740481C1C}">
                    <a14:useLocalDpi xmlns="" xmlns:a14="http://schemas.microsoft.com/office/drawing/2010/main"/>
                  </a:ext>
                </a:extLst>
              </a:blip>
              <a:stretch>
                <a:fillRect/>
              </a:stretch>
            </p:blipFill>
            <p:spPr>
              <a:xfrm>
                <a:off x="5412587" y="4381999"/>
                <a:ext cx="1309396" cy="501804"/>
              </a:xfrm>
              <a:prstGeom prst="rect">
                <a:avLst/>
              </a:prstGeom>
            </p:spPr>
          </p:pic>
        </p:grpSp>
        <p:grpSp>
          <p:nvGrpSpPr>
            <p:cNvPr id="131" name="组合 64"/>
            <p:cNvGrpSpPr/>
            <p:nvPr/>
          </p:nvGrpSpPr>
          <p:grpSpPr>
            <a:xfrm>
              <a:off x="6927719" y="3916911"/>
              <a:ext cx="1525751" cy="1115889"/>
              <a:chOff x="6912328" y="4038359"/>
              <a:chExt cx="1525751" cy="1115889"/>
            </a:xfrm>
          </p:grpSpPr>
          <p:sp>
            <p:nvSpPr>
              <p:cNvPr id="132" name="圆角矩形 131"/>
              <p:cNvSpPr/>
              <p:nvPr/>
            </p:nvSpPr>
            <p:spPr>
              <a:xfrm>
                <a:off x="6962079" y="4038360"/>
                <a:ext cx="1476000" cy="1115888"/>
              </a:xfrm>
              <a:prstGeom prst="roundRect">
                <a:avLst>
                  <a:gd name="adj" fmla="val 1098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3" name="TextBox 62"/>
              <p:cNvSpPr txBox="1"/>
              <p:nvPr/>
            </p:nvSpPr>
            <p:spPr>
              <a:xfrm>
                <a:off x="7024057" y="4038359"/>
                <a:ext cx="1386791" cy="276999"/>
              </a:xfrm>
              <a:prstGeom prst="rect">
                <a:avLst/>
              </a:prstGeom>
              <a:noFill/>
            </p:spPr>
            <p:txBody>
              <a:bodyPr wrap="square" rtlCol="0">
                <a:spAutoFit/>
              </a:bodyPr>
              <a:lstStyle/>
              <a:p>
                <a:pPr algn="ctr"/>
                <a:r>
                  <a:rPr lang="zh-CN" altLang="en-US" sz="1200" b="1">
                    <a:solidFill>
                      <a:prstClr val="black"/>
                    </a:solidFill>
                    <a:latin typeface="微软雅黑" panose="020B0503020204020204" pitchFamily="34" charset="-122"/>
                  </a:rPr>
                  <a:t>属性</a:t>
                </a:r>
                <a:r>
                  <a:rPr lang="zh-CN" altLang="en-US" sz="1200" b="1" smtClean="0">
                    <a:solidFill>
                      <a:prstClr val="black"/>
                    </a:solidFill>
                    <a:latin typeface="微软雅黑" panose="020B0503020204020204" pitchFamily="34" charset="-122"/>
                  </a:rPr>
                  <a:t>分析</a:t>
                </a:r>
                <a:endParaRPr lang="zh-CN" altLang="en-US" sz="1200" b="1" dirty="0">
                  <a:solidFill>
                    <a:prstClr val="black"/>
                  </a:solidFill>
                  <a:latin typeface="微软雅黑" panose="020B0503020204020204" pitchFamily="34" charset="-122"/>
                </a:endParaRPr>
              </a:p>
            </p:txBody>
          </p:sp>
          <p:sp>
            <p:nvSpPr>
              <p:cNvPr id="134" name="TextBox 62"/>
              <p:cNvSpPr txBox="1"/>
              <p:nvPr/>
            </p:nvSpPr>
            <p:spPr>
              <a:xfrm>
                <a:off x="6912328" y="4884784"/>
                <a:ext cx="1513943" cy="215444"/>
              </a:xfrm>
              <a:prstGeom prst="rect">
                <a:avLst/>
              </a:prstGeom>
              <a:noFill/>
            </p:spPr>
            <p:txBody>
              <a:bodyPr wrap="square" rtlCol="0">
                <a:spAutoFit/>
              </a:bodyPr>
              <a:lstStyle/>
              <a:p>
                <a:pPr algn="ctr"/>
                <a:r>
                  <a:rPr lang="zh-CN" altLang="en-US" sz="800" dirty="0">
                    <a:solidFill>
                      <a:prstClr val="black"/>
                    </a:solidFill>
                    <a:latin typeface="微软雅黑" panose="020B0503020204020204" pitchFamily="34" charset="-122"/>
                  </a:rPr>
                  <a:t>富裕程度、性别、年龄、</a:t>
                </a:r>
                <a:r>
                  <a:rPr lang="zh-CN" altLang="en-US" sz="800" dirty="0" smtClean="0">
                    <a:solidFill>
                      <a:prstClr val="black"/>
                    </a:solidFill>
                    <a:latin typeface="微软雅黑" panose="020B0503020204020204" pitchFamily="34" charset="-122"/>
                  </a:rPr>
                  <a:t>偏好</a:t>
                </a:r>
                <a:endParaRPr lang="zh-CN" altLang="en-US" sz="800" dirty="0">
                  <a:solidFill>
                    <a:prstClr val="black"/>
                  </a:solidFill>
                  <a:latin typeface="微软雅黑" panose="020B0503020204020204" pitchFamily="34" charset="-122"/>
                </a:endParaRPr>
              </a:p>
            </p:txBody>
          </p:sp>
          <p:pic>
            <p:nvPicPr>
              <p:cNvPr id="135" name="图片 134"/>
              <p:cNvPicPr>
                <a:picLocks noChangeAspect="1"/>
              </p:cNvPicPr>
              <p:nvPr/>
            </p:nvPicPr>
            <p:blipFill>
              <a:blip r:embed="rId9" cstate="email">
                <a:extLst>
                  <a:ext uri="{28A0092B-C50C-407E-A947-70E740481C1C}">
                    <a14:useLocalDpi xmlns="" xmlns:a14="http://schemas.microsoft.com/office/drawing/2010/main"/>
                  </a:ext>
                </a:extLst>
              </a:blip>
              <a:stretch>
                <a:fillRect/>
              </a:stretch>
            </p:blipFill>
            <p:spPr>
              <a:xfrm>
                <a:off x="7122060" y="4255817"/>
                <a:ext cx="1094477" cy="574947"/>
              </a:xfrm>
              <a:prstGeom prst="rect">
                <a:avLst/>
              </a:prstGeom>
            </p:spPr>
          </p:pic>
        </p:grpSp>
      </p:grpSp>
      <p:pic>
        <p:nvPicPr>
          <p:cNvPr id="158" name="图片 157"/>
          <p:cNvPicPr>
            <a:picLocks noChangeAspect="1"/>
          </p:cNvPicPr>
          <p:nvPr/>
        </p:nvPicPr>
        <p:blipFill>
          <a:blip r:embed="rId10" cstate="print">
            <a:extLst>
              <a:ext uri="{28A0092B-C50C-407E-A947-70E740481C1C}">
                <a14:useLocalDpi xmlns="" xmlns:a14="http://schemas.microsoft.com/office/drawing/2010/main" val="0"/>
              </a:ext>
            </a:extLst>
          </a:blip>
          <a:stretch>
            <a:fillRect/>
          </a:stretch>
        </p:blipFill>
        <p:spPr>
          <a:xfrm>
            <a:off x="2124868" y="2001843"/>
            <a:ext cx="1654969" cy="12899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 xmlns:p14="http://schemas.microsoft.com/office/powerpoint/2010/main" val="28979684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pPr>
              <a:defRPr/>
            </a:pPr>
            <a:fld id="{9F43E43D-FE4F-4CAD-BB92-0DD8E365BB27}" type="slidenum">
              <a:rPr lang="zh-CN" altLang="en-US" smtClean="0"/>
              <a:pPr>
                <a:defRPr/>
              </a:pPr>
              <a:t>59</a:t>
            </a:fld>
            <a:endParaRPr lang="en-US" altLang="zh-CN"/>
          </a:p>
        </p:txBody>
      </p:sp>
      <p:sp>
        <p:nvSpPr>
          <p:cNvPr id="3" name="标题 2"/>
          <p:cNvSpPr txBox="1">
            <a:spLocks/>
          </p:cNvSpPr>
          <p:nvPr/>
        </p:nvSpPr>
        <p:spPr>
          <a:xfrm>
            <a:off x="628656" y="140921"/>
            <a:ext cx="6801317" cy="473447"/>
          </a:xfrm>
          <a:prstGeom prst="rect">
            <a:avLst/>
          </a:prstGeom>
        </p:spPr>
        <p:txBody>
          <a:bodyPr anchor="ctr"/>
          <a:lstStyle>
            <a:lvl1pPr algn="l" defTabSz="685732" rtl="0" eaLnBrk="1" latinLnBrk="0" hangingPunct="1">
              <a:lnSpc>
                <a:spcPct val="90000"/>
              </a:lnSpc>
              <a:spcBef>
                <a:spcPct val="0"/>
              </a:spcBef>
              <a:buNone/>
              <a:defRPr kumimoji="0" lang="zh-CN" altLang="en-US" sz="2300" b="1" i="0" u="none" strike="noStrike" kern="1200" cap="none" spc="0" normalizeH="0" baseline="0" dirty="0" smtClean="0">
                <a:ln>
                  <a:noFill/>
                </a:ln>
                <a:solidFill>
                  <a:schemeClr val="tx1"/>
                </a:solidFill>
                <a:effectLst/>
                <a:uLnTx/>
                <a:uFillTx/>
                <a:latin typeface="+mj-ea"/>
                <a:ea typeface="+mj-ea"/>
                <a:cs typeface="+mj-cs"/>
              </a:defRPr>
            </a:lvl1pPr>
          </a:lstStyle>
          <a:p>
            <a:pPr defTabSz="914265"/>
            <a:r>
              <a:rPr kumimoji="1" lang="en-US" altLang="zh-CN" sz="2000" kern="0" dirty="0" smtClean="0"/>
              <a:t>6.2</a:t>
            </a:r>
            <a:r>
              <a:rPr kumimoji="1" lang="zh-CN" altLang="en-US" sz="2000" kern="0" dirty="0" smtClean="0"/>
              <a:t>、</a:t>
            </a:r>
            <a:r>
              <a:rPr kumimoji="1" lang="zh-CN" altLang="en-US" sz="2000" kern="0" dirty="0" smtClean="0">
                <a:solidFill>
                  <a:prstClr val="black"/>
                </a:solidFill>
              </a:rPr>
              <a:t>案例</a:t>
            </a:r>
            <a:r>
              <a:rPr kumimoji="1" lang="en-US" altLang="zh-CN" sz="2000" kern="0" dirty="0">
                <a:solidFill>
                  <a:prstClr val="black"/>
                </a:solidFill>
              </a:rPr>
              <a:t>-</a:t>
            </a:r>
            <a:r>
              <a:rPr kumimoji="1" lang="zh-CN" altLang="en-US" sz="2000" kern="0" dirty="0">
                <a:solidFill>
                  <a:prstClr val="black"/>
                </a:solidFill>
              </a:rPr>
              <a:t>联通营业厅选址</a:t>
            </a:r>
            <a:endParaRPr kumimoji="1" lang="zh-CN" altLang="en-US" sz="2000" kern="0" dirty="0">
              <a:solidFill>
                <a:srgbClr val="FF0000"/>
              </a:solidFill>
            </a:endParaRPr>
          </a:p>
        </p:txBody>
      </p:sp>
      <p:pic>
        <p:nvPicPr>
          <p:cNvPr id="4" name="Picture 2"/>
          <p:cNvPicPr>
            <a:picLocks noChangeAspect="1" noChangeArrowheads="1"/>
          </p:cNvPicPr>
          <p:nvPr/>
        </p:nvPicPr>
        <p:blipFill rotWithShape="1">
          <a:blip r:embed="rId2">
            <a:extLst>
              <a:ext uri="{28A0092B-C50C-407E-A947-70E740481C1C}">
                <a14:useLocalDpi xmlns="" xmlns:a14="http://schemas.microsoft.com/office/drawing/2010/main" val="0"/>
              </a:ext>
            </a:extLst>
          </a:blip>
          <a:srcRect l="11030" t="25173" r="11859" b="4862"/>
          <a:stretch/>
        </p:blipFill>
        <p:spPr bwMode="auto">
          <a:xfrm>
            <a:off x="0" y="928265"/>
            <a:ext cx="6799752" cy="346873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TextBox 35"/>
          <p:cNvSpPr txBox="1"/>
          <p:nvPr/>
        </p:nvSpPr>
        <p:spPr>
          <a:xfrm>
            <a:off x="5554305" y="4663740"/>
            <a:ext cx="1066318" cy="338554"/>
          </a:xfrm>
          <a:prstGeom prst="rect">
            <a:avLst/>
          </a:prstGeom>
          <a:noFill/>
        </p:spPr>
        <p:txBody>
          <a:bodyPr wrap="none" lIns="91436" tIns="45718" rIns="91436" bIns="45718" rtlCol="0" anchor="ctr">
            <a:spAutoFit/>
          </a:bodyPr>
          <a:lstStyle/>
          <a:p>
            <a:pPr algn="ctr" defTabSz="914355">
              <a:defRPr/>
            </a:pPr>
            <a:r>
              <a:rPr lang="zh-CN" altLang="en-US" sz="1600" b="1" i="1" kern="0" dirty="0">
                <a:solidFill>
                  <a:srgbClr val="C00000"/>
                </a:solidFill>
                <a:latin typeface="Microsoft YaHei" charset="-122"/>
                <a:cs typeface="Microsoft YaHei" charset="-122"/>
              </a:rPr>
              <a:t>量化评估 </a:t>
            </a:r>
            <a:endParaRPr lang="en-US" sz="1600" b="1" i="1" kern="0" dirty="0">
              <a:solidFill>
                <a:srgbClr val="C00000"/>
              </a:solidFill>
              <a:latin typeface="Microsoft YaHei" charset="-122"/>
              <a:cs typeface="Microsoft YaHei" charset="-122"/>
            </a:endParaRPr>
          </a:p>
        </p:txBody>
      </p:sp>
      <p:sp>
        <p:nvSpPr>
          <p:cNvPr id="6" name="TextBox 36"/>
          <p:cNvSpPr txBox="1"/>
          <p:nvPr/>
        </p:nvSpPr>
        <p:spPr>
          <a:xfrm>
            <a:off x="966241" y="4663740"/>
            <a:ext cx="1005403" cy="338554"/>
          </a:xfrm>
          <a:prstGeom prst="rect">
            <a:avLst/>
          </a:prstGeom>
          <a:noFill/>
        </p:spPr>
        <p:txBody>
          <a:bodyPr wrap="none" lIns="91436" tIns="45718" rIns="91436" bIns="45718" rtlCol="0" anchor="ctr">
            <a:spAutoFit/>
          </a:bodyPr>
          <a:lstStyle/>
          <a:p>
            <a:pPr algn="ctr" defTabSz="914355">
              <a:defRPr/>
            </a:pPr>
            <a:r>
              <a:rPr lang="zh-CN" altLang="en-US" sz="1600" b="1" i="1" kern="0" dirty="0">
                <a:solidFill>
                  <a:srgbClr val="C00000"/>
                </a:solidFill>
                <a:latin typeface="Microsoft YaHei" charset="-122"/>
                <a:cs typeface="Microsoft YaHei" charset="-122"/>
              </a:rPr>
              <a:t>数据规范</a:t>
            </a:r>
            <a:endParaRPr lang="en-US" sz="1600" b="1" i="1" kern="0" dirty="0">
              <a:solidFill>
                <a:srgbClr val="C00000"/>
              </a:solidFill>
              <a:latin typeface="Microsoft YaHei" charset="-122"/>
              <a:cs typeface="Microsoft YaHei" charset="-122"/>
            </a:endParaRPr>
          </a:p>
        </p:txBody>
      </p:sp>
      <p:sp>
        <p:nvSpPr>
          <p:cNvPr id="7" name="TextBox 37"/>
          <p:cNvSpPr txBox="1"/>
          <p:nvPr/>
        </p:nvSpPr>
        <p:spPr>
          <a:xfrm>
            <a:off x="4020143" y="4663740"/>
            <a:ext cx="1005403" cy="338554"/>
          </a:xfrm>
          <a:prstGeom prst="rect">
            <a:avLst/>
          </a:prstGeom>
          <a:noFill/>
        </p:spPr>
        <p:txBody>
          <a:bodyPr wrap="none" lIns="91436" tIns="45718" rIns="91436" bIns="45718" rtlCol="0" anchor="ctr">
            <a:spAutoFit/>
          </a:bodyPr>
          <a:lstStyle/>
          <a:p>
            <a:pPr algn="ctr" defTabSz="914355">
              <a:defRPr/>
            </a:pPr>
            <a:r>
              <a:rPr lang="zh-CN" altLang="en-US" sz="1600" b="1" i="1" kern="0" dirty="0">
                <a:solidFill>
                  <a:srgbClr val="C00000"/>
                </a:solidFill>
                <a:latin typeface="Microsoft YaHei" charset="-122"/>
                <a:cs typeface="Microsoft YaHei" charset="-122"/>
              </a:rPr>
              <a:t>结合实际</a:t>
            </a:r>
            <a:endParaRPr lang="en-US" sz="1600" b="1" i="1" kern="0" dirty="0">
              <a:solidFill>
                <a:srgbClr val="C00000"/>
              </a:solidFill>
              <a:latin typeface="Microsoft YaHei" charset="-122"/>
              <a:cs typeface="Microsoft YaHei" charset="-122"/>
            </a:endParaRPr>
          </a:p>
        </p:txBody>
      </p:sp>
      <p:sp>
        <p:nvSpPr>
          <p:cNvPr id="8" name="TextBox 38"/>
          <p:cNvSpPr txBox="1"/>
          <p:nvPr/>
        </p:nvSpPr>
        <p:spPr>
          <a:xfrm>
            <a:off x="2493192" y="4663740"/>
            <a:ext cx="1005403" cy="338554"/>
          </a:xfrm>
          <a:prstGeom prst="rect">
            <a:avLst/>
          </a:prstGeom>
          <a:noFill/>
        </p:spPr>
        <p:txBody>
          <a:bodyPr wrap="none" lIns="91436" tIns="45718" rIns="91436" bIns="45718" rtlCol="0" anchor="ctr">
            <a:spAutoFit/>
          </a:bodyPr>
          <a:lstStyle/>
          <a:p>
            <a:pPr algn="ctr" defTabSz="914355">
              <a:defRPr/>
            </a:pPr>
            <a:r>
              <a:rPr lang="zh-CN" altLang="en-US" sz="1600" b="1" i="1" kern="0" dirty="0">
                <a:solidFill>
                  <a:srgbClr val="C00000"/>
                </a:solidFill>
                <a:latin typeface="Microsoft YaHei" charset="-122"/>
                <a:cs typeface="Microsoft YaHei" charset="-122"/>
              </a:rPr>
              <a:t>节约成本</a:t>
            </a:r>
            <a:endParaRPr lang="en-US" sz="1600" b="1" i="1" kern="0" dirty="0">
              <a:solidFill>
                <a:srgbClr val="C00000"/>
              </a:solidFill>
              <a:latin typeface="Microsoft YaHei" charset="-122"/>
              <a:cs typeface="Microsoft YaHei" charset="-122"/>
            </a:endParaRPr>
          </a:p>
        </p:txBody>
      </p:sp>
      <p:sp>
        <p:nvSpPr>
          <p:cNvPr id="9" name="TextBox 39"/>
          <p:cNvSpPr txBox="1"/>
          <p:nvPr/>
        </p:nvSpPr>
        <p:spPr>
          <a:xfrm>
            <a:off x="7149385" y="4663740"/>
            <a:ext cx="1005403" cy="338554"/>
          </a:xfrm>
          <a:prstGeom prst="rect">
            <a:avLst/>
          </a:prstGeom>
          <a:noFill/>
        </p:spPr>
        <p:txBody>
          <a:bodyPr wrap="none" lIns="91436" tIns="45718" rIns="91436" bIns="45718" rtlCol="0" anchor="ctr">
            <a:spAutoFit/>
          </a:bodyPr>
          <a:lstStyle/>
          <a:p>
            <a:pPr algn="ctr" defTabSz="914355">
              <a:defRPr/>
            </a:pPr>
            <a:r>
              <a:rPr lang="zh-CN" altLang="en-US" sz="1600" b="1" i="1" kern="0" dirty="0">
                <a:solidFill>
                  <a:srgbClr val="C00000"/>
                </a:solidFill>
                <a:latin typeface="Microsoft YaHei" charset="-122"/>
                <a:cs typeface="Microsoft YaHei" charset="-122"/>
              </a:rPr>
              <a:t>可视直观</a:t>
            </a:r>
            <a:endParaRPr lang="en-US" sz="1600" b="1" i="1" kern="0" dirty="0">
              <a:solidFill>
                <a:srgbClr val="C00000"/>
              </a:solidFill>
              <a:latin typeface="Microsoft YaHei" charset="-122"/>
              <a:cs typeface="Microsoft YaHei" charset="-122"/>
            </a:endParaRPr>
          </a:p>
        </p:txBody>
      </p:sp>
      <p:pic>
        <p:nvPicPr>
          <p:cNvPr id="10" name="Picture 18"/>
          <p:cNvPicPr>
            <a:picLocks noChangeAspect="1"/>
          </p:cNvPicPr>
          <p:nvPr/>
        </p:nvPicPr>
        <p:blipFill>
          <a:blip r:embed="rId3"/>
          <a:stretch>
            <a:fillRect/>
          </a:stretch>
        </p:blipFill>
        <p:spPr>
          <a:xfrm>
            <a:off x="6497355" y="785948"/>
            <a:ext cx="2646646" cy="1281969"/>
          </a:xfrm>
          <a:prstGeom prst="rect">
            <a:avLst/>
          </a:prstGeom>
        </p:spPr>
      </p:pic>
      <p:sp>
        <p:nvSpPr>
          <p:cNvPr id="11" name="Up Arrow 13"/>
          <p:cNvSpPr/>
          <p:nvPr/>
        </p:nvSpPr>
        <p:spPr>
          <a:xfrm>
            <a:off x="6755244" y="2351619"/>
            <a:ext cx="599296" cy="594373"/>
          </a:xfrm>
          <a:prstGeom prst="upArrow">
            <a:avLst/>
          </a:prstGeom>
          <a:gradFill rotWithShape="1">
            <a:gsLst>
              <a:gs pos="0">
                <a:srgbClr val="9BBB59">
                  <a:hueOff val="0"/>
                  <a:satOff val="0"/>
                  <a:lumOff val="0"/>
                  <a:alphaOff val="0"/>
                  <a:shade val="51000"/>
                  <a:satMod val="130000"/>
                </a:srgbClr>
              </a:gs>
              <a:gs pos="80000">
                <a:srgbClr val="9BBB59">
                  <a:hueOff val="0"/>
                  <a:satOff val="0"/>
                  <a:lumOff val="0"/>
                  <a:alphaOff val="0"/>
                  <a:shade val="93000"/>
                  <a:satMod val="130000"/>
                </a:srgbClr>
              </a:gs>
              <a:gs pos="100000">
                <a:srgbClr val="9BBB59">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p:spPr>
      </p:sp>
      <p:sp>
        <p:nvSpPr>
          <p:cNvPr id="12" name="Freeform 14"/>
          <p:cNvSpPr/>
          <p:nvPr/>
        </p:nvSpPr>
        <p:spPr>
          <a:xfrm>
            <a:off x="7287863" y="2127106"/>
            <a:ext cx="1900647" cy="1177850"/>
          </a:xfrm>
          <a:custGeom>
            <a:avLst/>
            <a:gdLst>
              <a:gd name="connsiteX0" fmla="*/ 0 w 2661415"/>
              <a:gd name="connsiteY0" fmla="*/ 0 h 1288000"/>
              <a:gd name="connsiteX1" fmla="*/ 2661415 w 2661415"/>
              <a:gd name="connsiteY1" fmla="*/ 0 h 1288000"/>
              <a:gd name="connsiteX2" fmla="*/ 2661415 w 2661415"/>
              <a:gd name="connsiteY2" fmla="*/ 1288000 h 1288000"/>
              <a:gd name="connsiteX3" fmla="*/ 0 w 2661415"/>
              <a:gd name="connsiteY3" fmla="*/ 1288000 h 1288000"/>
              <a:gd name="connsiteX4" fmla="*/ 0 w 2661415"/>
              <a:gd name="connsiteY4" fmla="*/ 0 h 128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415" h="1288000">
                <a:moveTo>
                  <a:pt x="0" y="0"/>
                </a:moveTo>
                <a:lnTo>
                  <a:pt x="2661415" y="0"/>
                </a:lnTo>
                <a:lnTo>
                  <a:pt x="2661415" y="1288000"/>
                </a:lnTo>
                <a:lnTo>
                  <a:pt x="0" y="1288000"/>
                </a:lnTo>
                <a:lnTo>
                  <a:pt x="0" y="0"/>
                </a:lnTo>
                <a:close/>
              </a:path>
            </a:pathLst>
          </a:custGeom>
          <a:noFill/>
          <a:ln>
            <a:noFill/>
          </a:ln>
          <a:effectLst/>
        </p:spPr>
        <p:txBody>
          <a:bodyPr spcFirstLastPara="0" vert="horz" wrap="square" lIns="135122" tIns="0" rIns="135122" bIns="135122" numCol="1" spcCol="1270" anchor="ctr" anchorCtr="0">
            <a:noAutofit/>
          </a:bodyPr>
          <a:lstStyle/>
          <a:p>
            <a:pPr defTabSz="844508">
              <a:lnSpc>
                <a:spcPct val="90000"/>
              </a:lnSpc>
              <a:spcBef>
                <a:spcPct val="0"/>
              </a:spcBef>
              <a:spcAft>
                <a:spcPct val="35000"/>
              </a:spcAft>
              <a:defRPr/>
            </a:pPr>
            <a:r>
              <a:rPr lang="zh-CN" altLang="en-US" dirty="0">
                <a:solidFill>
                  <a:sysClr val="windowText" lastClr="000000">
                    <a:hueOff val="0"/>
                    <a:satOff val="0"/>
                    <a:lumOff val="0"/>
                    <a:alphaOff val="0"/>
                  </a:sysClr>
                </a:solidFill>
                <a:latin typeface="Microsoft YaHei" charset="-122"/>
                <a:cs typeface="Microsoft YaHei" charset="-122"/>
              </a:rPr>
              <a:t>单个营业厅年业务收入增加</a:t>
            </a:r>
            <a:r>
              <a:rPr lang="en-US" altLang="zh-CN" b="1" dirty="0">
                <a:solidFill>
                  <a:srgbClr val="00B050"/>
                </a:solidFill>
                <a:latin typeface="Microsoft YaHei" charset="-122"/>
                <a:cs typeface="Microsoft YaHei" charset="-122"/>
              </a:rPr>
              <a:t>20%</a:t>
            </a:r>
            <a:endParaRPr lang="en-US" b="1" dirty="0">
              <a:solidFill>
                <a:srgbClr val="00B050"/>
              </a:solidFill>
              <a:latin typeface="Microsoft YaHei" charset="-122"/>
              <a:cs typeface="Microsoft YaHei" charset="-122"/>
            </a:endParaRPr>
          </a:p>
        </p:txBody>
      </p:sp>
      <p:sp>
        <p:nvSpPr>
          <p:cNvPr id="13" name="Down Arrow 15"/>
          <p:cNvSpPr/>
          <p:nvPr/>
        </p:nvSpPr>
        <p:spPr>
          <a:xfrm>
            <a:off x="6776979" y="3254659"/>
            <a:ext cx="619026" cy="588926"/>
          </a:xfrm>
          <a:prstGeom prst="downArrow">
            <a:avLst/>
          </a:prstGeom>
          <a:gradFill rotWithShape="1">
            <a:gsLst>
              <a:gs pos="0">
                <a:srgbClr val="C00000"/>
              </a:gs>
              <a:gs pos="80000">
                <a:srgbClr val="DD462F"/>
              </a:gs>
              <a:gs pos="100000">
                <a:srgbClr val="FF7C80"/>
              </a:gs>
            </a:gsLst>
            <a:lin ang="16200000" scaled="0"/>
          </a:gradFill>
          <a:ln>
            <a:noFill/>
          </a:ln>
          <a:effectLst>
            <a:outerShdw blurRad="40000" dist="23000" dir="5400000" rotWithShape="0">
              <a:srgbClr val="000000">
                <a:alpha val="35000"/>
              </a:srgbClr>
            </a:outerShdw>
          </a:effectLst>
        </p:spPr>
      </p:sp>
      <p:sp>
        <p:nvSpPr>
          <p:cNvPr id="14" name="Freeform 16"/>
          <p:cNvSpPr/>
          <p:nvPr/>
        </p:nvSpPr>
        <p:spPr>
          <a:xfrm>
            <a:off x="7336528" y="3140349"/>
            <a:ext cx="1714500" cy="883399"/>
          </a:xfrm>
          <a:custGeom>
            <a:avLst/>
            <a:gdLst>
              <a:gd name="connsiteX0" fmla="*/ 0 w 3273754"/>
              <a:gd name="connsiteY0" fmla="*/ 0 h 1288000"/>
              <a:gd name="connsiteX1" fmla="*/ 3273754 w 3273754"/>
              <a:gd name="connsiteY1" fmla="*/ 0 h 1288000"/>
              <a:gd name="connsiteX2" fmla="*/ 3273754 w 3273754"/>
              <a:gd name="connsiteY2" fmla="*/ 1288000 h 1288000"/>
              <a:gd name="connsiteX3" fmla="*/ 0 w 3273754"/>
              <a:gd name="connsiteY3" fmla="*/ 1288000 h 1288000"/>
              <a:gd name="connsiteX4" fmla="*/ 0 w 3273754"/>
              <a:gd name="connsiteY4" fmla="*/ 0 h 128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754" h="1288000">
                <a:moveTo>
                  <a:pt x="0" y="0"/>
                </a:moveTo>
                <a:lnTo>
                  <a:pt x="3273754" y="0"/>
                </a:lnTo>
                <a:lnTo>
                  <a:pt x="3273754" y="1288000"/>
                </a:lnTo>
                <a:lnTo>
                  <a:pt x="0" y="1288000"/>
                </a:lnTo>
                <a:lnTo>
                  <a:pt x="0" y="0"/>
                </a:lnTo>
                <a:close/>
              </a:path>
            </a:pathLst>
          </a:custGeom>
          <a:noFill/>
          <a:ln>
            <a:noFill/>
          </a:ln>
          <a:effectLst/>
        </p:spPr>
        <p:txBody>
          <a:bodyPr spcFirstLastPara="0" vert="horz" wrap="square" lIns="135122" tIns="0" rIns="135122" bIns="135122" numCol="1" spcCol="1270" anchor="ctr" anchorCtr="0">
            <a:noAutofit/>
          </a:bodyPr>
          <a:lstStyle/>
          <a:p>
            <a:pPr defTabSz="844508">
              <a:lnSpc>
                <a:spcPct val="90000"/>
              </a:lnSpc>
              <a:spcBef>
                <a:spcPct val="0"/>
              </a:spcBef>
              <a:spcAft>
                <a:spcPct val="35000"/>
              </a:spcAft>
              <a:defRPr/>
            </a:pPr>
            <a:r>
              <a:rPr lang="zh-CN" altLang="en-US" dirty="0">
                <a:solidFill>
                  <a:sysClr val="windowText" lastClr="000000">
                    <a:hueOff val="0"/>
                    <a:satOff val="0"/>
                    <a:lumOff val="0"/>
                    <a:alphaOff val="0"/>
                  </a:sysClr>
                </a:solidFill>
                <a:latin typeface="Microsoft YaHei" charset="-122"/>
                <a:cs typeface="Microsoft YaHei" charset="-122"/>
              </a:rPr>
              <a:t>决策时间缩短</a:t>
            </a:r>
            <a:r>
              <a:rPr lang="en-US" altLang="zh-CN" dirty="0">
                <a:solidFill>
                  <a:sysClr val="windowText" lastClr="000000">
                    <a:hueOff val="0"/>
                    <a:satOff val="0"/>
                    <a:lumOff val="0"/>
                    <a:alphaOff val="0"/>
                  </a:sysClr>
                </a:solidFill>
                <a:latin typeface="Microsoft YaHei" charset="-122"/>
                <a:cs typeface="Microsoft YaHei" charset="-122"/>
              </a:rPr>
              <a:t>70%</a:t>
            </a:r>
            <a:r>
              <a:rPr lang="zh-CN" altLang="en-US" dirty="0">
                <a:solidFill>
                  <a:sysClr val="windowText" lastClr="000000">
                    <a:hueOff val="0"/>
                    <a:satOff val="0"/>
                    <a:lumOff val="0"/>
                    <a:alphaOff val="0"/>
                  </a:sysClr>
                </a:solidFill>
                <a:latin typeface="Microsoft YaHei" charset="-122"/>
                <a:cs typeface="Microsoft YaHei" charset="-122"/>
              </a:rPr>
              <a:t>，营业厅建设周期</a:t>
            </a:r>
            <a:r>
              <a:rPr lang="zh-CN" altLang="en-US" b="1" dirty="0">
                <a:solidFill>
                  <a:srgbClr val="C00000"/>
                </a:solidFill>
                <a:latin typeface="Microsoft YaHei" charset="-122"/>
                <a:cs typeface="Microsoft YaHei" charset="-122"/>
              </a:rPr>
              <a:t>缩短</a:t>
            </a:r>
            <a:r>
              <a:rPr lang="en-US" altLang="zh-CN" b="1" dirty="0">
                <a:solidFill>
                  <a:srgbClr val="C00000"/>
                </a:solidFill>
                <a:latin typeface="Microsoft YaHei" charset="-122"/>
                <a:cs typeface="Microsoft YaHei" charset="-122"/>
              </a:rPr>
              <a:t>2</a:t>
            </a:r>
            <a:r>
              <a:rPr lang="zh-CN" altLang="en-US" b="1" dirty="0">
                <a:solidFill>
                  <a:srgbClr val="C00000"/>
                </a:solidFill>
                <a:latin typeface="Microsoft YaHei" charset="-122"/>
                <a:cs typeface="Microsoft YaHei" charset="-122"/>
              </a:rPr>
              <a:t>个月</a:t>
            </a:r>
            <a:endParaRPr lang="en-US" b="1" dirty="0">
              <a:solidFill>
                <a:srgbClr val="C00000"/>
              </a:solidFill>
              <a:latin typeface="Microsoft YaHei" charset="-122"/>
              <a:cs typeface="Microsoft YaHei" charset="-122"/>
            </a:endParaRPr>
          </a:p>
        </p:txBody>
      </p:sp>
    </p:spTree>
    <p:extLst>
      <p:ext uri="{BB962C8B-B14F-4D97-AF65-F5344CB8AC3E}">
        <p14:creationId xmlns="" xmlns:p14="http://schemas.microsoft.com/office/powerpoint/2010/main" val="3262995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kern="0" dirty="0">
                <a:solidFill>
                  <a:schemeClr val="tx1">
                    <a:lumMod val="95000"/>
                    <a:lumOff val="5000"/>
                  </a:schemeClr>
                </a:solidFill>
              </a:rPr>
              <a:t>4</a:t>
            </a:r>
            <a:r>
              <a:rPr kumimoji="1" lang="zh-CN" altLang="en-US" kern="0" dirty="0">
                <a:solidFill>
                  <a:schemeClr val="tx1">
                    <a:lumMod val="95000"/>
                    <a:lumOff val="5000"/>
                  </a:schemeClr>
                </a:solidFill>
              </a:rPr>
              <a:t>、</a:t>
            </a:r>
            <a:r>
              <a:rPr lang="zh-CN" altLang="en-US" dirty="0">
                <a:solidFill>
                  <a:schemeClr val="tx1">
                    <a:lumMod val="95000"/>
                    <a:lumOff val="5000"/>
                  </a:schemeClr>
                </a:solidFill>
              </a:rPr>
              <a:t>中国联通大数据优势</a:t>
            </a:r>
            <a:r>
              <a:rPr lang="en-US" altLang="zh-CN" dirty="0">
                <a:solidFill>
                  <a:schemeClr val="tx1">
                    <a:lumMod val="95000"/>
                    <a:lumOff val="5000"/>
                  </a:schemeClr>
                </a:solidFill>
              </a:rPr>
              <a:t>-</a:t>
            </a:r>
            <a:r>
              <a:rPr lang="zh-CN" altLang="en-US" dirty="0">
                <a:solidFill>
                  <a:schemeClr val="tx1">
                    <a:lumMod val="95000"/>
                    <a:lumOff val="5000"/>
                  </a:schemeClr>
                </a:solidFill>
              </a:rPr>
              <a:t>数据一点</a:t>
            </a:r>
            <a:r>
              <a:rPr lang="zh-CN" altLang="en-US" dirty="0" smtClean="0">
                <a:solidFill>
                  <a:schemeClr val="tx1">
                    <a:lumMod val="95000"/>
                    <a:lumOff val="5000"/>
                  </a:schemeClr>
                </a:solidFill>
              </a:rPr>
              <a:t>集中</a:t>
            </a:r>
            <a:endParaRPr kumimoji="1" lang="zh-CN" altLang="en-US" dirty="0"/>
          </a:p>
        </p:txBody>
      </p:sp>
      <p:sp>
        <p:nvSpPr>
          <p:cNvPr id="3" name="立方体 2"/>
          <p:cNvSpPr/>
          <p:nvPr/>
        </p:nvSpPr>
        <p:spPr bwMode="auto">
          <a:xfrm>
            <a:off x="1500171" y="2980612"/>
            <a:ext cx="5592115" cy="933890"/>
          </a:xfrm>
          <a:prstGeom prst="cube">
            <a:avLst>
              <a:gd name="adj" fmla="val 92665"/>
            </a:avLst>
          </a:prstGeom>
          <a:solidFill>
            <a:schemeClr val="bg1">
              <a:lumMod val="85000"/>
            </a:schemeClr>
          </a:solidFill>
          <a:ln w="9525" cap="flat" cmpd="sng" algn="ctr">
            <a:noFill/>
            <a:prstDash val="solid"/>
            <a:round/>
            <a:headEnd type="none" w="med" len="med"/>
            <a:tailEnd type="none" w="med" len="med"/>
          </a:ln>
          <a:effectLst/>
        </p:spPr>
        <p:txBody>
          <a:bodyPr wrap="none" lIns="91428" tIns="45714" rIns="91428" bIns="45714" rtlCol="0" anchor="ctr"/>
          <a:lstStyle/>
          <a:p>
            <a:pPr defTabSz="685063"/>
            <a:endParaRPr lang="zh-CN" altLang="en-US" sz="1600" dirty="0">
              <a:solidFill>
                <a:prstClr val="black"/>
              </a:solidFill>
              <a:latin typeface="微软雅黑"/>
            </a:endParaRPr>
          </a:p>
        </p:txBody>
      </p:sp>
      <p:sp>
        <p:nvSpPr>
          <p:cNvPr id="4" name="圆柱形 4"/>
          <p:cNvSpPr/>
          <p:nvPr/>
        </p:nvSpPr>
        <p:spPr bwMode="auto">
          <a:xfrm>
            <a:off x="683880" y="1214430"/>
            <a:ext cx="357190" cy="357190"/>
          </a:xfrm>
          <a:prstGeom prst="can">
            <a:avLst/>
          </a:prstGeom>
          <a:solidFill>
            <a:schemeClr val="accent5">
              <a:lumMod val="75000"/>
            </a:schemeClr>
          </a:solidFill>
          <a:ln w="9525" cap="flat" cmpd="sng" algn="ctr">
            <a:noFill/>
            <a:prstDash val="solid"/>
            <a:round/>
            <a:headEnd type="none" w="med" len="med"/>
            <a:tailEnd type="none" w="med" len="med"/>
          </a:ln>
          <a:effectLst/>
        </p:spPr>
        <p:txBody>
          <a:bodyPr wrap="none" lIns="91428" tIns="45714" rIns="91428" bIns="45714" rtlCol="0" anchor="ctr"/>
          <a:lstStyle/>
          <a:p>
            <a:pPr algn="ctr" defTabSz="685063" fontAlgn="base">
              <a:spcBef>
                <a:spcPct val="0"/>
              </a:spcBef>
              <a:spcAft>
                <a:spcPct val="0"/>
              </a:spcAft>
            </a:pPr>
            <a:endParaRPr lang="zh-CN" altLang="en-US" sz="1500" dirty="0">
              <a:solidFill>
                <a:srgbClr val="FFFFFF"/>
              </a:solidFill>
              <a:latin typeface="微软雅黑"/>
            </a:endParaRPr>
          </a:p>
        </p:txBody>
      </p:sp>
      <p:sp>
        <p:nvSpPr>
          <p:cNvPr id="5" name="TextBox 5"/>
          <p:cNvSpPr txBox="1"/>
          <p:nvPr/>
        </p:nvSpPr>
        <p:spPr>
          <a:xfrm>
            <a:off x="235455" y="1571624"/>
            <a:ext cx="1210572" cy="246213"/>
          </a:xfrm>
          <a:prstGeom prst="rect">
            <a:avLst/>
          </a:prstGeom>
          <a:noFill/>
        </p:spPr>
        <p:txBody>
          <a:bodyPr wrap="none" lIns="91428" tIns="45714" rIns="91428" bIns="45714" rtlCol="0">
            <a:spAutoFit/>
          </a:bodyPr>
          <a:lstStyle/>
          <a:p>
            <a:pPr defTabSz="685063"/>
            <a:r>
              <a:rPr lang="zh-CN" altLang="en-US" sz="1000" dirty="0">
                <a:solidFill>
                  <a:prstClr val="black">
                    <a:lumMod val="65000"/>
                    <a:lumOff val="35000"/>
                  </a:prstClr>
                </a:solidFill>
                <a:latin typeface="微软雅黑"/>
              </a:rPr>
              <a:t>客户身份信息数据</a:t>
            </a:r>
          </a:p>
        </p:txBody>
      </p:sp>
      <p:sp>
        <p:nvSpPr>
          <p:cNvPr id="6" name="圆柱形 6"/>
          <p:cNvSpPr/>
          <p:nvPr/>
        </p:nvSpPr>
        <p:spPr bwMode="auto">
          <a:xfrm>
            <a:off x="683880" y="1857372"/>
            <a:ext cx="357190" cy="357190"/>
          </a:xfrm>
          <a:prstGeom prst="can">
            <a:avLst/>
          </a:prstGeom>
          <a:solidFill>
            <a:srgbClr val="FFC000"/>
          </a:solidFill>
          <a:ln w="9525" cap="flat" cmpd="sng" algn="ctr">
            <a:noFill/>
            <a:prstDash val="solid"/>
            <a:round/>
            <a:headEnd type="none" w="med" len="med"/>
            <a:tailEnd type="none" w="med" len="med"/>
          </a:ln>
          <a:effectLst/>
        </p:spPr>
        <p:txBody>
          <a:bodyPr wrap="none" lIns="91428" tIns="45714" rIns="91428" bIns="45714" rtlCol="0" anchor="ctr"/>
          <a:lstStyle/>
          <a:p>
            <a:pPr algn="ctr" defTabSz="685063" fontAlgn="base">
              <a:spcBef>
                <a:spcPct val="0"/>
              </a:spcBef>
              <a:spcAft>
                <a:spcPct val="0"/>
              </a:spcAft>
            </a:pPr>
            <a:endParaRPr lang="zh-CN" altLang="en-US" sz="1500" dirty="0">
              <a:solidFill>
                <a:srgbClr val="FFFFFF"/>
              </a:solidFill>
              <a:latin typeface="微软雅黑"/>
            </a:endParaRPr>
          </a:p>
        </p:txBody>
      </p:sp>
      <p:sp>
        <p:nvSpPr>
          <p:cNvPr id="7" name="TextBox 7"/>
          <p:cNvSpPr txBox="1"/>
          <p:nvPr/>
        </p:nvSpPr>
        <p:spPr>
          <a:xfrm>
            <a:off x="330077" y="2214566"/>
            <a:ext cx="1082331" cy="246213"/>
          </a:xfrm>
          <a:prstGeom prst="rect">
            <a:avLst/>
          </a:prstGeom>
          <a:noFill/>
        </p:spPr>
        <p:txBody>
          <a:bodyPr wrap="none" lIns="91428" tIns="45714" rIns="91428" bIns="45714" rtlCol="0">
            <a:spAutoFit/>
          </a:bodyPr>
          <a:lstStyle/>
          <a:p>
            <a:pPr defTabSz="685063"/>
            <a:r>
              <a:rPr lang="zh-CN" altLang="en-US" sz="1000" dirty="0">
                <a:solidFill>
                  <a:prstClr val="black">
                    <a:lumMod val="65000"/>
                    <a:lumOff val="35000"/>
                  </a:prstClr>
                </a:solidFill>
                <a:latin typeface="微软雅黑"/>
              </a:rPr>
              <a:t>互联网行为数据</a:t>
            </a:r>
          </a:p>
        </p:txBody>
      </p:sp>
      <p:sp>
        <p:nvSpPr>
          <p:cNvPr id="8" name="圆柱形 8"/>
          <p:cNvSpPr/>
          <p:nvPr/>
        </p:nvSpPr>
        <p:spPr bwMode="auto">
          <a:xfrm>
            <a:off x="683880" y="2500314"/>
            <a:ext cx="357190" cy="357190"/>
          </a:xfrm>
          <a:prstGeom prst="can">
            <a:avLst/>
          </a:prstGeom>
          <a:solidFill>
            <a:srgbClr val="F2685A"/>
          </a:solidFill>
          <a:ln w="9525" cap="flat" cmpd="sng" algn="ctr">
            <a:noFill/>
            <a:prstDash val="solid"/>
            <a:round/>
            <a:headEnd type="none" w="med" len="med"/>
            <a:tailEnd type="none" w="med" len="med"/>
          </a:ln>
          <a:effectLst/>
        </p:spPr>
        <p:txBody>
          <a:bodyPr wrap="none" lIns="91428" tIns="45714" rIns="91428" bIns="45714" rtlCol="0" anchor="ctr"/>
          <a:lstStyle/>
          <a:p>
            <a:pPr algn="ctr" defTabSz="685063" fontAlgn="base">
              <a:spcBef>
                <a:spcPct val="0"/>
              </a:spcBef>
              <a:spcAft>
                <a:spcPct val="0"/>
              </a:spcAft>
            </a:pPr>
            <a:endParaRPr lang="zh-CN" altLang="en-US" sz="1500" dirty="0">
              <a:solidFill>
                <a:srgbClr val="FFFFFF"/>
              </a:solidFill>
              <a:latin typeface="微软雅黑"/>
            </a:endParaRPr>
          </a:p>
        </p:txBody>
      </p:sp>
      <p:sp>
        <p:nvSpPr>
          <p:cNvPr id="9" name="TextBox 9"/>
          <p:cNvSpPr txBox="1"/>
          <p:nvPr/>
        </p:nvSpPr>
        <p:spPr>
          <a:xfrm>
            <a:off x="368928" y="2857508"/>
            <a:ext cx="954091" cy="246213"/>
          </a:xfrm>
          <a:prstGeom prst="rect">
            <a:avLst/>
          </a:prstGeom>
          <a:noFill/>
        </p:spPr>
        <p:txBody>
          <a:bodyPr wrap="none" lIns="91428" tIns="45714" rIns="91428" bIns="45714" rtlCol="0">
            <a:spAutoFit/>
          </a:bodyPr>
          <a:lstStyle/>
          <a:p>
            <a:pPr defTabSz="685063"/>
            <a:r>
              <a:rPr lang="zh-CN" altLang="en-US" sz="1000" dirty="0">
                <a:solidFill>
                  <a:prstClr val="black">
                    <a:lumMod val="65000"/>
                    <a:lumOff val="35000"/>
                  </a:prstClr>
                </a:solidFill>
                <a:latin typeface="微软雅黑"/>
              </a:rPr>
              <a:t>位置信令数据</a:t>
            </a:r>
          </a:p>
        </p:txBody>
      </p:sp>
      <p:sp>
        <p:nvSpPr>
          <p:cNvPr id="10" name="圆柱形 10"/>
          <p:cNvSpPr/>
          <p:nvPr/>
        </p:nvSpPr>
        <p:spPr bwMode="auto">
          <a:xfrm>
            <a:off x="683880" y="3166569"/>
            <a:ext cx="357190" cy="357190"/>
          </a:xfrm>
          <a:prstGeom prst="can">
            <a:avLst/>
          </a:prstGeom>
          <a:solidFill>
            <a:srgbClr val="45C1A4"/>
          </a:solidFill>
          <a:ln w="9525" cap="flat" cmpd="sng" algn="ctr">
            <a:noFill/>
            <a:prstDash val="solid"/>
            <a:round/>
            <a:headEnd type="none" w="med" len="med"/>
            <a:tailEnd type="none" w="med" len="med"/>
          </a:ln>
          <a:effectLst/>
        </p:spPr>
        <p:txBody>
          <a:bodyPr wrap="none" lIns="91428" tIns="45714" rIns="91428" bIns="45714" rtlCol="0" anchor="ctr"/>
          <a:lstStyle/>
          <a:p>
            <a:pPr algn="ctr" defTabSz="685063" fontAlgn="base">
              <a:spcBef>
                <a:spcPct val="0"/>
              </a:spcBef>
              <a:spcAft>
                <a:spcPct val="0"/>
              </a:spcAft>
            </a:pPr>
            <a:endParaRPr lang="zh-CN" altLang="en-US" sz="1500" dirty="0">
              <a:solidFill>
                <a:srgbClr val="FFFFFF"/>
              </a:solidFill>
              <a:latin typeface="微软雅黑"/>
            </a:endParaRPr>
          </a:p>
        </p:txBody>
      </p:sp>
      <p:sp>
        <p:nvSpPr>
          <p:cNvPr id="11" name="TextBox 11"/>
          <p:cNvSpPr txBox="1"/>
          <p:nvPr/>
        </p:nvSpPr>
        <p:spPr>
          <a:xfrm>
            <a:off x="513665" y="3500449"/>
            <a:ext cx="697611" cy="246213"/>
          </a:xfrm>
          <a:prstGeom prst="rect">
            <a:avLst/>
          </a:prstGeom>
          <a:noFill/>
        </p:spPr>
        <p:txBody>
          <a:bodyPr wrap="none" lIns="91428" tIns="45714" rIns="91428" bIns="45714" rtlCol="0">
            <a:spAutoFit/>
          </a:bodyPr>
          <a:lstStyle/>
          <a:p>
            <a:pPr defTabSz="685063"/>
            <a:r>
              <a:rPr lang="zh-CN" altLang="en-US" sz="1000" dirty="0">
                <a:solidFill>
                  <a:prstClr val="black">
                    <a:lumMod val="65000"/>
                    <a:lumOff val="35000"/>
                  </a:prstClr>
                </a:solidFill>
                <a:latin typeface="微软雅黑"/>
              </a:rPr>
              <a:t>话单数据</a:t>
            </a:r>
          </a:p>
        </p:txBody>
      </p:sp>
      <p:sp>
        <p:nvSpPr>
          <p:cNvPr id="12" name="圆柱形 12"/>
          <p:cNvSpPr/>
          <p:nvPr/>
        </p:nvSpPr>
        <p:spPr bwMode="auto">
          <a:xfrm>
            <a:off x="683880" y="3786198"/>
            <a:ext cx="357190" cy="357190"/>
          </a:xfrm>
          <a:prstGeom prst="can">
            <a:avLst/>
          </a:prstGeom>
          <a:solidFill>
            <a:srgbClr val="68C6EA"/>
          </a:solidFill>
          <a:ln w="9525" cap="flat" cmpd="sng" algn="ctr">
            <a:noFill/>
            <a:prstDash val="solid"/>
            <a:round/>
            <a:headEnd type="none" w="med" len="med"/>
            <a:tailEnd type="none" w="med" len="med"/>
          </a:ln>
          <a:effectLst/>
        </p:spPr>
        <p:txBody>
          <a:bodyPr wrap="none" lIns="91428" tIns="45714" rIns="91428" bIns="45714" rtlCol="0" anchor="ctr"/>
          <a:lstStyle/>
          <a:p>
            <a:pPr algn="ctr" defTabSz="685063" fontAlgn="base">
              <a:spcBef>
                <a:spcPct val="0"/>
              </a:spcBef>
              <a:spcAft>
                <a:spcPct val="0"/>
              </a:spcAft>
            </a:pPr>
            <a:endParaRPr lang="zh-CN" altLang="en-US" sz="1500" dirty="0">
              <a:solidFill>
                <a:srgbClr val="FFFFFF"/>
              </a:solidFill>
              <a:latin typeface="微软雅黑"/>
            </a:endParaRPr>
          </a:p>
        </p:txBody>
      </p:sp>
      <p:sp>
        <p:nvSpPr>
          <p:cNvPr id="13" name="TextBox 13"/>
          <p:cNvSpPr txBox="1"/>
          <p:nvPr/>
        </p:nvSpPr>
        <p:spPr>
          <a:xfrm>
            <a:off x="337508" y="4143392"/>
            <a:ext cx="1082331" cy="246213"/>
          </a:xfrm>
          <a:prstGeom prst="rect">
            <a:avLst/>
          </a:prstGeom>
          <a:noFill/>
        </p:spPr>
        <p:txBody>
          <a:bodyPr wrap="none" lIns="91428" tIns="45714" rIns="91428" bIns="45714" rtlCol="0">
            <a:spAutoFit/>
          </a:bodyPr>
          <a:lstStyle/>
          <a:p>
            <a:pPr defTabSz="685063"/>
            <a:r>
              <a:rPr lang="zh-CN" altLang="en-US" sz="1000" dirty="0">
                <a:solidFill>
                  <a:prstClr val="black">
                    <a:lumMod val="65000"/>
                    <a:lumOff val="35000"/>
                  </a:prstClr>
                </a:solidFill>
                <a:latin typeface="微软雅黑"/>
              </a:rPr>
              <a:t>计费和账单数据</a:t>
            </a:r>
          </a:p>
        </p:txBody>
      </p:sp>
      <p:sp>
        <p:nvSpPr>
          <p:cNvPr id="14" name="圆柱形 14"/>
          <p:cNvSpPr/>
          <p:nvPr/>
        </p:nvSpPr>
        <p:spPr bwMode="auto">
          <a:xfrm>
            <a:off x="2772267" y="2434776"/>
            <a:ext cx="936000" cy="936000"/>
          </a:xfrm>
          <a:prstGeom prst="can">
            <a:avLst/>
          </a:prstGeom>
          <a:solidFill>
            <a:srgbClr val="FF6050"/>
          </a:solidFill>
          <a:ln w="9525" cap="flat" cmpd="sng" algn="ctr">
            <a:noFill/>
            <a:prstDash val="solid"/>
            <a:round/>
            <a:headEnd type="none" w="med" len="med"/>
            <a:tailEnd type="none" w="med" len="med"/>
          </a:ln>
          <a:effectLst/>
        </p:spPr>
        <p:txBody>
          <a:bodyPr wrap="none" lIns="91428" tIns="45714" rIns="91428" bIns="45714" rtlCol="0" anchor="ctr"/>
          <a:lstStyle/>
          <a:p>
            <a:pPr algn="ctr" defTabSz="685063" fontAlgn="base">
              <a:spcBef>
                <a:spcPct val="0"/>
              </a:spcBef>
              <a:spcAft>
                <a:spcPct val="0"/>
              </a:spcAft>
            </a:pPr>
            <a:endParaRPr lang="zh-CN" altLang="en-US" sz="1500" dirty="0">
              <a:solidFill>
                <a:srgbClr val="FFFFFF"/>
              </a:solidFill>
              <a:latin typeface="微软雅黑"/>
            </a:endParaRPr>
          </a:p>
        </p:txBody>
      </p:sp>
      <p:sp>
        <p:nvSpPr>
          <p:cNvPr id="15" name="圆柱形 20"/>
          <p:cNvSpPr/>
          <p:nvPr/>
        </p:nvSpPr>
        <p:spPr bwMode="auto">
          <a:xfrm>
            <a:off x="2170336" y="4350742"/>
            <a:ext cx="428628" cy="428628"/>
          </a:xfrm>
          <a:prstGeom prst="can">
            <a:avLst/>
          </a:prstGeom>
          <a:solidFill>
            <a:srgbClr val="92D050"/>
          </a:solidFill>
          <a:ln w="9525" cap="flat" cmpd="sng" algn="ctr">
            <a:noFill/>
            <a:prstDash val="solid"/>
            <a:round/>
            <a:headEnd type="none" w="med" len="med"/>
            <a:tailEnd type="none" w="med" len="med"/>
          </a:ln>
          <a:effectLst/>
        </p:spPr>
        <p:txBody>
          <a:bodyPr wrap="none" lIns="91428" tIns="45714" rIns="91428" bIns="45714" rtlCol="0" anchor="ctr"/>
          <a:lstStyle/>
          <a:p>
            <a:pPr algn="ctr" defTabSz="685063" fontAlgn="base">
              <a:spcBef>
                <a:spcPct val="0"/>
              </a:spcBef>
              <a:spcAft>
                <a:spcPct val="0"/>
              </a:spcAft>
            </a:pPr>
            <a:endParaRPr lang="zh-CN" altLang="en-US" sz="1500" dirty="0">
              <a:solidFill>
                <a:srgbClr val="FFFFFF"/>
              </a:solidFill>
              <a:latin typeface="微软雅黑"/>
            </a:endParaRPr>
          </a:p>
        </p:txBody>
      </p:sp>
      <p:sp>
        <p:nvSpPr>
          <p:cNvPr id="16" name="圆柱形 21"/>
          <p:cNvSpPr/>
          <p:nvPr/>
        </p:nvSpPr>
        <p:spPr bwMode="auto">
          <a:xfrm>
            <a:off x="2993579" y="4350742"/>
            <a:ext cx="428628" cy="428628"/>
          </a:xfrm>
          <a:prstGeom prst="can">
            <a:avLst/>
          </a:prstGeom>
          <a:solidFill>
            <a:srgbClr val="92D050"/>
          </a:solidFill>
          <a:ln w="9525" cap="flat" cmpd="sng" algn="ctr">
            <a:noFill/>
            <a:prstDash val="solid"/>
            <a:round/>
            <a:headEnd type="none" w="med" len="med"/>
            <a:tailEnd type="none" w="med" len="med"/>
          </a:ln>
          <a:effectLst/>
        </p:spPr>
        <p:txBody>
          <a:bodyPr wrap="none" lIns="91428" tIns="45714" rIns="91428" bIns="45714" rtlCol="0" anchor="ctr"/>
          <a:lstStyle/>
          <a:p>
            <a:pPr algn="ctr" defTabSz="685063" fontAlgn="base">
              <a:spcBef>
                <a:spcPct val="0"/>
              </a:spcBef>
              <a:spcAft>
                <a:spcPct val="0"/>
              </a:spcAft>
            </a:pPr>
            <a:endParaRPr lang="zh-CN" altLang="en-US" sz="1500" dirty="0">
              <a:solidFill>
                <a:srgbClr val="FFFFFF"/>
              </a:solidFill>
              <a:latin typeface="微软雅黑"/>
            </a:endParaRPr>
          </a:p>
        </p:txBody>
      </p:sp>
      <p:sp>
        <p:nvSpPr>
          <p:cNvPr id="17" name="圆柱形 22"/>
          <p:cNvSpPr/>
          <p:nvPr/>
        </p:nvSpPr>
        <p:spPr bwMode="auto">
          <a:xfrm>
            <a:off x="3829940" y="4350742"/>
            <a:ext cx="428628" cy="428628"/>
          </a:xfrm>
          <a:prstGeom prst="can">
            <a:avLst/>
          </a:prstGeom>
          <a:solidFill>
            <a:srgbClr val="92D050"/>
          </a:solidFill>
          <a:ln w="9525" cap="flat" cmpd="sng" algn="ctr">
            <a:noFill/>
            <a:prstDash val="solid"/>
            <a:round/>
            <a:headEnd type="none" w="med" len="med"/>
            <a:tailEnd type="none" w="med" len="med"/>
          </a:ln>
          <a:effectLst/>
        </p:spPr>
        <p:txBody>
          <a:bodyPr wrap="none" lIns="91428" tIns="45714" rIns="91428" bIns="45714" rtlCol="0" anchor="ctr"/>
          <a:lstStyle/>
          <a:p>
            <a:pPr algn="ctr" defTabSz="685063" fontAlgn="base">
              <a:spcBef>
                <a:spcPct val="0"/>
              </a:spcBef>
              <a:spcAft>
                <a:spcPct val="0"/>
              </a:spcAft>
            </a:pPr>
            <a:endParaRPr lang="zh-CN" altLang="en-US" sz="1500" dirty="0">
              <a:solidFill>
                <a:srgbClr val="FFFFFF"/>
              </a:solidFill>
              <a:latin typeface="微软雅黑"/>
            </a:endParaRPr>
          </a:p>
        </p:txBody>
      </p:sp>
      <p:sp>
        <p:nvSpPr>
          <p:cNvPr id="18" name="TextBox 23"/>
          <p:cNvSpPr txBox="1"/>
          <p:nvPr/>
        </p:nvSpPr>
        <p:spPr>
          <a:xfrm>
            <a:off x="2730846" y="4786334"/>
            <a:ext cx="954107" cy="246221"/>
          </a:xfrm>
          <a:prstGeom prst="rect">
            <a:avLst/>
          </a:prstGeom>
          <a:noFill/>
        </p:spPr>
        <p:txBody>
          <a:bodyPr wrap="none" lIns="91428" tIns="45714" rIns="91428" bIns="45714" rtlCol="0">
            <a:spAutoFit/>
          </a:bodyPr>
          <a:lstStyle/>
          <a:p>
            <a:pPr defTabSz="685063"/>
            <a:r>
              <a:rPr lang="zh-CN" altLang="en-US" sz="1000" dirty="0">
                <a:solidFill>
                  <a:prstClr val="black">
                    <a:lumMod val="65000"/>
                    <a:lumOff val="35000"/>
                  </a:prstClr>
                </a:solidFill>
                <a:latin typeface="微软雅黑"/>
              </a:rPr>
              <a:t>合作伙伴数据</a:t>
            </a:r>
          </a:p>
        </p:txBody>
      </p:sp>
      <p:sp>
        <p:nvSpPr>
          <p:cNvPr id="19" name="TextBox 27"/>
          <p:cNvSpPr txBox="1"/>
          <p:nvPr/>
        </p:nvSpPr>
        <p:spPr>
          <a:xfrm>
            <a:off x="1644564" y="2479739"/>
            <a:ext cx="915631" cy="311621"/>
          </a:xfrm>
          <a:prstGeom prst="rect">
            <a:avLst/>
          </a:prstGeom>
          <a:noFill/>
        </p:spPr>
        <p:txBody>
          <a:bodyPr vert="horz" wrap="none" lIns="91428" tIns="45714" rIns="91428" bIns="45714" rtlCol="0">
            <a:spAutoFit/>
          </a:bodyPr>
          <a:lstStyle/>
          <a:p>
            <a:pPr defTabSz="685063"/>
            <a:r>
              <a:rPr lang="zh-CN" altLang="en-US" b="1" dirty="0">
                <a:solidFill>
                  <a:prstClr val="black">
                    <a:lumMod val="65000"/>
                    <a:lumOff val="35000"/>
                  </a:prstClr>
                </a:solidFill>
                <a:latin typeface="微软雅黑"/>
              </a:rPr>
              <a:t>数据采集</a:t>
            </a:r>
          </a:p>
        </p:txBody>
      </p:sp>
      <p:sp>
        <p:nvSpPr>
          <p:cNvPr id="20" name="TextBox 28"/>
          <p:cNvSpPr txBox="1"/>
          <p:nvPr/>
        </p:nvSpPr>
        <p:spPr>
          <a:xfrm>
            <a:off x="2785215" y="2077592"/>
            <a:ext cx="915631" cy="311621"/>
          </a:xfrm>
          <a:prstGeom prst="rect">
            <a:avLst/>
          </a:prstGeom>
          <a:noFill/>
        </p:spPr>
        <p:txBody>
          <a:bodyPr wrap="none" lIns="91428" tIns="45714" rIns="91428" bIns="45714" rtlCol="0">
            <a:spAutoFit/>
          </a:bodyPr>
          <a:lstStyle/>
          <a:p>
            <a:pPr defTabSz="685063"/>
            <a:r>
              <a:rPr lang="zh-CN" altLang="en-US" b="1" dirty="0">
                <a:solidFill>
                  <a:prstClr val="black">
                    <a:lumMod val="65000"/>
                    <a:lumOff val="35000"/>
                  </a:prstClr>
                </a:solidFill>
                <a:latin typeface="微软雅黑"/>
              </a:rPr>
              <a:t>数据聚合</a:t>
            </a:r>
          </a:p>
        </p:txBody>
      </p:sp>
      <p:sp>
        <p:nvSpPr>
          <p:cNvPr id="21" name="TextBox 30"/>
          <p:cNvSpPr txBox="1"/>
          <p:nvPr/>
        </p:nvSpPr>
        <p:spPr>
          <a:xfrm>
            <a:off x="4228665" y="3434913"/>
            <a:ext cx="915631" cy="311621"/>
          </a:xfrm>
          <a:prstGeom prst="rect">
            <a:avLst/>
          </a:prstGeom>
          <a:noFill/>
        </p:spPr>
        <p:txBody>
          <a:bodyPr wrap="none" lIns="91428" tIns="45714" rIns="91428" bIns="45714" rtlCol="0">
            <a:spAutoFit/>
          </a:bodyPr>
          <a:lstStyle/>
          <a:p>
            <a:pPr defTabSz="685063"/>
            <a:r>
              <a:rPr lang="zh-CN" altLang="en-US" b="1" dirty="0">
                <a:solidFill>
                  <a:prstClr val="black">
                    <a:lumMod val="65000"/>
                    <a:lumOff val="35000"/>
                  </a:prstClr>
                </a:solidFill>
                <a:latin typeface="微软雅黑"/>
              </a:rPr>
              <a:t>数据挖掘</a:t>
            </a:r>
          </a:p>
        </p:txBody>
      </p:sp>
      <p:sp>
        <p:nvSpPr>
          <p:cNvPr id="22" name="TextBox 35"/>
          <p:cNvSpPr txBox="1"/>
          <p:nvPr/>
        </p:nvSpPr>
        <p:spPr>
          <a:xfrm>
            <a:off x="5448952" y="785550"/>
            <a:ext cx="1281116" cy="311621"/>
          </a:xfrm>
          <a:prstGeom prst="rect">
            <a:avLst/>
          </a:prstGeom>
          <a:noFill/>
        </p:spPr>
        <p:txBody>
          <a:bodyPr wrap="none" lIns="91428" tIns="45714" rIns="91428" bIns="45714" rtlCol="0">
            <a:spAutoFit/>
          </a:bodyPr>
          <a:lstStyle/>
          <a:p>
            <a:pPr defTabSz="685063"/>
            <a:r>
              <a:rPr lang="zh-CN" altLang="en-US" b="1" dirty="0">
                <a:solidFill>
                  <a:srgbClr val="FF0000"/>
                </a:solidFill>
                <a:latin typeface="微软雅黑"/>
              </a:rPr>
              <a:t>基础数据产品</a:t>
            </a:r>
          </a:p>
        </p:txBody>
      </p:sp>
      <p:sp>
        <p:nvSpPr>
          <p:cNvPr id="23" name="立方体 22"/>
          <p:cNvSpPr/>
          <p:nvPr/>
        </p:nvSpPr>
        <p:spPr bwMode="auto">
          <a:xfrm>
            <a:off x="4212064" y="2434776"/>
            <a:ext cx="936000" cy="936000"/>
          </a:xfrm>
          <a:prstGeom prst="cube">
            <a:avLst/>
          </a:prstGeom>
          <a:solidFill>
            <a:srgbClr val="FFA932"/>
          </a:solidFill>
          <a:ln w="9525" cap="flat" cmpd="sng" algn="ctr">
            <a:noFill/>
            <a:prstDash val="solid"/>
            <a:round/>
            <a:headEnd type="none" w="med" len="med"/>
            <a:tailEnd type="none" w="med" len="med"/>
          </a:ln>
          <a:effectLst/>
        </p:spPr>
        <p:txBody>
          <a:bodyPr wrap="none" lIns="91428" tIns="45714" rIns="91428" bIns="45714" rtlCol="0" anchor="ctr"/>
          <a:lstStyle/>
          <a:p>
            <a:pPr algn="ctr" defTabSz="685063" fontAlgn="base">
              <a:spcBef>
                <a:spcPct val="0"/>
              </a:spcBef>
              <a:spcAft>
                <a:spcPct val="0"/>
              </a:spcAft>
            </a:pPr>
            <a:endParaRPr lang="zh-CN" altLang="en-US" sz="1500" dirty="0">
              <a:solidFill>
                <a:srgbClr val="FFFFFF"/>
              </a:solidFill>
              <a:latin typeface="微软雅黑"/>
            </a:endParaRPr>
          </a:p>
        </p:txBody>
      </p:sp>
      <p:sp>
        <p:nvSpPr>
          <p:cNvPr id="24" name="立方体 23"/>
          <p:cNvSpPr/>
          <p:nvPr/>
        </p:nvSpPr>
        <p:spPr bwMode="auto">
          <a:xfrm>
            <a:off x="5500693" y="1570018"/>
            <a:ext cx="360000" cy="360000"/>
          </a:xfrm>
          <a:prstGeom prst="cube">
            <a:avLst/>
          </a:prstGeom>
          <a:solidFill>
            <a:srgbClr val="FF0000"/>
          </a:solidFill>
          <a:ln w="9525" cap="flat" cmpd="sng" algn="ctr">
            <a:noFill/>
            <a:prstDash val="solid"/>
            <a:round/>
            <a:headEnd type="none" w="med" len="med"/>
            <a:tailEnd type="none" w="med" len="med"/>
          </a:ln>
          <a:effectLst/>
        </p:spPr>
        <p:txBody>
          <a:bodyPr wrap="none" lIns="91428" tIns="45714" rIns="91428" bIns="45714" rtlCol="0" anchor="ctr"/>
          <a:lstStyle/>
          <a:p>
            <a:pPr algn="ctr" defTabSz="685063" fontAlgn="base">
              <a:spcBef>
                <a:spcPct val="0"/>
              </a:spcBef>
              <a:spcAft>
                <a:spcPct val="0"/>
              </a:spcAft>
            </a:pPr>
            <a:endParaRPr lang="zh-CN" altLang="en-US" sz="1500" dirty="0">
              <a:solidFill>
                <a:srgbClr val="FFFFFF"/>
              </a:solidFill>
              <a:latin typeface="微软雅黑"/>
            </a:endParaRPr>
          </a:p>
        </p:txBody>
      </p:sp>
      <p:sp>
        <p:nvSpPr>
          <p:cNvPr id="25" name="立方体 24"/>
          <p:cNvSpPr/>
          <p:nvPr/>
        </p:nvSpPr>
        <p:spPr bwMode="auto">
          <a:xfrm>
            <a:off x="5500693" y="2008446"/>
            <a:ext cx="360000" cy="360000"/>
          </a:xfrm>
          <a:prstGeom prst="cube">
            <a:avLst/>
          </a:prstGeom>
          <a:solidFill>
            <a:srgbClr val="FF0000"/>
          </a:solidFill>
          <a:ln w="9525" cap="flat" cmpd="sng" algn="ctr">
            <a:noFill/>
            <a:prstDash val="solid"/>
            <a:round/>
            <a:headEnd type="none" w="med" len="med"/>
            <a:tailEnd type="none" w="med" len="med"/>
          </a:ln>
          <a:effectLst/>
        </p:spPr>
        <p:txBody>
          <a:bodyPr wrap="none" lIns="91428" tIns="45714" rIns="91428" bIns="45714" rtlCol="0" anchor="ctr"/>
          <a:lstStyle/>
          <a:p>
            <a:pPr algn="ctr" defTabSz="685063" fontAlgn="base">
              <a:spcBef>
                <a:spcPct val="0"/>
              </a:spcBef>
              <a:spcAft>
                <a:spcPct val="0"/>
              </a:spcAft>
            </a:pPr>
            <a:endParaRPr lang="zh-CN" altLang="en-US" sz="1500" dirty="0">
              <a:solidFill>
                <a:srgbClr val="FFFFFF"/>
              </a:solidFill>
              <a:latin typeface="微软雅黑"/>
            </a:endParaRPr>
          </a:p>
        </p:txBody>
      </p:sp>
      <p:sp>
        <p:nvSpPr>
          <p:cNvPr id="26" name="立方体 25"/>
          <p:cNvSpPr/>
          <p:nvPr/>
        </p:nvSpPr>
        <p:spPr bwMode="auto">
          <a:xfrm>
            <a:off x="5500693" y="2446874"/>
            <a:ext cx="360000" cy="360000"/>
          </a:xfrm>
          <a:prstGeom prst="cube">
            <a:avLst/>
          </a:prstGeom>
          <a:solidFill>
            <a:srgbClr val="FF0000"/>
          </a:solidFill>
          <a:ln w="9525" cap="flat" cmpd="sng" algn="ctr">
            <a:noFill/>
            <a:prstDash val="solid"/>
            <a:round/>
            <a:headEnd type="none" w="med" len="med"/>
            <a:tailEnd type="none" w="med" len="med"/>
          </a:ln>
          <a:effectLst/>
        </p:spPr>
        <p:txBody>
          <a:bodyPr wrap="none" lIns="91428" tIns="45714" rIns="91428" bIns="45714" rtlCol="0" anchor="ctr"/>
          <a:lstStyle/>
          <a:p>
            <a:pPr algn="ctr" defTabSz="685063" fontAlgn="base">
              <a:spcBef>
                <a:spcPct val="0"/>
              </a:spcBef>
              <a:spcAft>
                <a:spcPct val="0"/>
              </a:spcAft>
            </a:pPr>
            <a:endParaRPr lang="zh-CN" altLang="en-US" sz="1500" dirty="0">
              <a:solidFill>
                <a:srgbClr val="FFFFFF"/>
              </a:solidFill>
              <a:latin typeface="微软雅黑"/>
            </a:endParaRPr>
          </a:p>
        </p:txBody>
      </p:sp>
      <p:sp>
        <p:nvSpPr>
          <p:cNvPr id="27" name="立方体 26"/>
          <p:cNvSpPr/>
          <p:nvPr/>
        </p:nvSpPr>
        <p:spPr bwMode="auto">
          <a:xfrm>
            <a:off x="5500693" y="2885302"/>
            <a:ext cx="360000" cy="360000"/>
          </a:xfrm>
          <a:prstGeom prst="cube">
            <a:avLst/>
          </a:prstGeom>
          <a:solidFill>
            <a:srgbClr val="FF0000"/>
          </a:solidFill>
          <a:ln w="9525" cap="flat" cmpd="sng" algn="ctr">
            <a:noFill/>
            <a:prstDash val="solid"/>
            <a:round/>
            <a:headEnd type="none" w="med" len="med"/>
            <a:tailEnd type="none" w="med" len="med"/>
          </a:ln>
          <a:effectLst/>
        </p:spPr>
        <p:txBody>
          <a:bodyPr wrap="none" lIns="91428" tIns="45714" rIns="91428" bIns="45714" rtlCol="0" anchor="ctr"/>
          <a:lstStyle/>
          <a:p>
            <a:pPr algn="ctr" defTabSz="685063" fontAlgn="base">
              <a:spcBef>
                <a:spcPct val="0"/>
              </a:spcBef>
              <a:spcAft>
                <a:spcPct val="0"/>
              </a:spcAft>
            </a:pPr>
            <a:endParaRPr lang="zh-CN" altLang="en-US" sz="1500" dirty="0">
              <a:solidFill>
                <a:srgbClr val="FFFFFF"/>
              </a:solidFill>
              <a:latin typeface="微软雅黑"/>
            </a:endParaRPr>
          </a:p>
        </p:txBody>
      </p:sp>
      <p:sp>
        <p:nvSpPr>
          <p:cNvPr id="28" name="立方体 27"/>
          <p:cNvSpPr/>
          <p:nvPr/>
        </p:nvSpPr>
        <p:spPr bwMode="auto">
          <a:xfrm>
            <a:off x="7316064" y="1071552"/>
            <a:ext cx="357190" cy="357190"/>
          </a:xfrm>
          <a:prstGeom prst="cube">
            <a:avLst/>
          </a:prstGeom>
          <a:solidFill>
            <a:schemeClr val="accent5">
              <a:lumMod val="75000"/>
            </a:schemeClr>
          </a:solidFill>
          <a:ln w="9525" cap="flat" cmpd="sng" algn="ctr">
            <a:noFill/>
            <a:prstDash val="solid"/>
            <a:round/>
            <a:headEnd type="none" w="med" len="med"/>
            <a:tailEnd type="none" w="med" len="med"/>
          </a:ln>
          <a:effectLst/>
        </p:spPr>
        <p:txBody>
          <a:bodyPr wrap="none" lIns="91428" tIns="45714" rIns="91428" bIns="45714" rtlCol="0" anchor="ctr"/>
          <a:lstStyle/>
          <a:p>
            <a:pPr algn="ctr" defTabSz="685063" fontAlgn="base">
              <a:spcBef>
                <a:spcPct val="0"/>
              </a:spcBef>
              <a:spcAft>
                <a:spcPct val="0"/>
              </a:spcAft>
            </a:pPr>
            <a:endParaRPr lang="zh-CN" altLang="en-US" sz="1500" dirty="0">
              <a:solidFill>
                <a:srgbClr val="FFFFFF"/>
              </a:solidFill>
              <a:latin typeface="微软雅黑"/>
            </a:endParaRPr>
          </a:p>
        </p:txBody>
      </p:sp>
      <p:sp>
        <p:nvSpPr>
          <p:cNvPr id="29" name="立方体 28"/>
          <p:cNvSpPr/>
          <p:nvPr/>
        </p:nvSpPr>
        <p:spPr bwMode="auto">
          <a:xfrm>
            <a:off x="7316064" y="1526838"/>
            <a:ext cx="357190" cy="357190"/>
          </a:xfrm>
          <a:prstGeom prst="cube">
            <a:avLst/>
          </a:prstGeom>
          <a:solidFill>
            <a:srgbClr val="FFC000"/>
          </a:solidFill>
          <a:ln w="9525" cap="flat" cmpd="sng" algn="ctr">
            <a:noFill/>
            <a:prstDash val="solid"/>
            <a:round/>
            <a:headEnd type="none" w="med" len="med"/>
            <a:tailEnd type="none" w="med" len="med"/>
          </a:ln>
          <a:effectLst/>
        </p:spPr>
        <p:txBody>
          <a:bodyPr wrap="none" lIns="91428" tIns="45714" rIns="91428" bIns="45714" rtlCol="0" anchor="ctr"/>
          <a:lstStyle/>
          <a:p>
            <a:pPr algn="ctr" defTabSz="685063" fontAlgn="base">
              <a:spcBef>
                <a:spcPct val="0"/>
              </a:spcBef>
              <a:spcAft>
                <a:spcPct val="0"/>
              </a:spcAft>
            </a:pPr>
            <a:endParaRPr lang="zh-CN" altLang="en-US" sz="1500" dirty="0">
              <a:solidFill>
                <a:srgbClr val="FFFFFF"/>
              </a:solidFill>
              <a:latin typeface="微软雅黑"/>
            </a:endParaRPr>
          </a:p>
        </p:txBody>
      </p:sp>
      <p:sp>
        <p:nvSpPr>
          <p:cNvPr id="30" name="立方体 29"/>
          <p:cNvSpPr/>
          <p:nvPr/>
        </p:nvSpPr>
        <p:spPr bwMode="auto">
          <a:xfrm>
            <a:off x="7316064" y="1955466"/>
            <a:ext cx="357190" cy="357190"/>
          </a:xfrm>
          <a:prstGeom prst="cube">
            <a:avLst/>
          </a:prstGeom>
          <a:solidFill>
            <a:srgbClr val="FFC000"/>
          </a:solidFill>
          <a:ln w="9525" cap="flat" cmpd="sng" algn="ctr">
            <a:noFill/>
            <a:prstDash val="solid"/>
            <a:round/>
            <a:headEnd type="none" w="med" len="med"/>
            <a:tailEnd type="none" w="med" len="med"/>
          </a:ln>
          <a:effectLst/>
        </p:spPr>
        <p:txBody>
          <a:bodyPr wrap="none" lIns="91428" tIns="45714" rIns="91428" bIns="45714" rtlCol="0" anchor="ctr"/>
          <a:lstStyle/>
          <a:p>
            <a:pPr algn="ctr" defTabSz="685063" fontAlgn="base">
              <a:spcBef>
                <a:spcPct val="0"/>
              </a:spcBef>
              <a:spcAft>
                <a:spcPct val="0"/>
              </a:spcAft>
            </a:pPr>
            <a:endParaRPr lang="zh-CN" altLang="en-US" sz="1500" dirty="0">
              <a:solidFill>
                <a:srgbClr val="FFFFFF"/>
              </a:solidFill>
              <a:latin typeface="微软雅黑"/>
            </a:endParaRPr>
          </a:p>
        </p:txBody>
      </p:sp>
      <p:sp>
        <p:nvSpPr>
          <p:cNvPr id="31" name="立方体 30"/>
          <p:cNvSpPr/>
          <p:nvPr/>
        </p:nvSpPr>
        <p:spPr bwMode="auto">
          <a:xfrm>
            <a:off x="7316064" y="2384094"/>
            <a:ext cx="357190" cy="357190"/>
          </a:xfrm>
          <a:prstGeom prst="cube">
            <a:avLst/>
          </a:prstGeom>
          <a:solidFill>
            <a:srgbClr val="FFC000"/>
          </a:solidFill>
          <a:ln w="9525" cap="flat" cmpd="sng" algn="ctr">
            <a:noFill/>
            <a:prstDash val="solid"/>
            <a:round/>
            <a:headEnd type="none" w="med" len="med"/>
            <a:tailEnd type="none" w="med" len="med"/>
          </a:ln>
          <a:effectLst/>
        </p:spPr>
        <p:txBody>
          <a:bodyPr wrap="none" lIns="91428" tIns="45714" rIns="91428" bIns="45714" rtlCol="0" anchor="ctr"/>
          <a:lstStyle/>
          <a:p>
            <a:pPr algn="ctr" defTabSz="685063" fontAlgn="base">
              <a:spcBef>
                <a:spcPct val="0"/>
              </a:spcBef>
              <a:spcAft>
                <a:spcPct val="0"/>
              </a:spcAft>
            </a:pPr>
            <a:endParaRPr lang="zh-CN" altLang="en-US" sz="1500" dirty="0">
              <a:solidFill>
                <a:srgbClr val="FFFFFF"/>
              </a:solidFill>
              <a:latin typeface="微软雅黑"/>
            </a:endParaRPr>
          </a:p>
        </p:txBody>
      </p:sp>
      <p:sp>
        <p:nvSpPr>
          <p:cNvPr id="32" name="立方体 31"/>
          <p:cNvSpPr/>
          <p:nvPr/>
        </p:nvSpPr>
        <p:spPr bwMode="auto">
          <a:xfrm>
            <a:off x="7316064" y="2812722"/>
            <a:ext cx="357190" cy="357190"/>
          </a:xfrm>
          <a:prstGeom prst="cube">
            <a:avLst/>
          </a:prstGeom>
          <a:solidFill>
            <a:srgbClr val="FFC000"/>
          </a:solidFill>
          <a:ln w="9525" cap="flat" cmpd="sng" algn="ctr">
            <a:noFill/>
            <a:prstDash val="solid"/>
            <a:round/>
            <a:headEnd type="none" w="med" len="med"/>
            <a:tailEnd type="none" w="med" len="med"/>
          </a:ln>
          <a:effectLst/>
        </p:spPr>
        <p:txBody>
          <a:bodyPr wrap="none" lIns="91428" tIns="45714" rIns="91428" bIns="45714" rtlCol="0" anchor="ctr"/>
          <a:lstStyle/>
          <a:p>
            <a:pPr algn="ctr" defTabSz="685063" fontAlgn="base">
              <a:spcBef>
                <a:spcPct val="0"/>
              </a:spcBef>
              <a:spcAft>
                <a:spcPct val="0"/>
              </a:spcAft>
            </a:pPr>
            <a:endParaRPr lang="zh-CN" altLang="en-US" sz="1500" dirty="0">
              <a:solidFill>
                <a:srgbClr val="FFFFFF"/>
              </a:solidFill>
              <a:latin typeface="微软雅黑"/>
            </a:endParaRPr>
          </a:p>
        </p:txBody>
      </p:sp>
      <p:sp>
        <p:nvSpPr>
          <p:cNvPr id="33" name="圆角矩形 32"/>
          <p:cNvSpPr/>
          <p:nvPr/>
        </p:nvSpPr>
        <p:spPr bwMode="auto">
          <a:xfrm>
            <a:off x="179512" y="1071555"/>
            <a:ext cx="1320654" cy="3961000"/>
          </a:xfrm>
          <a:prstGeom prst="roundRect">
            <a:avLst/>
          </a:prstGeom>
          <a:noFill/>
          <a:ln w="12700">
            <a:solidFill>
              <a:schemeClr val="bg1">
                <a:lumMod val="75000"/>
              </a:schemeClr>
            </a:solidFill>
          </a:ln>
        </p:spPr>
        <p:style>
          <a:lnRef idx="2">
            <a:schemeClr val="accent5"/>
          </a:lnRef>
          <a:fillRef idx="1">
            <a:schemeClr val="lt1"/>
          </a:fillRef>
          <a:effectRef idx="0">
            <a:schemeClr val="accent5"/>
          </a:effectRef>
          <a:fontRef idx="minor">
            <a:schemeClr val="dk1"/>
          </a:fontRef>
        </p:style>
        <p:txBody>
          <a:bodyPr wrap="none" lIns="91428" tIns="45714" rIns="91428" bIns="45714" rtlCol="0" anchor="t"/>
          <a:lstStyle/>
          <a:p>
            <a:pPr algn="ctr" defTabSz="685063"/>
            <a:endParaRPr lang="zh-CN" altLang="en-US" sz="1200" kern="0" dirty="0">
              <a:solidFill>
                <a:prstClr val="black"/>
              </a:solidFill>
              <a:latin typeface="微软雅黑" panose="020B0503020204020204" pitchFamily="34" charset="-122"/>
            </a:endParaRPr>
          </a:p>
        </p:txBody>
      </p:sp>
      <p:sp>
        <p:nvSpPr>
          <p:cNvPr id="34" name="圆角矩形 33"/>
          <p:cNvSpPr/>
          <p:nvPr/>
        </p:nvSpPr>
        <p:spPr bwMode="auto">
          <a:xfrm>
            <a:off x="1797178" y="4203700"/>
            <a:ext cx="2821430" cy="798072"/>
          </a:xfrm>
          <a:prstGeom prst="roundRect">
            <a:avLst/>
          </a:prstGeom>
          <a:noFill/>
          <a:ln w="12700">
            <a:solidFill>
              <a:schemeClr val="bg1">
                <a:lumMod val="75000"/>
              </a:schemeClr>
            </a:solidFill>
          </a:ln>
        </p:spPr>
        <p:style>
          <a:lnRef idx="2">
            <a:schemeClr val="accent5"/>
          </a:lnRef>
          <a:fillRef idx="1">
            <a:schemeClr val="lt1"/>
          </a:fillRef>
          <a:effectRef idx="0">
            <a:schemeClr val="accent5"/>
          </a:effectRef>
          <a:fontRef idx="minor">
            <a:schemeClr val="dk1"/>
          </a:fontRef>
        </p:style>
        <p:txBody>
          <a:bodyPr wrap="none" lIns="91428" tIns="45714" rIns="91428" bIns="45714" rtlCol="0" anchor="t"/>
          <a:lstStyle/>
          <a:p>
            <a:pPr algn="ctr" defTabSz="685063"/>
            <a:endParaRPr lang="zh-CN" altLang="en-US" sz="1200" kern="0" dirty="0">
              <a:solidFill>
                <a:prstClr val="black"/>
              </a:solidFill>
              <a:latin typeface="微软雅黑" panose="020B0503020204020204" pitchFamily="34" charset="-122"/>
            </a:endParaRPr>
          </a:p>
        </p:txBody>
      </p:sp>
      <p:sp>
        <p:nvSpPr>
          <p:cNvPr id="35" name="矩形 34"/>
          <p:cNvSpPr/>
          <p:nvPr/>
        </p:nvSpPr>
        <p:spPr>
          <a:xfrm>
            <a:off x="3606962" y="3911654"/>
            <a:ext cx="3764148" cy="307764"/>
          </a:xfrm>
          <a:prstGeom prst="rect">
            <a:avLst/>
          </a:prstGeom>
        </p:spPr>
        <p:txBody>
          <a:bodyPr wrap="none" lIns="91428" tIns="45714" rIns="91428" bIns="45714">
            <a:spAutoFit/>
          </a:bodyPr>
          <a:lstStyle/>
          <a:p>
            <a:pPr defTabSz="685063"/>
            <a:r>
              <a:rPr lang="zh-CN" altLang="en-US" b="1" dirty="0">
                <a:solidFill>
                  <a:srgbClr val="FF0000"/>
                </a:solidFill>
                <a:latin typeface="微软雅黑"/>
              </a:rPr>
              <a:t>大数据平台</a:t>
            </a:r>
            <a:r>
              <a:rPr lang="en-US" altLang="zh-CN" b="1" dirty="0">
                <a:solidFill>
                  <a:srgbClr val="FF0000"/>
                </a:solidFill>
                <a:latin typeface="微软雅黑"/>
              </a:rPr>
              <a:t>(</a:t>
            </a:r>
            <a:r>
              <a:rPr lang="en-US" altLang="zh-CN" b="1" dirty="0" smtClean="0">
                <a:solidFill>
                  <a:srgbClr val="FF0000"/>
                </a:solidFill>
                <a:latin typeface="微软雅黑"/>
              </a:rPr>
              <a:t>4500+Hadoop</a:t>
            </a:r>
            <a:r>
              <a:rPr lang="zh-CN" altLang="en-US" b="1" dirty="0">
                <a:solidFill>
                  <a:srgbClr val="FF0000"/>
                </a:solidFill>
                <a:latin typeface="微软雅黑"/>
              </a:rPr>
              <a:t>节点 </a:t>
            </a:r>
            <a:r>
              <a:rPr lang="en-US" altLang="zh-CN" b="1" dirty="0" smtClean="0">
                <a:solidFill>
                  <a:srgbClr val="FF0000"/>
                </a:solidFill>
                <a:latin typeface="微软雅黑"/>
              </a:rPr>
              <a:t>86PB</a:t>
            </a:r>
            <a:r>
              <a:rPr lang="zh-CN" altLang="en-US" b="1" dirty="0" err="1">
                <a:solidFill>
                  <a:srgbClr val="FF0000"/>
                </a:solidFill>
                <a:latin typeface="微软雅黑"/>
              </a:rPr>
              <a:t>存储</a:t>
            </a:r>
            <a:r>
              <a:rPr lang="en-US" altLang="zh-CN" b="1" dirty="0">
                <a:solidFill>
                  <a:srgbClr val="FF0000"/>
                </a:solidFill>
                <a:latin typeface="微软雅黑"/>
              </a:rPr>
              <a:t>)</a:t>
            </a:r>
          </a:p>
        </p:txBody>
      </p:sp>
      <p:sp>
        <p:nvSpPr>
          <p:cNvPr id="36" name="立方体 35"/>
          <p:cNvSpPr/>
          <p:nvPr/>
        </p:nvSpPr>
        <p:spPr bwMode="auto">
          <a:xfrm>
            <a:off x="5500693" y="1131590"/>
            <a:ext cx="360000" cy="360000"/>
          </a:xfrm>
          <a:prstGeom prst="cube">
            <a:avLst/>
          </a:prstGeom>
          <a:solidFill>
            <a:srgbClr val="FF0000"/>
          </a:solidFill>
          <a:ln w="9525" cap="flat" cmpd="sng" algn="ctr">
            <a:noFill/>
            <a:prstDash val="solid"/>
            <a:round/>
            <a:headEnd type="none" w="med" len="med"/>
            <a:tailEnd type="none" w="med" len="med"/>
          </a:ln>
          <a:effectLst/>
        </p:spPr>
        <p:txBody>
          <a:bodyPr wrap="none" lIns="91428" tIns="45714" rIns="91428" bIns="45714" rtlCol="0" anchor="ctr"/>
          <a:lstStyle/>
          <a:p>
            <a:pPr algn="ctr" defTabSz="685063" fontAlgn="base">
              <a:spcBef>
                <a:spcPct val="0"/>
              </a:spcBef>
              <a:spcAft>
                <a:spcPct val="0"/>
              </a:spcAft>
            </a:pPr>
            <a:endParaRPr lang="zh-CN" altLang="en-US" sz="1500" dirty="0">
              <a:solidFill>
                <a:srgbClr val="FFFFFF"/>
              </a:solidFill>
              <a:latin typeface="微软雅黑"/>
            </a:endParaRPr>
          </a:p>
        </p:txBody>
      </p:sp>
      <p:sp>
        <p:nvSpPr>
          <p:cNvPr id="37" name="TextBox 60"/>
          <p:cNvSpPr txBox="1"/>
          <p:nvPr/>
        </p:nvSpPr>
        <p:spPr>
          <a:xfrm>
            <a:off x="5884974" y="1188485"/>
            <a:ext cx="954091" cy="246213"/>
          </a:xfrm>
          <a:prstGeom prst="rect">
            <a:avLst/>
          </a:prstGeom>
          <a:noFill/>
        </p:spPr>
        <p:txBody>
          <a:bodyPr wrap="none" lIns="91428" tIns="45714" rIns="91428" bIns="45714" rtlCol="0">
            <a:spAutoFit/>
          </a:bodyPr>
          <a:lstStyle/>
          <a:p>
            <a:pPr defTabSz="685063"/>
            <a:r>
              <a:rPr lang="zh-CN" altLang="en-US" sz="1000" dirty="0">
                <a:solidFill>
                  <a:prstClr val="black">
                    <a:lumMod val="65000"/>
                    <a:lumOff val="35000"/>
                  </a:prstClr>
                </a:solidFill>
                <a:latin typeface="微软雅黑"/>
              </a:rPr>
              <a:t>互联网信息库</a:t>
            </a:r>
          </a:p>
        </p:txBody>
      </p:sp>
      <p:sp>
        <p:nvSpPr>
          <p:cNvPr id="38" name="TextBox 61"/>
          <p:cNvSpPr txBox="1"/>
          <p:nvPr/>
        </p:nvSpPr>
        <p:spPr>
          <a:xfrm>
            <a:off x="5884973" y="1626914"/>
            <a:ext cx="697611" cy="246213"/>
          </a:xfrm>
          <a:prstGeom prst="rect">
            <a:avLst/>
          </a:prstGeom>
          <a:noFill/>
        </p:spPr>
        <p:txBody>
          <a:bodyPr wrap="none" lIns="91428" tIns="45714" rIns="91428" bIns="45714" rtlCol="0">
            <a:spAutoFit/>
          </a:bodyPr>
          <a:lstStyle/>
          <a:p>
            <a:pPr defTabSz="685063"/>
            <a:r>
              <a:rPr lang="zh-CN" altLang="en-US" sz="1000" dirty="0">
                <a:solidFill>
                  <a:prstClr val="black">
                    <a:lumMod val="65000"/>
                    <a:lumOff val="35000"/>
                  </a:prstClr>
                </a:solidFill>
                <a:latin typeface="微软雅黑"/>
              </a:rPr>
              <a:t>终端体系</a:t>
            </a:r>
          </a:p>
        </p:txBody>
      </p:sp>
      <p:sp>
        <p:nvSpPr>
          <p:cNvPr id="39" name="TextBox 63"/>
          <p:cNvSpPr txBox="1"/>
          <p:nvPr/>
        </p:nvSpPr>
        <p:spPr>
          <a:xfrm>
            <a:off x="5884974" y="2942198"/>
            <a:ext cx="909199" cy="246209"/>
          </a:xfrm>
          <a:prstGeom prst="rect">
            <a:avLst/>
          </a:prstGeom>
          <a:noFill/>
        </p:spPr>
        <p:txBody>
          <a:bodyPr wrap="none" lIns="91428" tIns="45714" rIns="91428" bIns="45714" rtlCol="0">
            <a:spAutoFit/>
          </a:bodyPr>
          <a:lstStyle/>
          <a:p>
            <a:pPr defTabSz="685063"/>
            <a:r>
              <a:rPr lang="en-US" altLang="zh-CN" sz="1000" dirty="0" smtClean="0">
                <a:solidFill>
                  <a:prstClr val="black">
                    <a:lumMod val="65000"/>
                    <a:lumOff val="35000"/>
                  </a:prstClr>
                </a:solidFill>
                <a:latin typeface="微软雅黑"/>
              </a:rPr>
              <a:t>Wo</a:t>
            </a:r>
            <a:r>
              <a:rPr lang="zh-CN" altLang="en-US" sz="1000" dirty="0" smtClean="0">
                <a:solidFill>
                  <a:prstClr val="black">
                    <a:lumMod val="65000"/>
                    <a:lumOff val="35000"/>
                  </a:prstClr>
                </a:solidFill>
                <a:latin typeface="微软雅黑"/>
              </a:rPr>
              <a:t>营销产品</a:t>
            </a:r>
            <a:endParaRPr lang="zh-CN" altLang="en-US" sz="1000" dirty="0">
              <a:solidFill>
                <a:prstClr val="black">
                  <a:lumMod val="65000"/>
                  <a:lumOff val="35000"/>
                </a:prstClr>
              </a:solidFill>
              <a:latin typeface="微软雅黑"/>
            </a:endParaRPr>
          </a:p>
        </p:txBody>
      </p:sp>
      <p:sp>
        <p:nvSpPr>
          <p:cNvPr id="40" name="TextBox 64"/>
          <p:cNvSpPr txBox="1"/>
          <p:nvPr/>
        </p:nvSpPr>
        <p:spPr>
          <a:xfrm>
            <a:off x="5884970" y="2503770"/>
            <a:ext cx="825867" cy="246221"/>
          </a:xfrm>
          <a:prstGeom prst="rect">
            <a:avLst/>
          </a:prstGeom>
          <a:noFill/>
        </p:spPr>
        <p:txBody>
          <a:bodyPr wrap="none" lIns="91428" tIns="45714" rIns="91428" bIns="45714" rtlCol="0">
            <a:spAutoFit/>
          </a:bodyPr>
          <a:lstStyle/>
          <a:p>
            <a:pPr defTabSz="685063"/>
            <a:r>
              <a:rPr lang="zh-CN" altLang="en-US" sz="1000" dirty="0">
                <a:solidFill>
                  <a:prstClr val="black">
                    <a:lumMod val="65000"/>
                    <a:lumOff val="35000"/>
                  </a:prstClr>
                </a:solidFill>
                <a:latin typeface="微软雅黑"/>
              </a:rPr>
              <a:t>沃指数产品</a:t>
            </a:r>
          </a:p>
        </p:txBody>
      </p:sp>
      <p:sp>
        <p:nvSpPr>
          <p:cNvPr id="41" name="立方体 40"/>
          <p:cNvSpPr/>
          <p:nvPr/>
        </p:nvSpPr>
        <p:spPr bwMode="auto">
          <a:xfrm>
            <a:off x="5500693" y="3323730"/>
            <a:ext cx="360000" cy="360000"/>
          </a:xfrm>
          <a:prstGeom prst="cube">
            <a:avLst/>
          </a:prstGeom>
          <a:solidFill>
            <a:srgbClr val="FF0000"/>
          </a:solidFill>
          <a:ln w="9525" cap="flat" cmpd="sng" algn="ctr">
            <a:noFill/>
            <a:prstDash val="solid"/>
            <a:round/>
            <a:headEnd type="none" w="med" len="med"/>
            <a:tailEnd type="none" w="med" len="med"/>
          </a:ln>
          <a:effectLst/>
        </p:spPr>
        <p:txBody>
          <a:bodyPr wrap="none" lIns="91428" tIns="45714" rIns="91428" bIns="45714" rtlCol="0" anchor="ctr"/>
          <a:lstStyle/>
          <a:p>
            <a:pPr algn="ctr" defTabSz="685063" fontAlgn="base">
              <a:spcBef>
                <a:spcPct val="0"/>
              </a:spcBef>
              <a:spcAft>
                <a:spcPct val="0"/>
              </a:spcAft>
            </a:pPr>
            <a:endParaRPr lang="zh-CN" altLang="en-US" sz="1500" dirty="0">
              <a:solidFill>
                <a:srgbClr val="FFFFFF"/>
              </a:solidFill>
              <a:latin typeface="微软雅黑"/>
            </a:endParaRPr>
          </a:p>
        </p:txBody>
      </p:sp>
      <p:sp>
        <p:nvSpPr>
          <p:cNvPr id="42" name="TextBox 66"/>
          <p:cNvSpPr txBox="1"/>
          <p:nvPr/>
        </p:nvSpPr>
        <p:spPr>
          <a:xfrm>
            <a:off x="5884974" y="3380624"/>
            <a:ext cx="954091" cy="246213"/>
          </a:xfrm>
          <a:prstGeom prst="rect">
            <a:avLst/>
          </a:prstGeom>
          <a:noFill/>
        </p:spPr>
        <p:txBody>
          <a:bodyPr wrap="none" lIns="91428" tIns="45714" rIns="91428" bIns="45714" rtlCol="0">
            <a:spAutoFit/>
          </a:bodyPr>
          <a:lstStyle/>
          <a:p>
            <a:pPr defTabSz="685063"/>
            <a:r>
              <a:rPr lang="zh-CN" altLang="en-US" sz="1000" dirty="0">
                <a:solidFill>
                  <a:prstClr val="black">
                    <a:lumMod val="65000"/>
                    <a:lumOff val="35000"/>
                  </a:prstClr>
                </a:solidFill>
                <a:latin typeface="微软雅黑"/>
              </a:rPr>
              <a:t>能力开放平台</a:t>
            </a:r>
          </a:p>
        </p:txBody>
      </p:sp>
      <p:cxnSp>
        <p:nvCxnSpPr>
          <p:cNvPr id="43" name="直接箭头连接符 69"/>
          <p:cNvCxnSpPr/>
          <p:nvPr/>
        </p:nvCxnSpPr>
        <p:spPr>
          <a:xfrm>
            <a:off x="1500172" y="2821783"/>
            <a:ext cx="1272101" cy="0"/>
          </a:xfrm>
          <a:prstGeom prst="straightConnector1">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直接箭头连接符 71"/>
          <p:cNvCxnSpPr/>
          <p:nvPr/>
        </p:nvCxnSpPr>
        <p:spPr>
          <a:xfrm flipV="1">
            <a:off x="3203848" y="3393293"/>
            <a:ext cx="0" cy="810413"/>
          </a:xfrm>
          <a:prstGeom prst="straightConnector1">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直接箭头连接符 74"/>
          <p:cNvCxnSpPr/>
          <p:nvPr/>
        </p:nvCxnSpPr>
        <p:spPr>
          <a:xfrm>
            <a:off x="3744647" y="2819574"/>
            <a:ext cx="432000" cy="0"/>
          </a:xfrm>
          <a:prstGeom prst="straightConnector1">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肘形连接符 45"/>
          <p:cNvCxnSpPr/>
          <p:nvPr/>
        </p:nvCxnSpPr>
        <p:spPr>
          <a:xfrm flipV="1">
            <a:off x="5148065" y="1356591"/>
            <a:ext cx="352629" cy="1429186"/>
          </a:xfrm>
          <a:prstGeom prst="bentConnector3">
            <a:avLst>
              <a:gd name="adj1" fmla="val 50000"/>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肘形连接符 46"/>
          <p:cNvCxnSpPr/>
          <p:nvPr/>
        </p:nvCxnSpPr>
        <p:spPr>
          <a:xfrm flipV="1">
            <a:off x="5148065" y="1795018"/>
            <a:ext cx="352629" cy="990758"/>
          </a:xfrm>
          <a:prstGeom prst="bentConnector3">
            <a:avLst>
              <a:gd name="adj1" fmla="val 50000"/>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肘形连接符 47"/>
          <p:cNvCxnSpPr/>
          <p:nvPr/>
        </p:nvCxnSpPr>
        <p:spPr>
          <a:xfrm>
            <a:off x="5148065" y="2785777"/>
            <a:ext cx="352629" cy="317946"/>
          </a:xfrm>
          <a:prstGeom prst="bentConnector3">
            <a:avLst>
              <a:gd name="adj1" fmla="val 50000"/>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肘形连接符 48"/>
          <p:cNvCxnSpPr/>
          <p:nvPr/>
        </p:nvCxnSpPr>
        <p:spPr>
          <a:xfrm flipV="1">
            <a:off x="5148065" y="2671875"/>
            <a:ext cx="352629" cy="113902"/>
          </a:xfrm>
          <a:prstGeom prst="bentConnector3">
            <a:avLst>
              <a:gd name="adj1" fmla="val 50000"/>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肘形连接符 49"/>
          <p:cNvCxnSpPr/>
          <p:nvPr/>
        </p:nvCxnSpPr>
        <p:spPr>
          <a:xfrm>
            <a:off x="5148065" y="2785776"/>
            <a:ext cx="352629" cy="762954"/>
          </a:xfrm>
          <a:prstGeom prst="bentConnector3">
            <a:avLst>
              <a:gd name="adj1" fmla="val 50000"/>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直接箭头连接符 93"/>
          <p:cNvCxnSpPr/>
          <p:nvPr/>
        </p:nvCxnSpPr>
        <p:spPr>
          <a:xfrm>
            <a:off x="6876304" y="2069477"/>
            <a:ext cx="324000" cy="0"/>
          </a:xfrm>
          <a:prstGeom prst="straightConnector1">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接箭头连接符 94"/>
          <p:cNvCxnSpPr/>
          <p:nvPr/>
        </p:nvCxnSpPr>
        <p:spPr>
          <a:xfrm>
            <a:off x="6876304" y="3291830"/>
            <a:ext cx="324000" cy="0"/>
          </a:xfrm>
          <a:prstGeom prst="straightConnector1">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7721370" y="1558240"/>
            <a:ext cx="473202" cy="265454"/>
          </a:xfrm>
          <a:prstGeom prst="rect">
            <a:avLst/>
          </a:prstGeom>
          <a:noFill/>
        </p:spPr>
        <p:txBody>
          <a:bodyPr wrap="none" lIns="91428" tIns="45714" rIns="91428" bIns="45714" rtlCol="0">
            <a:spAutoFit/>
          </a:bodyPr>
          <a:lstStyle/>
          <a:p>
            <a:pPr defTabSz="685063"/>
            <a:r>
              <a:rPr kumimoji="1" lang="zh-CN" altLang="en-US" sz="1100" dirty="0">
                <a:solidFill>
                  <a:prstClr val="black"/>
                </a:solidFill>
              </a:rPr>
              <a:t>金融</a:t>
            </a:r>
          </a:p>
        </p:txBody>
      </p:sp>
      <p:sp>
        <p:nvSpPr>
          <p:cNvPr id="54" name="文本框 53"/>
          <p:cNvSpPr txBox="1"/>
          <p:nvPr/>
        </p:nvSpPr>
        <p:spPr>
          <a:xfrm>
            <a:off x="7721370" y="1974058"/>
            <a:ext cx="473202" cy="265454"/>
          </a:xfrm>
          <a:prstGeom prst="rect">
            <a:avLst/>
          </a:prstGeom>
          <a:noFill/>
        </p:spPr>
        <p:txBody>
          <a:bodyPr wrap="none" lIns="91428" tIns="45714" rIns="91428" bIns="45714" rtlCol="0">
            <a:spAutoFit/>
          </a:bodyPr>
          <a:lstStyle/>
          <a:p>
            <a:pPr defTabSz="685063"/>
            <a:r>
              <a:rPr kumimoji="1" lang="zh-CN" altLang="en-US" sz="1100" dirty="0">
                <a:solidFill>
                  <a:prstClr val="black"/>
                </a:solidFill>
              </a:rPr>
              <a:t>政府</a:t>
            </a:r>
          </a:p>
        </p:txBody>
      </p:sp>
      <p:sp>
        <p:nvSpPr>
          <p:cNvPr id="55" name="文本框 54"/>
          <p:cNvSpPr txBox="1"/>
          <p:nvPr/>
        </p:nvSpPr>
        <p:spPr>
          <a:xfrm>
            <a:off x="7721370" y="2419972"/>
            <a:ext cx="473202" cy="265454"/>
          </a:xfrm>
          <a:prstGeom prst="rect">
            <a:avLst/>
          </a:prstGeom>
          <a:noFill/>
        </p:spPr>
        <p:txBody>
          <a:bodyPr wrap="none" lIns="91428" tIns="45714" rIns="91428" bIns="45714" rtlCol="0">
            <a:spAutoFit/>
          </a:bodyPr>
          <a:lstStyle/>
          <a:p>
            <a:pPr defTabSz="685063"/>
            <a:r>
              <a:rPr kumimoji="1" lang="zh-CN" altLang="en-US" sz="1100" dirty="0">
                <a:solidFill>
                  <a:prstClr val="black"/>
                </a:solidFill>
              </a:rPr>
              <a:t>旅游</a:t>
            </a:r>
          </a:p>
        </p:txBody>
      </p:sp>
      <p:sp>
        <p:nvSpPr>
          <p:cNvPr id="56" name="文本框 55"/>
          <p:cNvSpPr txBox="1"/>
          <p:nvPr/>
        </p:nvSpPr>
        <p:spPr>
          <a:xfrm>
            <a:off x="7721371" y="2847820"/>
            <a:ext cx="512876" cy="265454"/>
          </a:xfrm>
          <a:prstGeom prst="rect">
            <a:avLst/>
          </a:prstGeom>
          <a:noFill/>
        </p:spPr>
        <p:txBody>
          <a:bodyPr wrap="none" lIns="91428" tIns="45714" rIns="91428" bIns="45714" rtlCol="0">
            <a:spAutoFit/>
          </a:bodyPr>
          <a:lstStyle/>
          <a:p>
            <a:pPr defTabSz="685063"/>
            <a:r>
              <a:rPr kumimoji="1" lang="zh-CN" altLang="en-US" sz="1100" dirty="0">
                <a:solidFill>
                  <a:prstClr val="black"/>
                </a:solidFill>
              </a:rPr>
              <a:t>交通 </a:t>
            </a:r>
          </a:p>
        </p:txBody>
      </p:sp>
      <p:sp>
        <p:nvSpPr>
          <p:cNvPr id="57" name="文本框 56"/>
          <p:cNvSpPr txBox="1"/>
          <p:nvPr/>
        </p:nvSpPr>
        <p:spPr>
          <a:xfrm>
            <a:off x="7721374" y="1093325"/>
            <a:ext cx="761726" cy="265447"/>
          </a:xfrm>
          <a:prstGeom prst="rect">
            <a:avLst/>
          </a:prstGeom>
          <a:noFill/>
        </p:spPr>
        <p:txBody>
          <a:bodyPr wrap="none" lIns="91428" tIns="45714" rIns="91428" bIns="45714" rtlCol="0">
            <a:spAutoFit/>
          </a:bodyPr>
          <a:lstStyle/>
          <a:p>
            <a:pPr defTabSz="685063"/>
            <a:r>
              <a:rPr kumimoji="1" lang="zh-CN" altLang="en-US" sz="1100" dirty="0">
                <a:solidFill>
                  <a:prstClr val="black"/>
                </a:solidFill>
              </a:rPr>
              <a:t>内部应用</a:t>
            </a:r>
          </a:p>
        </p:txBody>
      </p:sp>
      <p:sp>
        <p:nvSpPr>
          <p:cNvPr id="58" name="文本框 57"/>
          <p:cNvSpPr txBox="1"/>
          <p:nvPr/>
        </p:nvSpPr>
        <p:spPr>
          <a:xfrm>
            <a:off x="5880663" y="2004796"/>
            <a:ext cx="825843" cy="246209"/>
          </a:xfrm>
          <a:prstGeom prst="rect">
            <a:avLst/>
          </a:prstGeom>
          <a:noFill/>
        </p:spPr>
        <p:txBody>
          <a:bodyPr wrap="none" lIns="91428" tIns="45714" rIns="91428" bIns="45714" rtlCol="0">
            <a:spAutoFit/>
          </a:bodyPr>
          <a:lstStyle>
            <a:defPPr>
              <a:defRPr lang="zh-CN"/>
            </a:defPPr>
            <a:lvl1pPr>
              <a:defRPr sz="1000">
                <a:solidFill>
                  <a:schemeClr val="tx1">
                    <a:lumMod val="65000"/>
                    <a:lumOff val="35000"/>
                  </a:schemeClr>
                </a:solidFill>
                <a:latin typeface="+mn-ea"/>
              </a:defRPr>
            </a:lvl1pPr>
          </a:lstStyle>
          <a:p>
            <a:pPr defTabSz="685063"/>
            <a:r>
              <a:rPr lang="zh-CN" altLang="en-US" dirty="0">
                <a:solidFill>
                  <a:prstClr val="black">
                    <a:lumMod val="65000"/>
                    <a:lumOff val="35000"/>
                  </a:prstClr>
                </a:solidFill>
              </a:rPr>
              <a:t>客户标签库</a:t>
            </a:r>
          </a:p>
        </p:txBody>
      </p:sp>
      <p:sp>
        <p:nvSpPr>
          <p:cNvPr id="59" name="文本框 58"/>
          <p:cNvSpPr txBox="1"/>
          <p:nvPr/>
        </p:nvSpPr>
        <p:spPr>
          <a:xfrm>
            <a:off x="5758425" y="3607444"/>
            <a:ext cx="462382" cy="265454"/>
          </a:xfrm>
          <a:prstGeom prst="rect">
            <a:avLst/>
          </a:prstGeom>
          <a:noFill/>
        </p:spPr>
        <p:txBody>
          <a:bodyPr wrap="none" lIns="91428" tIns="45714" rIns="91428" bIns="45714" rtlCol="0">
            <a:spAutoFit/>
          </a:bodyPr>
          <a:lstStyle/>
          <a:p>
            <a:pPr defTabSz="685063"/>
            <a:r>
              <a:rPr kumimoji="1" lang="en-US" altLang="zh-CN" sz="1100" dirty="0">
                <a:solidFill>
                  <a:prstClr val="black"/>
                </a:solidFill>
              </a:rPr>
              <a:t>...</a:t>
            </a:r>
            <a:r>
              <a:rPr kumimoji="1" lang="zh-CN" altLang="en-US" sz="1100" dirty="0">
                <a:solidFill>
                  <a:prstClr val="black"/>
                </a:solidFill>
              </a:rPr>
              <a:t> </a:t>
            </a:r>
            <a:r>
              <a:rPr kumimoji="1" lang="en-US" altLang="zh-CN" sz="1100" dirty="0">
                <a:solidFill>
                  <a:prstClr val="black"/>
                </a:solidFill>
              </a:rPr>
              <a:t>...</a:t>
            </a:r>
            <a:endParaRPr kumimoji="1" lang="zh-CN" altLang="en-US" sz="1100" dirty="0">
              <a:solidFill>
                <a:prstClr val="black"/>
              </a:solidFill>
            </a:endParaRPr>
          </a:p>
        </p:txBody>
      </p:sp>
      <p:cxnSp>
        <p:nvCxnSpPr>
          <p:cNvPr id="60" name="肘形连接符 59"/>
          <p:cNvCxnSpPr/>
          <p:nvPr/>
        </p:nvCxnSpPr>
        <p:spPr>
          <a:xfrm flipV="1">
            <a:off x="5148065" y="2233446"/>
            <a:ext cx="352629" cy="552330"/>
          </a:xfrm>
          <a:prstGeom prst="bentConnector3">
            <a:avLst>
              <a:gd name="adj1" fmla="val 50000"/>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1625463" y="2852616"/>
            <a:ext cx="1050283" cy="957952"/>
          </a:xfrm>
          <a:prstGeom prst="rect">
            <a:avLst/>
          </a:prstGeom>
          <a:noFill/>
        </p:spPr>
        <p:txBody>
          <a:bodyPr wrap="none" lIns="91428" tIns="45714" rIns="91428" bIns="45714" rtlCol="0">
            <a:spAutoFit/>
          </a:bodyPr>
          <a:lstStyle/>
          <a:p>
            <a:pPr defTabSz="685063"/>
            <a:r>
              <a:rPr kumimoji="1" lang="zh-CN" altLang="en-US" sz="1100" dirty="0">
                <a:solidFill>
                  <a:prstClr val="black"/>
                </a:solidFill>
              </a:rPr>
              <a:t>实时位置</a:t>
            </a:r>
            <a:endParaRPr kumimoji="1" lang="en-US" altLang="zh-CN" sz="1100" dirty="0">
              <a:solidFill>
                <a:prstClr val="black"/>
              </a:solidFill>
            </a:endParaRPr>
          </a:p>
          <a:p>
            <a:pPr defTabSz="685063"/>
            <a:r>
              <a:rPr kumimoji="1" lang="zh-CN" altLang="en-US" sz="1100" dirty="0">
                <a:solidFill>
                  <a:prstClr val="black"/>
                </a:solidFill>
              </a:rPr>
              <a:t>实时上网内容</a:t>
            </a:r>
            <a:endParaRPr kumimoji="1" lang="en-US" altLang="zh-CN" sz="1100" dirty="0">
              <a:solidFill>
                <a:prstClr val="black"/>
              </a:solidFill>
            </a:endParaRPr>
          </a:p>
          <a:p>
            <a:pPr defTabSz="685063"/>
            <a:r>
              <a:rPr kumimoji="1" lang="zh-CN" altLang="en-US" sz="1100" dirty="0">
                <a:solidFill>
                  <a:prstClr val="black"/>
                </a:solidFill>
              </a:rPr>
              <a:t>实时话单</a:t>
            </a:r>
            <a:endParaRPr kumimoji="1" lang="en-US" altLang="zh-CN" sz="1100" dirty="0">
              <a:solidFill>
                <a:prstClr val="black"/>
              </a:solidFill>
            </a:endParaRPr>
          </a:p>
          <a:p>
            <a:pPr defTabSz="685063"/>
            <a:r>
              <a:rPr kumimoji="1" lang="zh-CN" altLang="en-US" sz="1100" dirty="0">
                <a:solidFill>
                  <a:prstClr val="black"/>
                </a:solidFill>
              </a:rPr>
              <a:t>实时客户资料</a:t>
            </a:r>
            <a:endParaRPr kumimoji="1" lang="en-US" altLang="zh-CN" sz="1100" dirty="0">
              <a:solidFill>
                <a:prstClr val="black"/>
              </a:solidFill>
            </a:endParaRPr>
          </a:p>
          <a:p>
            <a:pPr defTabSz="685063"/>
            <a:r>
              <a:rPr kumimoji="1" lang="en-US" altLang="zh-CN" sz="1100" dirty="0">
                <a:solidFill>
                  <a:prstClr val="black"/>
                </a:solidFill>
              </a:rPr>
              <a:t>...</a:t>
            </a:r>
            <a:r>
              <a:rPr kumimoji="1" lang="zh-CN" altLang="en-US" sz="1100" dirty="0">
                <a:solidFill>
                  <a:prstClr val="black"/>
                </a:solidFill>
              </a:rPr>
              <a:t> </a:t>
            </a:r>
            <a:r>
              <a:rPr kumimoji="1" lang="en-US" altLang="zh-CN" sz="1100" dirty="0">
                <a:solidFill>
                  <a:prstClr val="black"/>
                </a:solidFill>
              </a:rPr>
              <a:t>...</a:t>
            </a:r>
            <a:endParaRPr kumimoji="1" lang="zh-CN" altLang="en-US" sz="1100" dirty="0">
              <a:solidFill>
                <a:prstClr val="black"/>
              </a:solidFill>
            </a:endParaRPr>
          </a:p>
        </p:txBody>
      </p:sp>
      <p:sp>
        <p:nvSpPr>
          <p:cNvPr id="62" name="圆柱形 12"/>
          <p:cNvSpPr/>
          <p:nvPr/>
        </p:nvSpPr>
        <p:spPr bwMode="auto">
          <a:xfrm>
            <a:off x="683883" y="4365600"/>
            <a:ext cx="357190" cy="357190"/>
          </a:xfrm>
          <a:prstGeom prst="can">
            <a:avLst/>
          </a:prstGeom>
          <a:solidFill>
            <a:schemeClr val="accent4">
              <a:lumMod val="60000"/>
              <a:lumOff val="40000"/>
            </a:schemeClr>
          </a:solidFill>
          <a:ln w="9525" cap="flat" cmpd="sng" algn="ctr">
            <a:noFill/>
            <a:prstDash val="solid"/>
            <a:round/>
            <a:headEnd type="none" w="med" len="med"/>
            <a:tailEnd type="none" w="med" len="med"/>
          </a:ln>
          <a:effectLst/>
        </p:spPr>
        <p:txBody>
          <a:bodyPr wrap="none" lIns="91428" tIns="45714" rIns="91428" bIns="45714" rtlCol="0" anchor="ctr"/>
          <a:lstStyle/>
          <a:p>
            <a:pPr algn="ctr" defTabSz="685063" fontAlgn="base">
              <a:spcBef>
                <a:spcPct val="0"/>
              </a:spcBef>
              <a:spcAft>
                <a:spcPct val="0"/>
              </a:spcAft>
            </a:pPr>
            <a:endParaRPr lang="zh-CN" altLang="en-US" sz="1500" dirty="0">
              <a:solidFill>
                <a:srgbClr val="FFFFFF"/>
              </a:solidFill>
              <a:latin typeface="微软雅黑"/>
            </a:endParaRPr>
          </a:p>
        </p:txBody>
      </p:sp>
      <p:sp>
        <p:nvSpPr>
          <p:cNvPr id="63" name="TextBox 13"/>
          <p:cNvSpPr txBox="1"/>
          <p:nvPr/>
        </p:nvSpPr>
        <p:spPr>
          <a:xfrm>
            <a:off x="513668" y="4722791"/>
            <a:ext cx="697611" cy="246213"/>
          </a:xfrm>
          <a:prstGeom prst="rect">
            <a:avLst/>
          </a:prstGeom>
          <a:noFill/>
        </p:spPr>
        <p:txBody>
          <a:bodyPr wrap="none" lIns="91428" tIns="45714" rIns="91428" bIns="45714" rtlCol="0">
            <a:spAutoFit/>
          </a:bodyPr>
          <a:lstStyle/>
          <a:p>
            <a:pPr defTabSz="685063"/>
            <a:r>
              <a:rPr lang="zh-CN" altLang="en-US" sz="1000" dirty="0">
                <a:solidFill>
                  <a:prstClr val="black">
                    <a:lumMod val="65000"/>
                    <a:lumOff val="35000"/>
                  </a:prstClr>
                </a:solidFill>
                <a:latin typeface="微软雅黑"/>
              </a:rPr>
              <a:t>终端数据</a:t>
            </a:r>
          </a:p>
        </p:txBody>
      </p:sp>
      <p:sp>
        <p:nvSpPr>
          <p:cNvPr id="64" name="立方体 63"/>
          <p:cNvSpPr/>
          <p:nvPr/>
        </p:nvSpPr>
        <p:spPr bwMode="auto">
          <a:xfrm>
            <a:off x="7306218" y="3262965"/>
            <a:ext cx="357190" cy="357190"/>
          </a:xfrm>
          <a:prstGeom prst="cube">
            <a:avLst/>
          </a:prstGeom>
          <a:solidFill>
            <a:srgbClr val="FFC000"/>
          </a:solidFill>
          <a:ln w="9525" cap="flat" cmpd="sng" algn="ctr">
            <a:noFill/>
            <a:prstDash val="solid"/>
            <a:round/>
            <a:headEnd type="none" w="med" len="med"/>
            <a:tailEnd type="none" w="med" len="med"/>
          </a:ln>
          <a:effectLst/>
        </p:spPr>
        <p:txBody>
          <a:bodyPr wrap="none" lIns="91428" tIns="45714" rIns="91428" bIns="45714" rtlCol="0" anchor="ctr"/>
          <a:lstStyle/>
          <a:p>
            <a:pPr algn="ctr" defTabSz="685063" fontAlgn="base">
              <a:spcBef>
                <a:spcPct val="0"/>
              </a:spcBef>
              <a:spcAft>
                <a:spcPct val="0"/>
              </a:spcAft>
            </a:pPr>
            <a:endParaRPr lang="zh-CN" altLang="en-US" sz="1500" dirty="0">
              <a:solidFill>
                <a:srgbClr val="FFFFFF"/>
              </a:solidFill>
              <a:latin typeface="微软雅黑"/>
            </a:endParaRPr>
          </a:p>
        </p:txBody>
      </p:sp>
      <p:sp>
        <p:nvSpPr>
          <p:cNvPr id="65" name="文本框 64"/>
          <p:cNvSpPr txBox="1"/>
          <p:nvPr/>
        </p:nvSpPr>
        <p:spPr>
          <a:xfrm>
            <a:off x="7711525" y="3298064"/>
            <a:ext cx="473186" cy="265447"/>
          </a:xfrm>
          <a:prstGeom prst="rect">
            <a:avLst/>
          </a:prstGeom>
          <a:noFill/>
        </p:spPr>
        <p:txBody>
          <a:bodyPr wrap="none" lIns="91428" tIns="45714" rIns="91428" bIns="45714" rtlCol="0">
            <a:spAutoFit/>
          </a:bodyPr>
          <a:lstStyle/>
          <a:p>
            <a:pPr defTabSz="685063"/>
            <a:r>
              <a:rPr kumimoji="1" lang="zh-CN" altLang="en-US" sz="1100" dirty="0">
                <a:solidFill>
                  <a:prstClr val="black"/>
                </a:solidFill>
              </a:rPr>
              <a:t>保险</a:t>
            </a:r>
          </a:p>
        </p:txBody>
      </p:sp>
      <p:sp>
        <p:nvSpPr>
          <p:cNvPr id="66" name="矩形 65"/>
          <p:cNvSpPr/>
          <p:nvPr/>
        </p:nvSpPr>
        <p:spPr>
          <a:xfrm>
            <a:off x="7573930" y="4351676"/>
            <a:ext cx="538124" cy="311621"/>
          </a:xfrm>
          <a:prstGeom prst="rect">
            <a:avLst/>
          </a:prstGeom>
        </p:spPr>
        <p:txBody>
          <a:bodyPr wrap="none" lIns="91428" tIns="45714" rIns="91428" bIns="45714">
            <a:spAutoFit/>
          </a:bodyPr>
          <a:lstStyle/>
          <a:p>
            <a:pPr defTabSz="685063"/>
            <a:r>
              <a:rPr kumimoji="1" lang="en-US" altLang="zh-CN" dirty="0">
                <a:solidFill>
                  <a:prstClr val="black"/>
                </a:solidFill>
              </a:rPr>
              <a:t>...</a:t>
            </a:r>
            <a:r>
              <a:rPr kumimoji="1" lang="zh-CN" altLang="en-US" dirty="0">
                <a:solidFill>
                  <a:prstClr val="black"/>
                </a:solidFill>
              </a:rPr>
              <a:t> </a:t>
            </a:r>
            <a:r>
              <a:rPr kumimoji="1" lang="en-US" altLang="zh-CN" dirty="0">
                <a:solidFill>
                  <a:prstClr val="black"/>
                </a:solidFill>
              </a:rPr>
              <a:t>...</a:t>
            </a:r>
            <a:endParaRPr kumimoji="1" lang="zh-CN" altLang="en-US" dirty="0">
              <a:solidFill>
                <a:prstClr val="black"/>
              </a:solidFill>
            </a:endParaRPr>
          </a:p>
        </p:txBody>
      </p:sp>
      <p:sp>
        <p:nvSpPr>
          <p:cNvPr id="67" name="立方体 66"/>
          <p:cNvSpPr/>
          <p:nvPr/>
        </p:nvSpPr>
        <p:spPr bwMode="auto">
          <a:xfrm>
            <a:off x="7286874" y="3689688"/>
            <a:ext cx="357190" cy="357190"/>
          </a:xfrm>
          <a:prstGeom prst="cube">
            <a:avLst/>
          </a:prstGeom>
          <a:solidFill>
            <a:srgbClr val="FFC000"/>
          </a:solidFill>
          <a:ln w="9525" cap="flat" cmpd="sng" algn="ctr">
            <a:noFill/>
            <a:prstDash val="solid"/>
            <a:round/>
            <a:headEnd type="none" w="med" len="med"/>
            <a:tailEnd type="none" w="med" len="med"/>
          </a:ln>
          <a:effectLst/>
        </p:spPr>
        <p:txBody>
          <a:bodyPr wrap="none" lIns="91428" tIns="45714" rIns="91428" bIns="45714" rtlCol="0" anchor="ctr"/>
          <a:lstStyle/>
          <a:p>
            <a:pPr algn="ctr" defTabSz="685063" fontAlgn="base">
              <a:spcBef>
                <a:spcPct val="0"/>
              </a:spcBef>
              <a:spcAft>
                <a:spcPct val="0"/>
              </a:spcAft>
            </a:pPr>
            <a:endParaRPr lang="zh-CN" altLang="en-US" sz="1500" dirty="0">
              <a:solidFill>
                <a:srgbClr val="FFFFFF"/>
              </a:solidFill>
              <a:latin typeface="微软雅黑"/>
            </a:endParaRPr>
          </a:p>
        </p:txBody>
      </p:sp>
      <p:sp>
        <p:nvSpPr>
          <p:cNvPr id="68" name="文本框 67"/>
          <p:cNvSpPr txBox="1"/>
          <p:nvPr/>
        </p:nvSpPr>
        <p:spPr>
          <a:xfrm>
            <a:off x="7692180" y="3724787"/>
            <a:ext cx="473186" cy="265447"/>
          </a:xfrm>
          <a:prstGeom prst="rect">
            <a:avLst/>
          </a:prstGeom>
          <a:noFill/>
        </p:spPr>
        <p:txBody>
          <a:bodyPr wrap="none" lIns="91428" tIns="45714" rIns="91428" bIns="45714" rtlCol="0">
            <a:spAutoFit/>
          </a:bodyPr>
          <a:lstStyle/>
          <a:p>
            <a:pPr defTabSz="685063"/>
            <a:r>
              <a:rPr kumimoji="1" lang="zh-CN" altLang="en-US" sz="1100" dirty="0">
                <a:solidFill>
                  <a:prstClr val="black"/>
                </a:solidFill>
              </a:rPr>
              <a:t>证券</a:t>
            </a:r>
          </a:p>
        </p:txBody>
      </p:sp>
      <p:sp>
        <p:nvSpPr>
          <p:cNvPr id="69" name="立方体 68"/>
          <p:cNvSpPr/>
          <p:nvPr/>
        </p:nvSpPr>
        <p:spPr bwMode="auto">
          <a:xfrm>
            <a:off x="7286874" y="4131093"/>
            <a:ext cx="357190" cy="357190"/>
          </a:xfrm>
          <a:prstGeom prst="cube">
            <a:avLst/>
          </a:prstGeom>
          <a:solidFill>
            <a:srgbClr val="FFC000"/>
          </a:solidFill>
          <a:ln w="9525" cap="flat" cmpd="sng" algn="ctr">
            <a:noFill/>
            <a:prstDash val="solid"/>
            <a:round/>
            <a:headEnd type="none" w="med" len="med"/>
            <a:tailEnd type="none" w="med" len="med"/>
          </a:ln>
          <a:effectLst/>
        </p:spPr>
        <p:txBody>
          <a:bodyPr wrap="none" lIns="91428" tIns="45714" rIns="91428" bIns="45714" rtlCol="0" anchor="ctr"/>
          <a:lstStyle/>
          <a:p>
            <a:pPr algn="ctr" defTabSz="685063" fontAlgn="base">
              <a:spcBef>
                <a:spcPct val="0"/>
              </a:spcBef>
              <a:spcAft>
                <a:spcPct val="0"/>
              </a:spcAft>
            </a:pPr>
            <a:endParaRPr lang="zh-CN" altLang="en-US" sz="1500" dirty="0">
              <a:solidFill>
                <a:srgbClr val="FFFFFF"/>
              </a:solidFill>
              <a:latin typeface="微软雅黑"/>
            </a:endParaRPr>
          </a:p>
        </p:txBody>
      </p:sp>
      <p:sp>
        <p:nvSpPr>
          <p:cNvPr id="70" name="文本框 69"/>
          <p:cNvSpPr txBox="1"/>
          <p:nvPr/>
        </p:nvSpPr>
        <p:spPr>
          <a:xfrm>
            <a:off x="7692180" y="4166191"/>
            <a:ext cx="473186" cy="265447"/>
          </a:xfrm>
          <a:prstGeom prst="rect">
            <a:avLst/>
          </a:prstGeom>
          <a:noFill/>
        </p:spPr>
        <p:txBody>
          <a:bodyPr wrap="none" lIns="91428" tIns="45714" rIns="91428" bIns="45714" rtlCol="0">
            <a:spAutoFit/>
          </a:bodyPr>
          <a:lstStyle/>
          <a:p>
            <a:pPr defTabSz="685063"/>
            <a:r>
              <a:rPr kumimoji="1" lang="zh-CN" altLang="en-US" sz="1100" dirty="0">
                <a:solidFill>
                  <a:prstClr val="black"/>
                </a:solidFill>
              </a:rPr>
              <a:t>广告</a:t>
            </a:r>
          </a:p>
        </p:txBody>
      </p:sp>
    </p:spTree>
    <p:extLst>
      <p:ext uri="{BB962C8B-B14F-4D97-AF65-F5344CB8AC3E}">
        <p14:creationId xmlns="" xmlns:p14="http://schemas.microsoft.com/office/powerpoint/2010/main" val="117710731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pPr>
              <a:defRPr/>
            </a:pPr>
            <a:fld id="{9F43E43D-FE4F-4CAD-BB92-0DD8E365BB27}" type="slidenum">
              <a:rPr lang="zh-CN" altLang="en-US" smtClean="0"/>
              <a:pPr>
                <a:defRPr/>
              </a:pPr>
              <a:t>60</a:t>
            </a:fld>
            <a:endParaRPr lang="en-US" altLang="zh-CN"/>
          </a:p>
        </p:txBody>
      </p:sp>
      <p:sp>
        <p:nvSpPr>
          <p:cNvPr id="3" name="标题 2"/>
          <p:cNvSpPr txBox="1">
            <a:spLocks/>
          </p:cNvSpPr>
          <p:nvPr/>
        </p:nvSpPr>
        <p:spPr>
          <a:xfrm>
            <a:off x="628656" y="140921"/>
            <a:ext cx="6801317" cy="473447"/>
          </a:xfrm>
          <a:prstGeom prst="rect">
            <a:avLst/>
          </a:prstGeom>
        </p:spPr>
        <p:txBody>
          <a:bodyPr anchor="ctr"/>
          <a:lstStyle>
            <a:lvl1pPr algn="l" defTabSz="685732" rtl="0" eaLnBrk="1" latinLnBrk="0" hangingPunct="1">
              <a:lnSpc>
                <a:spcPct val="90000"/>
              </a:lnSpc>
              <a:spcBef>
                <a:spcPct val="0"/>
              </a:spcBef>
              <a:buNone/>
              <a:defRPr kumimoji="0" lang="zh-CN" altLang="en-US" sz="2300" b="1" i="0" u="none" strike="noStrike" kern="1200" cap="none" spc="0" normalizeH="0" baseline="0" dirty="0" smtClean="0">
                <a:ln>
                  <a:noFill/>
                </a:ln>
                <a:solidFill>
                  <a:schemeClr val="tx1"/>
                </a:solidFill>
                <a:effectLst/>
                <a:uLnTx/>
                <a:uFillTx/>
                <a:latin typeface="+mj-ea"/>
                <a:ea typeface="+mj-ea"/>
                <a:cs typeface="+mj-cs"/>
              </a:defRPr>
            </a:lvl1pPr>
          </a:lstStyle>
          <a:p>
            <a:r>
              <a:rPr kumimoji="1" lang="en-US" altLang="zh-CN" sz="2000" kern="0" dirty="0" smtClean="0"/>
              <a:t>6.2</a:t>
            </a:r>
            <a:r>
              <a:rPr kumimoji="1" lang="zh-CN" altLang="en-US" sz="2000" kern="0" dirty="0" smtClean="0"/>
              <a:t>、</a:t>
            </a:r>
            <a:r>
              <a:rPr kumimoji="1" lang="zh-CN" altLang="en-US" sz="2000" kern="0" dirty="0" smtClean="0">
                <a:solidFill>
                  <a:prstClr val="black"/>
                </a:solidFill>
              </a:rPr>
              <a:t>案例</a:t>
            </a:r>
            <a:r>
              <a:rPr kumimoji="1" lang="en-US" altLang="zh-CN" sz="2000" kern="0" dirty="0" smtClean="0">
                <a:solidFill>
                  <a:prstClr val="black"/>
                </a:solidFill>
              </a:rPr>
              <a:t>-</a:t>
            </a:r>
            <a:r>
              <a:rPr lang="zh-CN" altLang="en-US" sz="2000" dirty="0">
                <a:solidFill>
                  <a:prstClr val="black"/>
                </a:solidFill>
              </a:rPr>
              <a:t>智慧足迹服务</a:t>
            </a:r>
          </a:p>
        </p:txBody>
      </p:sp>
      <p:sp>
        <p:nvSpPr>
          <p:cNvPr id="5" name="矩形 4"/>
          <p:cNvSpPr/>
          <p:nvPr/>
        </p:nvSpPr>
        <p:spPr>
          <a:xfrm>
            <a:off x="0" y="733088"/>
            <a:ext cx="9144000" cy="284673"/>
          </a:xfrm>
          <a:prstGeom prst="rect">
            <a:avLst/>
          </a:prstGeom>
          <a:noFill/>
        </p:spPr>
        <p:txBody>
          <a:bodyPr wrap="square" lIns="68559" tIns="34280" rIns="68559" bIns="34280" rtlCol="0" anchor="ctr">
            <a:spAutoFit/>
          </a:bodyPr>
          <a:lstStyle/>
          <a:p>
            <a:pPr marL="285750" indent="-285750" defTabSz="685063">
              <a:buClr>
                <a:srgbClr val="C00000"/>
              </a:buClr>
              <a:buFont typeface="Wingdings" charset="2"/>
              <a:buChar char="n"/>
            </a:pPr>
            <a:r>
              <a:rPr lang="zh-CN" altLang="en-US" b="1" dirty="0">
                <a:solidFill>
                  <a:schemeClr val="tx1">
                    <a:lumMod val="95000"/>
                    <a:lumOff val="5000"/>
                  </a:schemeClr>
                </a:solidFill>
                <a:latin typeface="微软雅黑" pitchFamily="34" charset="-122"/>
              </a:rPr>
              <a:t>案例：金融街地区的职住分析</a:t>
            </a:r>
          </a:p>
        </p:txBody>
      </p:sp>
      <p:grpSp>
        <p:nvGrpSpPr>
          <p:cNvPr id="6" name="组合 42"/>
          <p:cNvGrpSpPr/>
          <p:nvPr/>
        </p:nvGrpSpPr>
        <p:grpSpPr>
          <a:xfrm>
            <a:off x="907054" y="1294378"/>
            <a:ext cx="6926436" cy="3735531"/>
            <a:chOff x="1155291" y="1628797"/>
            <a:chExt cx="9326087" cy="4782739"/>
          </a:xfrm>
        </p:grpSpPr>
        <p:sp>
          <p:nvSpPr>
            <p:cNvPr id="7" name="矩形 6"/>
            <p:cNvSpPr/>
            <p:nvPr/>
          </p:nvSpPr>
          <p:spPr>
            <a:xfrm>
              <a:off x="1155291" y="5938667"/>
              <a:ext cx="9326087" cy="472869"/>
            </a:xfrm>
            <a:prstGeom prst="rect">
              <a:avLst/>
            </a:prstGeom>
          </p:spPr>
          <p:txBody>
            <a:bodyPr wrap="square">
              <a:spAutoFit/>
            </a:bodyPr>
            <a:lstStyle/>
            <a:p>
              <a:pPr indent="-342884" defTabSz="685063">
                <a:lnSpc>
                  <a:spcPct val="150000"/>
                </a:lnSpc>
                <a:buClr>
                  <a:srgbClr val="C00000"/>
                </a:buClr>
              </a:pPr>
              <a:r>
                <a:rPr lang="zh-CN" altLang="en-US" sz="1200" dirty="0">
                  <a:solidFill>
                    <a:prstClr val="black"/>
                  </a:solidFill>
                  <a:latin typeface="微软雅黑" pitchFamily="34" charset="-122"/>
                </a:rPr>
                <a:t>金融街地区的就业者中，居住地在周边街道的居多，也有在房山、回龙观等地的，沿二环等分布。</a:t>
              </a:r>
              <a:endParaRPr lang="en-US" altLang="zh-CN" sz="1200" dirty="0">
                <a:solidFill>
                  <a:prstClr val="black"/>
                </a:solidFill>
                <a:latin typeface="微软雅黑" pitchFamily="34" charset="-122"/>
              </a:endParaRPr>
            </a:p>
          </p:txBody>
        </p:sp>
        <p:pic>
          <p:nvPicPr>
            <p:cNvPr id="8" name="图片 7" descr="金融街工作人口居住地.jpg"/>
            <p:cNvPicPr>
              <a:picLocks noChangeAspect="1"/>
            </p:cNvPicPr>
            <p:nvPr/>
          </p:nvPicPr>
          <p:blipFill>
            <a:blip r:embed="rId2" cstate="print"/>
            <a:stretch>
              <a:fillRect/>
            </a:stretch>
          </p:blipFill>
          <p:spPr>
            <a:xfrm>
              <a:off x="1155291" y="1628797"/>
              <a:ext cx="4157864" cy="4157865"/>
            </a:xfrm>
            <a:prstGeom prst="rect">
              <a:avLst/>
            </a:prstGeom>
          </p:spPr>
        </p:pic>
        <p:pic>
          <p:nvPicPr>
            <p:cNvPr id="9" name="图片 8" descr="金融街工作居住地-2-xz.jpg"/>
            <p:cNvPicPr>
              <a:picLocks noChangeAspect="1"/>
            </p:cNvPicPr>
            <p:nvPr/>
          </p:nvPicPr>
          <p:blipFill>
            <a:blip r:embed="rId3" cstate="print"/>
            <a:stretch>
              <a:fillRect/>
            </a:stretch>
          </p:blipFill>
          <p:spPr>
            <a:xfrm>
              <a:off x="6088591" y="1628799"/>
              <a:ext cx="4157863" cy="4157865"/>
            </a:xfrm>
            <a:prstGeom prst="rect">
              <a:avLst/>
            </a:prstGeom>
          </p:spPr>
        </p:pic>
      </p:grpSp>
    </p:spTree>
    <p:extLst>
      <p:ext uri="{BB962C8B-B14F-4D97-AF65-F5344CB8AC3E}">
        <p14:creationId xmlns="" xmlns:p14="http://schemas.microsoft.com/office/powerpoint/2010/main" val="102580726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4"/>
          <p:cNvSpPr txBox="1">
            <a:spLocks noChangeArrowheads="1"/>
          </p:cNvSpPr>
          <p:nvPr/>
        </p:nvSpPr>
        <p:spPr bwMode="auto">
          <a:xfrm>
            <a:off x="2438751" y="1990043"/>
            <a:ext cx="753732" cy="1189605"/>
          </a:xfrm>
          <a:prstGeom prst="rect">
            <a:avLst/>
          </a:prstGeom>
          <a:noFill/>
          <a:ln w="9525">
            <a:noFill/>
            <a:miter lim="800000"/>
            <a:headEnd/>
            <a:tailEnd/>
          </a:ln>
        </p:spPr>
        <p:txBody>
          <a:bodyPr wrap="none" tIns="35100" anchor="ctr">
            <a:spAutoFit/>
          </a:bodyPr>
          <a:lstStyle/>
          <a:p>
            <a:pPr algn="ctr"/>
            <a:r>
              <a:rPr lang="en-US" altLang="zh-CN" sz="7200" b="1" dirty="0" smtClean="0">
                <a:solidFill>
                  <a:srgbClr val="C00000"/>
                </a:solidFill>
                <a:effectLst>
                  <a:outerShdw blurRad="38100" dist="38100" dir="2700000" algn="tl">
                    <a:schemeClr val="tx2">
                      <a:lumMod val="50000"/>
                      <a:alpha val="49000"/>
                    </a:schemeClr>
                  </a:outerShdw>
                </a:effectLst>
                <a:latin typeface="+mn-ea"/>
                <a:cs typeface="FrankRuehl" charset="-79"/>
              </a:rPr>
              <a:t>7</a:t>
            </a:r>
            <a:endParaRPr lang="zh-CN" altLang="en-US" sz="7200" b="1" dirty="0">
              <a:solidFill>
                <a:srgbClr val="C00000"/>
              </a:solidFill>
              <a:effectLst>
                <a:outerShdw blurRad="38100" dist="38100" dir="2700000" algn="tl">
                  <a:schemeClr val="tx2">
                    <a:lumMod val="50000"/>
                    <a:alpha val="49000"/>
                  </a:schemeClr>
                </a:outerShdw>
              </a:effectLst>
              <a:latin typeface="+mn-ea"/>
              <a:cs typeface="Latha" pitchFamily="2"/>
            </a:endParaRPr>
          </a:p>
        </p:txBody>
      </p:sp>
      <p:sp>
        <p:nvSpPr>
          <p:cNvPr id="14" name="Freeform 6"/>
          <p:cNvSpPr>
            <a:spLocks/>
          </p:cNvSpPr>
          <p:nvPr/>
        </p:nvSpPr>
        <p:spPr bwMode="auto">
          <a:xfrm>
            <a:off x="2123272" y="1975843"/>
            <a:ext cx="261938" cy="1237059"/>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endParaRPr lang="zh-CN" altLang="en-US" sz="1013">
              <a:solidFill>
                <a:srgbClr val="0070C0"/>
              </a:solidFill>
            </a:endParaRPr>
          </a:p>
        </p:txBody>
      </p:sp>
      <p:sp>
        <p:nvSpPr>
          <p:cNvPr id="15" name="Freeform 6"/>
          <p:cNvSpPr>
            <a:spLocks/>
          </p:cNvSpPr>
          <p:nvPr/>
        </p:nvSpPr>
        <p:spPr bwMode="auto">
          <a:xfrm flipH="1">
            <a:off x="3203392" y="1975843"/>
            <a:ext cx="261938" cy="1237059"/>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endParaRPr lang="zh-CN" altLang="en-US" sz="1013">
              <a:solidFill>
                <a:srgbClr val="0070C0"/>
              </a:solidFill>
            </a:endParaRPr>
          </a:p>
        </p:txBody>
      </p:sp>
      <p:sp>
        <p:nvSpPr>
          <p:cNvPr id="17" name="TextBox 6"/>
          <p:cNvSpPr txBox="1"/>
          <p:nvPr/>
        </p:nvSpPr>
        <p:spPr>
          <a:xfrm>
            <a:off x="4029313" y="2278900"/>
            <a:ext cx="2035821" cy="646331"/>
          </a:xfrm>
          <a:prstGeom prst="rect">
            <a:avLst/>
          </a:prstGeom>
          <a:noFill/>
        </p:spPr>
        <p:txBody>
          <a:bodyPr wrap="square" rtlCol="0">
            <a:spAutoFit/>
          </a:bodyPr>
          <a:lstStyle/>
          <a:p>
            <a:r>
              <a:rPr lang="en-US" altLang="zh-CN" sz="3600" b="1" smtClean="0">
                <a:solidFill>
                  <a:srgbClr val="C00000"/>
                </a:solidFill>
                <a:latin typeface="微软雅黑" pitchFamily="34" charset="-122"/>
                <a:ea typeface="微软雅黑" pitchFamily="34" charset="-122"/>
              </a:rPr>
              <a:t>Wo</a:t>
            </a:r>
            <a:r>
              <a:rPr lang="zh-CN" altLang="en-US" sz="3600" b="1" dirty="0" smtClean="0">
                <a:solidFill>
                  <a:srgbClr val="C00000"/>
                </a:solidFill>
                <a:latin typeface="微软雅黑" pitchFamily="34" charset="-122"/>
                <a:ea typeface="微软雅黑" pitchFamily="34" charset="-122"/>
              </a:rPr>
              <a:t>广告</a:t>
            </a:r>
            <a:endParaRPr lang="zh-CN" altLang="en-US" sz="3600" b="1" dirty="0">
              <a:solidFill>
                <a:srgbClr val="C00000"/>
              </a:solidFill>
              <a:latin typeface="微软雅黑" pitchFamily="34" charset="-122"/>
              <a:ea typeface="微软雅黑" pitchFamily="34" charset="-122"/>
            </a:endParaRPr>
          </a:p>
        </p:txBody>
      </p:sp>
      <p:sp>
        <p:nvSpPr>
          <p:cNvPr id="18" name="标题 17"/>
          <p:cNvSpPr>
            <a:spLocks noGrp="1"/>
          </p:cNvSpPr>
          <p:nvPr>
            <p:ph type="title"/>
          </p:nvPr>
        </p:nvSpPr>
        <p:spPr/>
        <p:txBody>
          <a:bodyPr/>
          <a:lstStyle/>
          <a:p>
            <a:r>
              <a:rPr kumimoji="1" lang="zh-CN" altLang="en-US" dirty="0" smtClean="0"/>
              <a:t>目录</a:t>
            </a:r>
            <a:endParaRPr kumimoji="1" lang="zh-CN" altLang="en-US" dirty="0"/>
          </a:p>
        </p:txBody>
      </p:sp>
    </p:spTree>
    <p:extLst>
      <p:ext uri="{BB962C8B-B14F-4D97-AF65-F5344CB8AC3E}">
        <p14:creationId xmlns="" xmlns:p14="http://schemas.microsoft.com/office/powerpoint/2010/main" val="63557737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solidFill>
                  <a:schemeClr val="tx1">
                    <a:lumMod val="95000"/>
                    <a:lumOff val="5000"/>
                  </a:schemeClr>
                </a:solidFill>
              </a:rPr>
              <a:t>7</a:t>
            </a:r>
            <a:r>
              <a:rPr kumimoji="1" lang="zh-CN" altLang="en-US" dirty="0" smtClean="0">
                <a:solidFill>
                  <a:schemeClr val="tx1">
                    <a:lumMod val="95000"/>
                    <a:lumOff val="5000"/>
                  </a:schemeClr>
                </a:solidFill>
              </a:rPr>
              <a:t>、</a:t>
            </a:r>
            <a:r>
              <a:rPr kumimoji="1" lang="en-US" altLang="zh-CN" dirty="0">
                <a:solidFill>
                  <a:schemeClr val="tx1">
                    <a:lumMod val="95000"/>
                    <a:lumOff val="5000"/>
                  </a:schemeClr>
                </a:solidFill>
              </a:rPr>
              <a:t>Wo</a:t>
            </a:r>
            <a:r>
              <a:rPr kumimoji="1" lang="zh-CN" altLang="en-US" dirty="0">
                <a:solidFill>
                  <a:schemeClr val="tx1">
                    <a:lumMod val="95000"/>
                    <a:lumOff val="5000"/>
                  </a:schemeClr>
                </a:solidFill>
              </a:rPr>
              <a:t>广告</a:t>
            </a:r>
            <a:r>
              <a:rPr kumimoji="1" lang="zh-CN" altLang="en-US" dirty="0" smtClean="0">
                <a:solidFill>
                  <a:schemeClr val="tx1">
                    <a:lumMod val="95000"/>
                    <a:lumOff val="5000"/>
                  </a:schemeClr>
                </a:solidFill>
              </a:rPr>
              <a:t>产品</a:t>
            </a:r>
            <a:r>
              <a:rPr kumimoji="1" lang="en-US" altLang="zh-CN" dirty="0" smtClean="0">
                <a:solidFill>
                  <a:schemeClr val="tx1">
                    <a:lumMod val="95000"/>
                    <a:lumOff val="5000"/>
                  </a:schemeClr>
                </a:solidFill>
              </a:rPr>
              <a:t>-</a:t>
            </a:r>
            <a:r>
              <a:rPr lang="zh-CN" altLang="en-US" dirty="0">
                <a:solidFill>
                  <a:schemeClr val="tx1">
                    <a:lumMod val="95000"/>
                    <a:lumOff val="5000"/>
                  </a:schemeClr>
                </a:solidFill>
              </a:rPr>
              <a:t>服务</a:t>
            </a:r>
            <a:r>
              <a:rPr lang="zh-CN" altLang="en-US" dirty="0" smtClean="0">
                <a:solidFill>
                  <a:schemeClr val="tx1">
                    <a:lumMod val="95000"/>
                    <a:lumOff val="5000"/>
                  </a:schemeClr>
                </a:solidFill>
              </a:rPr>
              <a:t>模式</a:t>
            </a:r>
            <a:endParaRPr lang="zh-CN" altLang="en-US" dirty="0">
              <a:solidFill>
                <a:schemeClr val="tx1">
                  <a:lumMod val="95000"/>
                  <a:lumOff val="5000"/>
                </a:schemeClr>
              </a:solidFill>
            </a:endParaRPr>
          </a:p>
        </p:txBody>
      </p:sp>
      <p:sp>
        <p:nvSpPr>
          <p:cNvPr id="20" name="TextBox 5"/>
          <p:cNvSpPr txBox="1"/>
          <p:nvPr/>
        </p:nvSpPr>
        <p:spPr>
          <a:xfrm>
            <a:off x="1824452" y="2063940"/>
            <a:ext cx="1827671" cy="338554"/>
          </a:xfrm>
          <a:prstGeom prst="rect">
            <a:avLst/>
          </a:prstGeom>
          <a:noFill/>
        </p:spPr>
        <p:txBody>
          <a:bodyPr vert="horz" wrap="square" lIns="91424" tIns="45712" rIns="91424" bIns="45712" rtlCol="0">
            <a:spAutoFit/>
          </a:bodyPr>
          <a:lstStyle/>
          <a:p>
            <a:pPr defTabSz="685063"/>
            <a:r>
              <a:rPr lang="en-US" altLang="zh-CN" sz="1600" b="1" dirty="0">
                <a:solidFill>
                  <a:prstClr val="black"/>
                </a:solidFill>
                <a:latin typeface="微软雅黑" pitchFamily="34" charset="-122"/>
              </a:rPr>
              <a:t>RTB</a:t>
            </a:r>
            <a:r>
              <a:rPr lang="zh-CN" altLang="en-US" sz="1600" b="1" dirty="0">
                <a:solidFill>
                  <a:prstClr val="black"/>
                </a:solidFill>
                <a:latin typeface="微软雅黑" pitchFamily="34" charset="-122"/>
              </a:rPr>
              <a:t>实时竞价模式</a:t>
            </a:r>
          </a:p>
        </p:txBody>
      </p:sp>
      <p:grpSp>
        <p:nvGrpSpPr>
          <p:cNvPr id="21" name="组合 20"/>
          <p:cNvGrpSpPr/>
          <p:nvPr/>
        </p:nvGrpSpPr>
        <p:grpSpPr>
          <a:xfrm>
            <a:off x="221743" y="2521795"/>
            <a:ext cx="5184576" cy="2128364"/>
            <a:chOff x="2644220" y="160044"/>
            <a:chExt cx="6505963" cy="3948362"/>
          </a:xfrm>
        </p:grpSpPr>
        <p:grpSp>
          <p:nvGrpSpPr>
            <p:cNvPr id="24" name="Group 237"/>
            <p:cNvGrpSpPr/>
            <p:nvPr/>
          </p:nvGrpSpPr>
          <p:grpSpPr>
            <a:xfrm>
              <a:off x="4474687" y="798532"/>
              <a:ext cx="1627873" cy="2407334"/>
              <a:chOff x="0" y="0"/>
              <a:chExt cx="3173792" cy="4693476"/>
            </a:xfrm>
          </p:grpSpPr>
          <p:grpSp>
            <p:nvGrpSpPr>
              <p:cNvPr id="66" name="Group 216"/>
              <p:cNvGrpSpPr/>
              <p:nvPr/>
            </p:nvGrpSpPr>
            <p:grpSpPr>
              <a:xfrm>
                <a:off x="0" y="2101186"/>
                <a:ext cx="2588082" cy="2592290"/>
                <a:chOff x="0" y="0"/>
                <a:chExt cx="2588081" cy="2592289"/>
              </a:xfrm>
            </p:grpSpPr>
            <p:pic>
              <p:nvPicPr>
                <p:cNvPr id="87" name="未标题-2.png"/>
                <p:cNvPicPr>
                  <a:picLocks noChangeAspect="1"/>
                </p:cNvPicPr>
                <p:nvPr/>
              </p:nvPicPr>
              <p:blipFill>
                <a:blip r:embed="rId3" cstate="print">
                  <a:extLst/>
                </a:blip>
                <a:stretch>
                  <a:fillRect/>
                </a:stretch>
              </p:blipFill>
              <p:spPr>
                <a:xfrm>
                  <a:off x="324885" y="428226"/>
                  <a:ext cx="2222704" cy="1940799"/>
                </a:xfrm>
                <a:prstGeom prst="rect">
                  <a:avLst/>
                </a:prstGeom>
                <a:ln w="12700" cap="flat">
                  <a:noFill/>
                  <a:miter lim="400000"/>
                </a:ln>
                <a:effectLst/>
              </p:spPr>
            </p:pic>
            <p:sp>
              <p:nvSpPr>
                <p:cNvPr id="88" name="Shape 215"/>
                <p:cNvSpPr/>
                <p:nvPr/>
              </p:nvSpPr>
              <p:spPr>
                <a:xfrm>
                  <a:off x="0" y="0"/>
                  <a:ext cx="2588081" cy="2592289"/>
                </a:xfrm>
                <a:prstGeom prst="ellipse">
                  <a:avLst/>
                </a:prstGeom>
                <a:noFill/>
                <a:ln w="38100" cap="flat">
                  <a:solidFill>
                    <a:srgbClr val="000000"/>
                  </a:solidFill>
                  <a:prstDash val="solid"/>
                  <a:miter lim="400000"/>
                </a:ln>
                <a:effectLst/>
              </p:spPr>
              <p:txBody>
                <a:bodyPr wrap="square" lIns="35719" tIns="35719" rIns="35719" bIns="35719" numCol="1" anchor="ctr">
                  <a:noAutofit/>
                </a:bodyPr>
                <a:lstStyle/>
                <a:p>
                  <a:pPr defTabSz="685063"/>
                  <a:endParaRPr sz="1300">
                    <a:solidFill>
                      <a:prstClr val="black"/>
                    </a:solidFill>
                    <a:latin typeface="微软雅黑" panose="020B0503020204020204" pitchFamily="34" charset="-122"/>
                  </a:endParaRPr>
                </a:p>
              </p:txBody>
            </p:sp>
          </p:grpSp>
          <p:grpSp>
            <p:nvGrpSpPr>
              <p:cNvPr id="67" name="Group 236"/>
              <p:cNvGrpSpPr/>
              <p:nvPr/>
            </p:nvGrpSpPr>
            <p:grpSpPr>
              <a:xfrm>
                <a:off x="1151786" y="0"/>
                <a:ext cx="2022006" cy="1988099"/>
                <a:chOff x="0" y="0"/>
                <a:chExt cx="2022004" cy="1988098"/>
              </a:xfrm>
            </p:grpSpPr>
            <p:grpSp>
              <p:nvGrpSpPr>
                <p:cNvPr id="68" name="Group 234"/>
                <p:cNvGrpSpPr/>
                <p:nvPr/>
              </p:nvGrpSpPr>
              <p:grpSpPr>
                <a:xfrm>
                  <a:off x="0" y="0"/>
                  <a:ext cx="1989935" cy="1988098"/>
                  <a:chOff x="0" y="0"/>
                  <a:chExt cx="1989934" cy="1988097"/>
                </a:xfrm>
              </p:grpSpPr>
              <p:pic>
                <p:nvPicPr>
                  <p:cNvPr id="70" name="pasted-image.png"/>
                  <p:cNvPicPr>
                    <a:picLocks noChangeAspect="1"/>
                  </p:cNvPicPr>
                  <p:nvPr/>
                </p:nvPicPr>
                <p:blipFill>
                  <a:blip r:embed="rId4" cstate="print">
                    <a:extLst/>
                  </a:blip>
                  <a:stretch>
                    <a:fillRect/>
                  </a:stretch>
                </p:blipFill>
                <p:spPr>
                  <a:xfrm>
                    <a:off x="965227" y="1575870"/>
                    <a:ext cx="316716" cy="358534"/>
                  </a:xfrm>
                  <a:prstGeom prst="rect">
                    <a:avLst/>
                  </a:prstGeom>
                  <a:ln w="12700" cap="flat">
                    <a:noFill/>
                    <a:miter lim="400000"/>
                  </a:ln>
                  <a:effectLst/>
                </p:spPr>
              </p:pic>
              <p:pic>
                <p:nvPicPr>
                  <p:cNvPr id="71" name="pasted-image.png"/>
                  <p:cNvPicPr>
                    <a:picLocks noChangeAspect="1"/>
                  </p:cNvPicPr>
                  <p:nvPr/>
                </p:nvPicPr>
                <p:blipFill>
                  <a:blip r:embed="rId4" cstate="print">
                    <a:extLst/>
                  </a:blip>
                  <a:stretch>
                    <a:fillRect/>
                  </a:stretch>
                </p:blipFill>
                <p:spPr>
                  <a:xfrm>
                    <a:off x="591365" y="1575870"/>
                    <a:ext cx="316715" cy="358534"/>
                  </a:xfrm>
                  <a:prstGeom prst="rect">
                    <a:avLst/>
                  </a:prstGeom>
                  <a:ln w="12700" cap="flat">
                    <a:noFill/>
                    <a:miter lim="400000"/>
                  </a:ln>
                  <a:effectLst/>
                </p:spPr>
              </p:pic>
              <p:pic>
                <p:nvPicPr>
                  <p:cNvPr id="72" name="pasted-image.png"/>
                  <p:cNvPicPr>
                    <a:picLocks noChangeAspect="1"/>
                  </p:cNvPicPr>
                  <p:nvPr/>
                </p:nvPicPr>
                <p:blipFill>
                  <a:blip r:embed="rId4" cstate="print">
                    <a:extLst/>
                  </a:blip>
                  <a:stretch>
                    <a:fillRect/>
                  </a:stretch>
                </p:blipFill>
                <p:spPr>
                  <a:xfrm>
                    <a:off x="591365" y="53694"/>
                    <a:ext cx="316715" cy="358534"/>
                  </a:xfrm>
                  <a:prstGeom prst="rect">
                    <a:avLst/>
                  </a:prstGeom>
                  <a:ln w="12700" cap="flat">
                    <a:noFill/>
                    <a:miter lim="400000"/>
                  </a:ln>
                  <a:effectLst/>
                </p:spPr>
              </p:pic>
              <p:sp>
                <p:nvSpPr>
                  <p:cNvPr id="73" name="Shape 220"/>
                  <p:cNvSpPr/>
                  <p:nvPr/>
                </p:nvSpPr>
                <p:spPr>
                  <a:xfrm>
                    <a:off x="0" y="0"/>
                    <a:ext cx="1989935" cy="1988098"/>
                  </a:xfrm>
                  <a:prstGeom prst="ellipse">
                    <a:avLst/>
                  </a:prstGeom>
                  <a:noFill/>
                  <a:ln w="38100" cap="flat">
                    <a:solidFill>
                      <a:srgbClr val="000000"/>
                    </a:solidFill>
                    <a:prstDash val="solid"/>
                    <a:miter lim="400000"/>
                  </a:ln>
                  <a:effectLst/>
                </p:spPr>
                <p:txBody>
                  <a:bodyPr wrap="square" lIns="35719" tIns="35719" rIns="35719" bIns="35719" numCol="1" anchor="ctr">
                    <a:noAutofit/>
                  </a:bodyPr>
                  <a:lstStyle/>
                  <a:p>
                    <a:pPr defTabSz="685063"/>
                    <a:endParaRPr sz="1300">
                      <a:solidFill>
                        <a:prstClr val="black"/>
                      </a:solidFill>
                      <a:latin typeface="微软雅黑" panose="020B0503020204020204" pitchFamily="34" charset="-122"/>
                    </a:endParaRPr>
                  </a:p>
                </p:txBody>
              </p:sp>
              <p:pic>
                <p:nvPicPr>
                  <p:cNvPr id="74" name="pasted-image.png"/>
                  <p:cNvPicPr>
                    <a:picLocks noChangeAspect="1"/>
                  </p:cNvPicPr>
                  <p:nvPr/>
                </p:nvPicPr>
                <p:blipFill>
                  <a:blip r:embed="rId4" cstate="print">
                    <a:extLst/>
                  </a:blip>
                  <a:stretch>
                    <a:fillRect/>
                  </a:stretch>
                </p:blipFill>
                <p:spPr>
                  <a:xfrm>
                    <a:off x="231810" y="405482"/>
                    <a:ext cx="316715" cy="358535"/>
                  </a:xfrm>
                  <a:prstGeom prst="rect">
                    <a:avLst/>
                  </a:prstGeom>
                  <a:ln w="12700" cap="flat">
                    <a:noFill/>
                    <a:miter lim="400000"/>
                  </a:ln>
                  <a:effectLst/>
                </p:spPr>
              </p:pic>
              <p:pic>
                <p:nvPicPr>
                  <p:cNvPr id="75" name="pasted-image.png"/>
                  <p:cNvPicPr>
                    <a:picLocks noChangeAspect="1"/>
                  </p:cNvPicPr>
                  <p:nvPr/>
                </p:nvPicPr>
                <p:blipFill>
                  <a:blip r:embed="rId4" cstate="print">
                    <a:extLst/>
                  </a:blip>
                  <a:stretch>
                    <a:fillRect/>
                  </a:stretch>
                </p:blipFill>
                <p:spPr>
                  <a:xfrm>
                    <a:off x="591365" y="405482"/>
                    <a:ext cx="316715" cy="358535"/>
                  </a:xfrm>
                  <a:prstGeom prst="rect">
                    <a:avLst/>
                  </a:prstGeom>
                  <a:ln w="12700" cap="flat">
                    <a:noFill/>
                    <a:miter lim="400000"/>
                  </a:ln>
                  <a:effectLst/>
                </p:spPr>
              </p:pic>
              <p:pic>
                <p:nvPicPr>
                  <p:cNvPr id="76" name="pasted-image.png"/>
                  <p:cNvPicPr>
                    <a:picLocks noChangeAspect="1"/>
                  </p:cNvPicPr>
                  <p:nvPr/>
                </p:nvPicPr>
                <p:blipFill>
                  <a:blip r:embed="rId4" cstate="print">
                    <a:extLst/>
                  </a:blip>
                  <a:stretch>
                    <a:fillRect/>
                  </a:stretch>
                </p:blipFill>
                <p:spPr>
                  <a:xfrm>
                    <a:off x="231810" y="814782"/>
                    <a:ext cx="316715" cy="358534"/>
                  </a:xfrm>
                  <a:prstGeom prst="rect">
                    <a:avLst/>
                  </a:prstGeom>
                  <a:ln w="12700" cap="flat">
                    <a:noFill/>
                    <a:miter lim="400000"/>
                  </a:ln>
                  <a:effectLst/>
                </p:spPr>
              </p:pic>
              <p:pic>
                <p:nvPicPr>
                  <p:cNvPr id="77" name="pasted-image.png"/>
                  <p:cNvPicPr>
                    <a:picLocks noChangeAspect="1"/>
                  </p:cNvPicPr>
                  <p:nvPr/>
                </p:nvPicPr>
                <p:blipFill>
                  <a:blip r:embed="rId4" cstate="print">
                    <a:extLst/>
                  </a:blip>
                  <a:stretch>
                    <a:fillRect/>
                  </a:stretch>
                </p:blipFill>
                <p:spPr>
                  <a:xfrm>
                    <a:off x="950919" y="405482"/>
                    <a:ext cx="316715" cy="358535"/>
                  </a:xfrm>
                  <a:prstGeom prst="rect">
                    <a:avLst/>
                  </a:prstGeom>
                  <a:ln w="12700" cap="flat">
                    <a:noFill/>
                    <a:miter lim="400000"/>
                  </a:ln>
                  <a:effectLst/>
                </p:spPr>
              </p:pic>
              <p:pic>
                <p:nvPicPr>
                  <p:cNvPr id="78" name="pasted-image.png"/>
                  <p:cNvPicPr>
                    <a:picLocks noChangeAspect="1"/>
                  </p:cNvPicPr>
                  <p:nvPr/>
                </p:nvPicPr>
                <p:blipFill>
                  <a:blip r:embed="rId4" cstate="print">
                    <a:extLst/>
                  </a:blip>
                  <a:stretch>
                    <a:fillRect/>
                  </a:stretch>
                </p:blipFill>
                <p:spPr>
                  <a:xfrm>
                    <a:off x="591365" y="814782"/>
                    <a:ext cx="316715" cy="358534"/>
                  </a:xfrm>
                  <a:prstGeom prst="rect">
                    <a:avLst/>
                  </a:prstGeom>
                  <a:ln w="12700" cap="flat">
                    <a:noFill/>
                    <a:miter lim="400000"/>
                  </a:ln>
                  <a:effectLst/>
                </p:spPr>
              </p:pic>
              <p:pic>
                <p:nvPicPr>
                  <p:cNvPr id="79" name="pasted-image.png"/>
                  <p:cNvPicPr>
                    <a:picLocks noChangeAspect="1"/>
                  </p:cNvPicPr>
                  <p:nvPr/>
                </p:nvPicPr>
                <p:blipFill>
                  <a:blip r:embed="rId4" cstate="print">
                    <a:extLst/>
                  </a:blip>
                  <a:stretch>
                    <a:fillRect/>
                  </a:stretch>
                </p:blipFill>
                <p:spPr>
                  <a:xfrm>
                    <a:off x="950919" y="814782"/>
                    <a:ext cx="316715" cy="358534"/>
                  </a:xfrm>
                  <a:prstGeom prst="rect">
                    <a:avLst/>
                  </a:prstGeom>
                  <a:ln w="12700" cap="flat">
                    <a:noFill/>
                    <a:miter lim="400000"/>
                  </a:ln>
                  <a:effectLst/>
                </p:spPr>
              </p:pic>
              <p:pic>
                <p:nvPicPr>
                  <p:cNvPr id="80" name="pasted-image.png"/>
                  <p:cNvPicPr>
                    <a:picLocks noChangeAspect="1"/>
                  </p:cNvPicPr>
                  <p:nvPr/>
                </p:nvPicPr>
                <p:blipFill>
                  <a:blip r:embed="rId4" cstate="print">
                    <a:extLst/>
                  </a:blip>
                  <a:stretch>
                    <a:fillRect/>
                  </a:stretch>
                </p:blipFill>
                <p:spPr>
                  <a:xfrm>
                    <a:off x="231810" y="1224081"/>
                    <a:ext cx="316715" cy="358535"/>
                  </a:xfrm>
                  <a:prstGeom prst="rect">
                    <a:avLst/>
                  </a:prstGeom>
                  <a:ln w="12700" cap="flat">
                    <a:noFill/>
                    <a:miter lim="400000"/>
                  </a:ln>
                  <a:effectLst/>
                </p:spPr>
              </p:pic>
              <p:pic>
                <p:nvPicPr>
                  <p:cNvPr id="81" name="pasted-image.png"/>
                  <p:cNvPicPr>
                    <a:picLocks noChangeAspect="1"/>
                  </p:cNvPicPr>
                  <p:nvPr/>
                </p:nvPicPr>
                <p:blipFill>
                  <a:blip r:embed="rId4" cstate="print">
                    <a:extLst/>
                  </a:blip>
                  <a:stretch>
                    <a:fillRect/>
                  </a:stretch>
                </p:blipFill>
                <p:spPr>
                  <a:xfrm>
                    <a:off x="591365" y="1224081"/>
                    <a:ext cx="316715" cy="358535"/>
                  </a:xfrm>
                  <a:prstGeom prst="rect">
                    <a:avLst/>
                  </a:prstGeom>
                  <a:ln w="12700" cap="flat">
                    <a:noFill/>
                    <a:miter lim="400000"/>
                  </a:ln>
                  <a:effectLst/>
                </p:spPr>
              </p:pic>
              <p:pic>
                <p:nvPicPr>
                  <p:cNvPr id="82" name="pasted-image.png"/>
                  <p:cNvPicPr>
                    <a:picLocks noChangeAspect="1"/>
                  </p:cNvPicPr>
                  <p:nvPr/>
                </p:nvPicPr>
                <p:blipFill>
                  <a:blip r:embed="rId4" cstate="print">
                    <a:extLst/>
                  </a:blip>
                  <a:stretch>
                    <a:fillRect/>
                  </a:stretch>
                </p:blipFill>
                <p:spPr>
                  <a:xfrm>
                    <a:off x="950919" y="1224081"/>
                    <a:ext cx="316715" cy="358535"/>
                  </a:xfrm>
                  <a:prstGeom prst="rect">
                    <a:avLst/>
                  </a:prstGeom>
                  <a:ln w="12700" cap="flat">
                    <a:noFill/>
                    <a:miter lim="400000"/>
                  </a:ln>
                  <a:effectLst/>
                </p:spPr>
              </p:pic>
              <p:pic>
                <p:nvPicPr>
                  <p:cNvPr id="83" name="pasted-image.png"/>
                  <p:cNvPicPr>
                    <a:picLocks noChangeAspect="1"/>
                  </p:cNvPicPr>
                  <p:nvPr/>
                </p:nvPicPr>
                <p:blipFill>
                  <a:blip r:embed="rId4" cstate="print">
                    <a:extLst/>
                  </a:blip>
                  <a:stretch>
                    <a:fillRect/>
                  </a:stretch>
                </p:blipFill>
                <p:spPr>
                  <a:xfrm>
                    <a:off x="950919" y="53694"/>
                    <a:ext cx="316715" cy="358534"/>
                  </a:xfrm>
                  <a:prstGeom prst="rect">
                    <a:avLst/>
                  </a:prstGeom>
                  <a:ln w="12700" cap="flat">
                    <a:noFill/>
                    <a:miter lim="400000"/>
                  </a:ln>
                  <a:effectLst/>
                </p:spPr>
              </p:pic>
              <p:pic>
                <p:nvPicPr>
                  <p:cNvPr id="84" name="pasted-image.png"/>
                  <p:cNvPicPr>
                    <a:picLocks noChangeAspect="1"/>
                  </p:cNvPicPr>
                  <p:nvPr/>
                </p:nvPicPr>
                <p:blipFill>
                  <a:blip r:embed="rId4" cstate="print">
                    <a:extLst/>
                  </a:blip>
                  <a:stretch>
                    <a:fillRect/>
                  </a:stretch>
                </p:blipFill>
                <p:spPr>
                  <a:xfrm>
                    <a:off x="1310473" y="405482"/>
                    <a:ext cx="316715" cy="358535"/>
                  </a:xfrm>
                  <a:prstGeom prst="rect">
                    <a:avLst/>
                  </a:prstGeom>
                  <a:ln w="12700" cap="flat">
                    <a:noFill/>
                    <a:miter lim="400000"/>
                  </a:ln>
                  <a:effectLst/>
                </p:spPr>
              </p:pic>
              <p:pic>
                <p:nvPicPr>
                  <p:cNvPr id="85" name="pasted-image.png"/>
                  <p:cNvPicPr>
                    <a:picLocks noChangeAspect="1"/>
                  </p:cNvPicPr>
                  <p:nvPr/>
                </p:nvPicPr>
                <p:blipFill>
                  <a:blip r:embed="rId4" cstate="print">
                    <a:extLst/>
                  </a:blip>
                  <a:stretch>
                    <a:fillRect/>
                  </a:stretch>
                </p:blipFill>
                <p:spPr>
                  <a:xfrm>
                    <a:off x="1310473" y="814782"/>
                    <a:ext cx="316715" cy="358534"/>
                  </a:xfrm>
                  <a:prstGeom prst="rect">
                    <a:avLst/>
                  </a:prstGeom>
                  <a:ln w="12700" cap="flat">
                    <a:noFill/>
                    <a:miter lim="400000"/>
                  </a:ln>
                  <a:effectLst/>
                </p:spPr>
              </p:pic>
              <p:pic>
                <p:nvPicPr>
                  <p:cNvPr id="86" name="pasted-image.png"/>
                  <p:cNvPicPr>
                    <a:picLocks noChangeAspect="1"/>
                  </p:cNvPicPr>
                  <p:nvPr/>
                </p:nvPicPr>
                <p:blipFill>
                  <a:blip r:embed="rId4" cstate="print">
                    <a:extLst/>
                  </a:blip>
                  <a:stretch>
                    <a:fillRect/>
                  </a:stretch>
                </p:blipFill>
                <p:spPr>
                  <a:xfrm>
                    <a:off x="1310473" y="1224081"/>
                    <a:ext cx="316715" cy="358535"/>
                  </a:xfrm>
                  <a:prstGeom prst="rect">
                    <a:avLst/>
                  </a:prstGeom>
                  <a:ln w="12700" cap="flat">
                    <a:noFill/>
                    <a:miter lim="400000"/>
                  </a:ln>
                  <a:effectLst/>
                </p:spPr>
              </p:pic>
            </p:grpSp>
            <p:sp>
              <p:nvSpPr>
                <p:cNvPr id="69" name="Shape 235"/>
                <p:cNvSpPr/>
                <p:nvPr/>
              </p:nvSpPr>
              <p:spPr>
                <a:xfrm>
                  <a:off x="491029" y="473994"/>
                  <a:ext cx="1530975" cy="104012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ctr">
                  <a:spAutoFit/>
                </a:bodyPr>
                <a:lstStyle>
                  <a:lvl1pPr>
                    <a:defRPr sz="3000">
                      <a:solidFill>
                        <a:srgbClr val="EA5E03"/>
                      </a:solidFill>
                      <a:latin typeface="PingFang SC Semibold"/>
                      <a:ea typeface="PingFang SC Semibold"/>
                      <a:cs typeface="PingFang SC Semibold"/>
                      <a:sym typeface="PingFang SC Semibold"/>
                    </a:defRPr>
                  </a:lvl1pPr>
                </a:lstStyle>
                <a:p>
                  <a:pPr defTabSz="685063"/>
                  <a:r>
                    <a:rPr sz="1400" dirty="0">
                      <a:latin typeface="微软雅黑" panose="020B0503020204020204" pitchFamily="34" charset="-122"/>
                      <a:ea typeface="微软雅黑" panose="020B0503020204020204" pitchFamily="34" charset="-122"/>
                    </a:rPr>
                    <a:t>SSP</a:t>
                  </a:r>
                </a:p>
              </p:txBody>
            </p:sp>
          </p:grpSp>
        </p:grpSp>
        <p:grpSp>
          <p:nvGrpSpPr>
            <p:cNvPr id="25" name="Group 251"/>
            <p:cNvGrpSpPr/>
            <p:nvPr/>
          </p:nvGrpSpPr>
          <p:grpSpPr>
            <a:xfrm>
              <a:off x="6235216" y="585461"/>
              <a:ext cx="1256025" cy="3435255"/>
              <a:chOff x="-358276" y="-539076"/>
              <a:chExt cx="2448816" cy="6697567"/>
            </a:xfrm>
          </p:grpSpPr>
          <p:pic>
            <p:nvPicPr>
              <p:cNvPr id="57" name="pasted-image.png"/>
              <p:cNvPicPr>
                <a:picLocks noChangeAspect="1"/>
              </p:cNvPicPr>
              <p:nvPr/>
            </p:nvPicPr>
            <p:blipFill>
              <a:blip r:embed="rId5" cstate="print">
                <a:extLst/>
              </a:blip>
              <a:srcRect/>
              <a:stretch>
                <a:fillRect/>
              </a:stretch>
            </p:blipFill>
            <p:spPr>
              <a:xfrm>
                <a:off x="0" y="0"/>
                <a:ext cx="1848644" cy="1784898"/>
              </a:xfrm>
              <a:prstGeom prst="rect">
                <a:avLst/>
              </a:prstGeom>
              <a:ln w="12700" cap="flat">
                <a:noFill/>
                <a:miter lim="400000"/>
              </a:ln>
              <a:effectLst/>
            </p:spPr>
          </p:pic>
          <p:sp>
            <p:nvSpPr>
              <p:cNvPr id="58" name="Shape 243"/>
              <p:cNvSpPr/>
              <p:nvPr/>
            </p:nvSpPr>
            <p:spPr>
              <a:xfrm>
                <a:off x="1124487" y="788956"/>
                <a:ext cx="240607" cy="206833"/>
              </a:xfrm>
              <a:prstGeom prst="rect">
                <a:avLst/>
              </a:prstGeom>
              <a:solidFill>
                <a:srgbClr val="9E9F9F"/>
              </a:solidFill>
              <a:ln w="12700" cap="flat">
                <a:noFill/>
                <a:miter lim="400000"/>
              </a:ln>
              <a:effectLst/>
            </p:spPr>
            <p:txBody>
              <a:bodyPr wrap="square" lIns="35719" tIns="35719" rIns="35719" bIns="35719" numCol="1" anchor="ctr">
                <a:noAutofit/>
              </a:bodyPr>
              <a:lstStyle/>
              <a:p>
                <a:pPr defTabSz="685063">
                  <a:defRPr>
                    <a:solidFill>
                      <a:srgbClr val="FFFFFF"/>
                    </a:solidFill>
                  </a:defRPr>
                </a:pPr>
                <a:endParaRPr sz="1300">
                  <a:solidFill>
                    <a:srgbClr val="FFFFFF"/>
                  </a:solidFill>
                  <a:latin typeface="微软雅黑" panose="020B0503020204020204" pitchFamily="34" charset="-122"/>
                </a:endParaRPr>
              </a:p>
            </p:txBody>
          </p:sp>
          <p:sp>
            <p:nvSpPr>
              <p:cNvPr id="59" name="Shape 244"/>
              <p:cNvSpPr/>
              <p:nvPr/>
            </p:nvSpPr>
            <p:spPr>
              <a:xfrm>
                <a:off x="-292009" y="-539076"/>
                <a:ext cx="1473006" cy="79857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ctr">
                <a:noAutofit/>
              </a:bodyPr>
              <a:lstStyle>
                <a:lvl1pPr>
                  <a:defRPr sz="3000">
                    <a:solidFill>
                      <a:srgbClr val="EA5E03"/>
                    </a:solidFill>
                    <a:latin typeface="PingFang SC Semibold"/>
                    <a:ea typeface="PingFang SC Semibold"/>
                    <a:cs typeface="PingFang SC Semibold"/>
                    <a:sym typeface="PingFang SC Semibold"/>
                  </a:defRPr>
                </a:lvl1pPr>
              </a:lstStyle>
              <a:p>
                <a:pPr defTabSz="685063"/>
                <a:r>
                  <a:rPr sz="1400" dirty="0">
                    <a:latin typeface="微软雅黑" panose="020B0503020204020204" pitchFamily="34" charset="-122"/>
                    <a:ea typeface="微软雅黑" panose="020B0503020204020204" pitchFamily="34" charset="-122"/>
                  </a:rPr>
                  <a:t>DSP1</a:t>
                </a:r>
              </a:p>
            </p:txBody>
          </p:sp>
          <p:pic>
            <p:nvPicPr>
              <p:cNvPr id="60" name="pasted-image.png"/>
              <p:cNvPicPr>
                <a:picLocks noChangeAspect="1"/>
              </p:cNvPicPr>
              <p:nvPr/>
            </p:nvPicPr>
            <p:blipFill>
              <a:blip r:embed="rId5" cstate="print">
                <a:extLst/>
              </a:blip>
              <a:srcRect/>
              <a:stretch>
                <a:fillRect/>
              </a:stretch>
            </p:blipFill>
            <p:spPr>
              <a:xfrm>
                <a:off x="12700" y="2226846"/>
                <a:ext cx="1848644" cy="1784898"/>
              </a:xfrm>
              <a:prstGeom prst="rect">
                <a:avLst/>
              </a:prstGeom>
              <a:ln w="12700" cap="flat">
                <a:noFill/>
                <a:miter lim="400000"/>
              </a:ln>
              <a:effectLst/>
            </p:spPr>
          </p:pic>
          <p:sp>
            <p:nvSpPr>
              <p:cNvPr id="61" name="Shape 246"/>
              <p:cNvSpPr/>
              <p:nvPr/>
            </p:nvSpPr>
            <p:spPr>
              <a:xfrm>
                <a:off x="1137284" y="3015801"/>
                <a:ext cx="240627" cy="206852"/>
              </a:xfrm>
              <a:prstGeom prst="rect">
                <a:avLst/>
              </a:prstGeom>
              <a:solidFill>
                <a:srgbClr val="9E9F9F"/>
              </a:solidFill>
              <a:ln w="12700" cap="flat">
                <a:noFill/>
                <a:miter lim="400000"/>
              </a:ln>
              <a:effectLst/>
            </p:spPr>
            <p:txBody>
              <a:bodyPr wrap="square" lIns="35719" tIns="35719" rIns="35719" bIns="35719" numCol="1" anchor="ctr">
                <a:noAutofit/>
              </a:bodyPr>
              <a:lstStyle/>
              <a:p>
                <a:pPr defTabSz="685063">
                  <a:defRPr>
                    <a:solidFill>
                      <a:srgbClr val="FFFFFF"/>
                    </a:solidFill>
                  </a:defRPr>
                </a:pPr>
                <a:endParaRPr sz="1300">
                  <a:solidFill>
                    <a:srgbClr val="FFFFFF"/>
                  </a:solidFill>
                  <a:latin typeface="微软雅黑" panose="020B0503020204020204" pitchFamily="34" charset="-122"/>
                </a:endParaRPr>
              </a:p>
            </p:txBody>
          </p:sp>
          <p:sp>
            <p:nvSpPr>
              <p:cNvPr id="62" name="Shape 247"/>
              <p:cNvSpPr/>
              <p:nvPr/>
            </p:nvSpPr>
            <p:spPr>
              <a:xfrm>
                <a:off x="-282980" y="1805756"/>
                <a:ext cx="2373520" cy="7297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ctr">
                <a:noAutofit/>
              </a:bodyPr>
              <a:lstStyle>
                <a:lvl1pPr>
                  <a:defRPr sz="3000">
                    <a:solidFill>
                      <a:srgbClr val="EA5E03"/>
                    </a:solidFill>
                    <a:latin typeface="PingFang SC Semibold"/>
                    <a:ea typeface="PingFang SC Semibold"/>
                    <a:cs typeface="PingFang SC Semibold"/>
                    <a:sym typeface="PingFang SC Semibold"/>
                  </a:defRPr>
                </a:lvl1pPr>
              </a:lstStyle>
              <a:p>
                <a:pPr defTabSz="685063"/>
                <a:r>
                  <a:rPr sz="1400" dirty="0">
                    <a:latin typeface="微软雅黑" panose="020B0503020204020204" pitchFamily="34" charset="-122"/>
                    <a:ea typeface="微软雅黑" panose="020B0503020204020204" pitchFamily="34" charset="-122"/>
                  </a:rPr>
                  <a:t>DSP2</a:t>
                </a:r>
              </a:p>
            </p:txBody>
          </p:sp>
          <p:pic>
            <p:nvPicPr>
              <p:cNvPr id="63" name="pasted-image.png"/>
              <p:cNvPicPr>
                <a:picLocks noChangeAspect="1"/>
              </p:cNvPicPr>
              <p:nvPr/>
            </p:nvPicPr>
            <p:blipFill>
              <a:blip r:embed="rId5" cstate="print">
                <a:extLst/>
              </a:blip>
              <a:srcRect/>
              <a:stretch>
                <a:fillRect/>
              </a:stretch>
            </p:blipFill>
            <p:spPr>
              <a:xfrm>
                <a:off x="12700" y="4373593"/>
                <a:ext cx="1848644" cy="1784898"/>
              </a:xfrm>
              <a:prstGeom prst="rect">
                <a:avLst/>
              </a:prstGeom>
              <a:ln w="12700" cap="flat">
                <a:noFill/>
                <a:miter lim="400000"/>
              </a:ln>
              <a:effectLst/>
            </p:spPr>
          </p:pic>
          <p:sp>
            <p:nvSpPr>
              <p:cNvPr id="64" name="Shape 249"/>
              <p:cNvSpPr/>
              <p:nvPr/>
            </p:nvSpPr>
            <p:spPr>
              <a:xfrm>
                <a:off x="1137283" y="5162617"/>
                <a:ext cx="240627" cy="206851"/>
              </a:xfrm>
              <a:prstGeom prst="rect">
                <a:avLst/>
              </a:prstGeom>
              <a:solidFill>
                <a:srgbClr val="9E9F9F"/>
              </a:solidFill>
              <a:ln w="12700" cap="flat">
                <a:noFill/>
                <a:miter lim="400000"/>
              </a:ln>
              <a:effectLst/>
            </p:spPr>
            <p:txBody>
              <a:bodyPr wrap="square" lIns="35719" tIns="35719" rIns="35719" bIns="35719" numCol="1" anchor="ctr">
                <a:noAutofit/>
              </a:bodyPr>
              <a:lstStyle/>
              <a:p>
                <a:pPr defTabSz="685063">
                  <a:defRPr>
                    <a:solidFill>
                      <a:srgbClr val="FFFFFF"/>
                    </a:solidFill>
                  </a:defRPr>
                </a:pPr>
                <a:endParaRPr sz="1300">
                  <a:solidFill>
                    <a:srgbClr val="FFFFFF"/>
                  </a:solidFill>
                  <a:latin typeface="微软雅黑" panose="020B0503020204020204" pitchFamily="34" charset="-122"/>
                </a:endParaRPr>
              </a:p>
            </p:txBody>
          </p:sp>
          <p:sp>
            <p:nvSpPr>
              <p:cNvPr id="65" name="Shape 250"/>
              <p:cNvSpPr/>
              <p:nvPr/>
            </p:nvSpPr>
            <p:spPr>
              <a:xfrm>
                <a:off x="-358276" y="3921666"/>
                <a:ext cx="2314773" cy="7297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ctr">
                <a:noAutofit/>
              </a:bodyPr>
              <a:lstStyle>
                <a:lvl1pPr>
                  <a:defRPr sz="3000">
                    <a:solidFill>
                      <a:srgbClr val="EA5E03"/>
                    </a:solidFill>
                    <a:latin typeface="PingFang SC Semibold"/>
                    <a:ea typeface="PingFang SC Semibold"/>
                    <a:cs typeface="PingFang SC Semibold"/>
                    <a:sym typeface="PingFang SC Semibold"/>
                  </a:defRPr>
                </a:lvl1pPr>
              </a:lstStyle>
              <a:p>
                <a:pPr defTabSz="685063"/>
                <a:r>
                  <a:rPr sz="1400" dirty="0">
                    <a:latin typeface="微软雅黑" panose="020B0503020204020204" pitchFamily="34" charset="-122"/>
                    <a:ea typeface="微软雅黑" panose="020B0503020204020204" pitchFamily="34" charset="-122"/>
                  </a:rPr>
                  <a:t>DSP3</a:t>
                </a:r>
              </a:p>
            </p:txBody>
          </p:sp>
        </p:grpSp>
        <p:grpSp>
          <p:nvGrpSpPr>
            <p:cNvPr id="26" name="Group 255"/>
            <p:cNvGrpSpPr/>
            <p:nvPr/>
          </p:nvGrpSpPr>
          <p:grpSpPr>
            <a:xfrm>
              <a:off x="7997034" y="1712097"/>
              <a:ext cx="1153149" cy="1486459"/>
              <a:chOff x="0" y="0"/>
              <a:chExt cx="2248243" cy="2898084"/>
            </a:xfrm>
          </p:grpSpPr>
          <p:pic>
            <p:nvPicPr>
              <p:cNvPr id="54" name="pasted-image.png"/>
              <p:cNvPicPr>
                <a:picLocks noChangeAspect="1"/>
              </p:cNvPicPr>
              <p:nvPr/>
            </p:nvPicPr>
            <p:blipFill>
              <a:blip r:embed="rId6" cstate="print">
                <a:extLst/>
              </a:blip>
              <a:stretch>
                <a:fillRect/>
              </a:stretch>
            </p:blipFill>
            <p:spPr>
              <a:xfrm>
                <a:off x="0" y="0"/>
                <a:ext cx="2248243" cy="2898084"/>
              </a:xfrm>
              <a:prstGeom prst="rect">
                <a:avLst/>
              </a:prstGeom>
              <a:ln w="12700" cap="flat">
                <a:noFill/>
                <a:miter lim="400000"/>
              </a:ln>
              <a:effectLst/>
            </p:spPr>
          </p:pic>
          <p:sp>
            <p:nvSpPr>
              <p:cNvPr id="55" name="Shape 253"/>
              <p:cNvSpPr/>
              <p:nvPr/>
            </p:nvSpPr>
            <p:spPr>
              <a:xfrm>
                <a:off x="459468" y="1735765"/>
                <a:ext cx="811359" cy="398691"/>
              </a:xfrm>
              <a:prstGeom prst="rect">
                <a:avLst/>
              </a:prstGeom>
              <a:solidFill>
                <a:srgbClr val="FFFFFF"/>
              </a:solidFill>
              <a:ln w="12700" cap="flat">
                <a:noFill/>
                <a:miter lim="400000"/>
              </a:ln>
              <a:effectLst/>
            </p:spPr>
            <p:txBody>
              <a:bodyPr wrap="square" lIns="35719" tIns="35719" rIns="35719" bIns="35719" numCol="1" anchor="ctr">
                <a:noAutofit/>
              </a:bodyPr>
              <a:lstStyle/>
              <a:p>
                <a:pPr defTabSz="685063">
                  <a:defRPr>
                    <a:solidFill>
                      <a:srgbClr val="FFFFFF"/>
                    </a:solidFill>
                  </a:defRPr>
                </a:pPr>
                <a:endParaRPr sz="1300">
                  <a:solidFill>
                    <a:srgbClr val="FFFFFF"/>
                  </a:solidFill>
                  <a:latin typeface="微软雅黑" panose="020B0503020204020204" pitchFamily="34" charset="-122"/>
                </a:endParaRPr>
              </a:p>
            </p:txBody>
          </p:sp>
          <p:sp>
            <p:nvSpPr>
              <p:cNvPr id="56" name="Shape 254"/>
              <p:cNvSpPr/>
              <p:nvPr/>
            </p:nvSpPr>
            <p:spPr>
              <a:xfrm>
                <a:off x="114311" y="1523350"/>
                <a:ext cx="1530972" cy="104012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ctr">
                <a:spAutoFit/>
              </a:bodyPr>
              <a:lstStyle>
                <a:lvl1pPr>
                  <a:defRPr sz="3000">
                    <a:solidFill>
                      <a:srgbClr val="EA5E03"/>
                    </a:solidFill>
                    <a:latin typeface="PingFang SC Semibold"/>
                    <a:ea typeface="PingFang SC Semibold"/>
                    <a:cs typeface="PingFang SC Semibold"/>
                    <a:sym typeface="PingFang SC Semibold"/>
                  </a:defRPr>
                </a:lvl1pPr>
              </a:lstStyle>
              <a:p>
                <a:pPr defTabSz="685063"/>
                <a:r>
                  <a:rPr sz="1400">
                    <a:latin typeface="微软雅黑" panose="020B0503020204020204" pitchFamily="34" charset="-122"/>
                    <a:ea typeface="微软雅黑" panose="020B0503020204020204" pitchFamily="34" charset="-122"/>
                  </a:rPr>
                  <a:t>DMP</a:t>
                </a:r>
              </a:p>
            </p:txBody>
          </p:sp>
        </p:grpSp>
        <p:grpSp>
          <p:nvGrpSpPr>
            <p:cNvPr id="27" name="Group 258"/>
            <p:cNvGrpSpPr/>
            <p:nvPr/>
          </p:nvGrpSpPr>
          <p:grpSpPr>
            <a:xfrm>
              <a:off x="2644220" y="761788"/>
              <a:ext cx="1795773" cy="3346618"/>
              <a:chOff x="0" y="0"/>
              <a:chExt cx="3501140" cy="6524755"/>
            </a:xfrm>
          </p:grpSpPr>
          <p:pic>
            <p:nvPicPr>
              <p:cNvPr id="52" name="pasted-image.png"/>
              <p:cNvPicPr>
                <a:picLocks noChangeAspect="1"/>
              </p:cNvPicPr>
              <p:nvPr/>
            </p:nvPicPr>
            <p:blipFill>
              <a:blip r:embed="rId7" cstate="print">
                <a:extLst/>
              </a:blip>
              <a:stretch>
                <a:fillRect/>
              </a:stretch>
            </p:blipFill>
            <p:spPr>
              <a:xfrm>
                <a:off x="0" y="2694434"/>
                <a:ext cx="3390102" cy="3830322"/>
              </a:xfrm>
              <a:prstGeom prst="rect">
                <a:avLst/>
              </a:prstGeom>
              <a:ln w="12700" cap="flat">
                <a:noFill/>
                <a:miter lim="400000"/>
              </a:ln>
              <a:effectLst/>
            </p:spPr>
          </p:pic>
          <p:pic>
            <p:nvPicPr>
              <p:cNvPr id="53" name="未标题-3.png"/>
              <p:cNvPicPr>
                <a:picLocks noChangeAspect="1"/>
              </p:cNvPicPr>
              <p:nvPr/>
            </p:nvPicPr>
            <p:blipFill>
              <a:blip r:embed="rId8" cstate="print">
                <a:extLst/>
              </a:blip>
              <a:stretch>
                <a:fillRect/>
              </a:stretch>
            </p:blipFill>
            <p:spPr>
              <a:xfrm>
                <a:off x="701600" y="0"/>
                <a:ext cx="2799541" cy="2898084"/>
              </a:xfrm>
              <a:prstGeom prst="rect">
                <a:avLst/>
              </a:prstGeom>
              <a:ln w="12700" cap="flat">
                <a:noFill/>
                <a:miter lim="400000"/>
              </a:ln>
              <a:effectLst/>
            </p:spPr>
          </p:pic>
        </p:grpSp>
        <p:sp>
          <p:nvSpPr>
            <p:cNvPr id="28" name="Shape 259"/>
            <p:cNvSpPr/>
            <p:nvPr/>
          </p:nvSpPr>
          <p:spPr>
            <a:xfrm>
              <a:off x="4363077" y="765931"/>
              <a:ext cx="1755628" cy="1150686"/>
            </a:xfrm>
            <a:custGeom>
              <a:avLst/>
              <a:gdLst/>
              <a:ahLst/>
              <a:cxnLst>
                <a:cxn ang="0">
                  <a:pos x="wd2" y="hd2"/>
                </a:cxn>
                <a:cxn ang="5400000">
                  <a:pos x="wd2" y="hd2"/>
                </a:cxn>
                <a:cxn ang="10800000">
                  <a:pos x="wd2" y="hd2"/>
                </a:cxn>
                <a:cxn ang="16200000">
                  <a:pos x="wd2" y="hd2"/>
                </a:cxn>
              </a:cxnLst>
              <a:rect l="0" t="0" r="r" b="b"/>
              <a:pathLst>
                <a:path w="19485" h="17926" extrusionOk="0">
                  <a:moveTo>
                    <a:pt x="0" y="7368"/>
                  </a:moveTo>
                  <a:lnTo>
                    <a:pt x="7463" y="7334"/>
                  </a:lnTo>
                  <a:cubicBezTo>
                    <a:pt x="8191" y="-371"/>
                    <a:pt x="15343" y="-2711"/>
                    <a:pt x="18434" y="3745"/>
                  </a:cubicBezTo>
                  <a:cubicBezTo>
                    <a:pt x="21600" y="10358"/>
                    <a:pt x="17112" y="18889"/>
                    <a:pt x="11664" y="16614"/>
                  </a:cubicBezTo>
                  <a:lnTo>
                    <a:pt x="11285" y="17926"/>
                  </a:lnTo>
                </a:path>
              </a:pathLst>
            </a:custGeom>
            <a:ln w="25400">
              <a:solidFill>
                <a:srgbClr val="4CB0E3"/>
              </a:solidFill>
              <a:miter lim="400000"/>
            </a:ln>
          </p:spPr>
          <p:txBody>
            <a:bodyPr lIns="35719" tIns="35719" rIns="35719" bIns="35719" anchor="ctr"/>
            <a:lstStyle/>
            <a:p>
              <a:pPr defTabSz="685063">
                <a:defRPr>
                  <a:solidFill>
                    <a:srgbClr val="00B0F0">
                      <a:hueOff val="198700"/>
                      <a:satOff val="21248"/>
                      <a:lumOff val="19305"/>
                    </a:srgbClr>
                  </a:solidFill>
                </a:defRPr>
              </a:pPr>
              <a:endParaRPr sz="1300">
                <a:solidFill>
                  <a:srgbClr val="00B0F0">
                    <a:hueOff val="198700"/>
                    <a:satOff val="21248"/>
                    <a:lumOff val="19305"/>
                  </a:srgbClr>
                </a:solidFill>
                <a:latin typeface="微软雅黑" panose="020B0503020204020204" pitchFamily="34" charset="-122"/>
              </a:endParaRPr>
            </a:p>
          </p:txBody>
        </p:sp>
        <p:sp>
          <p:nvSpPr>
            <p:cNvPr id="29" name="Shape 260"/>
            <p:cNvSpPr/>
            <p:nvPr/>
          </p:nvSpPr>
          <p:spPr>
            <a:xfrm>
              <a:off x="4368448" y="1401537"/>
              <a:ext cx="965306" cy="4885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046" y="107"/>
                  </a:lnTo>
                  <a:cubicBezTo>
                    <a:pt x="15418" y="4040"/>
                    <a:pt x="16271" y="7736"/>
                    <a:pt x="17531" y="10879"/>
                  </a:cubicBezTo>
                  <a:cubicBezTo>
                    <a:pt x="18633" y="13626"/>
                    <a:pt x="20020" y="15882"/>
                    <a:pt x="21600" y="17497"/>
                  </a:cubicBezTo>
                  <a:lnTo>
                    <a:pt x="21007" y="21600"/>
                  </a:lnTo>
                </a:path>
              </a:pathLst>
            </a:custGeom>
            <a:ln w="25400">
              <a:solidFill>
                <a:srgbClr val="4CB0E3"/>
              </a:solidFill>
              <a:miter lim="400000"/>
            </a:ln>
          </p:spPr>
          <p:txBody>
            <a:bodyPr lIns="35719" tIns="35719" rIns="35719" bIns="35719" anchor="ctr"/>
            <a:lstStyle/>
            <a:p>
              <a:pPr defTabSz="685063">
                <a:defRPr>
                  <a:solidFill>
                    <a:srgbClr val="00B0F0">
                      <a:hueOff val="198700"/>
                      <a:satOff val="21248"/>
                      <a:lumOff val="19305"/>
                    </a:srgbClr>
                  </a:solidFill>
                </a:defRPr>
              </a:pPr>
              <a:endParaRPr sz="1300">
                <a:solidFill>
                  <a:srgbClr val="00B0F0">
                    <a:hueOff val="198700"/>
                    <a:satOff val="21248"/>
                    <a:lumOff val="19305"/>
                  </a:srgbClr>
                </a:solidFill>
                <a:latin typeface="微软雅黑" panose="020B0503020204020204" pitchFamily="34" charset="-122"/>
              </a:endParaRPr>
            </a:p>
          </p:txBody>
        </p:sp>
        <p:grpSp>
          <p:nvGrpSpPr>
            <p:cNvPr id="30" name="Group 264"/>
            <p:cNvGrpSpPr/>
            <p:nvPr/>
          </p:nvGrpSpPr>
          <p:grpSpPr>
            <a:xfrm>
              <a:off x="5664323" y="1543735"/>
              <a:ext cx="858401" cy="1803585"/>
              <a:chOff x="0" y="0"/>
              <a:chExt cx="1673586" cy="3516372"/>
            </a:xfrm>
          </p:grpSpPr>
          <p:sp>
            <p:nvSpPr>
              <p:cNvPr id="49" name="Shape 261"/>
              <p:cNvSpPr/>
              <p:nvPr/>
            </p:nvSpPr>
            <p:spPr>
              <a:xfrm flipV="1">
                <a:off x="0" y="0"/>
                <a:ext cx="1629780" cy="1052493"/>
              </a:xfrm>
              <a:prstGeom prst="line">
                <a:avLst/>
              </a:prstGeom>
              <a:noFill/>
              <a:ln w="25400" cap="flat">
                <a:solidFill>
                  <a:srgbClr val="4CB0E3"/>
                </a:solidFill>
                <a:prstDash val="solid"/>
                <a:miter lim="400000"/>
              </a:ln>
              <a:effectLst/>
            </p:spPr>
            <p:txBody>
              <a:bodyPr wrap="square" lIns="35719" tIns="35719" rIns="35719" bIns="35719" numCol="1" anchor="ctr">
                <a:noAutofit/>
              </a:bodyPr>
              <a:lstStyle/>
              <a:p>
                <a:pPr defTabSz="685063">
                  <a:defRPr>
                    <a:solidFill>
                      <a:srgbClr val="00B0F0">
                        <a:hueOff val="198700"/>
                        <a:satOff val="21248"/>
                        <a:lumOff val="19305"/>
                      </a:srgbClr>
                    </a:solidFill>
                  </a:defRPr>
                </a:pPr>
                <a:endParaRPr sz="1300">
                  <a:solidFill>
                    <a:srgbClr val="00B0F0">
                      <a:hueOff val="198700"/>
                      <a:satOff val="21248"/>
                      <a:lumOff val="19305"/>
                    </a:srgbClr>
                  </a:solidFill>
                  <a:latin typeface="微软雅黑" panose="020B0503020204020204" pitchFamily="34" charset="-122"/>
                </a:endParaRPr>
              </a:p>
            </p:txBody>
          </p:sp>
          <p:sp>
            <p:nvSpPr>
              <p:cNvPr id="50" name="Shape 262"/>
              <p:cNvSpPr/>
              <p:nvPr/>
            </p:nvSpPr>
            <p:spPr>
              <a:xfrm>
                <a:off x="299334" y="1726557"/>
                <a:ext cx="1285836" cy="1"/>
              </a:xfrm>
              <a:prstGeom prst="line">
                <a:avLst/>
              </a:prstGeom>
              <a:noFill/>
              <a:ln w="25400" cap="flat">
                <a:solidFill>
                  <a:srgbClr val="4CB0E3"/>
                </a:solidFill>
                <a:prstDash val="solid"/>
                <a:miter lim="400000"/>
              </a:ln>
              <a:effectLst/>
            </p:spPr>
            <p:txBody>
              <a:bodyPr wrap="square" lIns="35719" tIns="35719" rIns="35719" bIns="35719" numCol="1" anchor="ctr">
                <a:noAutofit/>
              </a:bodyPr>
              <a:lstStyle/>
              <a:p>
                <a:pPr defTabSz="685063">
                  <a:defRPr>
                    <a:solidFill>
                      <a:srgbClr val="00B0F0">
                        <a:hueOff val="198700"/>
                        <a:satOff val="21248"/>
                        <a:lumOff val="19305"/>
                      </a:srgbClr>
                    </a:solidFill>
                  </a:defRPr>
                </a:pPr>
                <a:endParaRPr sz="1300">
                  <a:solidFill>
                    <a:srgbClr val="00B0F0">
                      <a:hueOff val="198700"/>
                      <a:satOff val="21248"/>
                      <a:lumOff val="19305"/>
                    </a:srgbClr>
                  </a:solidFill>
                  <a:latin typeface="微软雅黑" panose="020B0503020204020204" pitchFamily="34" charset="-122"/>
                </a:endParaRPr>
              </a:p>
            </p:txBody>
          </p:sp>
          <p:sp>
            <p:nvSpPr>
              <p:cNvPr id="51" name="Shape 263"/>
              <p:cNvSpPr/>
              <p:nvPr/>
            </p:nvSpPr>
            <p:spPr>
              <a:xfrm>
                <a:off x="36653" y="2594256"/>
                <a:ext cx="1636934" cy="922117"/>
              </a:xfrm>
              <a:prstGeom prst="line">
                <a:avLst/>
              </a:prstGeom>
              <a:noFill/>
              <a:ln w="25400" cap="flat">
                <a:solidFill>
                  <a:srgbClr val="4CB0E3"/>
                </a:solidFill>
                <a:prstDash val="solid"/>
                <a:miter lim="400000"/>
              </a:ln>
              <a:effectLst/>
            </p:spPr>
            <p:txBody>
              <a:bodyPr wrap="square" lIns="35719" tIns="35719" rIns="35719" bIns="35719" numCol="1" anchor="ctr">
                <a:noAutofit/>
              </a:bodyPr>
              <a:lstStyle/>
              <a:p>
                <a:pPr defTabSz="685063">
                  <a:defRPr>
                    <a:solidFill>
                      <a:srgbClr val="00B0F0">
                        <a:hueOff val="198700"/>
                        <a:satOff val="21248"/>
                        <a:lumOff val="19305"/>
                      </a:srgbClr>
                    </a:solidFill>
                  </a:defRPr>
                </a:pPr>
                <a:endParaRPr sz="1300">
                  <a:solidFill>
                    <a:srgbClr val="00B0F0">
                      <a:hueOff val="198700"/>
                      <a:satOff val="21248"/>
                      <a:lumOff val="19305"/>
                    </a:srgbClr>
                  </a:solidFill>
                  <a:latin typeface="微软雅黑" panose="020B0503020204020204" pitchFamily="34" charset="-122"/>
                </a:endParaRPr>
              </a:p>
            </p:txBody>
          </p:sp>
        </p:grpSp>
        <p:grpSp>
          <p:nvGrpSpPr>
            <p:cNvPr id="31" name="Group 268"/>
            <p:cNvGrpSpPr/>
            <p:nvPr/>
          </p:nvGrpSpPr>
          <p:grpSpPr>
            <a:xfrm>
              <a:off x="7265316" y="1409374"/>
              <a:ext cx="934507" cy="1955180"/>
              <a:chOff x="0" y="0"/>
              <a:chExt cx="1821967" cy="3811929"/>
            </a:xfrm>
          </p:grpSpPr>
          <p:sp>
            <p:nvSpPr>
              <p:cNvPr id="46" name="Shape 265"/>
              <p:cNvSpPr/>
              <p:nvPr/>
            </p:nvSpPr>
            <p:spPr>
              <a:xfrm>
                <a:off x="114138" y="1961828"/>
                <a:ext cx="1333260" cy="16640"/>
              </a:xfrm>
              <a:prstGeom prst="line">
                <a:avLst/>
              </a:prstGeom>
              <a:noFill/>
              <a:ln w="25400" cap="flat">
                <a:solidFill>
                  <a:srgbClr val="4CB0E3"/>
                </a:solidFill>
                <a:prstDash val="solid"/>
                <a:miter lim="400000"/>
              </a:ln>
              <a:effectLst/>
            </p:spPr>
            <p:txBody>
              <a:bodyPr wrap="square" lIns="35719" tIns="35719" rIns="35719" bIns="35719" numCol="1" anchor="ctr">
                <a:noAutofit/>
              </a:bodyPr>
              <a:lstStyle/>
              <a:p>
                <a:pPr defTabSz="685063">
                  <a:defRPr>
                    <a:solidFill>
                      <a:srgbClr val="00B0F0">
                        <a:hueOff val="198700"/>
                        <a:satOff val="21248"/>
                        <a:lumOff val="19305"/>
                      </a:srgbClr>
                    </a:solidFill>
                  </a:defRPr>
                </a:pPr>
                <a:endParaRPr sz="1300">
                  <a:solidFill>
                    <a:srgbClr val="00B0F0">
                      <a:hueOff val="198700"/>
                      <a:satOff val="21248"/>
                      <a:lumOff val="19305"/>
                    </a:srgbClr>
                  </a:solidFill>
                  <a:latin typeface="微软雅黑" panose="020B0503020204020204" pitchFamily="34" charset="-122"/>
                </a:endParaRPr>
              </a:p>
            </p:txBody>
          </p:sp>
          <p:sp>
            <p:nvSpPr>
              <p:cNvPr id="47" name="Shape 266"/>
              <p:cNvSpPr/>
              <p:nvPr/>
            </p:nvSpPr>
            <p:spPr>
              <a:xfrm>
                <a:off x="80379" y="0"/>
                <a:ext cx="1741589" cy="1242028"/>
              </a:xfrm>
              <a:prstGeom prst="line">
                <a:avLst/>
              </a:prstGeom>
              <a:noFill/>
              <a:ln w="25400" cap="flat">
                <a:solidFill>
                  <a:srgbClr val="4CB0E3"/>
                </a:solidFill>
                <a:prstDash val="solid"/>
                <a:miter lim="400000"/>
              </a:ln>
              <a:effectLst/>
            </p:spPr>
            <p:txBody>
              <a:bodyPr wrap="square" lIns="35719" tIns="35719" rIns="35719" bIns="35719" numCol="1" anchor="ctr">
                <a:noAutofit/>
              </a:bodyPr>
              <a:lstStyle/>
              <a:p>
                <a:pPr defTabSz="685063">
                  <a:defRPr>
                    <a:solidFill>
                      <a:srgbClr val="00B0F0">
                        <a:hueOff val="198700"/>
                        <a:satOff val="21248"/>
                        <a:lumOff val="19305"/>
                      </a:srgbClr>
                    </a:solidFill>
                  </a:defRPr>
                </a:pPr>
                <a:endParaRPr sz="1300">
                  <a:solidFill>
                    <a:srgbClr val="00B0F0">
                      <a:hueOff val="198700"/>
                      <a:satOff val="21248"/>
                      <a:lumOff val="19305"/>
                    </a:srgbClr>
                  </a:solidFill>
                  <a:latin typeface="微软雅黑" panose="020B0503020204020204" pitchFamily="34" charset="-122"/>
                </a:endParaRPr>
              </a:p>
            </p:txBody>
          </p:sp>
          <p:sp>
            <p:nvSpPr>
              <p:cNvPr id="48" name="Shape 267"/>
              <p:cNvSpPr/>
              <p:nvPr/>
            </p:nvSpPr>
            <p:spPr>
              <a:xfrm flipV="1">
                <a:off x="0" y="2631633"/>
                <a:ext cx="1769239" cy="1180297"/>
              </a:xfrm>
              <a:prstGeom prst="line">
                <a:avLst/>
              </a:prstGeom>
              <a:noFill/>
              <a:ln w="25400" cap="flat">
                <a:solidFill>
                  <a:srgbClr val="4CB0E3"/>
                </a:solidFill>
                <a:prstDash val="solid"/>
                <a:miter lim="400000"/>
              </a:ln>
              <a:effectLst/>
            </p:spPr>
            <p:txBody>
              <a:bodyPr wrap="square" lIns="35719" tIns="35719" rIns="35719" bIns="35719" numCol="1" anchor="ctr">
                <a:noAutofit/>
              </a:bodyPr>
              <a:lstStyle/>
              <a:p>
                <a:pPr defTabSz="685063">
                  <a:defRPr>
                    <a:solidFill>
                      <a:srgbClr val="00B0F0">
                        <a:hueOff val="198700"/>
                        <a:satOff val="21248"/>
                        <a:lumOff val="19305"/>
                      </a:srgbClr>
                    </a:solidFill>
                  </a:defRPr>
                </a:pPr>
                <a:endParaRPr sz="1300">
                  <a:solidFill>
                    <a:srgbClr val="00B0F0">
                      <a:hueOff val="198700"/>
                      <a:satOff val="21248"/>
                      <a:lumOff val="19305"/>
                    </a:srgbClr>
                  </a:solidFill>
                  <a:latin typeface="微软雅黑" panose="020B0503020204020204" pitchFamily="34" charset="-122"/>
                </a:endParaRPr>
              </a:p>
            </p:txBody>
          </p:sp>
        </p:grpSp>
        <p:pic>
          <p:nvPicPr>
            <p:cNvPr id="32" name="pasted-image.png"/>
            <p:cNvPicPr>
              <a:picLocks noChangeAspect="1"/>
            </p:cNvPicPr>
            <p:nvPr/>
          </p:nvPicPr>
          <p:blipFill>
            <a:blip r:embed="rId9" cstate="print">
              <a:extLst/>
            </a:blip>
            <a:stretch>
              <a:fillRect/>
            </a:stretch>
          </p:blipFill>
          <p:spPr>
            <a:xfrm>
              <a:off x="7450521" y="160044"/>
              <a:ext cx="1502387" cy="867783"/>
            </a:xfrm>
            <a:prstGeom prst="rect">
              <a:avLst/>
            </a:prstGeom>
            <a:ln w="12700">
              <a:miter lim="400000"/>
            </a:ln>
          </p:spPr>
        </p:pic>
        <p:grpSp>
          <p:nvGrpSpPr>
            <p:cNvPr id="33" name="Group 273"/>
            <p:cNvGrpSpPr/>
            <p:nvPr/>
          </p:nvGrpSpPr>
          <p:grpSpPr>
            <a:xfrm>
              <a:off x="6911412" y="1202425"/>
              <a:ext cx="411640" cy="2455995"/>
              <a:chOff x="28208" y="11222"/>
              <a:chExt cx="802556" cy="4788347"/>
            </a:xfrm>
          </p:grpSpPr>
          <p:sp>
            <p:nvSpPr>
              <p:cNvPr id="43" name="Shape 270"/>
              <p:cNvSpPr/>
              <p:nvPr/>
            </p:nvSpPr>
            <p:spPr>
              <a:xfrm rot="21042704">
                <a:off x="28208" y="11222"/>
                <a:ext cx="752751" cy="41043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ctr">
                <a:noAutofit/>
              </a:bodyPr>
              <a:lstStyle>
                <a:lvl1pPr>
                  <a:defRPr sz="1700">
                    <a:latin typeface="PingFang SC Semibold"/>
                    <a:ea typeface="PingFang SC Semibold"/>
                    <a:cs typeface="PingFang SC Semibold"/>
                    <a:sym typeface="PingFang SC Semibold"/>
                  </a:defRPr>
                </a:lvl1pPr>
              </a:lstStyle>
              <a:p>
                <a:pPr defTabSz="685063"/>
                <a:r>
                  <a:rPr sz="1200" dirty="0">
                    <a:solidFill>
                      <a:prstClr val="black"/>
                    </a:solidFill>
                    <a:latin typeface="微软雅黑" panose="020B0503020204020204" pitchFamily="34" charset="-122"/>
                    <a:ea typeface="微软雅黑" panose="020B0503020204020204" pitchFamily="34" charset="-122"/>
                  </a:rPr>
                  <a:t>￥3</a:t>
                </a:r>
              </a:p>
            </p:txBody>
          </p:sp>
          <p:sp>
            <p:nvSpPr>
              <p:cNvPr id="44" name="Shape 271"/>
              <p:cNvSpPr/>
              <p:nvPr/>
            </p:nvSpPr>
            <p:spPr>
              <a:xfrm rot="21042704">
                <a:off x="48570" y="2222925"/>
                <a:ext cx="782194" cy="4104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ctr">
                <a:noAutofit/>
              </a:bodyPr>
              <a:lstStyle>
                <a:lvl1pPr>
                  <a:defRPr sz="1700">
                    <a:latin typeface="PingFang SC Semibold"/>
                    <a:ea typeface="PingFang SC Semibold"/>
                    <a:cs typeface="PingFang SC Semibold"/>
                    <a:sym typeface="PingFang SC Semibold"/>
                  </a:defRPr>
                </a:lvl1pPr>
              </a:lstStyle>
              <a:p>
                <a:pPr defTabSz="685063"/>
                <a:r>
                  <a:rPr sz="1200" dirty="0">
                    <a:solidFill>
                      <a:prstClr val="black"/>
                    </a:solidFill>
                    <a:latin typeface="微软雅黑" panose="020B0503020204020204" pitchFamily="34" charset="-122"/>
                    <a:ea typeface="微软雅黑" panose="020B0503020204020204" pitchFamily="34" charset="-122"/>
                  </a:rPr>
                  <a:t>￥5</a:t>
                </a:r>
              </a:p>
            </p:txBody>
          </p:sp>
          <p:sp>
            <p:nvSpPr>
              <p:cNvPr id="45" name="Shape 272"/>
              <p:cNvSpPr/>
              <p:nvPr/>
            </p:nvSpPr>
            <p:spPr>
              <a:xfrm rot="21042704">
                <a:off x="28537" y="4389098"/>
                <a:ext cx="699790" cy="4104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ctr">
                <a:noAutofit/>
              </a:bodyPr>
              <a:lstStyle>
                <a:lvl1pPr>
                  <a:defRPr sz="1700">
                    <a:latin typeface="PingFang SC Semibold"/>
                    <a:ea typeface="PingFang SC Semibold"/>
                    <a:cs typeface="PingFang SC Semibold"/>
                    <a:sym typeface="PingFang SC Semibold"/>
                  </a:defRPr>
                </a:lvl1pPr>
              </a:lstStyle>
              <a:p>
                <a:pPr defTabSz="685063"/>
                <a:r>
                  <a:rPr sz="1200" dirty="0">
                    <a:solidFill>
                      <a:prstClr val="black"/>
                    </a:solidFill>
                    <a:latin typeface="微软雅黑" panose="020B0503020204020204" pitchFamily="34" charset="-122"/>
                    <a:ea typeface="微软雅黑" panose="020B0503020204020204" pitchFamily="34" charset="-122"/>
                  </a:rPr>
                  <a:t>￥8</a:t>
                </a:r>
              </a:p>
            </p:txBody>
          </p:sp>
        </p:grpSp>
        <p:grpSp>
          <p:nvGrpSpPr>
            <p:cNvPr id="34" name="Group 277"/>
            <p:cNvGrpSpPr/>
            <p:nvPr/>
          </p:nvGrpSpPr>
          <p:grpSpPr>
            <a:xfrm>
              <a:off x="7264821" y="1560185"/>
              <a:ext cx="957842" cy="1930401"/>
              <a:chOff x="0" y="0"/>
              <a:chExt cx="1867463" cy="3763620"/>
            </a:xfrm>
          </p:grpSpPr>
          <p:sp>
            <p:nvSpPr>
              <p:cNvPr id="40" name="Shape 274"/>
              <p:cNvSpPr/>
              <p:nvPr/>
            </p:nvSpPr>
            <p:spPr>
              <a:xfrm flipH="1" flipV="1">
                <a:off x="0" y="0"/>
                <a:ext cx="1696978" cy="1181422"/>
              </a:xfrm>
              <a:prstGeom prst="line">
                <a:avLst/>
              </a:prstGeom>
              <a:noFill/>
              <a:ln w="25400" cap="flat">
                <a:solidFill>
                  <a:srgbClr val="5A5F5E"/>
                </a:solidFill>
                <a:prstDash val="solid"/>
                <a:miter lim="400000"/>
              </a:ln>
              <a:effectLst/>
            </p:spPr>
            <p:txBody>
              <a:bodyPr wrap="square" lIns="35719" tIns="35719" rIns="35719" bIns="35719" numCol="1" anchor="ctr">
                <a:noAutofit/>
              </a:bodyPr>
              <a:lstStyle/>
              <a:p>
                <a:pPr defTabSz="685063"/>
                <a:endParaRPr sz="1300">
                  <a:solidFill>
                    <a:prstClr val="black"/>
                  </a:solidFill>
                  <a:latin typeface="微软雅黑" panose="020B0503020204020204" pitchFamily="34" charset="-122"/>
                </a:endParaRPr>
              </a:p>
            </p:txBody>
          </p:sp>
          <p:sp>
            <p:nvSpPr>
              <p:cNvPr id="41" name="Shape 275"/>
              <p:cNvSpPr/>
              <p:nvPr/>
            </p:nvSpPr>
            <p:spPr>
              <a:xfrm flipH="1" flipV="1">
                <a:off x="108111" y="1898810"/>
                <a:ext cx="1339529" cy="27732"/>
              </a:xfrm>
              <a:prstGeom prst="line">
                <a:avLst/>
              </a:prstGeom>
              <a:noFill/>
              <a:ln w="25400" cap="flat">
                <a:solidFill>
                  <a:srgbClr val="5A5F5E"/>
                </a:solidFill>
                <a:prstDash val="solid"/>
                <a:miter lim="400000"/>
              </a:ln>
              <a:effectLst/>
            </p:spPr>
            <p:txBody>
              <a:bodyPr wrap="square" lIns="35719" tIns="35719" rIns="35719" bIns="35719" numCol="1" anchor="ctr">
                <a:noAutofit/>
              </a:bodyPr>
              <a:lstStyle/>
              <a:p>
                <a:pPr defTabSz="685063"/>
                <a:endParaRPr sz="1300">
                  <a:solidFill>
                    <a:prstClr val="black"/>
                  </a:solidFill>
                  <a:latin typeface="微软雅黑" panose="020B0503020204020204" pitchFamily="34" charset="-122"/>
                </a:endParaRPr>
              </a:p>
            </p:txBody>
          </p:sp>
          <p:sp>
            <p:nvSpPr>
              <p:cNvPr id="42" name="Shape 276"/>
              <p:cNvSpPr/>
              <p:nvPr/>
            </p:nvSpPr>
            <p:spPr>
              <a:xfrm flipH="1">
                <a:off x="111567" y="2543938"/>
                <a:ext cx="1755897" cy="1219683"/>
              </a:xfrm>
              <a:prstGeom prst="line">
                <a:avLst/>
              </a:prstGeom>
              <a:noFill/>
              <a:ln w="25400" cap="flat">
                <a:solidFill>
                  <a:srgbClr val="5A5F5E"/>
                </a:solidFill>
                <a:prstDash val="solid"/>
                <a:miter lim="400000"/>
              </a:ln>
              <a:effectLst/>
            </p:spPr>
            <p:txBody>
              <a:bodyPr wrap="square" lIns="35719" tIns="35719" rIns="35719" bIns="35719" numCol="1" anchor="ctr">
                <a:noAutofit/>
              </a:bodyPr>
              <a:lstStyle/>
              <a:p>
                <a:pPr defTabSz="685063"/>
                <a:endParaRPr sz="1300">
                  <a:solidFill>
                    <a:prstClr val="black"/>
                  </a:solidFill>
                  <a:latin typeface="微软雅黑" panose="020B0503020204020204" pitchFamily="34" charset="-122"/>
                </a:endParaRPr>
              </a:p>
            </p:txBody>
          </p:sp>
        </p:grpSp>
        <p:grpSp>
          <p:nvGrpSpPr>
            <p:cNvPr id="35" name="Group 281"/>
            <p:cNvGrpSpPr/>
            <p:nvPr/>
          </p:nvGrpSpPr>
          <p:grpSpPr>
            <a:xfrm>
              <a:off x="5640287" y="1645485"/>
              <a:ext cx="935992" cy="1846339"/>
              <a:chOff x="0" y="0"/>
              <a:chExt cx="1824861" cy="3599726"/>
            </a:xfrm>
          </p:grpSpPr>
          <p:sp>
            <p:nvSpPr>
              <p:cNvPr id="37" name="Shape 278"/>
              <p:cNvSpPr/>
              <p:nvPr/>
            </p:nvSpPr>
            <p:spPr>
              <a:xfrm flipH="1">
                <a:off x="192268" y="0"/>
                <a:ext cx="1632594" cy="1114225"/>
              </a:xfrm>
              <a:prstGeom prst="line">
                <a:avLst/>
              </a:prstGeom>
              <a:noFill/>
              <a:ln w="25400" cap="flat">
                <a:solidFill>
                  <a:srgbClr val="5A5F5E"/>
                </a:solidFill>
                <a:prstDash val="solid"/>
                <a:miter lim="400000"/>
              </a:ln>
              <a:effectLst/>
            </p:spPr>
            <p:txBody>
              <a:bodyPr wrap="square" lIns="35719" tIns="35719" rIns="35719" bIns="35719" numCol="1" anchor="ctr">
                <a:noAutofit/>
              </a:bodyPr>
              <a:lstStyle/>
              <a:p>
                <a:pPr defTabSz="685063"/>
                <a:endParaRPr sz="1300">
                  <a:solidFill>
                    <a:prstClr val="black"/>
                  </a:solidFill>
                  <a:latin typeface="微软雅黑" panose="020B0503020204020204" pitchFamily="34" charset="-122"/>
                </a:endParaRPr>
              </a:p>
            </p:txBody>
          </p:sp>
          <p:sp>
            <p:nvSpPr>
              <p:cNvPr id="38" name="Shape 279"/>
              <p:cNvSpPr/>
              <p:nvPr/>
            </p:nvSpPr>
            <p:spPr>
              <a:xfrm flipH="1">
                <a:off x="387752" y="1810955"/>
                <a:ext cx="1199186" cy="1"/>
              </a:xfrm>
              <a:prstGeom prst="line">
                <a:avLst/>
              </a:prstGeom>
              <a:noFill/>
              <a:ln w="25400" cap="flat">
                <a:solidFill>
                  <a:srgbClr val="5A5F5E"/>
                </a:solidFill>
                <a:prstDash val="solid"/>
                <a:miter lim="400000"/>
              </a:ln>
              <a:effectLst/>
            </p:spPr>
            <p:txBody>
              <a:bodyPr wrap="square" lIns="35719" tIns="35719" rIns="35719" bIns="35719" numCol="1" anchor="ctr">
                <a:noAutofit/>
              </a:bodyPr>
              <a:lstStyle/>
              <a:p>
                <a:pPr defTabSz="685063"/>
                <a:endParaRPr sz="1300">
                  <a:solidFill>
                    <a:prstClr val="black"/>
                  </a:solidFill>
                  <a:latin typeface="微软雅黑" panose="020B0503020204020204" pitchFamily="34" charset="-122"/>
                </a:endParaRPr>
              </a:p>
            </p:txBody>
          </p:sp>
          <p:sp>
            <p:nvSpPr>
              <p:cNvPr id="39" name="Shape 280"/>
              <p:cNvSpPr/>
              <p:nvPr/>
            </p:nvSpPr>
            <p:spPr>
              <a:xfrm flipH="1" flipV="1">
                <a:off x="0" y="2657032"/>
                <a:ext cx="1649554" cy="942695"/>
              </a:xfrm>
              <a:prstGeom prst="line">
                <a:avLst/>
              </a:prstGeom>
              <a:noFill/>
              <a:ln w="25400" cap="flat">
                <a:solidFill>
                  <a:srgbClr val="5A5F5E"/>
                </a:solidFill>
                <a:prstDash val="solid"/>
                <a:miter lim="400000"/>
              </a:ln>
              <a:effectLst/>
            </p:spPr>
            <p:txBody>
              <a:bodyPr wrap="square" lIns="35719" tIns="35719" rIns="35719" bIns="35719" numCol="1" anchor="ctr">
                <a:noAutofit/>
              </a:bodyPr>
              <a:lstStyle/>
              <a:p>
                <a:pPr defTabSz="685063"/>
                <a:endParaRPr sz="1300">
                  <a:solidFill>
                    <a:prstClr val="black"/>
                  </a:solidFill>
                  <a:latin typeface="微软雅黑" panose="020B0503020204020204" pitchFamily="34" charset="-122"/>
                </a:endParaRPr>
              </a:p>
            </p:txBody>
          </p:sp>
        </p:grpSp>
        <p:sp>
          <p:nvSpPr>
            <p:cNvPr id="36" name="Shape 286"/>
            <p:cNvSpPr/>
            <p:nvPr/>
          </p:nvSpPr>
          <p:spPr>
            <a:xfrm>
              <a:off x="4104848" y="2100515"/>
              <a:ext cx="1549384" cy="1150760"/>
            </a:xfrm>
            <a:custGeom>
              <a:avLst/>
              <a:gdLst/>
              <a:ahLst/>
              <a:cxnLst>
                <a:cxn ang="0">
                  <a:pos x="wd2" y="hd2"/>
                </a:cxn>
                <a:cxn ang="5400000">
                  <a:pos x="wd2" y="hd2"/>
                </a:cxn>
                <a:cxn ang="10800000">
                  <a:pos x="wd2" y="hd2"/>
                </a:cxn>
                <a:cxn ang="16200000">
                  <a:pos x="wd2" y="hd2"/>
                </a:cxn>
              </a:cxnLst>
              <a:rect l="0" t="0" r="r" b="b"/>
              <a:pathLst>
                <a:path w="21600" h="20330" extrusionOk="0">
                  <a:moveTo>
                    <a:pt x="0" y="0"/>
                  </a:moveTo>
                  <a:lnTo>
                    <a:pt x="6" y="7603"/>
                  </a:lnTo>
                  <a:lnTo>
                    <a:pt x="4538" y="7588"/>
                  </a:lnTo>
                  <a:cubicBezTo>
                    <a:pt x="4402" y="12014"/>
                    <a:pt x="6169" y="16186"/>
                    <a:pt x="9154" y="18490"/>
                  </a:cubicBezTo>
                  <a:cubicBezTo>
                    <a:pt x="13183" y="21600"/>
                    <a:pt x="18382" y="20694"/>
                    <a:pt x="21600" y="16322"/>
                  </a:cubicBezTo>
                </a:path>
              </a:pathLst>
            </a:custGeom>
            <a:ln w="25400">
              <a:solidFill>
                <a:srgbClr val="5A5F5E"/>
              </a:solidFill>
              <a:miter lim="400000"/>
            </a:ln>
          </p:spPr>
          <p:txBody>
            <a:bodyPr lIns="35719" tIns="35719" rIns="35719" bIns="35719" anchor="ctr"/>
            <a:lstStyle/>
            <a:p>
              <a:pPr defTabSz="685063"/>
              <a:endParaRPr sz="1300">
                <a:solidFill>
                  <a:prstClr val="black"/>
                </a:solidFill>
                <a:latin typeface="微软雅黑" panose="020B0503020204020204" pitchFamily="34" charset="-122"/>
              </a:endParaRPr>
            </a:p>
          </p:txBody>
        </p:sp>
      </p:grpSp>
      <p:sp>
        <p:nvSpPr>
          <p:cNvPr id="89" name="矩形 88"/>
          <p:cNvSpPr/>
          <p:nvPr/>
        </p:nvSpPr>
        <p:spPr>
          <a:xfrm>
            <a:off x="5429199" y="2431822"/>
            <a:ext cx="3518671" cy="2377571"/>
          </a:xfrm>
          <a:prstGeom prst="rect">
            <a:avLst/>
          </a:prstGeom>
        </p:spPr>
        <p:txBody>
          <a:bodyPr wrap="square" lIns="91424" tIns="45712" rIns="91424" bIns="45712">
            <a:spAutoFit/>
          </a:bodyPr>
          <a:lstStyle/>
          <a:p>
            <a:pPr marL="228552" indent="-228552" defTabSz="685063">
              <a:lnSpc>
                <a:spcPct val="150000"/>
              </a:lnSpc>
              <a:buFont typeface="+mj-lt"/>
              <a:buAutoNum type="arabicPeriod"/>
            </a:pPr>
            <a:r>
              <a:rPr lang="zh-CN" altLang="en-US" sz="800" dirty="0">
                <a:solidFill>
                  <a:prstClr val="white">
                    <a:lumMod val="50000"/>
                  </a:prstClr>
                </a:solidFill>
                <a:latin typeface="微软雅黑" panose="020B0503020204020204" pitchFamily="34" charset="-122"/>
              </a:rPr>
              <a:t>受众访问媒体页面，该媒体或者</a:t>
            </a:r>
            <a:r>
              <a:rPr lang="en-US" altLang="zh-CN" sz="800" dirty="0">
                <a:solidFill>
                  <a:prstClr val="white">
                    <a:lumMod val="50000"/>
                  </a:prstClr>
                </a:solidFill>
                <a:latin typeface="微软雅黑" panose="020B0503020204020204" pitchFamily="34" charset="-122"/>
              </a:rPr>
              <a:t>SSP</a:t>
            </a:r>
            <a:r>
              <a:rPr lang="zh-CN" altLang="en-US" sz="800" dirty="0">
                <a:solidFill>
                  <a:prstClr val="white">
                    <a:lumMod val="50000"/>
                  </a:prstClr>
                </a:solidFill>
                <a:latin typeface="微软雅黑" panose="020B0503020204020204" pitchFamily="34" charset="-122"/>
              </a:rPr>
              <a:t>向</a:t>
            </a:r>
            <a:r>
              <a:rPr lang="en-US" altLang="zh-CN" sz="800" dirty="0">
                <a:solidFill>
                  <a:prstClr val="white">
                    <a:lumMod val="50000"/>
                  </a:prstClr>
                </a:solidFill>
                <a:latin typeface="微软雅黑" panose="020B0503020204020204" pitchFamily="34" charset="-122"/>
              </a:rPr>
              <a:t>Ad Exchange</a:t>
            </a:r>
            <a:r>
              <a:rPr lang="zh-CN" altLang="en-US" sz="800" dirty="0">
                <a:solidFill>
                  <a:prstClr val="white">
                    <a:lumMod val="50000"/>
                  </a:prstClr>
                </a:solidFill>
                <a:latin typeface="微软雅黑" panose="020B0503020204020204" pitchFamily="34" charset="-122"/>
              </a:rPr>
              <a:t>发出请求：我需要一些合适的广告。</a:t>
            </a:r>
          </a:p>
          <a:p>
            <a:pPr marL="228552" indent="-228552" defTabSz="685063">
              <a:lnSpc>
                <a:spcPct val="150000"/>
              </a:lnSpc>
              <a:buFont typeface="+mj-lt"/>
              <a:buAutoNum type="arabicPeriod"/>
            </a:pPr>
            <a:r>
              <a:rPr lang="en-US" altLang="zh-CN" sz="800" dirty="0">
                <a:solidFill>
                  <a:prstClr val="white">
                    <a:lumMod val="50000"/>
                  </a:prstClr>
                </a:solidFill>
                <a:latin typeface="微软雅黑" panose="020B0503020204020204" pitchFamily="34" charset="-122"/>
              </a:rPr>
              <a:t>Ad Exchange</a:t>
            </a:r>
            <a:r>
              <a:rPr lang="zh-CN" altLang="en-US" sz="800" dirty="0">
                <a:solidFill>
                  <a:prstClr val="white">
                    <a:lumMod val="50000"/>
                  </a:prstClr>
                </a:solidFill>
                <a:latin typeface="微软雅黑" panose="020B0503020204020204" pitchFamily="34" charset="-122"/>
              </a:rPr>
              <a:t>向</a:t>
            </a:r>
            <a:r>
              <a:rPr lang="en-US" altLang="zh-CN" sz="800" dirty="0">
                <a:solidFill>
                  <a:prstClr val="white">
                    <a:lumMod val="50000"/>
                  </a:prstClr>
                </a:solidFill>
                <a:latin typeface="微软雅黑" panose="020B0503020204020204" pitchFamily="34" charset="-122"/>
              </a:rPr>
              <a:t>DSP</a:t>
            </a:r>
            <a:r>
              <a:rPr lang="zh-CN" altLang="en-US" sz="800" dirty="0">
                <a:solidFill>
                  <a:prstClr val="white">
                    <a:lumMod val="50000"/>
                  </a:prstClr>
                </a:solidFill>
                <a:latin typeface="微软雅黑" panose="020B0503020204020204" pitchFamily="34" charset="-122"/>
              </a:rPr>
              <a:t>发出公告：</a:t>
            </a:r>
            <a:r>
              <a:rPr lang="en-US" altLang="zh-CN" sz="800" dirty="0">
                <a:solidFill>
                  <a:prstClr val="white">
                    <a:lumMod val="50000"/>
                  </a:prstClr>
                </a:solidFill>
                <a:latin typeface="微软雅黑" panose="020B0503020204020204" pitchFamily="34" charset="-122"/>
              </a:rPr>
              <a:t>A</a:t>
            </a:r>
            <a:r>
              <a:rPr lang="zh-CN" altLang="en-US" sz="800" dirty="0">
                <a:solidFill>
                  <a:prstClr val="white">
                    <a:lumMod val="50000"/>
                  </a:prstClr>
                </a:solidFill>
                <a:latin typeface="微软雅黑" panose="020B0503020204020204" pitchFamily="34" charset="-122"/>
              </a:rPr>
              <a:t>网有访客，有没有需求？</a:t>
            </a:r>
          </a:p>
          <a:p>
            <a:pPr marL="228552" indent="-228552" defTabSz="685063">
              <a:lnSpc>
                <a:spcPct val="150000"/>
              </a:lnSpc>
              <a:buFont typeface="+mj-lt"/>
              <a:buAutoNum type="arabicPeriod"/>
            </a:pPr>
            <a:r>
              <a:rPr lang="en-US" altLang="zh-CN" sz="800" dirty="0">
                <a:solidFill>
                  <a:prstClr val="white">
                    <a:lumMod val="50000"/>
                  </a:prstClr>
                </a:solidFill>
                <a:latin typeface="微软雅黑" panose="020B0503020204020204" pitchFamily="34" charset="-122"/>
              </a:rPr>
              <a:t>DSP</a:t>
            </a:r>
            <a:r>
              <a:rPr lang="zh-CN" altLang="en-US" sz="800" dirty="0">
                <a:solidFill>
                  <a:prstClr val="white">
                    <a:lumMod val="50000"/>
                  </a:prstClr>
                </a:solidFill>
                <a:latin typeface="微软雅黑" panose="020B0503020204020204" pitchFamily="34" charset="-122"/>
              </a:rPr>
              <a:t>向</a:t>
            </a:r>
            <a:r>
              <a:rPr lang="en-US" altLang="zh-CN" sz="800" dirty="0">
                <a:solidFill>
                  <a:prstClr val="white">
                    <a:lumMod val="50000"/>
                  </a:prstClr>
                </a:solidFill>
                <a:latin typeface="微软雅黑" panose="020B0503020204020204" pitchFamily="34" charset="-122"/>
              </a:rPr>
              <a:t>DMP</a:t>
            </a:r>
            <a:r>
              <a:rPr lang="zh-CN" altLang="en-US" sz="800" dirty="0">
                <a:solidFill>
                  <a:prstClr val="white">
                    <a:lumMod val="50000"/>
                  </a:prstClr>
                </a:solidFill>
                <a:latin typeface="微软雅黑" panose="020B0503020204020204" pitchFamily="34" charset="-122"/>
              </a:rPr>
              <a:t>求助：帮我看看这家伙喜欢什么？</a:t>
            </a:r>
          </a:p>
          <a:p>
            <a:pPr marL="228552" indent="-228552" defTabSz="685063">
              <a:lnSpc>
                <a:spcPct val="150000"/>
              </a:lnSpc>
              <a:buFont typeface="+mj-lt"/>
              <a:buAutoNum type="arabicPeriod"/>
            </a:pPr>
            <a:r>
              <a:rPr lang="en-US" altLang="zh-CN" sz="800" dirty="0">
                <a:solidFill>
                  <a:prstClr val="white">
                    <a:lumMod val="50000"/>
                  </a:prstClr>
                </a:solidFill>
                <a:latin typeface="微软雅黑" panose="020B0503020204020204" pitchFamily="34" charset="-122"/>
              </a:rPr>
              <a:t>DMP</a:t>
            </a:r>
            <a:r>
              <a:rPr lang="zh-CN" altLang="en-US" sz="800" dirty="0">
                <a:solidFill>
                  <a:prstClr val="white">
                    <a:lumMod val="50000"/>
                  </a:prstClr>
                </a:solidFill>
                <a:latin typeface="微软雅黑" panose="020B0503020204020204" pitchFamily="34" charset="-122"/>
              </a:rPr>
              <a:t>回复</a:t>
            </a:r>
            <a:r>
              <a:rPr lang="en-US" altLang="zh-CN" sz="800" dirty="0">
                <a:solidFill>
                  <a:prstClr val="white">
                    <a:lumMod val="50000"/>
                  </a:prstClr>
                </a:solidFill>
                <a:latin typeface="微软雅黑" panose="020B0503020204020204" pitchFamily="34" charset="-122"/>
              </a:rPr>
              <a:t>DSP</a:t>
            </a:r>
            <a:r>
              <a:rPr lang="zh-CN" altLang="en-US" sz="800" dirty="0">
                <a:solidFill>
                  <a:prstClr val="white">
                    <a:lumMod val="50000"/>
                  </a:prstClr>
                </a:solidFill>
                <a:latin typeface="微软雅黑" panose="020B0503020204020204" pitchFamily="34" charset="-122"/>
              </a:rPr>
              <a:t>：这是个无法抗拒美食的家伙。</a:t>
            </a:r>
          </a:p>
          <a:p>
            <a:pPr marL="228552" indent="-228552" defTabSz="685063">
              <a:lnSpc>
                <a:spcPct val="150000"/>
              </a:lnSpc>
              <a:buFont typeface="+mj-lt"/>
              <a:buAutoNum type="arabicPeriod"/>
            </a:pPr>
            <a:r>
              <a:rPr lang="en-US" altLang="zh-CN" sz="800" dirty="0">
                <a:solidFill>
                  <a:prstClr val="white">
                    <a:lumMod val="50000"/>
                  </a:prstClr>
                </a:solidFill>
                <a:latin typeface="微软雅黑" panose="020B0503020204020204" pitchFamily="34" charset="-122"/>
              </a:rPr>
              <a:t>DSP</a:t>
            </a:r>
            <a:r>
              <a:rPr lang="zh-CN" altLang="en-US" sz="800" dirty="0">
                <a:solidFill>
                  <a:prstClr val="white">
                    <a:lumMod val="50000"/>
                  </a:prstClr>
                </a:solidFill>
                <a:latin typeface="微软雅黑" panose="020B0503020204020204" pitchFamily="34" charset="-122"/>
              </a:rPr>
              <a:t>根据</a:t>
            </a:r>
            <a:r>
              <a:rPr lang="en-US" altLang="zh-CN" sz="800" dirty="0">
                <a:solidFill>
                  <a:prstClr val="white">
                    <a:lumMod val="50000"/>
                  </a:prstClr>
                </a:solidFill>
                <a:latin typeface="微软雅黑" panose="020B0503020204020204" pitchFamily="34" charset="-122"/>
              </a:rPr>
              <a:t>DMP</a:t>
            </a:r>
            <a:r>
              <a:rPr lang="zh-CN" altLang="en-US" sz="800" dirty="0">
                <a:solidFill>
                  <a:prstClr val="white">
                    <a:lumMod val="50000"/>
                  </a:prstClr>
                </a:solidFill>
                <a:latin typeface="微软雅黑" panose="020B0503020204020204" pitchFamily="34" charset="-122"/>
              </a:rPr>
              <a:t>反馈的受众属性及</a:t>
            </a:r>
            <a:r>
              <a:rPr lang="en-US" altLang="zh-CN" sz="800" dirty="0">
                <a:solidFill>
                  <a:prstClr val="white">
                    <a:lumMod val="50000"/>
                  </a:prstClr>
                </a:solidFill>
                <a:latin typeface="微软雅黑" panose="020B0503020204020204" pitchFamily="34" charset="-122"/>
              </a:rPr>
              <a:t>Exchange</a:t>
            </a:r>
            <a:r>
              <a:rPr lang="zh-CN" altLang="en-US" sz="800" dirty="0">
                <a:solidFill>
                  <a:prstClr val="white">
                    <a:lumMod val="50000"/>
                  </a:prstClr>
                </a:solidFill>
                <a:latin typeface="微软雅黑" panose="020B0503020204020204" pitchFamily="34" charset="-122"/>
              </a:rPr>
              <a:t>提供的媒体信息综合学习，判断是否出价？出价多少？出什么创意？</a:t>
            </a:r>
          </a:p>
          <a:p>
            <a:pPr marL="228552" indent="-228552" defTabSz="685063">
              <a:lnSpc>
                <a:spcPct val="150000"/>
              </a:lnSpc>
              <a:buFont typeface="+mj-lt"/>
              <a:buAutoNum type="arabicPeriod"/>
            </a:pPr>
            <a:r>
              <a:rPr lang="en-US" altLang="zh-CN" sz="800" dirty="0">
                <a:solidFill>
                  <a:prstClr val="white">
                    <a:lumMod val="50000"/>
                  </a:prstClr>
                </a:solidFill>
                <a:latin typeface="微软雅黑" panose="020B0503020204020204" pitchFamily="34" charset="-122"/>
              </a:rPr>
              <a:t>Ad Exchange</a:t>
            </a:r>
            <a:r>
              <a:rPr lang="zh-CN" altLang="en-US" sz="800" dirty="0">
                <a:solidFill>
                  <a:prstClr val="white">
                    <a:lumMod val="50000"/>
                  </a:prstClr>
                </a:solidFill>
                <a:latin typeface="微软雅黑" panose="020B0503020204020204" pitchFamily="34" charset="-122"/>
              </a:rPr>
              <a:t>决定出价高的</a:t>
            </a:r>
            <a:r>
              <a:rPr lang="en-US" altLang="zh-CN" sz="800" dirty="0">
                <a:solidFill>
                  <a:prstClr val="white">
                    <a:lumMod val="50000"/>
                  </a:prstClr>
                </a:solidFill>
                <a:latin typeface="微软雅黑" panose="020B0503020204020204" pitchFamily="34" charset="-122"/>
              </a:rPr>
              <a:t>DSP</a:t>
            </a:r>
            <a:r>
              <a:rPr lang="zh-CN" altLang="en-US" sz="800" dirty="0">
                <a:solidFill>
                  <a:prstClr val="white">
                    <a:lumMod val="50000"/>
                  </a:prstClr>
                </a:solidFill>
                <a:latin typeface="微软雅黑" panose="020B0503020204020204" pitchFamily="34" charset="-122"/>
              </a:rPr>
              <a:t>获胜。在这里的话肯定是</a:t>
            </a:r>
            <a:r>
              <a:rPr lang="en-US" altLang="zh-CN" sz="800" dirty="0">
                <a:solidFill>
                  <a:prstClr val="white">
                    <a:lumMod val="50000"/>
                  </a:prstClr>
                </a:solidFill>
                <a:latin typeface="微软雅黑" panose="020B0503020204020204" pitchFamily="34" charset="-122"/>
              </a:rPr>
              <a:t>dsp3</a:t>
            </a:r>
            <a:r>
              <a:rPr lang="zh-CN" altLang="en-US" sz="800" dirty="0">
                <a:solidFill>
                  <a:prstClr val="white">
                    <a:lumMod val="50000"/>
                  </a:prstClr>
                </a:solidFill>
                <a:latin typeface="微软雅黑" panose="020B0503020204020204" pitchFamily="34" charset="-122"/>
              </a:rPr>
              <a:t>竞价成功 不过成交价格应该为本次竞价的第二名出价 加一个 计价单元 就是加一分  这个例子实际成交价应为 </a:t>
            </a:r>
            <a:r>
              <a:rPr lang="en-US" altLang="zh-CN" sz="800" dirty="0">
                <a:solidFill>
                  <a:prstClr val="white">
                    <a:lumMod val="50000"/>
                  </a:prstClr>
                </a:solidFill>
                <a:latin typeface="微软雅黑" panose="020B0503020204020204" pitchFamily="34" charset="-122"/>
              </a:rPr>
              <a:t>5.01</a:t>
            </a:r>
            <a:r>
              <a:rPr lang="zh-CN" altLang="en-US" sz="800" dirty="0">
                <a:solidFill>
                  <a:prstClr val="white">
                    <a:lumMod val="50000"/>
                  </a:prstClr>
                </a:solidFill>
                <a:latin typeface="微软雅黑" panose="020B0503020204020204" pitchFamily="34" charset="-122"/>
              </a:rPr>
              <a:t>。</a:t>
            </a:r>
          </a:p>
          <a:p>
            <a:pPr marL="228552" indent="-228552" defTabSz="685063">
              <a:lnSpc>
                <a:spcPct val="150000"/>
              </a:lnSpc>
              <a:buFont typeface="+mj-lt"/>
              <a:buAutoNum type="arabicPeriod"/>
            </a:pPr>
            <a:r>
              <a:rPr lang="zh-CN" altLang="en-US" sz="800" dirty="0">
                <a:solidFill>
                  <a:prstClr val="white">
                    <a:lumMod val="50000"/>
                  </a:prstClr>
                </a:solidFill>
                <a:latin typeface="微软雅黑" panose="020B0503020204020204" pitchFamily="34" charset="-122"/>
              </a:rPr>
              <a:t>广告投出。 这看似步骤繁多的过程，要求在</a:t>
            </a:r>
            <a:r>
              <a:rPr lang="en-US" altLang="zh-CN" sz="800" dirty="0">
                <a:solidFill>
                  <a:prstClr val="white">
                    <a:lumMod val="50000"/>
                  </a:prstClr>
                </a:solidFill>
                <a:latin typeface="微软雅黑" panose="020B0503020204020204" pitchFamily="34" charset="-122"/>
              </a:rPr>
              <a:t>100</a:t>
            </a:r>
            <a:r>
              <a:rPr lang="zh-CN" altLang="en-US" sz="800" dirty="0">
                <a:solidFill>
                  <a:prstClr val="white">
                    <a:lumMod val="50000"/>
                  </a:prstClr>
                </a:solidFill>
                <a:latin typeface="微软雅黑" panose="020B0503020204020204" pitchFamily="34" charset="-122"/>
              </a:rPr>
              <a:t>毫秒内即完成，可见其技术含量也是很高的。</a:t>
            </a:r>
          </a:p>
        </p:txBody>
      </p:sp>
      <p:sp>
        <p:nvSpPr>
          <p:cNvPr id="90" name="TextBox 5"/>
          <p:cNvSpPr txBox="1"/>
          <p:nvPr/>
        </p:nvSpPr>
        <p:spPr>
          <a:xfrm>
            <a:off x="6228192" y="2063940"/>
            <a:ext cx="1827671" cy="338554"/>
          </a:xfrm>
          <a:prstGeom prst="rect">
            <a:avLst/>
          </a:prstGeom>
          <a:noFill/>
        </p:spPr>
        <p:txBody>
          <a:bodyPr vert="horz" wrap="square" lIns="91424" tIns="45712" rIns="91424" bIns="45712" rtlCol="0">
            <a:spAutoFit/>
          </a:bodyPr>
          <a:lstStyle/>
          <a:p>
            <a:pPr defTabSz="685063"/>
            <a:r>
              <a:rPr lang="zh-CN" altLang="en-US" sz="1600" b="1" dirty="0">
                <a:solidFill>
                  <a:prstClr val="black"/>
                </a:solidFill>
                <a:latin typeface="微软雅黑" pitchFamily="34" charset="-122"/>
              </a:rPr>
              <a:t>实时竞价流程介绍</a:t>
            </a:r>
          </a:p>
        </p:txBody>
      </p:sp>
      <p:sp>
        <p:nvSpPr>
          <p:cNvPr id="91" name="矩形 90"/>
          <p:cNvSpPr/>
          <p:nvPr/>
        </p:nvSpPr>
        <p:spPr>
          <a:xfrm>
            <a:off x="0" y="759254"/>
            <a:ext cx="9039828" cy="1086210"/>
          </a:xfrm>
          <a:prstGeom prst="rect">
            <a:avLst/>
          </a:prstGeom>
          <a:noFill/>
          <a:ln>
            <a:noFill/>
            <a:prstDash val="dash"/>
          </a:ln>
        </p:spPr>
        <p:txBody>
          <a:bodyPr wrap="square" rtlCol="0">
            <a:spAutoFit/>
          </a:bodyPr>
          <a:lstStyle/>
          <a:p>
            <a:pPr marL="285750" indent="-285750" defTabSz="914400" latinLnBrk="1">
              <a:lnSpc>
                <a:spcPct val="150000"/>
              </a:lnSpc>
              <a:buClr>
                <a:srgbClr val="C00000"/>
              </a:buClr>
              <a:buFont typeface="Wingdings" charset="2"/>
              <a:buChar char="n"/>
            </a:pPr>
            <a:r>
              <a:rPr lang="zh-CN" altLang="en-US" b="1" dirty="0">
                <a:latin typeface="+mn-ea"/>
              </a:rPr>
              <a:t>线上广告营销：允许广告买家根据活动目标、目标人群以及费用门槛等因素对每一个广告在线上渠道上投放。合作模式包括直客和</a:t>
            </a:r>
            <a:r>
              <a:rPr lang="en-US" altLang="zh-CN" b="1" dirty="0">
                <a:latin typeface="+mn-ea"/>
              </a:rPr>
              <a:t>RTB</a:t>
            </a:r>
            <a:r>
              <a:rPr lang="zh-CN" altLang="en-US" b="1" dirty="0">
                <a:latin typeface="+mn-ea"/>
              </a:rPr>
              <a:t>竞价两个方式；</a:t>
            </a:r>
          </a:p>
          <a:p>
            <a:pPr marL="285750" indent="-285750" defTabSz="914400" latinLnBrk="1">
              <a:lnSpc>
                <a:spcPct val="150000"/>
              </a:lnSpc>
              <a:buClr>
                <a:srgbClr val="C00000"/>
              </a:buClr>
              <a:buFont typeface="Wingdings" charset="2"/>
              <a:buChar char="n"/>
            </a:pPr>
            <a:r>
              <a:rPr lang="zh-CN" altLang="en-US" b="1" dirty="0">
                <a:latin typeface="+mn-ea"/>
              </a:rPr>
              <a:t>直客直投营销模式：直接与中国联通签订协议的合作伙伴在指定</a:t>
            </a:r>
            <a:r>
              <a:rPr lang="en-US" altLang="zh-CN" b="1" dirty="0">
                <a:latin typeface="+mn-ea"/>
              </a:rPr>
              <a:t>APP</a:t>
            </a:r>
            <a:r>
              <a:rPr lang="zh-CN" altLang="en-US" b="1" dirty="0">
                <a:latin typeface="+mn-ea"/>
              </a:rPr>
              <a:t>上投放指定的广告。</a:t>
            </a:r>
          </a:p>
        </p:txBody>
      </p:sp>
    </p:spTree>
    <p:extLst>
      <p:ext uri="{BB962C8B-B14F-4D97-AF65-F5344CB8AC3E}">
        <p14:creationId xmlns="" xmlns:p14="http://schemas.microsoft.com/office/powerpoint/2010/main" val="2130816089"/>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圆角矩形 110"/>
          <p:cNvSpPr/>
          <p:nvPr/>
        </p:nvSpPr>
        <p:spPr bwMode="auto">
          <a:xfrm>
            <a:off x="1755435" y="2095404"/>
            <a:ext cx="4512574" cy="2636587"/>
          </a:xfrm>
          <a:prstGeom prst="roundRect">
            <a:avLst>
              <a:gd name="adj" fmla="val 5339"/>
            </a:avLst>
          </a:prstGeom>
          <a:solidFill>
            <a:schemeClr val="accent6"/>
          </a:solidFill>
          <a:ln w="9525" cap="flat" cmpd="sng" algn="ctr">
            <a:noFill/>
            <a:prstDash val="solid"/>
            <a:round/>
            <a:headEnd type="none" w="med" len="med"/>
            <a:tailEnd type="none" w="med" len="med"/>
          </a:ln>
          <a:effectLst/>
        </p:spPr>
        <p:txBody>
          <a:bodyPr wrap="none" lIns="91436" tIns="45718" rIns="91436" bIns="45718" rtlCol="0" anchor="ctr"/>
          <a:lstStyle/>
          <a:p>
            <a:pPr algn="ctr" defTabSz="685063" fontAlgn="base">
              <a:spcBef>
                <a:spcPct val="0"/>
              </a:spcBef>
              <a:spcAft>
                <a:spcPct val="0"/>
              </a:spcAft>
            </a:pPr>
            <a:endParaRPr lang="zh-CN" altLang="en-US" b="1" dirty="0" smtClean="0">
              <a:solidFill>
                <a:prstClr val="black"/>
              </a:solidFill>
              <a:latin typeface="微软雅黑" pitchFamily="34" charset="-122"/>
            </a:endParaRPr>
          </a:p>
        </p:txBody>
      </p:sp>
      <p:sp>
        <p:nvSpPr>
          <p:cNvPr id="2" name="标题 1"/>
          <p:cNvSpPr>
            <a:spLocks noGrp="1"/>
          </p:cNvSpPr>
          <p:nvPr>
            <p:ph type="title"/>
          </p:nvPr>
        </p:nvSpPr>
        <p:spPr/>
        <p:txBody>
          <a:bodyPr/>
          <a:lstStyle/>
          <a:p>
            <a:r>
              <a:rPr lang="en-US" altLang="zh-CN" dirty="0" smtClean="0"/>
              <a:t>7.1</a:t>
            </a:r>
            <a:r>
              <a:rPr lang="zh-CN" altLang="en-US" dirty="0" smtClean="0"/>
              <a:t>、沃广告场景</a:t>
            </a:r>
            <a:r>
              <a:rPr lang="en-US" altLang="zh-CN" dirty="0" smtClean="0"/>
              <a:t>1——</a:t>
            </a:r>
            <a:r>
              <a:rPr lang="zh-CN" altLang="en-US" dirty="0" smtClean="0"/>
              <a:t>直接服务广告主</a:t>
            </a:r>
            <a:endParaRPr kumimoji="1" lang="zh-CN" altLang="en-US" dirty="0"/>
          </a:p>
        </p:txBody>
      </p:sp>
      <p:sp>
        <p:nvSpPr>
          <p:cNvPr id="62" name="文本框 61"/>
          <p:cNvSpPr txBox="1"/>
          <p:nvPr/>
        </p:nvSpPr>
        <p:spPr>
          <a:xfrm>
            <a:off x="-1" y="778810"/>
            <a:ext cx="9144000" cy="923330"/>
          </a:xfrm>
          <a:prstGeom prst="rect">
            <a:avLst/>
          </a:prstGeom>
          <a:noFill/>
          <a:ln>
            <a:noFill/>
            <a:prstDash val="dash"/>
          </a:ln>
        </p:spPr>
        <p:txBody>
          <a:bodyPr wrap="square" rtlCol="0">
            <a:spAutoFit/>
          </a:bodyPr>
          <a:lstStyle>
            <a:defPPr>
              <a:defRPr lang="zh-CN"/>
            </a:defPPr>
            <a:lvl1pPr marL="285750" indent="-285750" defTabSz="914400" latinLnBrk="1">
              <a:lnSpc>
                <a:spcPct val="150000"/>
              </a:lnSpc>
              <a:buClr>
                <a:srgbClr val="C00000"/>
              </a:buClr>
              <a:buFont typeface="Wingdings" charset="2"/>
              <a:buChar char="n"/>
              <a:defRPr b="1">
                <a:latin typeface="+mn-ea"/>
              </a:defRPr>
            </a:lvl1pPr>
            <a:lvl2pPr marL="457200" defTabSz="914400" latinLnBrk="1"/>
            <a:lvl3pPr marL="914400" defTabSz="914400" latinLnBrk="1"/>
            <a:lvl4pPr marL="1371600" defTabSz="914400" latinLnBrk="1"/>
            <a:lvl5pPr marL="1828800" defTabSz="914400" latinLnBrk="1"/>
            <a:lvl6pPr marL="2286000" defTabSz="914400" latinLnBrk="1"/>
            <a:lvl7pPr marL="2743200" defTabSz="914400" latinLnBrk="1"/>
            <a:lvl8pPr marL="3200400" defTabSz="914400" latinLnBrk="1"/>
            <a:lvl9pPr marL="3657600" defTabSz="914400" latinLnBrk="1"/>
          </a:lstStyle>
          <a:p>
            <a:r>
              <a:rPr lang="zh-CN" altLang="en-US" sz="1200" dirty="0" smtClean="0"/>
              <a:t>沃</a:t>
            </a:r>
            <a:r>
              <a:rPr lang="zh-CN" altLang="en-US" sz="1200" dirty="0"/>
              <a:t>广告平台可服务于第三方广告主，广告主登录</a:t>
            </a:r>
            <a:r>
              <a:rPr lang="en-US" altLang="zh-CN" sz="1200" dirty="0"/>
              <a:t>DSP</a:t>
            </a:r>
            <a:r>
              <a:rPr lang="zh-CN" altLang="en-US" sz="1200" dirty="0"/>
              <a:t>需求方平台，可录入自己的广告需求并选择投放策略、投放人群、广告排期等，实现广告实时精准投放。</a:t>
            </a:r>
            <a:endParaRPr lang="en-US" altLang="zh-CN" sz="1200" dirty="0"/>
          </a:p>
          <a:p>
            <a:r>
              <a:rPr lang="zh-CN" altLang="en-US" sz="1200" dirty="0"/>
              <a:t>沃广告平台以</a:t>
            </a:r>
            <a:r>
              <a:rPr lang="en-US" altLang="zh-CN" sz="1200" dirty="0"/>
              <a:t>RTB</a:t>
            </a:r>
            <a:r>
              <a:rPr lang="zh-CN" altLang="en-US" sz="1200" dirty="0"/>
              <a:t>的方式服务于广告主，并利用标签筛选库（</a:t>
            </a:r>
            <a:r>
              <a:rPr lang="en-US" altLang="zh-CN" sz="1200" dirty="0"/>
              <a:t>DMP</a:t>
            </a:r>
            <a:r>
              <a:rPr lang="zh-CN" altLang="en-US" sz="1200" dirty="0"/>
              <a:t>）的数据能力实现人群定向精准投放。</a:t>
            </a:r>
            <a:endParaRPr lang="en-US" altLang="zh-CN" sz="1200" dirty="0"/>
          </a:p>
        </p:txBody>
      </p:sp>
      <p:pic>
        <p:nvPicPr>
          <p:cNvPr id="64" name="图片 63"/>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732240" y="2715766"/>
            <a:ext cx="1080120" cy="1094618"/>
          </a:xfrm>
          <a:prstGeom prst="rect">
            <a:avLst/>
          </a:prstGeom>
        </p:spPr>
      </p:pic>
      <p:grpSp>
        <p:nvGrpSpPr>
          <p:cNvPr id="65" name="组 64"/>
          <p:cNvGrpSpPr/>
          <p:nvPr/>
        </p:nvGrpSpPr>
        <p:grpSpPr>
          <a:xfrm>
            <a:off x="8172402" y="2802573"/>
            <a:ext cx="812800" cy="921006"/>
            <a:chOff x="799934" y="998043"/>
            <a:chExt cx="812800" cy="921006"/>
          </a:xfrm>
        </p:grpSpPr>
        <p:pic>
          <p:nvPicPr>
            <p:cNvPr id="66" name="图片 65"/>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799934" y="998043"/>
              <a:ext cx="812800" cy="720080"/>
            </a:xfrm>
            <a:prstGeom prst="rect">
              <a:avLst/>
            </a:prstGeom>
          </p:spPr>
        </p:pic>
        <p:sp>
          <p:nvSpPr>
            <p:cNvPr id="72" name="文本框 71"/>
            <p:cNvSpPr txBox="1"/>
            <p:nvPr/>
          </p:nvSpPr>
          <p:spPr>
            <a:xfrm>
              <a:off x="954306" y="1672828"/>
              <a:ext cx="504056" cy="246221"/>
            </a:xfrm>
            <a:prstGeom prst="rect">
              <a:avLst/>
            </a:prstGeom>
            <a:noFill/>
          </p:spPr>
          <p:txBody>
            <a:bodyPr vert="horz" wrap="square" rtlCol="0">
              <a:spAutoFit/>
            </a:bodyPr>
            <a:lstStyle/>
            <a:p>
              <a:pPr algn="ctr" defTabSz="685063"/>
              <a:r>
                <a:rPr kumimoji="1" lang="zh-CN" altLang="en-US" sz="1000" dirty="0">
                  <a:solidFill>
                    <a:prstClr val="black"/>
                  </a:solidFill>
                </a:rPr>
                <a:t>用户</a:t>
              </a:r>
            </a:p>
          </p:txBody>
        </p:sp>
      </p:grpSp>
      <p:pic>
        <p:nvPicPr>
          <p:cNvPr id="73" name="图片 72"/>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146527" y="2802573"/>
            <a:ext cx="720080" cy="720080"/>
          </a:xfrm>
          <a:prstGeom prst="rect">
            <a:avLst/>
          </a:prstGeom>
        </p:spPr>
      </p:pic>
      <p:sp>
        <p:nvSpPr>
          <p:cNvPr id="74" name="文本框 73"/>
          <p:cNvSpPr txBox="1"/>
          <p:nvPr/>
        </p:nvSpPr>
        <p:spPr>
          <a:xfrm>
            <a:off x="200533" y="3477359"/>
            <a:ext cx="612068" cy="246221"/>
          </a:xfrm>
          <a:prstGeom prst="rect">
            <a:avLst/>
          </a:prstGeom>
          <a:noFill/>
        </p:spPr>
        <p:txBody>
          <a:bodyPr vert="horz" wrap="square" lIns="91436" tIns="45718" rIns="91436" bIns="45718" rtlCol="0">
            <a:spAutoFit/>
          </a:bodyPr>
          <a:lstStyle/>
          <a:p>
            <a:pPr algn="ctr" defTabSz="685063"/>
            <a:r>
              <a:rPr kumimoji="1" lang="zh-CN" altLang="en-US" sz="1000">
                <a:solidFill>
                  <a:prstClr val="black"/>
                </a:solidFill>
              </a:rPr>
              <a:t>广告主</a:t>
            </a:r>
            <a:endParaRPr kumimoji="1" lang="zh-CN" altLang="en-US" sz="1000" dirty="0">
              <a:solidFill>
                <a:prstClr val="black"/>
              </a:solidFill>
            </a:endParaRPr>
          </a:p>
        </p:txBody>
      </p:sp>
      <p:pic>
        <p:nvPicPr>
          <p:cNvPr id="75" name="图片 74"/>
          <p:cNvPicPr>
            <a:picLocks noChangeAspect="1"/>
          </p:cNvPicPr>
          <p:nvPr/>
        </p:nvPicPr>
        <p:blipFill>
          <a:blip r:embed="rId6">
            <a:extLst>
              <a:ext uri="{28A0092B-C50C-407E-A947-70E740481C1C}">
                <a14:useLocalDpi xmlns="" xmlns:a14="http://schemas.microsoft.com/office/drawing/2010/main" val="0"/>
              </a:ext>
            </a:extLst>
          </a:blip>
          <a:stretch>
            <a:fillRect/>
          </a:stretch>
        </p:blipFill>
        <p:spPr>
          <a:xfrm>
            <a:off x="782928" y="3003798"/>
            <a:ext cx="476704" cy="476704"/>
          </a:xfrm>
          <a:prstGeom prst="rect">
            <a:avLst/>
          </a:prstGeom>
        </p:spPr>
      </p:pic>
      <p:sp>
        <p:nvSpPr>
          <p:cNvPr id="92" name="圆角矩形 91"/>
          <p:cNvSpPr/>
          <p:nvPr/>
        </p:nvSpPr>
        <p:spPr bwMode="auto">
          <a:xfrm>
            <a:off x="2138711" y="2887104"/>
            <a:ext cx="941088" cy="577174"/>
          </a:xfrm>
          <a:prstGeom prst="roundRect">
            <a:avLst/>
          </a:prstGeom>
          <a:solidFill>
            <a:schemeClr val="bg1"/>
          </a:solidFill>
          <a:ln w="9525" cap="flat" cmpd="sng" algn="ctr">
            <a:noFill/>
            <a:prstDash val="solid"/>
            <a:round/>
            <a:headEnd type="none" w="med" len="med"/>
            <a:tailEnd type="none" w="med" len="med"/>
          </a:ln>
          <a:effectLst/>
        </p:spPr>
        <p:txBody>
          <a:bodyPr wrap="none" lIns="91436" tIns="45718" rIns="91436" bIns="45718" rtlCol="0" anchor="ctr"/>
          <a:lstStyle/>
          <a:p>
            <a:pPr algn="ctr" defTabSz="685063" fontAlgn="base">
              <a:spcBef>
                <a:spcPct val="0"/>
              </a:spcBef>
              <a:spcAft>
                <a:spcPct val="0"/>
              </a:spcAft>
            </a:pPr>
            <a:r>
              <a:rPr kumimoji="1" lang="en-US" altLang="zh-CN" sz="1500" b="1" dirty="0">
                <a:solidFill>
                  <a:prstClr val="black"/>
                </a:solidFill>
                <a:latin typeface="微软雅黑" pitchFamily="34" charset="-122"/>
              </a:rPr>
              <a:t>DSP</a:t>
            </a:r>
            <a:endParaRPr kumimoji="1" lang="zh-CN" altLang="en-US" sz="1500" b="1" dirty="0">
              <a:solidFill>
                <a:prstClr val="black"/>
              </a:solidFill>
              <a:latin typeface="微软雅黑" pitchFamily="34" charset="-122"/>
            </a:endParaRPr>
          </a:p>
        </p:txBody>
      </p:sp>
      <p:sp>
        <p:nvSpPr>
          <p:cNvPr id="93" name="圆角矩形 92"/>
          <p:cNvSpPr/>
          <p:nvPr/>
        </p:nvSpPr>
        <p:spPr bwMode="auto">
          <a:xfrm>
            <a:off x="3526830" y="2887104"/>
            <a:ext cx="941088" cy="577174"/>
          </a:xfrm>
          <a:prstGeom prst="roundRect">
            <a:avLst/>
          </a:prstGeom>
          <a:solidFill>
            <a:schemeClr val="bg1"/>
          </a:solidFill>
          <a:ln w="9525" cap="flat" cmpd="sng" algn="ctr">
            <a:noFill/>
            <a:prstDash val="solid"/>
            <a:round/>
            <a:headEnd type="none" w="med" len="med"/>
            <a:tailEnd type="none" w="med" len="med"/>
          </a:ln>
          <a:effectLst/>
        </p:spPr>
        <p:txBody>
          <a:bodyPr wrap="none" lIns="91436" tIns="45718" rIns="91436" bIns="45718" rtlCol="0" anchor="ctr"/>
          <a:lstStyle/>
          <a:p>
            <a:pPr algn="ctr" defTabSz="685063" fontAlgn="base">
              <a:spcBef>
                <a:spcPct val="0"/>
              </a:spcBef>
              <a:spcAft>
                <a:spcPct val="0"/>
              </a:spcAft>
            </a:pPr>
            <a:r>
              <a:rPr kumimoji="1" lang="en-US" altLang="zh-CN" sz="1500" b="1" dirty="0">
                <a:solidFill>
                  <a:prstClr val="black"/>
                </a:solidFill>
                <a:latin typeface="微软雅黑" pitchFamily="34" charset="-122"/>
              </a:rPr>
              <a:t>ADX</a:t>
            </a:r>
            <a:endParaRPr kumimoji="1" lang="zh-CN" altLang="en-US" sz="1500" b="1" dirty="0">
              <a:solidFill>
                <a:prstClr val="black"/>
              </a:solidFill>
              <a:latin typeface="微软雅黑" pitchFamily="34" charset="-122"/>
            </a:endParaRPr>
          </a:p>
        </p:txBody>
      </p:sp>
      <p:sp>
        <p:nvSpPr>
          <p:cNvPr id="94" name="圆角矩形 93"/>
          <p:cNvSpPr/>
          <p:nvPr/>
        </p:nvSpPr>
        <p:spPr bwMode="auto">
          <a:xfrm>
            <a:off x="4914949" y="2887104"/>
            <a:ext cx="941088" cy="577174"/>
          </a:xfrm>
          <a:prstGeom prst="roundRect">
            <a:avLst/>
          </a:prstGeom>
          <a:solidFill>
            <a:schemeClr val="bg1"/>
          </a:solidFill>
          <a:ln w="9525" cap="flat" cmpd="sng" algn="ctr">
            <a:noFill/>
            <a:prstDash val="solid"/>
            <a:round/>
            <a:headEnd type="none" w="med" len="med"/>
            <a:tailEnd type="none" w="med" len="med"/>
          </a:ln>
          <a:effectLst/>
        </p:spPr>
        <p:txBody>
          <a:bodyPr wrap="none" lIns="91436" tIns="45718" rIns="91436" bIns="45718" rtlCol="0" anchor="ctr"/>
          <a:lstStyle/>
          <a:p>
            <a:pPr algn="ctr" defTabSz="685063" fontAlgn="base">
              <a:spcBef>
                <a:spcPct val="0"/>
              </a:spcBef>
              <a:spcAft>
                <a:spcPct val="0"/>
              </a:spcAft>
            </a:pPr>
            <a:r>
              <a:rPr kumimoji="1" lang="en-US" altLang="zh-CN" sz="1500" b="1" dirty="0">
                <a:solidFill>
                  <a:prstClr val="black"/>
                </a:solidFill>
                <a:latin typeface="微软雅黑" pitchFamily="34" charset="-122"/>
              </a:rPr>
              <a:t>SSP</a:t>
            </a:r>
            <a:endParaRPr kumimoji="1" lang="zh-CN" altLang="en-US" sz="1500" b="1" dirty="0">
              <a:solidFill>
                <a:prstClr val="black"/>
              </a:solidFill>
              <a:latin typeface="微软雅黑" pitchFamily="34" charset="-122"/>
            </a:endParaRPr>
          </a:p>
        </p:txBody>
      </p:sp>
      <p:sp>
        <p:nvSpPr>
          <p:cNvPr id="95" name="圆角矩形 94"/>
          <p:cNvSpPr/>
          <p:nvPr/>
        </p:nvSpPr>
        <p:spPr bwMode="auto">
          <a:xfrm>
            <a:off x="2138711" y="3939903"/>
            <a:ext cx="941088" cy="577174"/>
          </a:xfrm>
          <a:prstGeom prst="roundRect">
            <a:avLst/>
          </a:prstGeom>
          <a:solidFill>
            <a:schemeClr val="bg1"/>
          </a:solidFill>
          <a:ln w="9525" cap="flat" cmpd="sng" algn="ctr">
            <a:noFill/>
            <a:prstDash val="solid"/>
            <a:round/>
            <a:headEnd type="none" w="med" len="med"/>
            <a:tailEnd type="none" w="med" len="med"/>
          </a:ln>
          <a:effectLst/>
        </p:spPr>
        <p:txBody>
          <a:bodyPr wrap="none" lIns="91436" tIns="45718" rIns="91436" bIns="45718" rtlCol="0" anchor="ctr"/>
          <a:lstStyle/>
          <a:p>
            <a:pPr algn="ctr" defTabSz="685063" fontAlgn="base">
              <a:spcBef>
                <a:spcPct val="0"/>
              </a:spcBef>
              <a:spcAft>
                <a:spcPct val="0"/>
              </a:spcAft>
            </a:pPr>
            <a:r>
              <a:rPr kumimoji="1" lang="en-US" altLang="zh-CN" sz="1500" b="1" dirty="0">
                <a:solidFill>
                  <a:prstClr val="black"/>
                </a:solidFill>
                <a:latin typeface="微软雅黑" pitchFamily="34" charset="-122"/>
              </a:rPr>
              <a:t>DMP</a:t>
            </a:r>
            <a:endParaRPr kumimoji="1" lang="zh-CN" altLang="en-US" sz="1500" b="1" dirty="0">
              <a:solidFill>
                <a:prstClr val="black"/>
              </a:solidFill>
              <a:latin typeface="微软雅黑" pitchFamily="34" charset="-122"/>
            </a:endParaRPr>
          </a:p>
        </p:txBody>
      </p:sp>
      <p:sp>
        <p:nvSpPr>
          <p:cNvPr id="96" name="文本框 95"/>
          <p:cNvSpPr txBox="1"/>
          <p:nvPr/>
        </p:nvSpPr>
        <p:spPr>
          <a:xfrm>
            <a:off x="3454674" y="2263975"/>
            <a:ext cx="1154532" cy="311621"/>
          </a:xfrm>
          <a:prstGeom prst="rect">
            <a:avLst/>
          </a:prstGeom>
          <a:noFill/>
        </p:spPr>
        <p:txBody>
          <a:bodyPr wrap="square" lIns="91436" tIns="45718" rIns="91436" bIns="45718" rtlCol="0">
            <a:spAutoFit/>
          </a:bodyPr>
          <a:lstStyle/>
          <a:p>
            <a:pPr algn="ctr" defTabSz="685063"/>
            <a:r>
              <a:rPr kumimoji="1" lang="zh-CN" altLang="en-US" b="1" dirty="0" smtClean="0">
                <a:solidFill>
                  <a:prstClr val="black"/>
                </a:solidFill>
              </a:rPr>
              <a:t>沃广告平台</a:t>
            </a:r>
            <a:endParaRPr kumimoji="1" lang="zh-CN" altLang="en-US" b="1" dirty="0">
              <a:solidFill>
                <a:prstClr val="black"/>
              </a:solidFill>
            </a:endParaRPr>
          </a:p>
        </p:txBody>
      </p:sp>
      <p:cxnSp>
        <p:nvCxnSpPr>
          <p:cNvPr id="7" name="直线箭头连接符 6"/>
          <p:cNvCxnSpPr/>
          <p:nvPr/>
        </p:nvCxnSpPr>
        <p:spPr>
          <a:xfrm>
            <a:off x="5856038" y="3263075"/>
            <a:ext cx="80419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p:cNvCxnSpPr/>
          <p:nvPr/>
        </p:nvCxnSpPr>
        <p:spPr>
          <a:xfrm flipH="1">
            <a:off x="5856037" y="3075806"/>
            <a:ext cx="80419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线箭头连接符 96"/>
          <p:cNvCxnSpPr/>
          <p:nvPr/>
        </p:nvCxnSpPr>
        <p:spPr>
          <a:xfrm>
            <a:off x="1334516" y="3185217"/>
            <a:ext cx="80419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p:cNvCxnSpPr/>
          <p:nvPr/>
        </p:nvCxnSpPr>
        <p:spPr>
          <a:xfrm>
            <a:off x="3079801" y="3263075"/>
            <a:ext cx="4470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p:cNvCxnSpPr/>
          <p:nvPr/>
        </p:nvCxnSpPr>
        <p:spPr>
          <a:xfrm flipH="1">
            <a:off x="3079801" y="3075806"/>
            <a:ext cx="4470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线箭头连接符 97"/>
          <p:cNvCxnSpPr/>
          <p:nvPr/>
        </p:nvCxnSpPr>
        <p:spPr>
          <a:xfrm>
            <a:off x="4467920" y="3256057"/>
            <a:ext cx="4470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线箭头连接符 98"/>
          <p:cNvCxnSpPr/>
          <p:nvPr/>
        </p:nvCxnSpPr>
        <p:spPr>
          <a:xfrm flipH="1">
            <a:off x="4467920" y="3068788"/>
            <a:ext cx="4470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p:nvPr/>
        </p:nvCxnSpPr>
        <p:spPr>
          <a:xfrm>
            <a:off x="2483768" y="3477357"/>
            <a:ext cx="0" cy="475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p:cNvCxnSpPr/>
          <p:nvPr/>
        </p:nvCxnSpPr>
        <p:spPr>
          <a:xfrm flipV="1">
            <a:off x="2699792" y="3464280"/>
            <a:ext cx="0" cy="475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直线连接符 99"/>
          <p:cNvCxnSpPr/>
          <p:nvPr/>
        </p:nvCxnSpPr>
        <p:spPr>
          <a:xfrm>
            <a:off x="7812360" y="3185217"/>
            <a:ext cx="36004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7708168" y="2855396"/>
            <a:ext cx="568424" cy="276999"/>
          </a:xfrm>
          <a:prstGeom prst="rect">
            <a:avLst/>
          </a:prstGeom>
          <a:noFill/>
        </p:spPr>
        <p:txBody>
          <a:bodyPr wrap="square" lIns="91436" tIns="45718" rIns="91436" bIns="45718" rtlCol="0">
            <a:spAutoFit/>
          </a:bodyPr>
          <a:lstStyle/>
          <a:p>
            <a:pPr algn="ctr" defTabSz="685063"/>
            <a:r>
              <a:rPr kumimoji="1" lang="zh-CN" altLang="en-US" sz="1200" dirty="0">
                <a:solidFill>
                  <a:prstClr val="black"/>
                </a:solidFill>
              </a:rPr>
              <a:t>访问</a:t>
            </a:r>
          </a:p>
        </p:txBody>
      </p:sp>
      <p:sp>
        <p:nvSpPr>
          <p:cNvPr id="101" name="文本框 100"/>
          <p:cNvSpPr txBox="1"/>
          <p:nvPr/>
        </p:nvSpPr>
        <p:spPr>
          <a:xfrm>
            <a:off x="7708168" y="3263075"/>
            <a:ext cx="568424" cy="276999"/>
          </a:xfrm>
          <a:prstGeom prst="rect">
            <a:avLst/>
          </a:prstGeom>
          <a:noFill/>
        </p:spPr>
        <p:txBody>
          <a:bodyPr wrap="square" lIns="91436" tIns="45718" rIns="91436" bIns="45718" rtlCol="0">
            <a:spAutoFit/>
          </a:bodyPr>
          <a:lstStyle/>
          <a:p>
            <a:pPr algn="ctr" defTabSz="685063"/>
            <a:r>
              <a:rPr kumimoji="1" lang="zh-CN" altLang="en-US" sz="1200" dirty="0">
                <a:solidFill>
                  <a:prstClr val="black"/>
                </a:solidFill>
              </a:rPr>
              <a:t>展示</a:t>
            </a:r>
          </a:p>
        </p:txBody>
      </p:sp>
      <p:sp>
        <p:nvSpPr>
          <p:cNvPr id="102" name="文本框 101"/>
          <p:cNvSpPr txBox="1"/>
          <p:nvPr/>
        </p:nvSpPr>
        <p:spPr>
          <a:xfrm>
            <a:off x="5987617" y="2791790"/>
            <a:ext cx="568424" cy="276999"/>
          </a:xfrm>
          <a:prstGeom prst="rect">
            <a:avLst/>
          </a:prstGeom>
          <a:noFill/>
        </p:spPr>
        <p:txBody>
          <a:bodyPr wrap="square" lIns="91436" tIns="45718" rIns="91436" bIns="45718" rtlCol="0">
            <a:spAutoFit/>
          </a:bodyPr>
          <a:lstStyle/>
          <a:p>
            <a:pPr algn="ctr" defTabSz="685063"/>
            <a:r>
              <a:rPr kumimoji="1" lang="zh-CN" altLang="en-US" sz="1200" dirty="0">
                <a:solidFill>
                  <a:prstClr val="black"/>
                </a:solidFill>
              </a:rPr>
              <a:t>访问</a:t>
            </a:r>
          </a:p>
        </p:txBody>
      </p:sp>
      <p:sp>
        <p:nvSpPr>
          <p:cNvPr id="103" name="文本框 102"/>
          <p:cNvSpPr txBox="1"/>
          <p:nvPr/>
        </p:nvSpPr>
        <p:spPr>
          <a:xfrm>
            <a:off x="5979979" y="3302864"/>
            <a:ext cx="568424" cy="276999"/>
          </a:xfrm>
          <a:prstGeom prst="rect">
            <a:avLst/>
          </a:prstGeom>
          <a:noFill/>
        </p:spPr>
        <p:txBody>
          <a:bodyPr wrap="square" lIns="91436" tIns="45718" rIns="91436" bIns="45718" rtlCol="0">
            <a:spAutoFit/>
          </a:bodyPr>
          <a:lstStyle/>
          <a:p>
            <a:pPr algn="ctr" defTabSz="685063"/>
            <a:r>
              <a:rPr kumimoji="1" lang="zh-CN" altLang="en-US" sz="1200" dirty="0">
                <a:solidFill>
                  <a:prstClr val="black"/>
                </a:solidFill>
              </a:rPr>
              <a:t>展示</a:t>
            </a:r>
          </a:p>
        </p:txBody>
      </p:sp>
      <p:sp>
        <p:nvSpPr>
          <p:cNvPr id="104" name="文本框 103"/>
          <p:cNvSpPr txBox="1"/>
          <p:nvPr/>
        </p:nvSpPr>
        <p:spPr>
          <a:xfrm>
            <a:off x="4176190" y="2750744"/>
            <a:ext cx="1448744" cy="276999"/>
          </a:xfrm>
          <a:prstGeom prst="rect">
            <a:avLst/>
          </a:prstGeom>
          <a:noFill/>
        </p:spPr>
        <p:txBody>
          <a:bodyPr wrap="square" lIns="91436" tIns="45718" rIns="91436" bIns="45718" rtlCol="0">
            <a:spAutoFit/>
          </a:bodyPr>
          <a:lstStyle/>
          <a:p>
            <a:pPr algn="ctr" defTabSz="685063"/>
            <a:r>
              <a:rPr kumimoji="1" lang="zh-CN" altLang="en-US" sz="1200" dirty="0">
                <a:solidFill>
                  <a:prstClr val="black"/>
                </a:solidFill>
              </a:rPr>
              <a:t>请求（用户</a:t>
            </a:r>
            <a:r>
              <a:rPr kumimoji="1" lang="en-US" altLang="zh-CN" sz="1200" dirty="0">
                <a:solidFill>
                  <a:prstClr val="black"/>
                </a:solidFill>
              </a:rPr>
              <a:t>IMEI</a:t>
            </a:r>
            <a:r>
              <a:rPr kumimoji="1" lang="zh-CN" altLang="en-US" sz="1200" dirty="0">
                <a:solidFill>
                  <a:prstClr val="black"/>
                </a:solidFill>
              </a:rPr>
              <a:t>）</a:t>
            </a:r>
          </a:p>
        </p:txBody>
      </p:sp>
      <p:sp>
        <p:nvSpPr>
          <p:cNvPr id="105" name="文本框 104"/>
          <p:cNvSpPr txBox="1"/>
          <p:nvPr/>
        </p:nvSpPr>
        <p:spPr>
          <a:xfrm>
            <a:off x="4280599" y="3263075"/>
            <a:ext cx="1014882" cy="276999"/>
          </a:xfrm>
          <a:prstGeom prst="rect">
            <a:avLst/>
          </a:prstGeom>
          <a:noFill/>
        </p:spPr>
        <p:txBody>
          <a:bodyPr wrap="square" lIns="91436" tIns="45718" rIns="91436" bIns="45718" rtlCol="0">
            <a:spAutoFit/>
          </a:bodyPr>
          <a:lstStyle/>
          <a:p>
            <a:pPr algn="ctr" defTabSz="685063"/>
            <a:r>
              <a:rPr kumimoji="1" lang="zh-CN" altLang="en-US" sz="1200" dirty="0">
                <a:solidFill>
                  <a:prstClr val="black"/>
                </a:solidFill>
              </a:rPr>
              <a:t>反馈（广告）</a:t>
            </a:r>
          </a:p>
        </p:txBody>
      </p:sp>
      <p:sp>
        <p:nvSpPr>
          <p:cNvPr id="106" name="文本框 105"/>
          <p:cNvSpPr txBox="1"/>
          <p:nvPr/>
        </p:nvSpPr>
        <p:spPr>
          <a:xfrm>
            <a:off x="2631606" y="3280913"/>
            <a:ext cx="1544585" cy="276999"/>
          </a:xfrm>
          <a:prstGeom prst="rect">
            <a:avLst/>
          </a:prstGeom>
          <a:noFill/>
        </p:spPr>
        <p:txBody>
          <a:bodyPr wrap="square" lIns="91436" tIns="45718" rIns="91436" bIns="45718" rtlCol="0">
            <a:spAutoFit/>
          </a:bodyPr>
          <a:lstStyle/>
          <a:p>
            <a:pPr algn="ctr" defTabSz="685063"/>
            <a:r>
              <a:rPr kumimoji="1" lang="zh-CN" altLang="en-US" sz="1200" dirty="0">
                <a:solidFill>
                  <a:prstClr val="black"/>
                </a:solidFill>
              </a:rPr>
              <a:t>反馈（广告</a:t>
            </a:r>
            <a:r>
              <a:rPr kumimoji="1" lang="en-US" altLang="zh-CN" sz="1200" dirty="0">
                <a:solidFill>
                  <a:prstClr val="black"/>
                </a:solidFill>
              </a:rPr>
              <a:t>+</a:t>
            </a:r>
            <a:r>
              <a:rPr kumimoji="1" lang="zh-CN" altLang="en-US" sz="1200" dirty="0">
                <a:solidFill>
                  <a:prstClr val="black"/>
                </a:solidFill>
              </a:rPr>
              <a:t>报价）</a:t>
            </a:r>
          </a:p>
        </p:txBody>
      </p:sp>
      <p:sp>
        <p:nvSpPr>
          <p:cNvPr id="107" name="文本框 106"/>
          <p:cNvSpPr txBox="1"/>
          <p:nvPr/>
        </p:nvSpPr>
        <p:spPr>
          <a:xfrm>
            <a:off x="2629353" y="2769077"/>
            <a:ext cx="1422685" cy="276999"/>
          </a:xfrm>
          <a:prstGeom prst="rect">
            <a:avLst/>
          </a:prstGeom>
          <a:noFill/>
        </p:spPr>
        <p:txBody>
          <a:bodyPr wrap="square" lIns="91436" tIns="45718" rIns="91436" bIns="45718" rtlCol="0">
            <a:spAutoFit/>
          </a:bodyPr>
          <a:lstStyle/>
          <a:p>
            <a:pPr algn="ctr" defTabSz="685063"/>
            <a:r>
              <a:rPr kumimoji="1" lang="zh-CN" altLang="en-US" sz="1200" dirty="0">
                <a:solidFill>
                  <a:prstClr val="black"/>
                </a:solidFill>
              </a:rPr>
              <a:t>请求（用户</a:t>
            </a:r>
            <a:r>
              <a:rPr kumimoji="1" lang="en-US" altLang="zh-CN" sz="1200" dirty="0">
                <a:solidFill>
                  <a:prstClr val="black"/>
                </a:solidFill>
              </a:rPr>
              <a:t>IMEI</a:t>
            </a:r>
            <a:r>
              <a:rPr kumimoji="1" lang="zh-CN" altLang="en-US" sz="1200" dirty="0">
                <a:solidFill>
                  <a:prstClr val="black"/>
                </a:solidFill>
              </a:rPr>
              <a:t>）</a:t>
            </a:r>
          </a:p>
        </p:txBody>
      </p:sp>
      <p:sp>
        <p:nvSpPr>
          <p:cNvPr id="108" name="文本框 107"/>
          <p:cNvSpPr txBox="1"/>
          <p:nvPr/>
        </p:nvSpPr>
        <p:spPr>
          <a:xfrm>
            <a:off x="1685099" y="3533448"/>
            <a:ext cx="876171" cy="461665"/>
          </a:xfrm>
          <a:prstGeom prst="rect">
            <a:avLst/>
          </a:prstGeom>
          <a:noFill/>
        </p:spPr>
        <p:txBody>
          <a:bodyPr wrap="square" lIns="91436" tIns="45718" rIns="91436" bIns="45718" rtlCol="0">
            <a:spAutoFit/>
          </a:bodyPr>
          <a:lstStyle/>
          <a:p>
            <a:pPr algn="ctr" defTabSz="685063"/>
            <a:r>
              <a:rPr kumimoji="1" lang="zh-CN" altLang="en-US" sz="1200" dirty="0">
                <a:solidFill>
                  <a:prstClr val="black"/>
                </a:solidFill>
              </a:rPr>
              <a:t>查询（用户</a:t>
            </a:r>
            <a:r>
              <a:rPr kumimoji="1" lang="en-US" altLang="zh-CN" sz="1200" dirty="0">
                <a:solidFill>
                  <a:prstClr val="black"/>
                </a:solidFill>
              </a:rPr>
              <a:t>IMEI</a:t>
            </a:r>
            <a:r>
              <a:rPr kumimoji="1" lang="zh-CN" altLang="en-US" sz="1200" dirty="0">
                <a:solidFill>
                  <a:prstClr val="black"/>
                </a:solidFill>
              </a:rPr>
              <a:t>）</a:t>
            </a:r>
          </a:p>
        </p:txBody>
      </p:sp>
      <p:sp>
        <p:nvSpPr>
          <p:cNvPr id="109" name="文本框 108"/>
          <p:cNvSpPr txBox="1"/>
          <p:nvPr/>
        </p:nvSpPr>
        <p:spPr>
          <a:xfrm>
            <a:off x="2631605" y="3581090"/>
            <a:ext cx="1126479" cy="461665"/>
          </a:xfrm>
          <a:prstGeom prst="rect">
            <a:avLst/>
          </a:prstGeom>
          <a:noFill/>
        </p:spPr>
        <p:txBody>
          <a:bodyPr wrap="square" lIns="91436" tIns="45718" rIns="91436" bIns="45718" rtlCol="0">
            <a:spAutoFit/>
          </a:bodyPr>
          <a:lstStyle/>
          <a:p>
            <a:pPr algn="ctr" defTabSz="685063"/>
            <a:r>
              <a:rPr kumimoji="1" lang="zh-CN" altLang="en-US" sz="1200" dirty="0">
                <a:solidFill>
                  <a:prstClr val="black"/>
                </a:solidFill>
              </a:rPr>
              <a:t>结果（用户标签）</a:t>
            </a:r>
          </a:p>
        </p:txBody>
      </p:sp>
      <p:sp>
        <p:nvSpPr>
          <p:cNvPr id="110" name="文本框 109"/>
          <p:cNvSpPr txBox="1"/>
          <p:nvPr/>
        </p:nvSpPr>
        <p:spPr>
          <a:xfrm>
            <a:off x="1268699" y="2870054"/>
            <a:ext cx="852741" cy="276999"/>
          </a:xfrm>
          <a:prstGeom prst="rect">
            <a:avLst/>
          </a:prstGeom>
          <a:noFill/>
        </p:spPr>
        <p:txBody>
          <a:bodyPr wrap="square" lIns="91436" tIns="45718" rIns="91436" bIns="45718" rtlCol="0">
            <a:spAutoFit/>
          </a:bodyPr>
          <a:lstStyle/>
          <a:p>
            <a:pPr algn="ctr" defTabSz="685063"/>
            <a:r>
              <a:rPr kumimoji="1" lang="zh-CN" altLang="en-US" sz="1200">
                <a:solidFill>
                  <a:prstClr val="black"/>
                </a:solidFill>
              </a:rPr>
              <a:t>广告需求</a:t>
            </a:r>
            <a:endParaRPr kumimoji="1" lang="zh-CN" altLang="en-US" sz="1200" dirty="0">
              <a:solidFill>
                <a:prstClr val="black"/>
              </a:solidFill>
            </a:endParaRPr>
          </a:p>
        </p:txBody>
      </p:sp>
    </p:spTree>
    <p:extLst>
      <p:ext uri="{BB962C8B-B14F-4D97-AF65-F5344CB8AC3E}">
        <p14:creationId xmlns="" xmlns:p14="http://schemas.microsoft.com/office/powerpoint/2010/main" val="1948296197"/>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7.1</a:t>
            </a:r>
            <a:r>
              <a:rPr lang="zh-CN" altLang="en-US" dirty="0" smtClean="0"/>
              <a:t>、沃广告场景</a:t>
            </a:r>
            <a:r>
              <a:rPr lang="en-US" altLang="zh-CN" dirty="0" smtClean="0"/>
              <a:t>2——</a:t>
            </a:r>
            <a:r>
              <a:rPr lang="zh-CN" altLang="en-US" dirty="0" smtClean="0"/>
              <a:t>服务外部</a:t>
            </a:r>
            <a:r>
              <a:rPr lang="en-US" altLang="zh-CN" dirty="0" smtClean="0"/>
              <a:t>DSP</a:t>
            </a:r>
            <a:endParaRPr kumimoji="1" lang="zh-CN" altLang="en-US" dirty="0"/>
          </a:p>
        </p:txBody>
      </p:sp>
      <p:sp>
        <p:nvSpPr>
          <p:cNvPr id="62" name="文本框 61"/>
          <p:cNvSpPr txBox="1"/>
          <p:nvPr/>
        </p:nvSpPr>
        <p:spPr>
          <a:xfrm>
            <a:off x="-1" y="778810"/>
            <a:ext cx="9144000" cy="1167692"/>
          </a:xfrm>
          <a:prstGeom prst="rect">
            <a:avLst/>
          </a:prstGeom>
          <a:noFill/>
          <a:ln>
            <a:noFill/>
            <a:prstDash val="dash"/>
          </a:ln>
        </p:spPr>
        <p:txBody>
          <a:bodyPr wrap="square" rtlCol="0">
            <a:spAutoFit/>
          </a:bodyPr>
          <a:lstStyle>
            <a:defPPr>
              <a:defRPr lang="zh-CN"/>
            </a:defPPr>
            <a:lvl1pPr marL="285750" indent="-285750" defTabSz="914400" latinLnBrk="1">
              <a:lnSpc>
                <a:spcPct val="150000"/>
              </a:lnSpc>
              <a:buClr>
                <a:srgbClr val="C00000"/>
              </a:buClr>
              <a:buFont typeface="Wingdings" charset="2"/>
              <a:buChar char="n"/>
              <a:defRPr b="1">
                <a:latin typeface="+mn-ea"/>
              </a:defRPr>
            </a:lvl1pPr>
            <a:lvl2pPr marL="457200" defTabSz="914400" latinLnBrk="1"/>
            <a:lvl3pPr marL="914400" defTabSz="914400" latinLnBrk="1"/>
            <a:lvl4pPr marL="1371600" defTabSz="914400" latinLnBrk="1"/>
            <a:lvl5pPr marL="1828800" defTabSz="914400" latinLnBrk="1"/>
            <a:lvl6pPr marL="2286000" defTabSz="914400" latinLnBrk="1"/>
            <a:lvl7pPr marL="2743200" defTabSz="914400" latinLnBrk="1"/>
            <a:lvl8pPr marL="3200400" defTabSz="914400" latinLnBrk="1"/>
            <a:lvl9pPr marL="3657600" defTabSz="914400" latinLnBrk="1"/>
          </a:lstStyle>
          <a:p>
            <a:r>
              <a:rPr lang="zh-CN" altLang="en-US" sz="1200" dirty="0" smtClean="0"/>
              <a:t>沃</a:t>
            </a:r>
            <a:r>
              <a:rPr lang="zh-CN" altLang="en-US" sz="1200" dirty="0"/>
              <a:t>广告平台可服务于第三方</a:t>
            </a:r>
            <a:r>
              <a:rPr lang="en-US" altLang="zh-CN" sz="1200" dirty="0"/>
              <a:t>DSP</a:t>
            </a:r>
            <a:r>
              <a:rPr lang="zh-CN" altLang="en-US" sz="1200" dirty="0"/>
              <a:t>平台，外部</a:t>
            </a:r>
            <a:r>
              <a:rPr lang="en-US" altLang="zh-CN" sz="1200" dirty="0"/>
              <a:t>DSP</a:t>
            </a:r>
            <a:r>
              <a:rPr lang="zh-CN" altLang="en-US" sz="1200" dirty="0"/>
              <a:t>平台可通过沃广告</a:t>
            </a:r>
            <a:r>
              <a:rPr lang="en-US" altLang="zh-CN" sz="1200" dirty="0"/>
              <a:t>ADX</a:t>
            </a:r>
            <a:r>
              <a:rPr lang="zh-CN" altLang="en-US" sz="1200" dirty="0"/>
              <a:t>平台接入沃广告平台</a:t>
            </a:r>
            <a:r>
              <a:rPr lang="zh-CN" altLang="en-US" sz="1200" dirty="0" smtClean="0"/>
              <a:t>，或者直接对接</a:t>
            </a:r>
            <a:r>
              <a:rPr lang="en-US" altLang="zh-CN" sz="1200" dirty="0" smtClean="0"/>
              <a:t>DMP</a:t>
            </a:r>
            <a:r>
              <a:rPr lang="zh-CN" altLang="en-US" sz="1200" dirty="0" smtClean="0"/>
              <a:t>平台，享受</a:t>
            </a:r>
            <a:r>
              <a:rPr lang="zh-CN" altLang="en-US" sz="1200" dirty="0"/>
              <a:t>沃广告平台提供的用户标签数据服务，提高自身精准投放能力。</a:t>
            </a:r>
            <a:endParaRPr lang="en-US" altLang="zh-CN" sz="1200" dirty="0"/>
          </a:p>
          <a:p>
            <a:r>
              <a:rPr lang="zh-CN" altLang="en-US" sz="1200" dirty="0"/>
              <a:t>沃广告</a:t>
            </a:r>
            <a:r>
              <a:rPr lang="en-US" altLang="zh-CN" sz="1200" dirty="0"/>
              <a:t>ADX</a:t>
            </a:r>
            <a:r>
              <a:rPr lang="zh-CN" altLang="en-US" sz="1200" dirty="0"/>
              <a:t>平台在</a:t>
            </a:r>
            <a:r>
              <a:rPr lang="en-US" altLang="zh-CN" sz="1200" dirty="0"/>
              <a:t>RTB</a:t>
            </a:r>
            <a:r>
              <a:rPr lang="zh-CN" altLang="en-US" sz="1200" dirty="0"/>
              <a:t>流程中，先进行对</a:t>
            </a:r>
            <a:r>
              <a:rPr lang="en-US" altLang="zh-CN" sz="1200" dirty="0"/>
              <a:t>DMP</a:t>
            </a:r>
            <a:r>
              <a:rPr lang="zh-CN" altLang="en-US" sz="1200" dirty="0"/>
              <a:t>的查询，然后将得到数据与竞价请求同时分发至</a:t>
            </a:r>
            <a:r>
              <a:rPr lang="en-US" altLang="zh-CN" sz="1200" dirty="0"/>
              <a:t>DSP</a:t>
            </a:r>
            <a:r>
              <a:rPr lang="zh-CN" altLang="en-US" sz="1200" dirty="0"/>
              <a:t>，从而提供标签数据服务</a:t>
            </a:r>
            <a:r>
              <a:rPr lang="zh-CN" altLang="en-US" sz="1200" dirty="0" smtClean="0"/>
              <a:t>。</a:t>
            </a:r>
            <a:endParaRPr lang="en-US" altLang="zh-CN" sz="1200" dirty="0" smtClean="0"/>
          </a:p>
          <a:p>
            <a:endParaRPr lang="en-US" altLang="zh-CN" sz="1200" dirty="0"/>
          </a:p>
        </p:txBody>
      </p:sp>
      <p:sp>
        <p:nvSpPr>
          <p:cNvPr id="38" name="圆角矩形 37"/>
          <p:cNvSpPr/>
          <p:nvPr/>
        </p:nvSpPr>
        <p:spPr bwMode="auto">
          <a:xfrm>
            <a:off x="1984696" y="2095404"/>
            <a:ext cx="3888432" cy="2636587"/>
          </a:xfrm>
          <a:prstGeom prst="roundRect">
            <a:avLst>
              <a:gd name="adj" fmla="val 5339"/>
            </a:avLst>
          </a:prstGeom>
          <a:solidFill>
            <a:schemeClr val="accent6"/>
          </a:solidFill>
          <a:ln w="9525" cap="flat" cmpd="sng" algn="ctr">
            <a:noFill/>
            <a:prstDash val="solid"/>
            <a:round/>
            <a:headEnd type="none" w="med" len="med"/>
            <a:tailEnd type="none" w="med" len="med"/>
          </a:ln>
          <a:effectLst/>
        </p:spPr>
        <p:txBody>
          <a:bodyPr wrap="none" lIns="91436" tIns="45718" rIns="91436" bIns="45718" rtlCol="0" anchor="ctr"/>
          <a:lstStyle/>
          <a:p>
            <a:pPr algn="ctr" defTabSz="685063" fontAlgn="base">
              <a:spcBef>
                <a:spcPct val="0"/>
              </a:spcBef>
              <a:spcAft>
                <a:spcPct val="0"/>
              </a:spcAft>
            </a:pPr>
            <a:endParaRPr lang="zh-CN" altLang="en-US" b="1" dirty="0" smtClean="0">
              <a:solidFill>
                <a:prstClr val="black"/>
              </a:solidFill>
              <a:latin typeface="微软雅黑" pitchFamily="34" charset="-122"/>
            </a:endParaRPr>
          </a:p>
        </p:txBody>
      </p:sp>
      <p:sp>
        <p:nvSpPr>
          <p:cNvPr id="39" name="圆角矩形 38"/>
          <p:cNvSpPr/>
          <p:nvPr/>
        </p:nvSpPr>
        <p:spPr bwMode="auto">
          <a:xfrm>
            <a:off x="2605184" y="2836521"/>
            <a:ext cx="941088" cy="577174"/>
          </a:xfrm>
          <a:prstGeom prst="roundRect">
            <a:avLst/>
          </a:prstGeom>
          <a:solidFill>
            <a:schemeClr val="bg1"/>
          </a:solidFill>
          <a:ln w="9525" cap="flat" cmpd="sng" algn="ctr">
            <a:noFill/>
            <a:prstDash val="solid"/>
            <a:round/>
            <a:headEnd type="none" w="med" len="med"/>
            <a:tailEnd type="none" w="med" len="med"/>
          </a:ln>
          <a:effectLst/>
        </p:spPr>
        <p:txBody>
          <a:bodyPr wrap="none" lIns="91436" tIns="45718" rIns="91436" bIns="45718" rtlCol="0" anchor="ctr"/>
          <a:lstStyle/>
          <a:p>
            <a:pPr algn="ctr" defTabSz="685063" fontAlgn="base">
              <a:spcBef>
                <a:spcPct val="0"/>
              </a:spcBef>
              <a:spcAft>
                <a:spcPct val="0"/>
              </a:spcAft>
            </a:pPr>
            <a:r>
              <a:rPr kumimoji="1" lang="en-US" altLang="zh-CN" sz="1500" b="1" dirty="0">
                <a:solidFill>
                  <a:prstClr val="black"/>
                </a:solidFill>
                <a:latin typeface="微软雅黑" pitchFamily="34" charset="-122"/>
              </a:rPr>
              <a:t>ADX</a:t>
            </a:r>
            <a:endParaRPr kumimoji="1" lang="zh-CN" altLang="en-US" sz="1500" b="1" dirty="0">
              <a:solidFill>
                <a:prstClr val="black"/>
              </a:solidFill>
              <a:latin typeface="微软雅黑" pitchFamily="34" charset="-122"/>
            </a:endParaRPr>
          </a:p>
        </p:txBody>
      </p:sp>
      <p:sp>
        <p:nvSpPr>
          <p:cNvPr id="40" name="圆角矩形 39"/>
          <p:cNvSpPr/>
          <p:nvPr/>
        </p:nvSpPr>
        <p:spPr bwMode="auto">
          <a:xfrm>
            <a:off x="4427984" y="2836521"/>
            <a:ext cx="941088" cy="577174"/>
          </a:xfrm>
          <a:prstGeom prst="roundRect">
            <a:avLst/>
          </a:prstGeom>
          <a:solidFill>
            <a:schemeClr val="bg1"/>
          </a:solidFill>
          <a:ln w="9525" cap="flat" cmpd="sng" algn="ctr">
            <a:noFill/>
            <a:prstDash val="solid"/>
            <a:round/>
            <a:headEnd type="none" w="med" len="med"/>
            <a:tailEnd type="none" w="med" len="med"/>
          </a:ln>
          <a:effectLst/>
        </p:spPr>
        <p:txBody>
          <a:bodyPr wrap="none" lIns="91436" tIns="45718" rIns="91436" bIns="45718" rtlCol="0" anchor="ctr"/>
          <a:lstStyle/>
          <a:p>
            <a:pPr algn="ctr" defTabSz="685063" fontAlgn="base">
              <a:spcBef>
                <a:spcPct val="0"/>
              </a:spcBef>
              <a:spcAft>
                <a:spcPct val="0"/>
              </a:spcAft>
            </a:pPr>
            <a:r>
              <a:rPr kumimoji="1" lang="en-US" altLang="zh-CN" sz="1500" b="1" dirty="0">
                <a:solidFill>
                  <a:prstClr val="black"/>
                </a:solidFill>
                <a:latin typeface="微软雅黑" pitchFamily="34" charset="-122"/>
              </a:rPr>
              <a:t>SSP</a:t>
            </a:r>
            <a:endParaRPr kumimoji="1" lang="zh-CN" altLang="en-US" sz="1500" b="1" dirty="0">
              <a:solidFill>
                <a:prstClr val="black"/>
              </a:solidFill>
              <a:latin typeface="微软雅黑" pitchFamily="34" charset="-122"/>
            </a:endParaRPr>
          </a:p>
        </p:txBody>
      </p:sp>
      <p:sp>
        <p:nvSpPr>
          <p:cNvPr id="41" name="圆角矩形 40"/>
          <p:cNvSpPr/>
          <p:nvPr/>
        </p:nvSpPr>
        <p:spPr bwMode="auto">
          <a:xfrm>
            <a:off x="2605184" y="3916812"/>
            <a:ext cx="941088" cy="577174"/>
          </a:xfrm>
          <a:prstGeom prst="roundRect">
            <a:avLst/>
          </a:prstGeom>
          <a:solidFill>
            <a:schemeClr val="bg1"/>
          </a:solidFill>
          <a:ln w="9525" cap="flat" cmpd="sng" algn="ctr">
            <a:noFill/>
            <a:prstDash val="solid"/>
            <a:round/>
            <a:headEnd type="none" w="med" len="med"/>
            <a:tailEnd type="none" w="med" len="med"/>
          </a:ln>
          <a:effectLst/>
        </p:spPr>
        <p:txBody>
          <a:bodyPr wrap="none" lIns="91436" tIns="45718" rIns="91436" bIns="45718" rtlCol="0" anchor="ctr"/>
          <a:lstStyle/>
          <a:p>
            <a:pPr algn="ctr" defTabSz="685063" fontAlgn="base">
              <a:spcBef>
                <a:spcPct val="0"/>
              </a:spcBef>
              <a:spcAft>
                <a:spcPct val="0"/>
              </a:spcAft>
            </a:pPr>
            <a:r>
              <a:rPr kumimoji="1" lang="en-US" altLang="zh-CN" sz="1500" b="1" dirty="0">
                <a:solidFill>
                  <a:prstClr val="black"/>
                </a:solidFill>
                <a:latin typeface="微软雅黑" pitchFamily="34" charset="-122"/>
              </a:rPr>
              <a:t>DMP</a:t>
            </a:r>
            <a:endParaRPr kumimoji="1" lang="zh-CN" altLang="en-US" sz="1500" b="1" dirty="0">
              <a:solidFill>
                <a:prstClr val="black"/>
              </a:solidFill>
              <a:latin typeface="微软雅黑" pitchFamily="34" charset="-122"/>
            </a:endParaRPr>
          </a:p>
        </p:txBody>
      </p:sp>
      <p:sp>
        <p:nvSpPr>
          <p:cNvPr id="42" name="文本框 41"/>
          <p:cNvSpPr txBox="1"/>
          <p:nvPr/>
        </p:nvSpPr>
        <p:spPr>
          <a:xfrm>
            <a:off x="3387650" y="2263975"/>
            <a:ext cx="1154532" cy="311621"/>
          </a:xfrm>
          <a:prstGeom prst="rect">
            <a:avLst/>
          </a:prstGeom>
          <a:noFill/>
        </p:spPr>
        <p:txBody>
          <a:bodyPr wrap="square" lIns="91436" tIns="45718" rIns="91436" bIns="45718" rtlCol="0">
            <a:spAutoFit/>
          </a:bodyPr>
          <a:lstStyle/>
          <a:p>
            <a:pPr algn="ctr" defTabSz="685063"/>
            <a:r>
              <a:rPr kumimoji="1" lang="zh-CN" altLang="en-US" b="1" dirty="0" smtClean="0">
                <a:solidFill>
                  <a:prstClr val="black"/>
                </a:solidFill>
              </a:rPr>
              <a:t>沃广告平台</a:t>
            </a:r>
            <a:endParaRPr kumimoji="1" lang="zh-CN" altLang="en-US" b="1" dirty="0">
              <a:solidFill>
                <a:prstClr val="black"/>
              </a:solidFill>
            </a:endParaRPr>
          </a:p>
        </p:txBody>
      </p:sp>
      <p:pic>
        <p:nvPicPr>
          <p:cNvPr id="47" name="图片 4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233168" y="2715766"/>
            <a:ext cx="1080120" cy="1094618"/>
          </a:xfrm>
          <a:prstGeom prst="rect">
            <a:avLst/>
          </a:prstGeom>
        </p:spPr>
      </p:pic>
      <p:grpSp>
        <p:nvGrpSpPr>
          <p:cNvPr id="48" name="组 47"/>
          <p:cNvGrpSpPr/>
          <p:nvPr/>
        </p:nvGrpSpPr>
        <p:grpSpPr>
          <a:xfrm>
            <a:off x="7673328" y="2802573"/>
            <a:ext cx="812800" cy="921006"/>
            <a:chOff x="799934" y="998043"/>
            <a:chExt cx="812800" cy="921006"/>
          </a:xfrm>
        </p:grpSpPr>
        <p:pic>
          <p:nvPicPr>
            <p:cNvPr id="49" name="图片 48"/>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799934" y="998043"/>
              <a:ext cx="812800" cy="720080"/>
            </a:xfrm>
            <a:prstGeom prst="rect">
              <a:avLst/>
            </a:prstGeom>
          </p:spPr>
        </p:pic>
        <p:sp>
          <p:nvSpPr>
            <p:cNvPr id="50" name="文本框 49"/>
            <p:cNvSpPr txBox="1"/>
            <p:nvPr/>
          </p:nvSpPr>
          <p:spPr>
            <a:xfrm>
              <a:off x="954306" y="1672828"/>
              <a:ext cx="504056" cy="246221"/>
            </a:xfrm>
            <a:prstGeom prst="rect">
              <a:avLst/>
            </a:prstGeom>
            <a:noFill/>
          </p:spPr>
          <p:txBody>
            <a:bodyPr vert="horz" wrap="square" rtlCol="0">
              <a:spAutoFit/>
            </a:bodyPr>
            <a:lstStyle/>
            <a:p>
              <a:pPr algn="ctr" defTabSz="685063"/>
              <a:r>
                <a:rPr kumimoji="1" lang="zh-CN" altLang="en-US" sz="1000" dirty="0">
                  <a:solidFill>
                    <a:prstClr val="black"/>
                  </a:solidFill>
                </a:rPr>
                <a:t>用户</a:t>
              </a:r>
            </a:p>
          </p:txBody>
        </p:sp>
      </p:grpSp>
      <p:cxnSp>
        <p:nvCxnSpPr>
          <p:cNvPr id="51" name="直线连接符 50"/>
          <p:cNvCxnSpPr/>
          <p:nvPr/>
        </p:nvCxnSpPr>
        <p:spPr>
          <a:xfrm>
            <a:off x="7313289" y="3185217"/>
            <a:ext cx="36004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7209097" y="2855396"/>
            <a:ext cx="568424" cy="276999"/>
          </a:xfrm>
          <a:prstGeom prst="rect">
            <a:avLst/>
          </a:prstGeom>
          <a:noFill/>
        </p:spPr>
        <p:txBody>
          <a:bodyPr wrap="square" lIns="91436" tIns="45718" rIns="91436" bIns="45718" rtlCol="0">
            <a:spAutoFit/>
          </a:bodyPr>
          <a:lstStyle/>
          <a:p>
            <a:pPr algn="ctr" defTabSz="685063"/>
            <a:r>
              <a:rPr kumimoji="1" lang="zh-CN" altLang="en-US" sz="1200" dirty="0">
                <a:solidFill>
                  <a:prstClr val="black"/>
                </a:solidFill>
              </a:rPr>
              <a:t>访问</a:t>
            </a:r>
          </a:p>
        </p:txBody>
      </p:sp>
      <p:sp>
        <p:nvSpPr>
          <p:cNvPr id="53" name="文本框 52"/>
          <p:cNvSpPr txBox="1"/>
          <p:nvPr/>
        </p:nvSpPr>
        <p:spPr>
          <a:xfrm>
            <a:off x="7209097" y="3263075"/>
            <a:ext cx="568424" cy="276999"/>
          </a:xfrm>
          <a:prstGeom prst="rect">
            <a:avLst/>
          </a:prstGeom>
          <a:noFill/>
        </p:spPr>
        <p:txBody>
          <a:bodyPr wrap="square" lIns="91436" tIns="45718" rIns="91436" bIns="45718" rtlCol="0">
            <a:spAutoFit/>
          </a:bodyPr>
          <a:lstStyle/>
          <a:p>
            <a:pPr algn="ctr" defTabSz="685063"/>
            <a:r>
              <a:rPr kumimoji="1" lang="zh-CN" altLang="en-US" sz="1200" dirty="0">
                <a:solidFill>
                  <a:prstClr val="black"/>
                </a:solidFill>
              </a:rPr>
              <a:t>展示</a:t>
            </a:r>
          </a:p>
        </p:txBody>
      </p:sp>
      <p:sp>
        <p:nvSpPr>
          <p:cNvPr id="54" name="圆角矩形 53"/>
          <p:cNvSpPr/>
          <p:nvPr/>
        </p:nvSpPr>
        <p:spPr bwMode="auto">
          <a:xfrm>
            <a:off x="683568" y="2836521"/>
            <a:ext cx="941088" cy="577174"/>
          </a:xfrm>
          <a:prstGeom prst="roundRect">
            <a:avLst/>
          </a:prstGeom>
          <a:solidFill>
            <a:schemeClr val="tx1">
              <a:lumMod val="65000"/>
              <a:lumOff val="35000"/>
            </a:schemeClr>
          </a:solidFill>
          <a:ln w="9525" cap="flat" cmpd="sng" algn="ctr">
            <a:noFill/>
            <a:prstDash val="solid"/>
            <a:round/>
            <a:headEnd type="none" w="med" len="med"/>
            <a:tailEnd type="none" w="med" len="med"/>
          </a:ln>
          <a:effectLst/>
        </p:spPr>
        <p:txBody>
          <a:bodyPr wrap="none" lIns="91436" tIns="45718" rIns="91436" bIns="45718" rtlCol="0" anchor="ctr"/>
          <a:lstStyle/>
          <a:p>
            <a:pPr algn="ctr" defTabSz="685063" fontAlgn="base">
              <a:spcBef>
                <a:spcPct val="0"/>
              </a:spcBef>
              <a:spcAft>
                <a:spcPct val="0"/>
              </a:spcAft>
            </a:pPr>
            <a:r>
              <a:rPr kumimoji="1" lang="en-US" altLang="zh-CN" sz="1500" b="1" dirty="0">
                <a:solidFill>
                  <a:prstClr val="white"/>
                </a:solidFill>
                <a:latin typeface="微软雅黑" pitchFamily="34" charset="-122"/>
              </a:rPr>
              <a:t>DSP</a:t>
            </a:r>
            <a:endParaRPr kumimoji="1" lang="zh-CN" altLang="en-US" sz="1500" b="1" dirty="0">
              <a:solidFill>
                <a:prstClr val="white"/>
              </a:solidFill>
              <a:latin typeface="微软雅黑" pitchFamily="34" charset="-122"/>
            </a:endParaRPr>
          </a:p>
        </p:txBody>
      </p:sp>
      <p:sp>
        <p:nvSpPr>
          <p:cNvPr id="55" name="文本框 54"/>
          <p:cNvSpPr txBox="1"/>
          <p:nvPr/>
        </p:nvSpPr>
        <p:spPr>
          <a:xfrm>
            <a:off x="739064" y="3465102"/>
            <a:ext cx="830098" cy="246221"/>
          </a:xfrm>
          <a:prstGeom prst="rect">
            <a:avLst/>
          </a:prstGeom>
          <a:noFill/>
        </p:spPr>
        <p:txBody>
          <a:bodyPr vert="horz" wrap="square" lIns="91436" tIns="45718" rIns="91436" bIns="45718" rtlCol="0">
            <a:spAutoFit/>
          </a:bodyPr>
          <a:lstStyle/>
          <a:p>
            <a:pPr algn="ctr" defTabSz="685063"/>
            <a:r>
              <a:rPr kumimoji="1" lang="zh-CN" altLang="en-US" sz="1000" dirty="0">
                <a:solidFill>
                  <a:prstClr val="black"/>
                </a:solidFill>
              </a:rPr>
              <a:t>外部</a:t>
            </a:r>
            <a:r>
              <a:rPr kumimoji="1" lang="en-US" altLang="zh-CN" sz="1000" dirty="0">
                <a:solidFill>
                  <a:prstClr val="black"/>
                </a:solidFill>
              </a:rPr>
              <a:t>DSP</a:t>
            </a:r>
            <a:endParaRPr kumimoji="1" lang="zh-CN" altLang="en-US" sz="1000" dirty="0">
              <a:solidFill>
                <a:prstClr val="black"/>
              </a:solidFill>
            </a:endParaRPr>
          </a:p>
        </p:txBody>
      </p:sp>
      <p:cxnSp>
        <p:nvCxnSpPr>
          <p:cNvPr id="56" name="直线箭头连接符 55"/>
          <p:cNvCxnSpPr/>
          <p:nvPr/>
        </p:nvCxnSpPr>
        <p:spPr>
          <a:xfrm>
            <a:off x="5441081" y="3263075"/>
            <a:ext cx="80419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线箭头连接符 56"/>
          <p:cNvCxnSpPr/>
          <p:nvPr/>
        </p:nvCxnSpPr>
        <p:spPr>
          <a:xfrm flipH="1">
            <a:off x="5441080" y="3075806"/>
            <a:ext cx="80419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5572660" y="2791790"/>
            <a:ext cx="568424" cy="276999"/>
          </a:xfrm>
          <a:prstGeom prst="rect">
            <a:avLst/>
          </a:prstGeom>
          <a:noFill/>
        </p:spPr>
        <p:txBody>
          <a:bodyPr wrap="square" lIns="91436" tIns="45718" rIns="91436" bIns="45718" rtlCol="0">
            <a:spAutoFit/>
          </a:bodyPr>
          <a:lstStyle/>
          <a:p>
            <a:pPr algn="ctr" defTabSz="685063"/>
            <a:r>
              <a:rPr kumimoji="1" lang="zh-CN" altLang="en-US" sz="1200" dirty="0">
                <a:solidFill>
                  <a:prstClr val="black"/>
                </a:solidFill>
              </a:rPr>
              <a:t>访问</a:t>
            </a:r>
          </a:p>
        </p:txBody>
      </p:sp>
      <p:sp>
        <p:nvSpPr>
          <p:cNvPr id="59" name="文本框 58"/>
          <p:cNvSpPr txBox="1"/>
          <p:nvPr/>
        </p:nvSpPr>
        <p:spPr>
          <a:xfrm>
            <a:off x="5565022" y="3302864"/>
            <a:ext cx="568424" cy="276999"/>
          </a:xfrm>
          <a:prstGeom prst="rect">
            <a:avLst/>
          </a:prstGeom>
          <a:noFill/>
        </p:spPr>
        <p:txBody>
          <a:bodyPr wrap="square" lIns="91436" tIns="45718" rIns="91436" bIns="45718" rtlCol="0">
            <a:spAutoFit/>
          </a:bodyPr>
          <a:lstStyle/>
          <a:p>
            <a:pPr algn="ctr" defTabSz="685063"/>
            <a:r>
              <a:rPr kumimoji="1" lang="zh-CN" altLang="en-US" sz="1200" dirty="0">
                <a:solidFill>
                  <a:prstClr val="black"/>
                </a:solidFill>
              </a:rPr>
              <a:t>展示</a:t>
            </a:r>
          </a:p>
        </p:txBody>
      </p:sp>
      <p:cxnSp>
        <p:nvCxnSpPr>
          <p:cNvPr id="60" name="直线箭头连接符 59"/>
          <p:cNvCxnSpPr/>
          <p:nvPr/>
        </p:nvCxnSpPr>
        <p:spPr>
          <a:xfrm>
            <a:off x="3546272" y="3237382"/>
            <a:ext cx="8817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线箭头连接符 60"/>
          <p:cNvCxnSpPr/>
          <p:nvPr/>
        </p:nvCxnSpPr>
        <p:spPr>
          <a:xfrm flipH="1">
            <a:off x="3546272" y="3050113"/>
            <a:ext cx="8817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文本框 62"/>
          <p:cNvSpPr txBox="1"/>
          <p:nvPr/>
        </p:nvSpPr>
        <p:spPr>
          <a:xfrm>
            <a:off x="3441210" y="2752163"/>
            <a:ext cx="1708480" cy="276999"/>
          </a:xfrm>
          <a:prstGeom prst="rect">
            <a:avLst/>
          </a:prstGeom>
          <a:noFill/>
        </p:spPr>
        <p:txBody>
          <a:bodyPr wrap="square" lIns="91436" tIns="45718" rIns="91436" bIns="45718" rtlCol="0">
            <a:spAutoFit/>
          </a:bodyPr>
          <a:lstStyle/>
          <a:p>
            <a:pPr algn="ctr" defTabSz="685063"/>
            <a:r>
              <a:rPr kumimoji="1" lang="zh-CN" altLang="en-US" sz="1200" dirty="0">
                <a:solidFill>
                  <a:prstClr val="black"/>
                </a:solidFill>
              </a:rPr>
              <a:t>请求（用户</a:t>
            </a:r>
            <a:r>
              <a:rPr kumimoji="1" lang="en-US" altLang="zh-CN" sz="1200" dirty="0">
                <a:solidFill>
                  <a:prstClr val="black"/>
                </a:solidFill>
              </a:rPr>
              <a:t>IMEI</a:t>
            </a:r>
            <a:r>
              <a:rPr kumimoji="1" lang="zh-CN" altLang="en-US" sz="1200" dirty="0">
                <a:solidFill>
                  <a:prstClr val="black"/>
                </a:solidFill>
              </a:rPr>
              <a:t>）</a:t>
            </a:r>
          </a:p>
        </p:txBody>
      </p:sp>
      <p:sp>
        <p:nvSpPr>
          <p:cNvPr id="67" name="文本框 66"/>
          <p:cNvSpPr txBox="1"/>
          <p:nvPr/>
        </p:nvSpPr>
        <p:spPr>
          <a:xfrm>
            <a:off x="3603517" y="3272720"/>
            <a:ext cx="1099116" cy="276999"/>
          </a:xfrm>
          <a:prstGeom prst="rect">
            <a:avLst/>
          </a:prstGeom>
          <a:noFill/>
        </p:spPr>
        <p:txBody>
          <a:bodyPr wrap="square" lIns="91436" tIns="45718" rIns="91436" bIns="45718" rtlCol="0">
            <a:spAutoFit/>
          </a:bodyPr>
          <a:lstStyle/>
          <a:p>
            <a:pPr algn="ctr" defTabSz="685063"/>
            <a:r>
              <a:rPr kumimoji="1" lang="zh-CN" altLang="en-US" sz="1200" dirty="0">
                <a:solidFill>
                  <a:prstClr val="black"/>
                </a:solidFill>
              </a:rPr>
              <a:t>反馈（广告）</a:t>
            </a:r>
          </a:p>
        </p:txBody>
      </p:sp>
      <p:cxnSp>
        <p:nvCxnSpPr>
          <p:cNvPr id="69" name="直线箭头连接符 68"/>
          <p:cNvCxnSpPr/>
          <p:nvPr/>
        </p:nvCxnSpPr>
        <p:spPr>
          <a:xfrm>
            <a:off x="1696664" y="3251289"/>
            <a:ext cx="80419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线箭头连接符 69"/>
          <p:cNvCxnSpPr/>
          <p:nvPr/>
        </p:nvCxnSpPr>
        <p:spPr>
          <a:xfrm flipH="1">
            <a:off x="1696666" y="3064020"/>
            <a:ext cx="80419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文本框 70"/>
          <p:cNvSpPr txBox="1"/>
          <p:nvPr/>
        </p:nvSpPr>
        <p:spPr>
          <a:xfrm>
            <a:off x="1604002" y="2533372"/>
            <a:ext cx="1178107" cy="461665"/>
          </a:xfrm>
          <a:prstGeom prst="rect">
            <a:avLst/>
          </a:prstGeom>
          <a:noFill/>
        </p:spPr>
        <p:txBody>
          <a:bodyPr wrap="square" lIns="91436" tIns="45718" rIns="91436" bIns="45718" rtlCol="0">
            <a:spAutoFit/>
          </a:bodyPr>
          <a:lstStyle/>
          <a:p>
            <a:pPr algn="ctr" defTabSz="685063"/>
            <a:r>
              <a:rPr kumimoji="1" lang="zh-CN" altLang="en-US" sz="1200" dirty="0">
                <a:solidFill>
                  <a:prstClr val="black"/>
                </a:solidFill>
              </a:rPr>
              <a:t>请求（加密</a:t>
            </a:r>
            <a:r>
              <a:rPr kumimoji="1" lang="en-US" altLang="zh-CN" sz="1200" dirty="0">
                <a:solidFill>
                  <a:prstClr val="black"/>
                </a:solidFill>
              </a:rPr>
              <a:t>IMEI+</a:t>
            </a:r>
            <a:r>
              <a:rPr kumimoji="1" lang="zh-CN" altLang="en-US" sz="1200" dirty="0">
                <a:solidFill>
                  <a:prstClr val="black"/>
                </a:solidFill>
              </a:rPr>
              <a:t>标签）</a:t>
            </a:r>
          </a:p>
        </p:txBody>
      </p:sp>
      <p:sp>
        <p:nvSpPr>
          <p:cNvPr id="76" name="文本框 75"/>
          <p:cNvSpPr txBox="1"/>
          <p:nvPr/>
        </p:nvSpPr>
        <p:spPr>
          <a:xfrm>
            <a:off x="1559115" y="3238610"/>
            <a:ext cx="1386125" cy="276999"/>
          </a:xfrm>
          <a:prstGeom prst="rect">
            <a:avLst/>
          </a:prstGeom>
          <a:noFill/>
        </p:spPr>
        <p:txBody>
          <a:bodyPr wrap="square" lIns="91436" tIns="45718" rIns="91436" bIns="45718" rtlCol="0">
            <a:spAutoFit/>
          </a:bodyPr>
          <a:lstStyle/>
          <a:p>
            <a:pPr algn="ctr" defTabSz="685063"/>
            <a:r>
              <a:rPr kumimoji="1" lang="zh-CN" altLang="en-US" sz="1200" dirty="0">
                <a:solidFill>
                  <a:prstClr val="black"/>
                </a:solidFill>
              </a:rPr>
              <a:t>反馈（报价</a:t>
            </a:r>
            <a:r>
              <a:rPr kumimoji="1" lang="en-US" altLang="zh-CN" sz="1200" dirty="0">
                <a:solidFill>
                  <a:prstClr val="black"/>
                </a:solidFill>
              </a:rPr>
              <a:t>+</a:t>
            </a:r>
            <a:r>
              <a:rPr kumimoji="1" lang="zh-CN" altLang="en-US" sz="1200" dirty="0">
                <a:solidFill>
                  <a:prstClr val="black"/>
                </a:solidFill>
              </a:rPr>
              <a:t>广告）</a:t>
            </a:r>
          </a:p>
        </p:txBody>
      </p:sp>
      <p:cxnSp>
        <p:nvCxnSpPr>
          <p:cNvPr id="77" name="直线箭头连接符 76"/>
          <p:cNvCxnSpPr/>
          <p:nvPr/>
        </p:nvCxnSpPr>
        <p:spPr>
          <a:xfrm>
            <a:off x="2955286" y="3429654"/>
            <a:ext cx="0" cy="475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直线箭头连接符 77"/>
          <p:cNvCxnSpPr/>
          <p:nvPr/>
        </p:nvCxnSpPr>
        <p:spPr>
          <a:xfrm flipV="1">
            <a:off x="3171310" y="3416577"/>
            <a:ext cx="0" cy="475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1858946" y="3515888"/>
            <a:ext cx="1312365" cy="276999"/>
          </a:xfrm>
          <a:prstGeom prst="rect">
            <a:avLst/>
          </a:prstGeom>
          <a:noFill/>
        </p:spPr>
        <p:txBody>
          <a:bodyPr wrap="square" lIns="91436" tIns="45718" rIns="91436" bIns="45718" rtlCol="0">
            <a:spAutoFit/>
          </a:bodyPr>
          <a:lstStyle/>
          <a:p>
            <a:pPr algn="ctr" defTabSz="685063"/>
            <a:r>
              <a:rPr kumimoji="1" lang="zh-CN" altLang="en-US" sz="1200" dirty="0">
                <a:solidFill>
                  <a:prstClr val="black"/>
                </a:solidFill>
              </a:rPr>
              <a:t>查询（用户</a:t>
            </a:r>
            <a:r>
              <a:rPr kumimoji="1" lang="en-US" altLang="zh-CN" sz="1200" dirty="0">
                <a:solidFill>
                  <a:prstClr val="black"/>
                </a:solidFill>
              </a:rPr>
              <a:t>IMEI</a:t>
            </a:r>
            <a:r>
              <a:rPr kumimoji="1" lang="zh-CN" altLang="en-US" sz="1200" dirty="0">
                <a:solidFill>
                  <a:prstClr val="black"/>
                </a:solidFill>
              </a:rPr>
              <a:t>）</a:t>
            </a:r>
          </a:p>
        </p:txBody>
      </p:sp>
      <p:sp>
        <p:nvSpPr>
          <p:cNvPr id="80" name="文本框 79"/>
          <p:cNvSpPr txBox="1"/>
          <p:nvPr/>
        </p:nvSpPr>
        <p:spPr>
          <a:xfrm>
            <a:off x="3103123" y="3533387"/>
            <a:ext cx="1189394" cy="461665"/>
          </a:xfrm>
          <a:prstGeom prst="rect">
            <a:avLst/>
          </a:prstGeom>
          <a:noFill/>
        </p:spPr>
        <p:txBody>
          <a:bodyPr wrap="square" lIns="91436" tIns="45718" rIns="91436" bIns="45718" rtlCol="0">
            <a:spAutoFit/>
          </a:bodyPr>
          <a:lstStyle/>
          <a:p>
            <a:pPr algn="ctr" defTabSz="685063"/>
            <a:r>
              <a:rPr kumimoji="1" lang="zh-CN" altLang="en-US" sz="1200" dirty="0">
                <a:solidFill>
                  <a:prstClr val="black"/>
                </a:solidFill>
              </a:rPr>
              <a:t>结果（加密</a:t>
            </a:r>
            <a:r>
              <a:rPr kumimoji="1" lang="en-US" altLang="zh-CN" sz="1200" dirty="0">
                <a:solidFill>
                  <a:prstClr val="black"/>
                </a:solidFill>
              </a:rPr>
              <a:t>IMEI+ </a:t>
            </a:r>
            <a:r>
              <a:rPr kumimoji="1" lang="zh-CN" altLang="en-US" sz="1200" dirty="0">
                <a:solidFill>
                  <a:prstClr val="black"/>
                </a:solidFill>
              </a:rPr>
              <a:t>标签）</a:t>
            </a:r>
          </a:p>
        </p:txBody>
      </p:sp>
      <p:sp>
        <p:nvSpPr>
          <p:cNvPr id="34" name="文本框 70"/>
          <p:cNvSpPr txBox="1"/>
          <p:nvPr/>
        </p:nvSpPr>
        <p:spPr>
          <a:xfrm rot="1987611">
            <a:off x="1465637" y="3883011"/>
            <a:ext cx="1178107" cy="276995"/>
          </a:xfrm>
          <a:prstGeom prst="rect">
            <a:avLst/>
          </a:prstGeom>
          <a:noFill/>
        </p:spPr>
        <p:txBody>
          <a:bodyPr wrap="square" lIns="91436" tIns="45718" rIns="91436" bIns="45718" rtlCol="0">
            <a:spAutoFit/>
          </a:bodyPr>
          <a:lstStyle/>
          <a:p>
            <a:pPr algn="ctr" defTabSz="685063"/>
            <a:r>
              <a:rPr kumimoji="1" lang="zh-CN" altLang="en-US" sz="1200" dirty="0">
                <a:solidFill>
                  <a:prstClr val="black"/>
                </a:solidFill>
              </a:rPr>
              <a:t>请求</a:t>
            </a:r>
            <a:r>
              <a:rPr kumimoji="1" lang="zh-CN" altLang="en-US" sz="1200" dirty="0" smtClean="0">
                <a:solidFill>
                  <a:prstClr val="black"/>
                </a:solidFill>
              </a:rPr>
              <a:t>（</a:t>
            </a:r>
            <a:r>
              <a:rPr kumimoji="1" lang="en-US" altLang="zh-CN" sz="1200" dirty="0" smtClean="0">
                <a:solidFill>
                  <a:prstClr val="black"/>
                </a:solidFill>
              </a:rPr>
              <a:t>IMEI</a:t>
            </a:r>
            <a:r>
              <a:rPr kumimoji="1" lang="zh-CN" altLang="en-US" sz="1200" dirty="0" smtClean="0">
                <a:solidFill>
                  <a:prstClr val="black"/>
                </a:solidFill>
              </a:rPr>
              <a:t>）</a:t>
            </a:r>
            <a:endParaRPr kumimoji="1" lang="zh-CN" altLang="en-US" sz="1200" dirty="0">
              <a:solidFill>
                <a:prstClr val="black"/>
              </a:solidFill>
            </a:endParaRPr>
          </a:p>
        </p:txBody>
      </p:sp>
      <p:cxnSp>
        <p:nvCxnSpPr>
          <p:cNvPr id="35" name="直线箭头连接符 69"/>
          <p:cNvCxnSpPr>
            <a:endCxn id="41" idx="1"/>
          </p:cNvCxnSpPr>
          <p:nvPr/>
        </p:nvCxnSpPr>
        <p:spPr>
          <a:xfrm>
            <a:off x="1504197" y="3449568"/>
            <a:ext cx="1100987" cy="7558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线箭头连接符 69"/>
          <p:cNvCxnSpPr/>
          <p:nvPr/>
        </p:nvCxnSpPr>
        <p:spPr>
          <a:xfrm flipH="1" flipV="1">
            <a:off x="1048826" y="3647881"/>
            <a:ext cx="1452033" cy="8461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文本框 70"/>
          <p:cNvSpPr txBox="1"/>
          <p:nvPr/>
        </p:nvSpPr>
        <p:spPr>
          <a:xfrm rot="1987611">
            <a:off x="1094124" y="4162845"/>
            <a:ext cx="1178107" cy="276995"/>
          </a:xfrm>
          <a:prstGeom prst="rect">
            <a:avLst/>
          </a:prstGeom>
          <a:noFill/>
        </p:spPr>
        <p:txBody>
          <a:bodyPr wrap="square" lIns="91436" tIns="45718" rIns="91436" bIns="45718" rtlCol="0">
            <a:spAutoFit/>
          </a:bodyPr>
          <a:lstStyle/>
          <a:p>
            <a:pPr algn="ctr" defTabSz="685063"/>
            <a:r>
              <a:rPr kumimoji="1" lang="zh-CN" altLang="en-US" sz="1200" dirty="0" smtClean="0">
                <a:solidFill>
                  <a:prstClr val="black"/>
                </a:solidFill>
              </a:rPr>
              <a:t>动态标签</a:t>
            </a:r>
            <a:endParaRPr kumimoji="1" lang="zh-CN" altLang="en-US" sz="1200" dirty="0">
              <a:solidFill>
                <a:prstClr val="black"/>
              </a:solidFill>
            </a:endParaRPr>
          </a:p>
        </p:txBody>
      </p:sp>
    </p:spTree>
    <p:extLst>
      <p:ext uri="{BB962C8B-B14F-4D97-AF65-F5344CB8AC3E}">
        <p14:creationId xmlns="" xmlns:p14="http://schemas.microsoft.com/office/powerpoint/2010/main" val="861403969"/>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7.2</a:t>
            </a:r>
            <a:r>
              <a:rPr lang="zh-CN" altLang="en-US" dirty="0" smtClean="0"/>
              <a:t>、</a:t>
            </a:r>
            <a:r>
              <a:rPr lang="en-US" altLang="zh-CN" dirty="0" smtClean="0"/>
              <a:t>DSP</a:t>
            </a:r>
            <a:r>
              <a:rPr lang="zh-CN" altLang="en-US" dirty="0" smtClean="0"/>
              <a:t>功能</a:t>
            </a:r>
            <a:r>
              <a:rPr lang="en-US" altLang="zh-CN" dirty="0" smtClean="0"/>
              <a:t>---</a:t>
            </a:r>
            <a:r>
              <a:rPr lang="zh-CN" altLang="en-US" dirty="0" smtClean="0"/>
              <a:t>广告推广活动制定</a:t>
            </a:r>
            <a:endParaRPr kumimoji="1" lang="zh-CN" altLang="en-US" dirty="0"/>
          </a:p>
        </p:txBody>
      </p:sp>
      <p:pic>
        <p:nvPicPr>
          <p:cNvPr id="4" name="图片 3"/>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259632" y="2427734"/>
            <a:ext cx="6999031" cy="2258492"/>
          </a:xfrm>
          <a:prstGeom prst="rect">
            <a:avLst/>
          </a:prstGeom>
        </p:spPr>
      </p:pic>
      <p:sp>
        <p:nvSpPr>
          <p:cNvPr id="6" name="矩形 5"/>
          <p:cNvSpPr/>
          <p:nvPr/>
        </p:nvSpPr>
        <p:spPr bwMode="auto">
          <a:xfrm>
            <a:off x="2123728" y="2571750"/>
            <a:ext cx="648072" cy="288032"/>
          </a:xfrm>
          <a:prstGeom prst="rect">
            <a:avLst/>
          </a:prstGeom>
          <a:noFill/>
          <a:ln w="25400" cap="flat" cmpd="sng" algn="ctr">
            <a:solidFill>
              <a:srgbClr val="CC0000"/>
            </a:solidFill>
            <a:prstDash val="solid"/>
            <a:round/>
            <a:headEnd type="none" w="med" len="med"/>
            <a:tailEnd type="none" w="med" len="med"/>
          </a:ln>
          <a:effectLst/>
        </p:spPr>
        <p:txBody>
          <a:bodyPr wrap="none" rtlCol="0" anchor="ctr"/>
          <a:lstStyle/>
          <a:p>
            <a:pPr algn="ctr" defTabSz="685063" fontAlgn="base">
              <a:spcBef>
                <a:spcPct val="0"/>
              </a:spcBef>
              <a:spcAft>
                <a:spcPct val="0"/>
              </a:spcAft>
            </a:pPr>
            <a:endParaRPr kumimoji="1" lang="zh-CN" altLang="en-US" sz="1500" dirty="0" smtClean="0">
              <a:solidFill>
                <a:srgbClr val="FFFFFF"/>
              </a:solidFill>
              <a:latin typeface="微软雅黑" pitchFamily="34" charset="-122"/>
            </a:endParaRPr>
          </a:p>
        </p:txBody>
      </p:sp>
      <p:cxnSp>
        <p:nvCxnSpPr>
          <p:cNvPr id="12" name="直线箭头连接符 11"/>
          <p:cNvCxnSpPr>
            <a:stCxn id="6" idx="0"/>
          </p:cNvCxnSpPr>
          <p:nvPr/>
        </p:nvCxnSpPr>
        <p:spPr>
          <a:xfrm flipH="1" flipV="1">
            <a:off x="2267744" y="2067694"/>
            <a:ext cx="180020" cy="50405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1243648" y="1148064"/>
            <a:ext cx="6999031" cy="923330"/>
          </a:xfrm>
          <a:prstGeom prst="rect">
            <a:avLst/>
          </a:prstGeom>
          <a:noFill/>
          <a:ln>
            <a:solidFill>
              <a:srgbClr val="C00000"/>
            </a:solidFill>
          </a:ln>
        </p:spPr>
        <p:txBody>
          <a:bodyPr wrap="square" rtlCol="0">
            <a:spAutoFit/>
          </a:bodyPr>
          <a:lstStyle/>
          <a:p>
            <a:pPr marL="171450" indent="-171450" defTabSz="685063">
              <a:lnSpc>
                <a:spcPct val="150000"/>
              </a:lnSpc>
              <a:buClr>
                <a:srgbClr val="C00000"/>
              </a:buClr>
              <a:buFont typeface="Wingdings" charset="2"/>
              <a:buChar char="n"/>
            </a:pPr>
            <a:r>
              <a:rPr kumimoji="1" lang="zh-CN" altLang="en-US" sz="1200" b="1" dirty="0" smtClean="0">
                <a:solidFill>
                  <a:prstClr val="black">
                    <a:lumMod val="95000"/>
                    <a:lumOff val="5000"/>
                  </a:prstClr>
                </a:solidFill>
                <a:latin typeface="微软雅黑"/>
              </a:rPr>
              <a:t>推广活动管理介绍：</a:t>
            </a:r>
            <a:endParaRPr kumimoji="1" lang="en-US" altLang="zh-CN" sz="1200" b="1" dirty="0" smtClean="0">
              <a:solidFill>
                <a:prstClr val="black">
                  <a:lumMod val="95000"/>
                  <a:lumOff val="5000"/>
                </a:prstClr>
              </a:solidFill>
              <a:latin typeface="微软雅黑"/>
            </a:endParaRPr>
          </a:p>
          <a:p>
            <a:pPr marL="171450" indent="-171450" defTabSz="685063">
              <a:lnSpc>
                <a:spcPct val="150000"/>
              </a:lnSpc>
              <a:buClr>
                <a:srgbClr val="C00000"/>
              </a:buClr>
              <a:buFont typeface="Wingdings" charset="2"/>
              <a:buChar char="n"/>
            </a:pPr>
            <a:r>
              <a:rPr kumimoji="1" lang="zh-CN" altLang="en-US" sz="1200" b="1" dirty="0" smtClean="0">
                <a:solidFill>
                  <a:prstClr val="black">
                    <a:lumMod val="95000"/>
                    <a:lumOff val="5000"/>
                  </a:prstClr>
                </a:solidFill>
                <a:latin typeface="微软雅黑"/>
              </a:rPr>
              <a:t>广告主或运营人员在投放广告时需要首先添加“推广活动”，推广活动是指一次广告投放推广主题，可包括多个具体的广告投放计划。</a:t>
            </a:r>
            <a:endParaRPr kumimoji="1" lang="en-US" altLang="zh-CN" sz="1200" b="1" dirty="0" smtClean="0">
              <a:solidFill>
                <a:prstClr val="black">
                  <a:lumMod val="95000"/>
                  <a:lumOff val="5000"/>
                </a:prstClr>
              </a:solidFill>
              <a:latin typeface="微软雅黑"/>
            </a:endParaRPr>
          </a:p>
        </p:txBody>
      </p:sp>
    </p:spTree>
    <p:extLst>
      <p:ext uri="{BB962C8B-B14F-4D97-AF65-F5344CB8AC3E}">
        <p14:creationId xmlns="" xmlns:p14="http://schemas.microsoft.com/office/powerpoint/2010/main" val="1675046997"/>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7.2</a:t>
            </a:r>
            <a:r>
              <a:rPr lang="zh-CN" altLang="en-US" dirty="0" smtClean="0"/>
              <a:t>、</a:t>
            </a:r>
            <a:r>
              <a:rPr lang="en-US" altLang="zh-CN" dirty="0" smtClean="0"/>
              <a:t>DSP</a:t>
            </a:r>
            <a:r>
              <a:rPr lang="zh-CN" altLang="en-US" dirty="0" smtClean="0"/>
              <a:t>功能</a:t>
            </a:r>
            <a:r>
              <a:rPr lang="en-US" altLang="zh-CN" dirty="0" smtClean="0"/>
              <a:t>---</a:t>
            </a:r>
            <a:r>
              <a:rPr lang="zh-CN" altLang="en-US" dirty="0" smtClean="0"/>
              <a:t>广告推广活动制定</a:t>
            </a:r>
            <a:endParaRPr kumimoji="1" lang="zh-CN" altLang="en-US" dirty="0"/>
          </a:p>
        </p:txBody>
      </p:sp>
      <p:pic>
        <p:nvPicPr>
          <p:cNvPr id="7" name="图片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67544" y="1131590"/>
            <a:ext cx="4484884" cy="3528392"/>
          </a:xfrm>
          <a:prstGeom prst="rect">
            <a:avLst/>
          </a:prstGeom>
          <a:ln>
            <a:solidFill>
              <a:schemeClr val="bg1">
                <a:lumMod val="85000"/>
              </a:schemeClr>
            </a:solidFill>
          </a:ln>
        </p:spPr>
      </p:pic>
      <p:sp>
        <p:nvSpPr>
          <p:cNvPr id="8" name="矩形 7"/>
          <p:cNvSpPr/>
          <p:nvPr/>
        </p:nvSpPr>
        <p:spPr bwMode="auto">
          <a:xfrm>
            <a:off x="899592" y="1491630"/>
            <a:ext cx="3096344" cy="1008112"/>
          </a:xfrm>
          <a:prstGeom prst="rect">
            <a:avLst/>
          </a:prstGeom>
          <a:noFill/>
          <a:ln w="25400" cap="flat" cmpd="sng" algn="ctr">
            <a:solidFill>
              <a:srgbClr val="CC0000"/>
            </a:solidFill>
            <a:prstDash val="solid"/>
            <a:round/>
            <a:headEnd type="none" w="med" len="med"/>
            <a:tailEnd type="none" w="med" len="med"/>
          </a:ln>
          <a:effectLst/>
        </p:spPr>
        <p:txBody>
          <a:bodyPr wrap="none" rtlCol="0" anchor="ctr"/>
          <a:lstStyle/>
          <a:p>
            <a:pPr algn="ctr" defTabSz="685063" fontAlgn="base">
              <a:spcBef>
                <a:spcPct val="0"/>
              </a:spcBef>
              <a:spcAft>
                <a:spcPct val="0"/>
              </a:spcAft>
            </a:pPr>
            <a:endParaRPr kumimoji="1" lang="zh-CN" altLang="en-US" sz="1500" dirty="0" smtClean="0">
              <a:solidFill>
                <a:srgbClr val="FFFFFF"/>
              </a:solidFill>
              <a:latin typeface="微软雅黑" pitchFamily="34" charset="-122"/>
            </a:endParaRPr>
          </a:p>
        </p:txBody>
      </p:sp>
      <p:cxnSp>
        <p:nvCxnSpPr>
          <p:cNvPr id="5" name="直线箭头连接符 4"/>
          <p:cNvCxnSpPr>
            <a:stCxn id="8" idx="3"/>
          </p:cNvCxnSpPr>
          <p:nvPr/>
        </p:nvCxnSpPr>
        <p:spPr>
          <a:xfrm flipV="1">
            <a:off x="3995936" y="1851670"/>
            <a:ext cx="1656184" cy="14401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652120" y="1349355"/>
            <a:ext cx="2590559" cy="646331"/>
          </a:xfrm>
          <a:prstGeom prst="rect">
            <a:avLst/>
          </a:prstGeom>
          <a:noFill/>
          <a:ln>
            <a:solidFill>
              <a:srgbClr val="C00000"/>
            </a:solidFill>
          </a:ln>
        </p:spPr>
        <p:txBody>
          <a:bodyPr wrap="square" rtlCol="0">
            <a:spAutoFit/>
          </a:bodyPr>
          <a:lstStyle/>
          <a:p>
            <a:pPr marL="171450" indent="-171450" defTabSz="685063">
              <a:lnSpc>
                <a:spcPct val="150000"/>
              </a:lnSpc>
              <a:buClr>
                <a:srgbClr val="C00000"/>
              </a:buClr>
              <a:buFont typeface="Wingdings" charset="2"/>
              <a:buChar char="n"/>
            </a:pPr>
            <a:r>
              <a:rPr kumimoji="1" lang="zh-CN" altLang="en-US" sz="1200" b="1" dirty="0" smtClean="0">
                <a:solidFill>
                  <a:prstClr val="black">
                    <a:lumMod val="95000"/>
                    <a:lumOff val="5000"/>
                  </a:prstClr>
                </a:solidFill>
                <a:latin typeface="微软雅黑"/>
              </a:rPr>
              <a:t>前三项添加推广活动的基本信息，包括</a:t>
            </a:r>
            <a:r>
              <a:rPr kumimoji="1" lang="zh-CN" altLang="en-US" sz="1200" b="1" smtClean="0">
                <a:solidFill>
                  <a:prstClr val="black">
                    <a:lumMod val="95000"/>
                    <a:lumOff val="5000"/>
                  </a:prstClr>
                </a:solidFill>
                <a:latin typeface="微软雅黑"/>
              </a:rPr>
              <a:t>名称、描述、合同号</a:t>
            </a:r>
            <a:endParaRPr kumimoji="1" lang="en-US" altLang="zh-CN" sz="1200" b="1" dirty="0" smtClean="0">
              <a:solidFill>
                <a:prstClr val="black">
                  <a:lumMod val="95000"/>
                  <a:lumOff val="5000"/>
                </a:prstClr>
              </a:solidFill>
              <a:latin typeface="微软雅黑"/>
            </a:endParaRPr>
          </a:p>
        </p:txBody>
      </p:sp>
      <p:sp>
        <p:nvSpPr>
          <p:cNvPr id="10" name="矩形 9"/>
          <p:cNvSpPr/>
          <p:nvPr/>
        </p:nvSpPr>
        <p:spPr bwMode="auto">
          <a:xfrm>
            <a:off x="899592" y="2533268"/>
            <a:ext cx="3096344" cy="615857"/>
          </a:xfrm>
          <a:prstGeom prst="rect">
            <a:avLst/>
          </a:prstGeom>
          <a:noFill/>
          <a:ln w="25400" cap="flat" cmpd="sng" algn="ctr">
            <a:solidFill>
              <a:srgbClr val="CC0000"/>
            </a:solidFill>
            <a:prstDash val="solid"/>
            <a:round/>
            <a:headEnd type="none" w="med" len="med"/>
            <a:tailEnd type="none" w="med" len="med"/>
          </a:ln>
          <a:effectLst/>
        </p:spPr>
        <p:txBody>
          <a:bodyPr wrap="none" rtlCol="0" anchor="ctr"/>
          <a:lstStyle/>
          <a:p>
            <a:pPr algn="ctr" defTabSz="685063" fontAlgn="base">
              <a:spcBef>
                <a:spcPct val="0"/>
              </a:spcBef>
              <a:spcAft>
                <a:spcPct val="0"/>
              </a:spcAft>
            </a:pPr>
            <a:endParaRPr kumimoji="1" lang="zh-CN" altLang="en-US" sz="1500" dirty="0" smtClean="0">
              <a:solidFill>
                <a:srgbClr val="FFFFFF"/>
              </a:solidFill>
              <a:latin typeface="微软雅黑" pitchFamily="34" charset="-122"/>
            </a:endParaRPr>
          </a:p>
        </p:txBody>
      </p:sp>
      <p:cxnSp>
        <p:nvCxnSpPr>
          <p:cNvPr id="12" name="直线箭头连接符 11"/>
          <p:cNvCxnSpPr/>
          <p:nvPr/>
        </p:nvCxnSpPr>
        <p:spPr>
          <a:xfrm flipV="1">
            <a:off x="3995936" y="2715766"/>
            <a:ext cx="1656184" cy="14401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5652120" y="2249455"/>
            <a:ext cx="2590559" cy="646331"/>
          </a:xfrm>
          <a:prstGeom prst="rect">
            <a:avLst/>
          </a:prstGeom>
          <a:noFill/>
          <a:ln>
            <a:solidFill>
              <a:srgbClr val="C00000"/>
            </a:solidFill>
          </a:ln>
        </p:spPr>
        <p:txBody>
          <a:bodyPr wrap="square" rtlCol="0">
            <a:spAutoFit/>
          </a:bodyPr>
          <a:lstStyle/>
          <a:p>
            <a:pPr marL="171450" indent="-171450" defTabSz="685063">
              <a:lnSpc>
                <a:spcPct val="150000"/>
              </a:lnSpc>
              <a:buClr>
                <a:srgbClr val="C00000"/>
              </a:buClr>
              <a:buFont typeface="Wingdings" charset="2"/>
              <a:buChar char="n"/>
            </a:pPr>
            <a:r>
              <a:rPr kumimoji="1" lang="zh-CN" altLang="en-US" sz="1200" b="1" dirty="0" smtClean="0">
                <a:solidFill>
                  <a:prstClr val="black">
                    <a:lumMod val="95000"/>
                    <a:lumOff val="5000"/>
                  </a:prstClr>
                </a:solidFill>
                <a:latin typeface="微软雅黑"/>
              </a:rPr>
              <a:t>依据合同设置总订单预算，以及每日消耗预算限制</a:t>
            </a:r>
            <a:endParaRPr kumimoji="1" lang="en-US" altLang="zh-CN" sz="1200" b="1" dirty="0" smtClean="0">
              <a:solidFill>
                <a:prstClr val="black">
                  <a:lumMod val="95000"/>
                  <a:lumOff val="5000"/>
                </a:prstClr>
              </a:solidFill>
              <a:latin typeface="微软雅黑"/>
            </a:endParaRPr>
          </a:p>
        </p:txBody>
      </p:sp>
      <p:sp>
        <p:nvSpPr>
          <p:cNvPr id="15" name="矩形 14"/>
          <p:cNvSpPr/>
          <p:nvPr/>
        </p:nvSpPr>
        <p:spPr bwMode="auto">
          <a:xfrm>
            <a:off x="899592" y="3182651"/>
            <a:ext cx="3096344" cy="1045283"/>
          </a:xfrm>
          <a:prstGeom prst="rect">
            <a:avLst/>
          </a:prstGeom>
          <a:noFill/>
          <a:ln w="25400" cap="flat" cmpd="sng" algn="ctr">
            <a:solidFill>
              <a:srgbClr val="CC0000"/>
            </a:solidFill>
            <a:prstDash val="solid"/>
            <a:round/>
            <a:headEnd type="none" w="med" len="med"/>
            <a:tailEnd type="none" w="med" len="med"/>
          </a:ln>
          <a:effectLst/>
        </p:spPr>
        <p:txBody>
          <a:bodyPr wrap="none" rtlCol="0" anchor="ctr"/>
          <a:lstStyle/>
          <a:p>
            <a:pPr algn="ctr" defTabSz="685063" fontAlgn="base">
              <a:spcBef>
                <a:spcPct val="0"/>
              </a:spcBef>
              <a:spcAft>
                <a:spcPct val="0"/>
              </a:spcAft>
            </a:pPr>
            <a:endParaRPr kumimoji="1" lang="zh-CN" altLang="en-US" sz="1500" dirty="0" smtClean="0">
              <a:solidFill>
                <a:srgbClr val="FFFFFF"/>
              </a:solidFill>
              <a:latin typeface="微软雅黑" pitchFamily="34" charset="-122"/>
            </a:endParaRPr>
          </a:p>
        </p:txBody>
      </p:sp>
      <p:cxnSp>
        <p:nvCxnSpPr>
          <p:cNvPr id="17" name="直线箭头连接符 16"/>
          <p:cNvCxnSpPr>
            <a:stCxn id="15" idx="3"/>
          </p:cNvCxnSpPr>
          <p:nvPr/>
        </p:nvCxnSpPr>
        <p:spPr>
          <a:xfrm flipV="1">
            <a:off x="3995936" y="3615436"/>
            <a:ext cx="1656184" cy="8985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5661240" y="3292270"/>
            <a:ext cx="2590559" cy="1200329"/>
          </a:xfrm>
          <a:prstGeom prst="rect">
            <a:avLst/>
          </a:prstGeom>
          <a:noFill/>
          <a:ln>
            <a:solidFill>
              <a:srgbClr val="C00000"/>
            </a:solidFill>
          </a:ln>
        </p:spPr>
        <p:txBody>
          <a:bodyPr wrap="square" rtlCol="0">
            <a:spAutoFit/>
          </a:bodyPr>
          <a:lstStyle/>
          <a:p>
            <a:pPr marL="171450" indent="-171450" defTabSz="685063">
              <a:lnSpc>
                <a:spcPct val="150000"/>
              </a:lnSpc>
              <a:buClr>
                <a:srgbClr val="C00000"/>
              </a:buClr>
              <a:buFont typeface="Wingdings" charset="2"/>
              <a:buChar char="n"/>
            </a:pPr>
            <a:r>
              <a:rPr kumimoji="1" lang="zh-CN" altLang="en-US" sz="1200" b="1" dirty="0" smtClean="0">
                <a:solidFill>
                  <a:prstClr val="black">
                    <a:lumMod val="95000"/>
                    <a:lumOff val="5000"/>
                  </a:prstClr>
                </a:solidFill>
                <a:latin typeface="微软雅黑"/>
              </a:rPr>
              <a:t>依据合同选择投放服务收费方式：</a:t>
            </a:r>
            <a:r>
              <a:rPr kumimoji="1" lang="en-US" altLang="zh-CN" sz="1200" b="1" dirty="0" smtClean="0">
                <a:solidFill>
                  <a:prstClr val="black">
                    <a:lumMod val="95000"/>
                    <a:lumOff val="5000"/>
                  </a:prstClr>
                </a:solidFill>
                <a:latin typeface="微软雅黑"/>
              </a:rPr>
              <a:t>CPM</a:t>
            </a:r>
            <a:r>
              <a:rPr kumimoji="1" lang="zh-CN" altLang="en-US" sz="1200" b="1" dirty="0" smtClean="0">
                <a:solidFill>
                  <a:prstClr val="black">
                    <a:lumMod val="95000"/>
                    <a:lumOff val="5000"/>
                  </a:prstClr>
                </a:solidFill>
                <a:latin typeface="微软雅黑"/>
              </a:rPr>
              <a:t>（按千次展示收费）、</a:t>
            </a:r>
            <a:r>
              <a:rPr kumimoji="1" lang="en-US" altLang="zh-CN" sz="1200" b="1" dirty="0" smtClean="0">
                <a:solidFill>
                  <a:prstClr val="black">
                    <a:lumMod val="95000"/>
                    <a:lumOff val="5000"/>
                  </a:prstClr>
                </a:solidFill>
                <a:latin typeface="微软雅黑"/>
              </a:rPr>
              <a:t>CPC</a:t>
            </a:r>
            <a:r>
              <a:rPr kumimoji="1" lang="zh-CN" altLang="en-US" sz="1200" b="1" dirty="0" smtClean="0">
                <a:solidFill>
                  <a:prstClr val="black">
                    <a:lumMod val="95000"/>
                    <a:lumOff val="5000"/>
                  </a:prstClr>
                </a:solidFill>
                <a:latin typeface="微软雅黑"/>
              </a:rPr>
              <a:t>（点击次数收费）、收取固定服务费率</a:t>
            </a:r>
            <a:endParaRPr kumimoji="1" lang="en-US" altLang="zh-CN" sz="1200" b="1" dirty="0" smtClean="0">
              <a:solidFill>
                <a:prstClr val="black">
                  <a:lumMod val="95000"/>
                  <a:lumOff val="5000"/>
                </a:prstClr>
              </a:solidFill>
              <a:latin typeface="微软雅黑"/>
            </a:endParaRPr>
          </a:p>
        </p:txBody>
      </p:sp>
    </p:spTree>
    <p:extLst>
      <p:ext uri="{BB962C8B-B14F-4D97-AF65-F5344CB8AC3E}">
        <p14:creationId xmlns="" xmlns:p14="http://schemas.microsoft.com/office/powerpoint/2010/main" val="45597134"/>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7.2</a:t>
            </a:r>
            <a:r>
              <a:rPr lang="zh-CN" altLang="en-US" dirty="0" smtClean="0"/>
              <a:t>、</a:t>
            </a:r>
            <a:r>
              <a:rPr lang="en-US" altLang="zh-CN" dirty="0" smtClean="0"/>
              <a:t>DSP</a:t>
            </a:r>
            <a:r>
              <a:rPr lang="zh-CN" altLang="en-US" dirty="0" smtClean="0"/>
              <a:t>功能</a:t>
            </a:r>
            <a:r>
              <a:rPr lang="en-US" altLang="zh-CN" dirty="0" smtClean="0"/>
              <a:t>---</a:t>
            </a:r>
            <a:r>
              <a:rPr lang="zh-CN" altLang="en-US" dirty="0" smtClean="0"/>
              <a:t>广告计划制定</a:t>
            </a:r>
            <a:endParaRPr kumimoji="1" lang="zh-CN" altLang="en-US" dirty="0"/>
          </a:p>
        </p:txBody>
      </p:sp>
      <p:pic>
        <p:nvPicPr>
          <p:cNvPr id="6" name="图片 5"/>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252304" y="1857801"/>
            <a:ext cx="5724128" cy="3160798"/>
          </a:xfrm>
          <a:prstGeom prst="rect">
            <a:avLst/>
          </a:prstGeom>
        </p:spPr>
      </p:pic>
      <p:sp>
        <p:nvSpPr>
          <p:cNvPr id="20" name="文本框 19"/>
          <p:cNvSpPr txBox="1"/>
          <p:nvPr/>
        </p:nvSpPr>
        <p:spPr>
          <a:xfrm>
            <a:off x="0" y="745813"/>
            <a:ext cx="9144000" cy="700576"/>
          </a:xfrm>
          <a:prstGeom prst="rect">
            <a:avLst/>
          </a:prstGeom>
          <a:noFill/>
        </p:spPr>
        <p:txBody>
          <a:bodyPr wrap="square" rtlCol="0">
            <a:spAutoFit/>
          </a:bodyPr>
          <a:lstStyle/>
          <a:p>
            <a:pPr marL="285750" indent="-285750" defTabSz="685063">
              <a:lnSpc>
                <a:spcPct val="150000"/>
              </a:lnSpc>
              <a:buClr>
                <a:srgbClr val="C00000"/>
              </a:buClr>
              <a:buFont typeface="Wingdings" charset="2"/>
              <a:buChar char="n"/>
            </a:pPr>
            <a:r>
              <a:rPr kumimoji="1" lang="zh-CN" altLang="en-US" b="1" dirty="0" smtClean="0">
                <a:solidFill>
                  <a:prstClr val="black">
                    <a:lumMod val="95000"/>
                    <a:lumOff val="5000"/>
                  </a:prstClr>
                </a:solidFill>
                <a:latin typeface="+mn-ea"/>
              </a:rPr>
              <a:t>广告计划</a:t>
            </a:r>
            <a:r>
              <a:rPr kumimoji="1" lang="zh-CN" altLang="en-US" b="1" smtClean="0">
                <a:solidFill>
                  <a:prstClr val="black">
                    <a:lumMod val="95000"/>
                    <a:lumOff val="5000"/>
                  </a:prstClr>
                </a:solidFill>
                <a:latin typeface="+mn-ea"/>
              </a:rPr>
              <a:t>设置：设置</a:t>
            </a:r>
            <a:r>
              <a:rPr kumimoji="1" lang="zh-CN" altLang="en-US" b="1" dirty="0" smtClean="0">
                <a:solidFill>
                  <a:prstClr val="black">
                    <a:lumMod val="95000"/>
                    <a:lumOff val="5000"/>
                  </a:prstClr>
                </a:solidFill>
                <a:latin typeface="+mn-ea"/>
              </a:rPr>
              <a:t>完广告活动之后，可在广告活动之下设置具体广告投放计划，包括该广告投放的基本信息、优化管理、设备信息、位置设定、人群分类、出价策略等。</a:t>
            </a:r>
            <a:endParaRPr kumimoji="1" lang="en-US" altLang="zh-CN" b="1" dirty="0" smtClean="0">
              <a:solidFill>
                <a:prstClr val="black">
                  <a:lumMod val="95000"/>
                  <a:lumOff val="5000"/>
                </a:prstClr>
              </a:solidFill>
              <a:latin typeface="+mn-ea"/>
            </a:endParaRPr>
          </a:p>
        </p:txBody>
      </p:sp>
      <p:sp>
        <p:nvSpPr>
          <p:cNvPr id="21" name="矩形 20"/>
          <p:cNvSpPr/>
          <p:nvPr/>
        </p:nvSpPr>
        <p:spPr bwMode="auto">
          <a:xfrm>
            <a:off x="252304" y="2211710"/>
            <a:ext cx="5615840" cy="2448272"/>
          </a:xfrm>
          <a:prstGeom prst="rect">
            <a:avLst/>
          </a:prstGeom>
          <a:noFill/>
          <a:ln w="25400" cap="flat" cmpd="sng" algn="ctr">
            <a:solidFill>
              <a:srgbClr val="CC0000"/>
            </a:solidFill>
            <a:prstDash val="solid"/>
            <a:round/>
            <a:headEnd type="none" w="med" len="med"/>
            <a:tailEnd type="none" w="med" len="med"/>
          </a:ln>
          <a:effectLst/>
        </p:spPr>
        <p:txBody>
          <a:bodyPr wrap="none" rtlCol="0" anchor="ctr"/>
          <a:lstStyle/>
          <a:p>
            <a:pPr algn="ctr" defTabSz="685063" fontAlgn="base">
              <a:spcBef>
                <a:spcPct val="0"/>
              </a:spcBef>
              <a:spcAft>
                <a:spcPct val="0"/>
              </a:spcAft>
            </a:pPr>
            <a:endParaRPr kumimoji="1" lang="zh-CN" altLang="en-US" sz="1500" dirty="0" smtClean="0">
              <a:solidFill>
                <a:srgbClr val="FFFFFF"/>
              </a:solidFill>
              <a:latin typeface="微软雅黑" pitchFamily="34" charset="-122"/>
            </a:endParaRPr>
          </a:p>
        </p:txBody>
      </p:sp>
      <p:cxnSp>
        <p:nvCxnSpPr>
          <p:cNvPr id="13" name="直线箭头连接符 12"/>
          <p:cNvCxnSpPr>
            <a:stCxn id="21" idx="3"/>
          </p:cNvCxnSpPr>
          <p:nvPr/>
        </p:nvCxnSpPr>
        <p:spPr>
          <a:xfrm flipV="1">
            <a:off x="5868144" y="3291830"/>
            <a:ext cx="720080" cy="14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6588225" y="2810097"/>
            <a:ext cx="2304256" cy="646331"/>
          </a:xfrm>
          <a:prstGeom prst="rect">
            <a:avLst/>
          </a:prstGeom>
          <a:noFill/>
          <a:ln>
            <a:solidFill>
              <a:srgbClr val="C00000"/>
            </a:solidFill>
          </a:ln>
        </p:spPr>
        <p:txBody>
          <a:bodyPr wrap="square" rtlCol="0">
            <a:spAutoFit/>
          </a:bodyPr>
          <a:lstStyle/>
          <a:p>
            <a:pPr marL="171450" indent="-171450" defTabSz="685063">
              <a:lnSpc>
                <a:spcPct val="150000"/>
              </a:lnSpc>
              <a:buClr>
                <a:srgbClr val="C00000"/>
              </a:buClr>
              <a:buFont typeface="Wingdings" charset="2"/>
              <a:buChar char="n"/>
            </a:pPr>
            <a:r>
              <a:rPr kumimoji="1" lang="zh-CN" altLang="en-US" sz="1200" b="1" dirty="0" smtClean="0">
                <a:solidFill>
                  <a:prstClr val="black">
                    <a:lumMod val="95000"/>
                    <a:lumOff val="5000"/>
                  </a:prstClr>
                </a:solidFill>
                <a:latin typeface="微软雅黑"/>
              </a:rPr>
              <a:t>设置投放计划的投放策略、面向人群定向等。</a:t>
            </a:r>
            <a:endParaRPr kumimoji="1" lang="en-US" altLang="zh-CN" sz="1200" b="1" dirty="0" smtClean="0">
              <a:solidFill>
                <a:prstClr val="black">
                  <a:lumMod val="95000"/>
                  <a:lumOff val="5000"/>
                </a:prstClr>
              </a:solidFill>
              <a:latin typeface="微软雅黑"/>
            </a:endParaRPr>
          </a:p>
        </p:txBody>
      </p:sp>
    </p:spTree>
    <p:extLst>
      <p:ext uri="{BB962C8B-B14F-4D97-AF65-F5344CB8AC3E}">
        <p14:creationId xmlns="" xmlns:p14="http://schemas.microsoft.com/office/powerpoint/2010/main" val="326476704"/>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7.2</a:t>
            </a:r>
            <a:r>
              <a:rPr lang="zh-CN" altLang="en-US" dirty="0" smtClean="0"/>
              <a:t>、</a:t>
            </a:r>
            <a:r>
              <a:rPr lang="en-US" altLang="zh-CN" dirty="0" smtClean="0"/>
              <a:t>DSP</a:t>
            </a:r>
            <a:r>
              <a:rPr lang="zh-CN" altLang="en-US" dirty="0" smtClean="0"/>
              <a:t>功能</a:t>
            </a:r>
            <a:r>
              <a:rPr lang="en-US" altLang="zh-CN" dirty="0" smtClean="0"/>
              <a:t>---</a:t>
            </a:r>
            <a:r>
              <a:rPr lang="zh-CN" altLang="en-US" dirty="0" smtClean="0"/>
              <a:t>广告计划制定</a:t>
            </a:r>
            <a:endParaRPr kumimoji="1" lang="zh-CN" altLang="en-US" dirty="0"/>
          </a:p>
        </p:txBody>
      </p:sp>
      <p:sp>
        <p:nvSpPr>
          <p:cNvPr id="20" name="文本框 19"/>
          <p:cNvSpPr txBox="1"/>
          <p:nvPr/>
        </p:nvSpPr>
        <p:spPr>
          <a:xfrm>
            <a:off x="0" y="741013"/>
            <a:ext cx="9144000" cy="415498"/>
          </a:xfrm>
          <a:prstGeom prst="rect">
            <a:avLst/>
          </a:prstGeom>
          <a:noFill/>
        </p:spPr>
        <p:txBody>
          <a:bodyPr wrap="square" rtlCol="0">
            <a:spAutoFit/>
          </a:bodyPr>
          <a:lstStyle>
            <a:defPPr>
              <a:defRPr lang="zh-CN"/>
            </a:defPPr>
            <a:lvl1pPr marL="285750" indent="-285750" defTabSz="685063">
              <a:lnSpc>
                <a:spcPct val="150000"/>
              </a:lnSpc>
              <a:buClr>
                <a:srgbClr val="C00000"/>
              </a:buClr>
              <a:buFont typeface="Wingdings" charset="2"/>
              <a:buChar char="n"/>
              <a:defRPr kumimoji="1" b="1">
                <a:solidFill>
                  <a:prstClr val="black">
                    <a:lumMod val="95000"/>
                    <a:lumOff val="5000"/>
                  </a:prstClr>
                </a:solidFill>
                <a:latin typeface="+mn-ea"/>
              </a:defRPr>
            </a:lvl1pPr>
          </a:lstStyle>
          <a:p>
            <a:r>
              <a:rPr lang="zh-CN" altLang="en-US" dirty="0"/>
              <a:t>人群位置设置</a:t>
            </a:r>
            <a:r>
              <a:rPr lang="zh-CN" altLang="en-US" dirty="0" smtClean="0"/>
              <a:t>：在</a:t>
            </a:r>
            <a:r>
              <a:rPr lang="zh-CN" altLang="en-US" dirty="0"/>
              <a:t>投放计划中，可设定面向人群位置，以位置分布来进行精准</a:t>
            </a:r>
            <a:r>
              <a:rPr lang="zh-CN" altLang="en-US" dirty="0" smtClean="0"/>
              <a:t>投放。</a:t>
            </a:r>
            <a:endParaRPr lang="en-US" altLang="zh-CN" dirty="0"/>
          </a:p>
        </p:txBody>
      </p:sp>
      <p:pic>
        <p:nvPicPr>
          <p:cNvPr id="3" name="图片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358148" y="1608628"/>
            <a:ext cx="4357868" cy="3392839"/>
          </a:xfrm>
          <a:prstGeom prst="rect">
            <a:avLst/>
          </a:prstGeom>
        </p:spPr>
      </p:pic>
      <p:sp>
        <p:nvSpPr>
          <p:cNvPr id="9" name="矩形 8"/>
          <p:cNvSpPr/>
          <p:nvPr/>
        </p:nvSpPr>
        <p:spPr bwMode="auto">
          <a:xfrm>
            <a:off x="1079823" y="1923678"/>
            <a:ext cx="3456384" cy="1152128"/>
          </a:xfrm>
          <a:prstGeom prst="rect">
            <a:avLst/>
          </a:prstGeom>
          <a:noFill/>
          <a:ln w="25400" cap="flat" cmpd="sng" algn="ctr">
            <a:solidFill>
              <a:srgbClr val="CC0000"/>
            </a:solidFill>
            <a:prstDash val="solid"/>
            <a:round/>
            <a:headEnd type="none" w="med" len="med"/>
            <a:tailEnd type="none" w="med" len="med"/>
          </a:ln>
          <a:effectLst/>
        </p:spPr>
        <p:txBody>
          <a:bodyPr wrap="none" rtlCol="0" anchor="ctr"/>
          <a:lstStyle/>
          <a:p>
            <a:pPr algn="ctr" defTabSz="685063" fontAlgn="base">
              <a:spcBef>
                <a:spcPct val="0"/>
              </a:spcBef>
              <a:spcAft>
                <a:spcPct val="0"/>
              </a:spcAft>
            </a:pPr>
            <a:endParaRPr kumimoji="1" lang="zh-CN" altLang="en-US" sz="1500" dirty="0" smtClean="0">
              <a:solidFill>
                <a:srgbClr val="FFFFFF"/>
              </a:solidFill>
              <a:latin typeface="微软雅黑" pitchFamily="34" charset="-122"/>
            </a:endParaRPr>
          </a:p>
        </p:txBody>
      </p:sp>
      <p:sp>
        <p:nvSpPr>
          <p:cNvPr id="10" name="矩形 9"/>
          <p:cNvSpPr/>
          <p:nvPr/>
        </p:nvSpPr>
        <p:spPr bwMode="auto">
          <a:xfrm>
            <a:off x="1079823" y="3116413"/>
            <a:ext cx="3456384" cy="1885054"/>
          </a:xfrm>
          <a:prstGeom prst="rect">
            <a:avLst/>
          </a:prstGeom>
          <a:noFill/>
          <a:ln w="25400" cap="flat" cmpd="sng" algn="ctr">
            <a:solidFill>
              <a:srgbClr val="CC0000"/>
            </a:solidFill>
            <a:prstDash val="solid"/>
            <a:round/>
            <a:headEnd type="none" w="med" len="med"/>
            <a:tailEnd type="none" w="med" len="med"/>
          </a:ln>
          <a:effectLst/>
        </p:spPr>
        <p:txBody>
          <a:bodyPr wrap="none" rtlCol="0" anchor="ctr"/>
          <a:lstStyle/>
          <a:p>
            <a:pPr algn="ctr" defTabSz="685063" fontAlgn="base">
              <a:spcBef>
                <a:spcPct val="0"/>
              </a:spcBef>
              <a:spcAft>
                <a:spcPct val="0"/>
              </a:spcAft>
            </a:pPr>
            <a:endParaRPr kumimoji="1" lang="zh-CN" altLang="en-US" sz="1500" dirty="0" smtClean="0">
              <a:solidFill>
                <a:srgbClr val="FFFFFF"/>
              </a:solidFill>
              <a:latin typeface="微软雅黑" pitchFamily="34" charset="-122"/>
            </a:endParaRPr>
          </a:p>
        </p:txBody>
      </p:sp>
      <p:cxnSp>
        <p:nvCxnSpPr>
          <p:cNvPr id="5" name="直线箭头连接符 4"/>
          <p:cNvCxnSpPr>
            <a:stCxn id="9" idx="3"/>
          </p:cNvCxnSpPr>
          <p:nvPr/>
        </p:nvCxnSpPr>
        <p:spPr>
          <a:xfrm flipV="1">
            <a:off x="4536207" y="2427734"/>
            <a:ext cx="1331937" cy="7200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5868144" y="2130410"/>
            <a:ext cx="2304256" cy="646331"/>
          </a:xfrm>
          <a:prstGeom prst="rect">
            <a:avLst/>
          </a:prstGeom>
          <a:noFill/>
          <a:ln>
            <a:solidFill>
              <a:srgbClr val="C00000"/>
            </a:solidFill>
          </a:ln>
        </p:spPr>
        <p:txBody>
          <a:bodyPr wrap="square" rtlCol="0">
            <a:spAutoFit/>
          </a:bodyPr>
          <a:lstStyle/>
          <a:p>
            <a:pPr marL="171450" indent="-171450" defTabSz="685063">
              <a:lnSpc>
                <a:spcPct val="150000"/>
              </a:lnSpc>
              <a:buClr>
                <a:srgbClr val="C00000"/>
              </a:buClr>
              <a:buFont typeface="Wingdings" charset="2"/>
              <a:buChar char="n"/>
            </a:pPr>
            <a:r>
              <a:rPr kumimoji="1" lang="zh-CN" altLang="en-US" sz="1200" b="1" dirty="0" smtClean="0">
                <a:solidFill>
                  <a:prstClr val="black">
                    <a:lumMod val="95000"/>
                    <a:lumOff val="5000"/>
                  </a:prstClr>
                </a:solidFill>
                <a:latin typeface="微软雅黑"/>
              </a:rPr>
              <a:t>依据所在城市选择投放目标人群</a:t>
            </a:r>
            <a:endParaRPr kumimoji="1" lang="en-US" altLang="zh-CN" sz="1200" b="1" dirty="0" smtClean="0">
              <a:solidFill>
                <a:prstClr val="black">
                  <a:lumMod val="95000"/>
                  <a:lumOff val="5000"/>
                </a:prstClr>
              </a:solidFill>
              <a:latin typeface="微软雅黑"/>
            </a:endParaRPr>
          </a:p>
        </p:txBody>
      </p:sp>
      <p:cxnSp>
        <p:nvCxnSpPr>
          <p:cNvPr id="15" name="直线箭头连接符 14"/>
          <p:cNvCxnSpPr/>
          <p:nvPr/>
        </p:nvCxnSpPr>
        <p:spPr>
          <a:xfrm flipV="1">
            <a:off x="4536206" y="3889245"/>
            <a:ext cx="1331937" cy="7200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894784" y="3686558"/>
            <a:ext cx="2304256" cy="646331"/>
          </a:xfrm>
          <a:prstGeom prst="rect">
            <a:avLst/>
          </a:prstGeom>
          <a:noFill/>
          <a:ln>
            <a:solidFill>
              <a:srgbClr val="C00000"/>
            </a:solidFill>
          </a:ln>
        </p:spPr>
        <p:txBody>
          <a:bodyPr wrap="square" rtlCol="0">
            <a:spAutoFit/>
          </a:bodyPr>
          <a:lstStyle/>
          <a:p>
            <a:pPr marL="171450" indent="-171450" defTabSz="685063">
              <a:lnSpc>
                <a:spcPct val="150000"/>
              </a:lnSpc>
              <a:buClr>
                <a:srgbClr val="C00000"/>
              </a:buClr>
              <a:buFont typeface="Wingdings" charset="2"/>
              <a:buChar char="n"/>
            </a:pPr>
            <a:r>
              <a:rPr kumimoji="1" lang="zh-CN" altLang="en-US" sz="1200" b="1" dirty="0" smtClean="0">
                <a:solidFill>
                  <a:prstClr val="black">
                    <a:lumMod val="95000"/>
                    <a:lumOff val="5000"/>
                  </a:prstClr>
                </a:solidFill>
                <a:latin typeface="微软雅黑"/>
              </a:rPr>
              <a:t>依据所在经纬度选择投放目标人群</a:t>
            </a:r>
            <a:endParaRPr kumimoji="1" lang="en-US" altLang="zh-CN" sz="1200" b="1" dirty="0" smtClean="0">
              <a:solidFill>
                <a:prstClr val="black">
                  <a:lumMod val="95000"/>
                  <a:lumOff val="5000"/>
                </a:prstClr>
              </a:solidFill>
              <a:latin typeface="微软雅黑"/>
            </a:endParaRPr>
          </a:p>
        </p:txBody>
      </p:sp>
    </p:spTree>
    <p:extLst>
      <p:ext uri="{BB962C8B-B14F-4D97-AF65-F5344CB8AC3E}">
        <p14:creationId xmlns="" xmlns:p14="http://schemas.microsoft.com/office/powerpoint/2010/main" val="1126207415"/>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7.2</a:t>
            </a:r>
            <a:r>
              <a:rPr lang="zh-CN" altLang="en-US" dirty="0" smtClean="0"/>
              <a:t>、</a:t>
            </a:r>
            <a:r>
              <a:rPr lang="en-US" altLang="zh-CN" dirty="0" smtClean="0"/>
              <a:t>DSP</a:t>
            </a:r>
            <a:r>
              <a:rPr lang="zh-CN" altLang="en-US" dirty="0" smtClean="0"/>
              <a:t>功能</a:t>
            </a:r>
            <a:r>
              <a:rPr lang="en-US" altLang="zh-CN" dirty="0" smtClean="0"/>
              <a:t>—</a:t>
            </a:r>
            <a:r>
              <a:rPr lang="zh-CN" altLang="en-US" dirty="0" smtClean="0"/>
              <a:t>广告计划制定</a:t>
            </a:r>
            <a:endParaRPr kumimoji="1" lang="zh-CN" altLang="en-US" dirty="0"/>
          </a:p>
        </p:txBody>
      </p:sp>
      <p:sp>
        <p:nvSpPr>
          <p:cNvPr id="20" name="文本框 19"/>
          <p:cNvSpPr txBox="1"/>
          <p:nvPr/>
        </p:nvSpPr>
        <p:spPr>
          <a:xfrm>
            <a:off x="1" y="742651"/>
            <a:ext cx="9143999" cy="415498"/>
          </a:xfrm>
          <a:prstGeom prst="rect">
            <a:avLst/>
          </a:prstGeom>
          <a:noFill/>
        </p:spPr>
        <p:txBody>
          <a:bodyPr wrap="square" rtlCol="0">
            <a:spAutoFit/>
          </a:bodyPr>
          <a:lstStyle>
            <a:defPPr>
              <a:defRPr lang="zh-CN"/>
            </a:defPPr>
            <a:lvl1pPr marL="285750" indent="-285750" defTabSz="685063">
              <a:lnSpc>
                <a:spcPct val="150000"/>
              </a:lnSpc>
              <a:buClr>
                <a:srgbClr val="C00000"/>
              </a:buClr>
              <a:buFont typeface="Wingdings" charset="2"/>
              <a:buChar char="n"/>
              <a:defRPr kumimoji="1" b="1">
                <a:solidFill>
                  <a:prstClr val="black">
                    <a:lumMod val="95000"/>
                    <a:lumOff val="5000"/>
                  </a:prstClr>
                </a:solidFill>
                <a:latin typeface="+mn-ea"/>
              </a:defRPr>
            </a:lvl1pPr>
          </a:lstStyle>
          <a:p>
            <a:r>
              <a:rPr lang="zh-CN" altLang="en-US" dirty="0"/>
              <a:t>人群分类设置</a:t>
            </a:r>
            <a:r>
              <a:rPr lang="zh-CN" altLang="en-US" dirty="0" smtClean="0"/>
              <a:t>：在</a:t>
            </a:r>
            <a:r>
              <a:rPr lang="zh-CN" altLang="en-US" dirty="0"/>
              <a:t>投放计划中，最为重要的也是确保广告可以精准触达的设置，即人群分类</a:t>
            </a:r>
            <a:r>
              <a:rPr lang="zh-CN" altLang="en-US" dirty="0" smtClean="0"/>
              <a:t>设置。</a:t>
            </a:r>
            <a:endParaRPr lang="en-US" altLang="zh-CN" dirty="0"/>
          </a:p>
        </p:txBody>
      </p:sp>
      <p:pic>
        <p:nvPicPr>
          <p:cNvPr id="4" name="图片 3"/>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252304" y="1470472"/>
            <a:ext cx="6263912" cy="3549550"/>
          </a:xfrm>
          <a:prstGeom prst="rect">
            <a:avLst/>
          </a:prstGeom>
        </p:spPr>
      </p:pic>
      <p:sp>
        <p:nvSpPr>
          <p:cNvPr id="12" name="矩形 11"/>
          <p:cNvSpPr/>
          <p:nvPr/>
        </p:nvSpPr>
        <p:spPr bwMode="auto">
          <a:xfrm>
            <a:off x="1079823" y="2139702"/>
            <a:ext cx="3456384" cy="936104"/>
          </a:xfrm>
          <a:prstGeom prst="rect">
            <a:avLst/>
          </a:prstGeom>
          <a:noFill/>
          <a:ln w="25400" cap="flat" cmpd="sng" algn="ctr">
            <a:solidFill>
              <a:srgbClr val="CC0000"/>
            </a:solidFill>
            <a:prstDash val="solid"/>
            <a:round/>
            <a:headEnd type="none" w="med" len="med"/>
            <a:tailEnd type="none" w="med" len="med"/>
          </a:ln>
          <a:effectLst/>
        </p:spPr>
        <p:txBody>
          <a:bodyPr wrap="none" rtlCol="0" anchor="ctr"/>
          <a:lstStyle/>
          <a:p>
            <a:pPr algn="ctr" defTabSz="685063" fontAlgn="base">
              <a:spcBef>
                <a:spcPct val="0"/>
              </a:spcBef>
              <a:spcAft>
                <a:spcPct val="0"/>
              </a:spcAft>
            </a:pPr>
            <a:endParaRPr kumimoji="1" lang="zh-CN" altLang="en-US" sz="1500" dirty="0" smtClean="0">
              <a:solidFill>
                <a:srgbClr val="FFFFFF"/>
              </a:solidFill>
              <a:latin typeface="微软雅黑" pitchFamily="34" charset="-122"/>
            </a:endParaRPr>
          </a:p>
        </p:txBody>
      </p:sp>
      <p:cxnSp>
        <p:nvCxnSpPr>
          <p:cNvPr id="13" name="直线箭头连接符 12"/>
          <p:cNvCxnSpPr/>
          <p:nvPr/>
        </p:nvCxnSpPr>
        <p:spPr>
          <a:xfrm flipV="1">
            <a:off x="4536207" y="1995686"/>
            <a:ext cx="2196033" cy="50405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732240" y="1462300"/>
            <a:ext cx="2304256" cy="646331"/>
          </a:xfrm>
          <a:prstGeom prst="rect">
            <a:avLst/>
          </a:prstGeom>
          <a:noFill/>
          <a:ln>
            <a:solidFill>
              <a:srgbClr val="C00000"/>
            </a:solidFill>
          </a:ln>
        </p:spPr>
        <p:txBody>
          <a:bodyPr wrap="square" rtlCol="0">
            <a:spAutoFit/>
          </a:bodyPr>
          <a:lstStyle/>
          <a:p>
            <a:pPr marL="171450" indent="-171450" defTabSz="685063">
              <a:lnSpc>
                <a:spcPct val="150000"/>
              </a:lnSpc>
              <a:buClr>
                <a:srgbClr val="C00000"/>
              </a:buClr>
              <a:buFont typeface="Wingdings" charset="2"/>
              <a:buChar char="n"/>
            </a:pPr>
            <a:r>
              <a:rPr kumimoji="1" lang="zh-CN" altLang="en-US" sz="1200" b="1" dirty="0" smtClean="0">
                <a:solidFill>
                  <a:prstClr val="black">
                    <a:lumMod val="95000"/>
                    <a:lumOff val="5000"/>
                  </a:prstClr>
                </a:solidFill>
                <a:latin typeface="微软雅黑"/>
              </a:rPr>
              <a:t>选择定向投放人群的性别、年龄段基础信息</a:t>
            </a:r>
            <a:endParaRPr kumimoji="1" lang="en-US" altLang="zh-CN" sz="1200" b="1" dirty="0" smtClean="0">
              <a:solidFill>
                <a:prstClr val="black">
                  <a:lumMod val="95000"/>
                  <a:lumOff val="5000"/>
                </a:prstClr>
              </a:solidFill>
              <a:latin typeface="微软雅黑"/>
            </a:endParaRPr>
          </a:p>
        </p:txBody>
      </p:sp>
      <p:sp>
        <p:nvSpPr>
          <p:cNvPr id="18" name="矩形 17"/>
          <p:cNvSpPr/>
          <p:nvPr/>
        </p:nvSpPr>
        <p:spPr bwMode="auto">
          <a:xfrm>
            <a:off x="1439652" y="3245246"/>
            <a:ext cx="4860540" cy="1774775"/>
          </a:xfrm>
          <a:prstGeom prst="rect">
            <a:avLst/>
          </a:prstGeom>
          <a:noFill/>
          <a:ln w="25400" cap="flat" cmpd="sng" algn="ctr">
            <a:solidFill>
              <a:srgbClr val="CC0000"/>
            </a:solidFill>
            <a:prstDash val="solid"/>
            <a:round/>
            <a:headEnd type="none" w="med" len="med"/>
            <a:tailEnd type="none" w="med" len="med"/>
          </a:ln>
          <a:effectLst/>
        </p:spPr>
        <p:txBody>
          <a:bodyPr wrap="none" rtlCol="0" anchor="ctr"/>
          <a:lstStyle/>
          <a:p>
            <a:pPr algn="ctr" defTabSz="685063" fontAlgn="base">
              <a:spcBef>
                <a:spcPct val="0"/>
              </a:spcBef>
              <a:spcAft>
                <a:spcPct val="0"/>
              </a:spcAft>
            </a:pPr>
            <a:endParaRPr kumimoji="1" lang="zh-CN" altLang="en-US" sz="1500" dirty="0" smtClean="0">
              <a:solidFill>
                <a:srgbClr val="FFFFFF"/>
              </a:solidFill>
              <a:latin typeface="微软雅黑" pitchFamily="34" charset="-122"/>
            </a:endParaRPr>
          </a:p>
        </p:txBody>
      </p:sp>
      <p:cxnSp>
        <p:nvCxnSpPr>
          <p:cNvPr id="19" name="直线箭头连接符 18"/>
          <p:cNvCxnSpPr/>
          <p:nvPr/>
        </p:nvCxnSpPr>
        <p:spPr>
          <a:xfrm flipV="1">
            <a:off x="6300192" y="3795886"/>
            <a:ext cx="432048" cy="39808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732240" y="3328601"/>
            <a:ext cx="2304256" cy="923330"/>
          </a:xfrm>
          <a:prstGeom prst="rect">
            <a:avLst/>
          </a:prstGeom>
          <a:noFill/>
          <a:ln>
            <a:solidFill>
              <a:srgbClr val="C00000"/>
            </a:solidFill>
          </a:ln>
        </p:spPr>
        <p:txBody>
          <a:bodyPr wrap="square" rtlCol="0">
            <a:spAutoFit/>
          </a:bodyPr>
          <a:lstStyle/>
          <a:p>
            <a:pPr marL="171450" indent="-171450" defTabSz="685063">
              <a:lnSpc>
                <a:spcPct val="150000"/>
              </a:lnSpc>
              <a:buClr>
                <a:srgbClr val="C00000"/>
              </a:buClr>
              <a:buFont typeface="Wingdings" charset="2"/>
              <a:buChar char="n"/>
            </a:pPr>
            <a:r>
              <a:rPr kumimoji="1" lang="zh-CN" altLang="en-US" sz="1200" b="1" dirty="0" smtClean="0">
                <a:solidFill>
                  <a:prstClr val="black">
                    <a:lumMod val="95000"/>
                    <a:lumOff val="5000"/>
                  </a:prstClr>
                </a:solidFill>
                <a:latin typeface="微软雅黑"/>
              </a:rPr>
              <a:t>选择定向投放人群的兴趣爱好、常用</a:t>
            </a:r>
            <a:r>
              <a:rPr kumimoji="1" lang="en-US" altLang="zh-CN" sz="1200" b="1" dirty="0" smtClean="0">
                <a:solidFill>
                  <a:prstClr val="black">
                    <a:lumMod val="95000"/>
                    <a:lumOff val="5000"/>
                  </a:prstClr>
                </a:solidFill>
                <a:latin typeface="微软雅黑"/>
              </a:rPr>
              <a:t>APP</a:t>
            </a:r>
            <a:r>
              <a:rPr kumimoji="1" lang="zh-CN" altLang="en-US" sz="1200" b="1" dirty="0" smtClean="0">
                <a:solidFill>
                  <a:prstClr val="black">
                    <a:lumMod val="95000"/>
                    <a:lumOff val="5000"/>
                  </a:prstClr>
                </a:solidFill>
                <a:latin typeface="微软雅黑"/>
              </a:rPr>
              <a:t>类别等互联网行为</a:t>
            </a:r>
            <a:endParaRPr kumimoji="1" lang="en-US" altLang="zh-CN" sz="1200" b="1" dirty="0" smtClean="0">
              <a:solidFill>
                <a:prstClr val="black">
                  <a:lumMod val="95000"/>
                  <a:lumOff val="5000"/>
                </a:prstClr>
              </a:solidFill>
              <a:latin typeface="微软雅黑"/>
            </a:endParaRPr>
          </a:p>
        </p:txBody>
      </p:sp>
    </p:spTree>
    <p:extLst>
      <p:ext uri="{BB962C8B-B14F-4D97-AF65-F5344CB8AC3E}">
        <p14:creationId xmlns="" xmlns:p14="http://schemas.microsoft.com/office/powerpoint/2010/main" val="772091031"/>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kern="0" dirty="0">
                <a:solidFill>
                  <a:prstClr val="black"/>
                </a:solidFill>
              </a:rPr>
              <a:t>5</a:t>
            </a:r>
            <a:r>
              <a:rPr kumimoji="1" lang="zh-CN" altLang="en-US" kern="0" dirty="0">
                <a:solidFill>
                  <a:prstClr val="black"/>
                </a:solidFill>
              </a:rPr>
              <a:t>、中国联通大数据平台优势</a:t>
            </a:r>
            <a:r>
              <a:rPr kumimoji="1" lang="en-US" altLang="zh-CN" kern="0" dirty="0">
                <a:solidFill>
                  <a:prstClr val="black"/>
                </a:solidFill>
              </a:rPr>
              <a:t>-</a:t>
            </a:r>
            <a:r>
              <a:rPr kumimoji="1" lang="zh-CN" altLang="en-US" kern="0" dirty="0">
                <a:solidFill>
                  <a:prstClr val="black"/>
                </a:solidFill>
              </a:rPr>
              <a:t>大数据平台架构</a:t>
            </a:r>
            <a:r>
              <a:rPr kumimoji="1" lang="zh-CN" altLang="en-US" kern="0" dirty="0" smtClean="0">
                <a:solidFill>
                  <a:prstClr val="black"/>
                </a:solidFill>
              </a:rPr>
              <a:t>完善</a:t>
            </a:r>
            <a:endParaRPr kumimoji="1" lang="zh-CN" altLang="en-US" dirty="0"/>
          </a:p>
        </p:txBody>
      </p:sp>
      <p:sp>
        <p:nvSpPr>
          <p:cNvPr id="3" name="幻灯片编号占位符 2"/>
          <p:cNvSpPr txBox="1">
            <a:spLocks/>
          </p:cNvSpPr>
          <p:nvPr/>
        </p:nvSpPr>
        <p:spPr>
          <a:xfrm>
            <a:off x="8316416" y="4828104"/>
            <a:ext cx="396000" cy="216000"/>
          </a:xfrm>
          <a:prstGeom prst="rect">
            <a:avLst/>
          </a:prstGeom>
        </p:spPr>
        <p:txBody>
          <a:bodyPr/>
          <a:lstStyle>
            <a:defPPr>
              <a:defRPr lang="zh-CN"/>
            </a:defPPr>
            <a:lvl1pPr marL="0" algn="l" defTabSz="685097" rtl="0" eaLnBrk="1" latinLnBrk="0" hangingPunct="1">
              <a:defRPr sz="1400" kern="1200">
                <a:solidFill>
                  <a:schemeClr val="tx1"/>
                </a:solidFill>
                <a:latin typeface="+mn-lt"/>
                <a:ea typeface="+mn-ea"/>
                <a:cs typeface="+mn-cs"/>
              </a:defRPr>
            </a:lvl1pPr>
            <a:lvl2pPr marL="342866" algn="l" defTabSz="685097" rtl="0" eaLnBrk="1" latinLnBrk="0" hangingPunct="1">
              <a:defRPr sz="1400" kern="1200">
                <a:solidFill>
                  <a:schemeClr val="tx1"/>
                </a:solidFill>
                <a:latin typeface="+mn-lt"/>
                <a:ea typeface="+mn-ea"/>
                <a:cs typeface="+mn-cs"/>
              </a:defRPr>
            </a:lvl2pPr>
            <a:lvl3pPr marL="685732" algn="l" defTabSz="685097" rtl="0" eaLnBrk="1" latinLnBrk="0" hangingPunct="1">
              <a:defRPr sz="1400" kern="1200">
                <a:solidFill>
                  <a:schemeClr val="tx1"/>
                </a:solidFill>
                <a:latin typeface="+mn-lt"/>
                <a:ea typeface="+mn-ea"/>
                <a:cs typeface="+mn-cs"/>
              </a:defRPr>
            </a:lvl3pPr>
            <a:lvl4pPr marL="1028598" algn="l" defTabSz="685097" rtl="0" eaLnBrk="1" latinLnBrk="0" hangingPunct="1">
              <a:defRPr sz="1400" kern="1200">
                <a:solidFill>
                  <a:schemeClr val="tx1"/>
                </a:solidFill>
                <a:latin typeface="+mn-lt"/>
                <a:ea typeface="+mn-ea"/>
                <a:cs typeface="+mn-cs"/>
              </a:defRPr>
            </a:lvl4pPr>
            <a:lvl5pPr marL="1371464" algn="l" defTabSz="685097" rtl="0" eaLnBrk="1" latinLnBrk="0" hangingPunct="1">
              <a:defRPr sz="1400" kern="1200">
                <a:solidFill>
                  <a:schemeClr val="tx1"/>
                </a:solidFill>
                <a:latin typeface="+mn-lt"/>
                <a:ea typeface="+mn-ea"/>
                <a:cs typeface="+mn-cs"/>
              </a:defRPr>
            </a:lvl5pPr>
            <a:lvl6pPr marL="1714331" algn="l" defTabSz="685097" rtl="0" eaLnBrk="1" latinLnBrk="0" hangingPunct="1">
              <a:defRPr sz="1400" kern="1200">
                <a:solidFill>
                  <a:schemeClr val="tx1"/>
                </a:solidFill>
                <a:latin typeface="+mn-lt"/>
                <a:ea typeface="+mn-ea"/>
                <a:cs typeface="+mn-cs"/>
              </a:defRPr>
            </a:lvl6pPr>
            <a:lvl7pPr marL="2057195" algn="l" defTabSz="685097" rtl="0" eaLnBrk="1" latinLnBrk="0" hangingPunct="1">
              <a:defRPr sz="1400" kern="1200">
                <a:solidFill>
                  <a:schemeClr val="tx1"/>
                </a:solidFill>
                <a:latin typeface="+mn-lt"/>
                <a:ea typeface="+mn-ea"/>
                <a:cs typeface="+mn-cs"/>
              </a:defRPr>
            </a:lvl7pPr>
            <a:lvl8pPr marL="2400060" algn="l" defTabSz="685097" rtl="0" eaLnBrk="1" latinLnBrk="0" hangingPunct="1">
              <a:defRPr sz="1400" kern="1200">
                <a:solidFill>
                  <a:schemeClr val="tx1"/>
                </a:solidFill>
                <a:latin typeface="+mn-lt"/>
                <a:ea typeface="+mn-ea"/>
                <a:cs typeface="+mn-cs"/>
              </a:defRPr>
            </a:lvl8pPr>
            <a:lvl9pPr marL="2742926" algn="l" defTabSz="685097" rtl="0" eaLnBrk="1" latinLnBrk="0" hangingPunct="1">
              <a:defRPr sz="1400" kern="1200">
                <a:solidFill>
                  <a:schemeClr val="tx1"/>
                </a:solidFill>
                <a:latin typeface="+mn-lt"/>
                <a:ea typeface="+mn-ea"/>
                <a:cs typeface="+mn-cs"/>
              </a:defRPr>
            </a:lvl9pPr>
          </a:lstStyle>
          <a:p>
            <a:pPr fontAlgn="base">
              <a:spcBef>
                <a:spcPct val="0"/>
              </a:spcBef>
              <a:spcAft>
                <a:spcPct val="0"/>
              </a:spcAft>
              <a:defRPr/>
            </a:pPr>
            <a:fld id="{03FC912D-3FE9-4018-B22A-84E35E38B07C}" type="slidenum">
              <a:rPr lang="zh-CN" altLang="en-US" sz="1200" smtClean="0">
                <a:solidFill>
                  <a:srgbClr val="000000"/>
                </a:solidFill>
                <a:latin typeface="Arial"/>
                <a:sym typeface="Arial"/>
              </a:rPr>
              <a:pPr fontAlgn="base">
                <a:spcBef>
                  <a:spcPct val="0"/>
                </a:spcBef>
                <a:spcAft>
                  <a:spcPct val="0"/>
                </a:spcAft>
                <a:defRPr/>
              </a:pPr>
              <a:t>7</a:t>
            </a:fld>
            <a:endParaRPr lang="en-US" altLang="zh-CN" sz="1200" dirty="0">
              <a:solidFill>
                <a:srgbClr val="000000"/>
              </a:solidFill>
              <a:latin typeface="Arial"/>
              <a:sym typeface="Arial"/>
            </a:endParaRPr>
          </a:p>
        </p:txBody>
      </p:sp>
      <p:sp>
        <p:nvSpPr>
          <p:cNvPr id="4" name="矩形 3"/>
          <p:cNvSpPr/>
          <p:nvPr/>
        </p:nvSpPr>
        <p:spPr>
          <a:xfrm>
            <a:off x="0" y="703087"/>
            <a:ext cx="9144000" cy="932563"/>
          </a:xfrm>
          <a:prstGeom prst="rect">
            <a:avLst/>
          </a:prstGeom>
        </p:spPr>
        <p:txBody>
          <a:bodyPr wrap="square">
            <a:spAutoFit/>
          </a:bodyPr>
          <a:lstStyle/>
          <a:p>
            <a:pPr marL="285750" indent="-285750">
              <a:lnSpc>
                <a:spcPct val="130000"/>
              </a:lnSpc>
              <a:buClr>
                <a:srgbClr val="C00000"/>
              </a:buClr>
              <a:buFont typeface="Wingdings" charset="2"/>
              <a:buChar char="n"/>
            </a:pPr>
            <a:r>
              <a:rPr lang="zh-CN" altLang="en-US" b="1" dirty="0">
                <a:solidFill>
                  <a:prstClr val="black"/>
                </a:solidFill>
                <a:latin typeface="Microsoft YaHei" charset="-122"/>
                <a:cs typeface="Microsoft YaHei" charset="-122"/>
              </a:rPr>
              <a:t>中国联通以</a:t>
            </a:r>
            <a:r>
              <a:rPr lang="en-US" altLang="zh-CN" b="1" dirty="0">
                <a:solidFill>
                  <a:prstClr val="black"/>
                </a:solidFill>
                <a:latin typeface="Microsoft YaHei" charset="-122"/>
                <a:cs typeface="Microsoft YaHei" charset="-122"/>
              </a:rPr>
              <a:t>Hadoop</a:t>
            </a:r>
            <a:r>
              <a:rPr lang="zh-CN" altLang="en-US" b="1" dirty="0">
                <a:solidFill>
                  <a:prstClr val="black"/>
                </a:solidFill>
                <a:latin typeface="Microsoft YaHei" charset="-122"/>
                <a:cs typeface="Microsoft YaHei" charset="-122"/>
              </a:rPr>
              <a:t>生态为核心，综合大数据前沿技术演进路线和自身业务特征进行联通自主大数据生态体系建设，已形成了覆盖基础资源、数据采集、数据存储、数据计算与挖掘及数据服务多个环节，具备了海量离线数据及实时化数据的接入、处理、整合及标准化服务能力的一体化、可视化、可扩展的综合型大数据平台</a:t>
            </a:r>
          </a:p>
        </p:txBody>
      </p:sp>
      <p:sp>
        <p:nvSpPr>
          <p:cNvPr id="5" name="圆角矩形 4"/>
          <p:cNvSpPr/>
          <p:nvPr/>
        </p:nvSpPr>
        <p:spPr bwMode="auto">
          <a:xfrm>
            <a:off x="419440" y="4096404"/>
            <a:ext cx="7019239" cy="726131"/>
          </a:xfrm>
          <a:prstGeom prst="roundRect">
            <a:avLst>
              <a:gd name="adj" fmla="val 2927"/>
            </a:avLst>
          </a:prstGeom>
          <a:solidFill>
            <a:srgbClr val="9981B4"/>
          </a:solidFill>
          <a:ln w="6350" cap="flat" cmpd="sng" algn="ctr">
            <a:noFill/>
            <a:prstDash val="solid"/>
            <a:round/>
            <a:headEnd type="none" w="med" len="med"/>
            <a:tailEnd type="none" w="med" len="med"/>
          </a:ln>
          <a:effectLst/>
        </p:spPr>
        <p:txBody>
          <a:bodyPr wrap="none" tIns="18000" anchor="t"/>
          <a:lstStyle/>
          <a:p>
            <a:pPr algn="ctr">
              <a:defRPr/>
            </a:pPr>
            <a:r>
              <a:rPr kumimoji="1" lang="zh-CN" altLang="en-US" sz="1050" b="1" dirty="0" smtClean="0">
                <a:solidFill>
                  <a:prstClr val="white"/>
                </a:solidFill>
                <a:latin typeface="Microsoft YaHei" charset="-122"/>
                <a:cs typeface="Microsoft YaHei" charset="-122"/>
              </a:rPr>
              <a:t>数据采集交换</a:t>
            </a:r>
            <a:endParaRPr kumimoji="1" lang="zh-CN" altLang="en-US" sz="1050" b="1" dirty="0">
              <a:solidFill>
                <a:prstClr val="white"/>
              </a:solidFill>
              <a:latin typeface="Microsoft YaHei" charset="-122"/>
              <a:cs typeface="Microsoft YaHei" charset="-122"/>
            </a:endParaRPr>
          </a:p>
        </p:txBody>
      </p:sp>
      <p:sp>
        <p:nvSpPr>
          <p:cNvPr id="6" name="圆角矩形 74"/>
          <p:cNvSpPr>
            <a:spLocks noChangeArrowheads="1"/>
          </p:cNvSpPr>
          <p:nvPr/>
        </p:nvSpPr>
        <p:spPr bwMode="auto">
          <a:xfrm>
            <a:off x="526948" y="4319829"/>
            <a:ext cx="1329254" cy="447905"/>
          </a:xfrm>
          <a:prstGeom prst="roundRect">
            <a:avLst>
              <a:gd name="adj" fmla="val 4335"/>
            </a:avLst>
          </a:prstGeom>
          <a:solidFill>
            <a:schemeClr val="bg1"/>
          </a:solidFill>
          <a:ln w="6350">
            <a:solidFill>
              <a:schemeClr val="tx1"/>
            </a:solidFill>
            <a:prstDash val="dash"/>
            <a:round/>
            <a:headEnd/>
            <a:tailEnd/>
          </a:ln>
        </p:spPr>
        <p:txBody>
          <a:bodyPr wrap="none"/>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912813" eaLnBrk="0" fontAlgn="base" hangingPunct="0">
              <a:spcBef>
                <a:spcPct val="0"/>
              </a:spcBef>
              <a:spcAft>
                <a:spcPct val="0"/>
              </a:spcAft>
              <a:defRPr>
                <a:solidFill>
                  <a:schemeClr val="tx1"/>
                </a:solidFill>
                <a:latin typeface="Arial" charset="0"/>
                <a:ea typeface="宋体" charset="-122"/>
              </a:defRPr>
            </a:lvl6pPr>
            <a:lvl7pPr marL="2971800" indent="-228600" defTabSz="912813" eaLnBrk="0" fontAlgn="base" hangingPunct="0">
              <a:spcBef>
                <a:spcPct val="0"/>
              </a:spcBef>
              <a:spcAft>
                <a:spcPct val="0"/>
              </a:spcAft>
              <a:defRPr>
                <a:solidFill>
                  <a:schemeClr val="tx1"/>
                </a:solidFill>
                <a:latin typeface="Arial" charset="0"/>
                <a:ea typeface="宋体" charset="-122"/>
              </a:defRPr>
            </a:lvl7pPr>
            <a:lvl8pPr marL="3429000" indent="-228600" defTabSz="912813" eaLnBrk="0" fontAlgn="base" hangingPunct="0">
              <a:spcBef>
                <a:spcPct val="0"/>
              </a:spcBef>
              <a:spcAft>
                <a:spcPct val="0"/>
              </a:spcAft>
              <a:defRPr>
                <a:solidFill>
                  <a:schemeClr val="tx1"/>
                </a:solidFill>
                <a:latin typeface="Arial" charset="0"/>
                <a:ea typeface="宋体" charset="-122"/>
              </a:defRPr>
            </a:lvl8pPr>
            <a:lvl9pPr marL="3886200" indent="-228600" defTabSz="912813" eaLnBrk="0" fontAlgn="base" hangingPunct="0">
              <a:spcBef>
                <a:spcPct val="0"/>
              </a:spcBef>
              <a:spcAft>
                <a:spcPct val="0"/>
              </a:spcAft>
              <a:defRPr>
                <a:solidFill>
                  <a:schemeClr val="tx1"/>
                </a:solidFill>
                <a:latin typeface="Arial" charset="0"/>
                <a:ea typeface="宋体" charset="-122"/>
              </a:defRPr>
            </a:lvl9pPr>
          </a:lstStyle>
          <a:p>
            <a:pPr algn="ctr">
              <a:defRPr/>
            </a:pPr>
            <a:r>
              <a:rPr kumimoji="1" lang="zh-CN" altLang="en-US" sz="900">
                <a:solidFill>
                  <a:srgbClr val="505050"/>
                </a:solidFill>
                <a:latin typeface="Microsoft YaHei" charset="-122"/>
                <a:ea typeface="Microsoft YaHei" charset="-122"/>
                <a:cs typeface="Microsoft YaHei" charset="-122"/>
              </a:rPr>
              <a:t>数据库采集</a:t>
            </a:r>
          </a:p>
        </p:txBody>
      </p:sp>
      <p:sp>
        <p:nvSpPr>
          <p:cNvPr id="7" name="圆角矩形 6"/>
          <p:cNvSpPr/>
          <p:nvPr/>
        </p:nvSpPr>
        <p:spPr bwMode="auto">
          <a:xfrm>
            <a:off x="569936" y="4530856"/>
            <a:ext cx="1243283" cy="200273"/>
          </a:xfrm>
          <a:prstGeom prst="roundRect">
            <a:avLst>
              <a:gd name="adj" fmla="val 4743"/>
            </a:avLst>
          </a:prstGeom>
          <a:solidFill>
            <a:srgbClr val="30A2D4"/>
          </a:solidFill>
          <a:ln w="6350" cap="flat" cmpd="sng" algn="ctr">
            <a:noFill/>
            <a:prstDash val="solid"/>
            <a:round/>
            <a:headEnd type="none" w="med" len="med"/>
            <a:tailEnd type="none" w="med" len="med"/>
          </a:ln>
          <a:effectLst/>
        </p:spPr>
        <p:txBody>
          <a:bodyPr wrap="none" anchor="t"/>
          <a:lstStyle/>
          <a:p>
            <a:pPr algn="ctr">
              <a:defRPr/>
            </a:pPr>
            <a:r>
              <a:rPr kumimoji="1" lang="en-US" altLang="zh-CN" sz="900" dirty="0">
                <a:solidFill>
                  <a:prstClr val="white"/>
                </a:solidFill>
                <a:latin typeface="Microsoft YaHei" charset="-122"/>
                <a:cs typeface="Microsoft YaHei" charset="-122"/>
              </a:rPr>
              <a:t>DBLink</a:t>
            </a:r>
            <a:endParaRPr kumimoji="1" lang="zh-CN" altLang="en-US" sz="900" dirty="0">
              <a:solidFill>
                <a:prstClr val="white"/>
              </a:solidFill>
              <a:latin typeface="Microsoft YaHei" charset="-122"/>
              <a:cs typeface="Microsoft YaHei" charset="-122"/>
            </a:endParaRPr>
          </a:p>
        </p:txBody>
      </p:sp>
      <p:sp>
        <p:nvSpPr>
          <p:cNvPr id="8" name="圆角矩形 157"/>
          <p:cNvSpPr>
            <a:spLocks noChangeArrowheads="1"/>
          </p:cNvSpPr>
          <p:nvPr/>
        </p:nvSpPr>
        <p:spPr bwMode="auto">
          <a:xfrm>
            <a:off x="1921243" y="4319829"/>
            <a:ext cx="1329254" cy="447905"/>
          </a:xfrm>
          <a:prstGeom prst="roundRect">
            <a:avLst>
              <a:gd name="adj" fmla="val 5255"/>
            </a:avLst>
          </a:prstGeom>
          <a:solidFill>
            <a:schemeClr val="bg1"/>
          </a:solidFill>
          <a:ln w="6350">
            <a:solidFill>
              <a:schemeClr val="tx1"/>
            </a:solidFill>
            <a:prstDash val="dash"/>
            <a:round/>
            <a:headEnd/>
            <a:tailEnd/>
          </a:ln>
        </p:spPr>
        <p:txBody>
          <a:bodyPr wrap="none"/>
          <a:lstStyle/>
          <a:p>
            <a:pPr algn="ctr">
              <a:defRPr/>
            </a:pPr>
            <a:r>
              <a:rPr kumimoji="1" lang="zh-CN" altLang="en-US" sz="900">
                <a:solidFill>
                  <a:srgbClr val="505050"/>
                </a:solidFill>
                <a:latin typeface="Microsoft YaHei" charset="-122"/>
                <a:cs typeface="Microsoft YaHei" charset="-122"/>
              </a:rPr>
              <a:t>文件采集</a:t>
            </a:r>
          </a:p>
        </p:txBody>
      </p:sp>
      <p:sp>
        <p:nvSpPr>
          <p:cNvPr id="9" name="圆角矩形 8"/>
          <p:cNvSpPr/>
          <p:nvPr/>
        </p:nvSpPr>
        <p:spPr bwMode="auto">
          <a:xfrm>
            <a:off x="1964233" y="4530856"/>
            <a:ext cx="1243283" cy="200273"/>
          </a:xfrm>
          <a:prstGeom prst="roundRect">
            <a:avLst>
              <a:gd name="adj" fmla="val 4743"/>
            </a:avLst>
          </a:prstGeom>
          <a:solidFill>
            <a:srgbClr val="30A2D4"/>
          </a:solidFill>
          <a:ln w="6350" cap="flat" cmpd="sng" algn="ctr">
            <a:noFill/>
            <a:prstDash val="solid"/>
            <a:round/>
            <a:headEnd type="none" w="med" len="med"/>
            <a:tailEnd type="none" w="med" len="med"/>
          </a:ln>
          <a:effectLst/>
        </p:spPr>
        <p:txBody>
          <a:bodyPr wrap="none" anchor="t"/>
          <a:lstStyle/>
          <a:p>
            <a:pPr algn="ctr">
              <a:defRPr/>
            </a:pPr>
            <a:r>
              <a:rPr kumimoji="1" lang="en-US" altLang="zh-CN" sz="900" dirty="0">
                <a:solidFill>
                  <a:prstClr val="white"/>
                </a:solidFill>
                <a:latin typeface="Microsoft YaHei" charset="-122"/>
                <a:cs typeface="Microsoft YaHei" charset="-122"/>
              </a:rPr>
              <a:t>FTP/SFTP</a:t>
            </a:r>
            <a:endParaRPr kumimoji="1" lang="zh-CN" altLang="en-US" sz="900" dirty="0">
              <a:solidFill>
                <a:prstClr val="white"/>
              </a:solidFill>
              <a:latin typeface="Microsoft YaHei" charset="-122"/>
              <a:cs typeface="Microsoft YaHei" charset="-122"/>
            </a:endParaRPr>
          </a:p>
        </p:txBody>
      </p:sp>
      <p:sp>
        <p:nvSpPr>
          <p:cNvPr id="10" name="圆角矩形 76"/>
          <p:cNvSpPr>
            <a:spLocks noChangeArrowheads="1"/>
          </p:cNvSpPr>
          <p:nvPr/>
        </p:nvSpPr>
        <p:spPr bwMode="auto">
          <a:xfrm>
            <a:off x="3315538" y="4319829"/>
            <a:ext cx="1329254" cy="447905"/>
          </a:xfrm>
          <a:prstGeom prst="roundRect">
            <a:avLst>
              <a:gd name="adj" fmla="val 4335"/>
            </a:avLst>
          </a:prstGeom>
          <a:solidFill>
            <a:schemeClr val="bg1"/>
          </a:solidFill>
          <a:ln w="6350">
            <a:solidFill>
              <a:schemeClr val="tx1"/>
            </a:solidFill>
            <a:prstDash val="dash"/>
            <a:round/>
            <a:headEnd/>
            <a:tailEnd/>
          </a:ln>
        </p:spPr>
        <p:txBody>
          <a:bodyPr wrap="none"/>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912813" eaLnBrk="0" fontAlgn="base" hangingPunct="0">
              <a:spcBef>
                <a:spcPct val="0"/>
              </a:spcBef>
              <a:spcAft>
                <a:spcPct val="0"/>
              </a:spcAft>
              <a:defRPr>
                <a:solidFill>
                  <a:schemeClr val="tx1"/>
                </a:solidFill>
                <a:latin typeface="Arial" charset="0"/>
                <a:ea typeface="宋体" charset="-122"/>
              </a:defRPr>
            </a:lvl6pPr>
            <a:lvl7pPr marL="2971800" indent="-228600" defTabSz="912813" eaLnBrk="0" fontAlgn="base" hangingPunct="0">
              <a:spcBef>
                <a:spcPct val="0"/>
              </a:spcBef>
              <a:spcAft>
                <a:spcPct val="0"/>
              </a:spcAft>
              <a:defRPr>
                <a:solidFill>
                  <a:schemeClr val="tx1"/>
                </a:solidFill>
                <a:latin typeface="Arial" charset="0"/>
                <a:ea typeface="宋体" charset="-122"/>
              </a:defRPr>
            </a:lvl7pPr>
            <a:lvl8pPr marL="3429000" indent="-228600" defTabSz="912813" eaLnBrk="0" fontAlgn="base" hangingPunct="0">
              <a:spcBef>
                <a:spcPct val="0"/>
              </a:spcBef>
              <a:spcAft>
                <a:spcPct val="0"/>
              </a:spcAft>
              <a:defRPr>
                <a:solidFill>
                  <a:schemeClr val="tx1"/>
                </a:solidFill>
                <a:latin typeface="Arial" charset="0"/>
                <a:ea typeface="宋体" charset="-122"/>
              </a:defRPr>
            </a:lvl8pPr>
            <a:lvl9pPr marL="3886200" indent="-228600" defTabSz="912813" eaLnBrk="0" fontAlgn="base" hangingPunct="0">
              <a:spcBef>
                <a:spcPct val="0"/>
              </a:spcBef>
              <a:spcAft>
                <a:spcPct val="0"/>
              </a:spcAft>
              <a:defRPr>
                <a:solidFill>
                  <a:schemeClr val="tx1"/>
                </a:solidFill>
                <a:latin typeface="Arial" charset="0"/>
                <a:ea typeface="宋体" charset="-122"/>
              </a:defRPr>
            </a:lvl9pPr>
          </a:lstStyle>
          <a:p>
            <a:pPr algn="ctr">
              <a:defRPr/>
            </a:pPr>
            <a:r>
              <a:rPr kumimoji="1" lang="zh-CN" altLang="en-US" sz="900">
                <a:solidFill>
                  <a:srgbClr val="505050"/>
                </a:solidFill>
                <a:latin typeface="Microsoft YaHei" charset="-122"/>
                <a:ea typeface="Microsoft YaHei" charset="-122"/>
                <a:cs typeface="Microsoft YaHei" charset="-122"/>
              </a:rPr>
              <a:t>网页爬取</a:t>
            </a:r>
          </a:p>
        </p:txBody>
      </p:sp>
      <p:sp>
        <p:nvSpPr>
          <p:cNvPr id="11" name="圆角矩形 10"/>
          <p:cNvSpPr/>
          <p:nvPr/>
        </p:nvSpPr>
        <p:spPr bwMode="auto">
          <a:xfrm>
            <a:off x="3358530" y="4530856"/>
            <a:ext cx="1243283" cy="200273"/>
          </a:xfrm>
          <a:prstGeom prst="roundRect">
            <a:avLst>
              <a:gd name="adj" fmla="val 4743"/>
            </a:avLst>
          </a:prstGeom>
          <a:solidFill>
            <a:srgbClr val="30A2D4"/>
          </a:solidFill>
          <a:ln w="6350" cap="flat" cmpd="sng" algn="ctr">
            <a:noFill/>
            <a:prstDash val="solid"/>
            <a:round/>
            <a:headEnd type="none" w="med" len="med"/>
            <a:tailEnd type="none" w="med" len="med"/>
          </a:ln>
          <a:effectLst/>
        </p:spPr>
        <p:txBody>
          <a:bodyPr wrap="none" anchor="t"/>
          <a:lstStyle/>
          <a:p>
            <a:pPr algn="ctr">
              <a:defRPr/>
            </a:pPr>
            <a:r>
              <a:rPr kumimoji="1" lang="zh-CN" altLang="en-US" sz="900" dirty="0">
                <a:solidFill>
                  <a:prstClr val="white"/>
                </a:solidFill>
                <a:latin typeface="Microsoft YaHei" charset="-122"/>
                <a:cs typeface="Microsoft YaHei" charset="-122"/>
              </a:rPr>
              <a:t>爬虫</a:t>
            </a:r>
          </a:p>
        </p:txBody>
      </p:sp>
      <p:sp>
        <p:nvSpPr>
          <p:cNvPr id="12" name="圆角矩形 188"/>
          <p:cNvSpPr>
            <a:spLocks noChangeArrowheads="1"/>
          </p:cNvSpPr>
          <p:nvPr/>
        </p:nvSpPr>
        <p:spPr bwMode="auto">
          <a:xfrm>
            <a:off x="4709841" y="4319829"/>
            <a:ext cx="1342303" cy="447905"/>
          </a:xfrm>
          <a:prstGeom prst="roundRect">
            <a:avLst>
              <a:gd name="adj" fmla="val 4335"/>
            </a:avLst>
          </a:prstGeom>
          <a:solidFill>
            <a:schemeClr val="bg1"/>
          </a:solidFill>
          <a:ln w="6350">
            <a:solidFill>
              <a:schemeClr val="tx1"/>
            </a:solidFill>
            <a:prstDash val="dash"/>
            <a:round/>
            <a:headEnd/>
            <a:tailEnd/>
          </a:ln>
        </p:spPr>
        <p:txBody>
          <a:bodyPr wrap="none"/>
          <a:lstStyle/>
          <a:p>
            <a:pPr algn="ctr">
              <a:defRPr/>
            </a:pPr>
            <a:r>
              <a:rPr kumimoji="1" lang="zh-CN" altLang="en-US" sz="900">
                <a:solidFill>
                  <a:srgbClr val="505050"/>
                </a:solidFill>
                <a:latin typeface="Microsoft YaHei" charset="-122"/>
                <a:cs typeface="Microsoft YaHei" charset="-122"/>
              </a:rPr>
              <a:t>消息队列</a:t>
            </a:r>
          </a:p>
        </p:txBody>
      </p:sp>
      <p:sp>
        <p:nvSpPr>
          <p:cNvPr id="13" name="圆角矩形 12"/>
          <p:cNvSpPr/>
          <p:nvPr/>
        </p:nvSpPr>
        <p:spPr bwMode="auto">
          <a:xfrm>
            <a:off x="4823011" y="4530856"/>
            <a:ext cx="1117730" cy="200273"/>
          </a:xfrm>
          <a:prstGeom prst="roundRect">
            <a:avLst>
              <a:gd name="adj" fmla="val 4743"/>
            </a:avLst>
          </a:prstGeom>
          <a:solidFill>
            <a:srgbClr val="30A2D4"/>
          </a:solidFill>
          <a:ln w="6350" cap="flat" cmpd="sng" algn="ctr">
            <a:noFill/>
            <a:prstDash val="solid"/>
            <a:round/>
            <a:headEnd type="none" w="med" len="med"/>
            <a:tailEnd type="none" w="med" len="med"/>
          </a:ln>
          <a:effectLst/>
        </p:spPr>
        <p:txBody>
          <a:bodyPr wrap="none" anchor="t"/>
          <a:lstStyle/>
          <a:p>
            <a:pPr algn="ctr">
              <a:defRPr/>
            </a:pPr>
            <a:r>
              <a:rPr kumimoji="1" lang="en-US" altLang="zh-CN" sz="900" dirty="0">
                <a:solidFill>
                  <a:prstClr val="white"/>
                </a:solidFill>
                <a:latin typeface="Microsoft YaHei" charset="-122"/>
                <a:cs typeface="Microsoft YaHei" charset="-122"/>
              </a:rPr>
              <a:t>Kafka</a:t>
            </a:r>
            <a:endParaRPr kumimoji="1" lang="zh-CN" altLang="en-US" sz="900" dirty="0">
              <a:solidFill>
                <a:prstClr val="white"/>
              </a:solidFill>
              <a:latin typeface="Microsoft YaHei" charset="-122"/>
              <a:cs typeface="Microsoft YaHei" charset="-122"/>
            </a:endParaRPr>
          </a:p>
        </p:txBody>
      </p:sp>
      <p:sp>
        <p:nvSpPr>
          <p:cNvPr id="14" name="圆角矩形 13"/>
          <p:cNvSpPr/>
          <p:nvPr/>
        </p:nvSpPr>
        <p:spPr bwMode="auto">
          <a:xfrm>
            <a:off x="419438" y="3385664"/>
            <a:ext cx="7038172" cy="670200"/>
          </a:xfrm>
          <a:prstGeom prst="roundRect">
            <a:avLst>
              <a:gd name="adj" fmla="val 3431"/>
            </a:avLst>
          </a:prstGeom>
          <a:solidFill>
            <a:srgbClr val="12BB9A"/>
          </a:solidFill>
          <a:ln w="6350" cap="flat" cmpd="sng" algn="ctr">
            <a:noFill/>
            <a:prstDash val="solid"/>
            <a:round/>
            <a:headEnd type="none" w="med" len="med"/>
            <a:tailEnd type="none" w="med" len="med"/>
          </a:ln>
          <a:effectLst/>
        </p:spPr>
        <p:txBody>
          <a:bodyPr wrap="none" tIns="18000" anchor="t"/>
          <a:lstStyle/>
          <a:p>
            <a:pPr algn="ctr">
              <a:defRPr/>
            </a:pPr>
            <a:r>
              <a:rPr kumimoji="1" lang="zh-CN" altLang="en-US" sz="1050" b="1">
                <a:solidFill>
                  <a:prstClr val="white"/>
                </a:solidFill>
                <a:latin typeface="Microsoft YaHei" charset="-122"/>
                <a:cs typeface="Microsoft YaHei" charset="-122"/>
              </a:rPr>
              <a:t>数据存储</a:t>
            </a:r>
          </a:p>
        </p:txBody>
      </p:sp>
      <p:sp>
        <p:nvSpPr>
          <p:cNvPr id="15" name="圆角矩形 14"/>
          <p:cNvSpPr/>
          <p:nvPr/>
        </p:nvSpPr>
        <p:spPr bwMode="auto">
          <a:xfrm>
            <a:off x="419441" y="2108769"/>
            <a:ext cx="7038172" cy="1239719"/>
          </a:xfrm>
          <a:prstGeom prst="roundRect">
            <a:avLst>
              <a:gd name="adj" fmla="val 2351"/>
            </a:avLst>
          </a:prstGeom>
          <a:solidFill>
            <a:srgbClr val="E46B6D"/>
          </a:solidFill>
          <a:ln w="6350" cap="flat" cmpd="sng" algn="ctr">
            <a:noFill/>
            <a:prstDash val="solid"/>
            <a:round/>
            <a:headEnd type="none" w="med" len="med"/>
            <a:tailEnd type="none" w="med" len="med"/>
          </a:ln>
          <a:effectLst/>
        </p:spPr>
        <p:txBody>
          <a:bodyPr wrap="none" tIns="18000" anchor="t"/>
          <a:lstStyle/>
          <a:p>
            <a:pPr algn="ctr">
              <a:defRPr/>
            </a:pPr>
            <a:r>
              <a:rPr kumimoji="1" lang="zh-CN" altLang="en-US" sz="1050" b="1">
                <a:solidFill>
                  <a:prstClr val="white"/>
                </a:solidFill>
                <a:latin typeface="Microsoft YaHei" charset="-122"/>
                <a:cs typeface="Microsoft YaHei" charset="-122"/>
              </a:rPr>
              <a:t>数据计算</a:t>
            </a:r>
          </a:p>
        </p:txBody>
      </p:sp>
      <p:sp>
        <p:nvSpPr>
          <p:cNvPr id="16" name="圆角矩形 98"/>
          <p:cNvSpPr>
            <a:spLocks noChangeArrowheads="1"/>
          </p:cNvSpPr>
          <p:nvPr/>
        </p:nvSpPr>
        <p:spPr bwMode="auto">
          <a:xfrm>
            <a:off x="475444" y="2294667"/>
            <a:ext cx="780052" cy="1025477"/>
          </a:xfrm>
          <a:prstGeom prst="roundRect">
            <a:avLst>
              <a:gd name="adj" fmla="val 6176"/>
            </a:avLst>
          </a:prstGeom>
          <a:solidFill>
            <a:schemeClr val="bg1"/>
          </a:solidFill>
          <a:ln w="6350">
            <a:solidFill>
              <a:schemeClr val="tx1"/>
            </a:solidFill>
            <a:prstDash val="dash"/>
            <a:round/>
            <a:headEnd/>
            <a:tailEnd/>
          </a:ln>
        </p:spPr>
        <p:txBody>
          <a:bodyPr wrap="none"/>
          <a:lstStyle/>
          <a:p>
            <a:pPr algn="ctr"/>
            <a:r>
              <a:rPr kumimoji="1" lang="zh-CN" altLang="en-US" sz="900" dirty="0" smtClean="0">
                <a:solidFill>
                  <a:srgbClr val="505050"/>
                </a:solidFill>
                <a:latin typeface="Microsoft YaHei" charset="-122"/>
                <a:cs typeface="Microsoft YaHei" charset="-122"/>
              </a:rPr>
              <a:t>批量计算</a:t>
            </a:r>
            <a:endParaRPr kumimoji="1" lang="zh-CN" altLang="en-US" sz="900" dirty="0">
              <a:solidFill>
                <a:srgbClr val="505050"/>
              </a:solidFill>
              <a:latin typeface="Microsoft YaHei" charset="-122"/>
              <a:cs typeface="Microsoft YaHei" charset="-122"/>
            </a:endParaRPr>
          </a:p>
        </p:txBody>
      </p:sp>
      <p:sp>
        <p:nvSpPr>
          <p:cNvPr id="17" name="圆角矩形 16"/>
          <p:cNvSpPr/>
          <p:nvPr/>
        </p:nvSpPr>
        <p:spPr bwMode="auto">
          <a:xfrm>
            <a:off x="517902" y="2541442"/>
            <a:ext cx="695135" cy="739940"/>
          </a:xfrm>
          <a:prstGeom prst="roundRect">
            <a:avLst>
              <a:gd name="adj" fmla="val 4743"/>
            </a:avLst>
          </a:prstGeom>
          <a:solidFill>
            <a:srgbClr val="30A2D4"/>
          </a:solidFill>
          <a:ln w="6350" cap="flat" cmpd="sng" algn="ctr">
            <a:noFill/>
            <a:prstDash val="solid"/>
            <a:round/>
            <a:headEnd type="none" w="med" len="med"/>
            <a:tailEnd type="none" w="med" len="med"/>
          </a:ln>
          <a:effectLst/>
        </p:spPr>
        <p:txBody>
          <a:bodyPr wrap="none" anchor="ctr"/>
          <a:lstStyle/>
          <a:p>
            <a:pPr algn="ctr"/>
            <a:r>
              <a:rPr kumimoji="1" lang="en-US" altLang="zh-CN" sz="1000" dirty="0">
                <a:solidFill>
                  <a:prstClr val="white"/>
                </a:solidFill>
                <a:latin typeface="Microsoft YaHei" charset="-122"/>
                <a:cs typeface="Microsoft YaHei" charset="-122"/>
              </a:rPr>
              <a:t>Oracle</a:t>
            </a:r>
            <a:endParaRPr kumimoji="1" lang="zh-CN" altLang="en-US" sz="1000" dirty="0">
              <a:solidFill>
                <a:prstClr val="white"/>
              </a:solidFill>
              <a:latin typeface="Microsoft YaHei" charset="-122"/>
              <a:cs typeface="Microsoft YaHei" charset="-122"/>
            </a:endParaRPr>
          </a:p>
        </p:txBody>
      </p:sp>
      <p:sp>
        <p:nvSpPr>
          <p:cNvPr id="18" name="圆角矩形 96"/>
          <p:cNvSpPr>
            <a:spLocks noChangeArrowheads="1"/>
          </p:cNvSpPr>
          <p:nvPr/>
        </p:nvSpPr>
        <p:spPr bwMode="auto">
          <a:xfrm>
            <a:off x="4088928" y="2636673"/>
            <a:ext cx="1351543" cy="683471"/>
          </a:xfrm>
          <a:prstGeom prst="roundRect">
            <a:avLst>
              <a:gd name="adj" fmla="val 1768"/>
            </a:avLst>
          </a:prstGeom>
          <a:solidFill>
            <a:schemeClr val="bg1"/>
          </a:solidFill>
          <a:ln w="6350">
            <a:solidFill>
              <a:schemeClr val="tx1"/>
            </a:solidFill>
            <a:prstDash val="dash"/>
            <a:round/>
            <a:headEnd/>
            <a:tailEnd/>
          </a:ln>
        </p:spPr>
        <p:txBody>
          <a:bodyPr wrap="none" tIns="36000"/>
          <a:lstStyle/>
          <a:p>
            <a:pPr algn="ctr"/>
            <a:r>
              <a:rPr kumimoji="1" lang="zh-CN" altLang="en-US" sz="900" dirty="0">
                <a:solidFill>
                  <a:srgbClr val="505050"/>
                </a:solidFill>
                <a:latin typeface="Microsoft YaHei" charset="-122"/>
                <a:cs typeface="Microsoft YaHei" charset="-122"/>
              </a:rPr>
              <a:t>实时处理</a:t>
            </a:r>
          </a:p>
        </p:txBody>
      </p:sp>
      <p:grpSp>
        <p:nvGrpSpPr>
          <p:cNvPr id="19" name="组 18"/>
          <p:cNvGrpSpPr/>
          <p:nvPr/>
        </p:nvGrpSpPr>
        <p:grpSpPr>
          <a:xfrm>
            <a:off x="4123050" y="2818734"/>
            <a:ext cx="1283298" cy="450472"/>
            <a:chOff x="4113974" y="2818734"/>
            <a:chExt cx="1283298" cy="450472"/>
          </a:xfrm>
        </p:grpSpPr>
        <p:sp>
          <p:nvSpPr>
            <p:cNvPr id="20" name="圆角矩形 19"/>
            <p:cNvSpPr/>
            <p:nvPr/>
          </p:nvSpPr>
          <p:spPr bwMode="auto">
            <a:xfrm>
              <a:off x="4113974" y="2818734"/>
              <a:ext cx="792000" cy="450472"/>
            </a:xfrm>
            <a:prstGeom prst="roundRect">
              <a:avLst>
                <a:gd name="adj" fmla="val 4743"/>
              </a:avLst>
            </a:prstGeom>
            <a:solidFill>
              <a:srgbClr val="30A2D4"/>
            </a:solidFill>
            <a:ln w="6350" cap="flat" cmpd="sng" algn="ctr">
              <a:noFill/>
              <a:prstDash val="solid"/>
              <a:round/>
              <a:headEnd type="none" w="med" len="med"/>
              <a:tailEnd type="none" w="med" len="med"/>
            </a:ln>
            <a:effectLst/>
          </p:spPr>
          <p:txBody>
            <a:bodyPr wrap="none" anchor="ctr"/>
            <a:lstStyle/>
            <a:p>
              <a:pPr algn="ctr"/>
              <a:r>
                <a:rPr kumimoji="1" lang="en-US" altLang="zh-CN" sz="1000" dirty="0">
                  <a:solidFill>
                    <a:prstClr val="white"/>
                  </a:solidFill>
                  <a:latin typeface="Microsoft YaHei" charset="-122"/>
                  <a:cs typeface="Microsoft YaHei" charset="-122"/>
                </a:rPr>
                <a:t>Spark</a:t>
              </a:r>
            </a:p>
            <a:p>
              <a:pPr algn="ctr"/>
              <a:r>
                <a:rPr kumimoji="1" lang="en-US" altLang="zh-CN" sz="1000" dirty="0">
                  <a:solidFill>
                    <a:prstClr val="white"/>
                  </a:solidFill>
                  <a:latin typeface="Microsoft YaHei" charset="-122"/>
                  <a:cs typeface="Microsoft YaHei" charset="-122"/>
                </a:rPr>
                <a:t>Streaming</a:t>
              </a:r>
              <a:endParaRPr kumimoji="1" lang="zh-CN" altLang="en-US" sz="1000" dirty="0">
                <a:solidFill>
                  <a:prstClr val="white"/>
                </a:solidFill>
                <a:latin typeface="Microsoft YaHei" charset="-122"/>
                <a:cs typeface="Microsoft YaHei" charset="-122"/>
              </a:endParaRPr>
            </a:p>
          </p:txBody>
        </p:sp>
        <p:sp>
          <p:nvSpPr>
            <p:cNvPr id="21" name="圆角矩形 20"/>
            <p:cNvSpPr/>
            <p:nvPr/>
          </p:nvSpPr>
          <p:spPr bwMode="auto">
            <a:xfrm>
              <a:off x="4926426" y="2818734"/>
              <a:ext cx="470846" cy="450472"/>
            </a:xfrm>
            <a:prstGeom prst="roundRect">
              <a:avLst>
                <a:gd name="adj" fmla="val 4743"/>
              </a:avLst>
            </a:prstGeom>
            <a:solidFill>
              <a:srgbClr val="30A2D4"/>
            </a:solidFill>
            <a:ln w="6350" cap="flat" cmpd="sng" algn="ctr">
              <a:noFill/>
              <a:prstDash val="solid"/>
              <a:round/>
              <a:headEnd type="none" w="med" len="med"/>
              <a:tailEnd type="none" w="med" len="med"/>
            </a:ln>
            <a:effectLst/>
          </p:spPr>
          <p:txBody>
            <a:bodyPr wrap="none" anchor="ctr"/>
            <a:lstStyle/>
            <a:p>
              <a:pPr algn="ctr"/>
              <a:r>
                <a:rPr kumimoji="1" lang="en-US" altLang="zh-CN" sz="1000" dirty="0">
                  <a:solidFill>
                    <a:prstClr val="white"/>
                  </a:solidFill>
                  <a:latin typeface="Microsoft YaHei" charset="-122"/>
                  <a:cs typeface="Microsoft YaHei" charset="-122"/>
                </a:rPr>
                <a:t>Storm</a:t>
              </a:r>
              <a:endParaRPr kumimoji="1" lang="zh-CN" altLang="en-US" sz="1000" dirty="0">
                <a:solidFill>
                  <a:prstClr val="white"/>
                </a:solidFill>
                <a:latin typeface="Microsoft YaHei" charset="-122"/>
                <a:cs typeface="Microsoft YaHei" charset="-122"/>
              </a:endParaRPr>
            </a:p>
          </p:txBody>
        </p:sp>
      </p:grpSp>
      <p:sp>
        <p:nvSpPr>
          <p:cNvPr id="22" name="圆角矩形 96"/>
          <p:cNvSpPr>
            <a:spLocks noChangeArrowheads="1"/>
          </p:cNvSpPr>
          <p:nvPr/>
        </p:nvSpPr>
        <p:spPr bwMode="auto">
          <a:xfrm>
            <a:off x="6501350" y="2294662"/>
            <a:ext cx="881324" cy="1025478"/>
          </a:xfrm>
          <a:prstGeom prst="roundRect">
            <a:avLst>
              <a:gd name="adj" fmla="val 3897"/>
            </a:avLst>
          </a:prstGeom>
          <a:solidFill>
            <a:schemeClr val="bg1"/>
          </a:solidFill>
          <a:ln w="6350">
            <a:solidFill>
              <a:schemeClr val="tx1"/>
            </a:solidFill>
            <a:prstDash val="dash"/>
            <a:round/>
            <a:headEnd/>
            <a:tailEnd/>
          </a:ln>
        </p:spPr>
        <p:txBody>
          <a:bodyPr wrap="none"/>
          <a:lstStyle/>
          <a:p>
            <a:pPr algn="ctr"/>
            <a:r>
              <a:rPr kumimoji="1" lang="zh-CN" altLang="en-US" sz="900">
                <a:solidFill>
                  <a:srgbClr val="505050"/>
                </a:solidFill>
                <a:latin typeface="Microsoft YaHei" charset="-122"/>
                <a:cs typeface="Microsoft YaHei" charset="-122"/>
              </a:rPr>
              <a:t>海量查询</a:t>
            </a:r>
          </a:p>
        </p:txBody>
      </p:sp>
      <p:sp>
        <p:nvSpPr>
          <p:cNvPr id="23" name="圆角矩形 22"/>
          <p:cNvSpPr/>
          <p:nvPr/>
        </p:nvSpPr>
        <p:spPr bwMode="auto">
          <a:xfrm>
            <a:off x="6548670" y="2972572"/>
            <a:ext cx="786684" cy="307175"/>
          </a:xfrm>
          <a:prstGeom prst="roundRect">
            <a:avLst>
              <a:gd name="adj" fmla="val 4743"/>
            </a:avLst>
          </a:prstGeom>
          <a:solidFill>
            <a:srgbClr val="30A2D4"/>
          </a:solidFill>
          <a:ln w="6350" cap="flat" cmpd="sng" algn="ctr">
            <a:noFill/>
            <a:prstDash val="solid"/>
            <a:round/>
            <a:headEnd type="none" w="med" len="med"/>
            <a:tailEnd type="none" w="med" len="med"/>
          </a:ln>
          <a:effectLst/>
        </p:spPr>
        <p:txBody>
          <a:bodyPr wrap="none" anchor="ctr"/>
          <a:lstStyle/>
          <a:p>
            <a:pPr algn="ctr"/>
            <a:r>
              <a:rPr kumimoji="1" lang="en-US" altLang="zh-CN" sz="1000" dirty="0">
                <a:solidFill>
                  <a:prstClr val="white"/>
                </a:solidFill>
                <a:latin typeface="Microsoft YaHei" charset="-122"/>
                <a:cs typeface="Microsoft YaHei" charset="-122"/>
              </a:rPr>
              <a:t>Hbase</a:t>
            </a:r>
            <a:endParaRPr kumimoji="1" lang="zh-CN" altLang="en-US" sz="1000" dirty="0">
              <a:solidFill>
                <a:prstClr val="white"/>
              </a:solidFill>
              <a:latin typeface="Microsoft YaHei" charset="-122"/>
              <a:cs typeface="Microsoft YaHei" charset="-122"/>
            </a:endParaRPr>
          </a:p>
        </p:txBody>
      </p:sp>
      <p:sp>
        <p:nvSpPr>
          <p:cNvPr id="24" name="圆角矩形 23"/>
          <p:cNvSpPr/>
          <p:nvPr/>
        </p:nvSpPr>
        <p:spPr bwMode="auto">
          <a:xfrm>
            <a:off x="6548670" y="2541444"/>
            <a:ext cx="786684" cy="405046"/>
          </a:xfrm>
          <a:prstGeom prst="roundRect">
            <a:avLst>
              <a:gd name="adj" fmla="val 4743"/>
            </a:avLst>
          </a:prstGeom>
          <a:solidFill>
            <a:srgbClr val="30A2D4"/>
          </a:solidFill>
          <a:ln w="6350" cap="flat" cmpd="sng" algn="ctr">
            <a:noFill/>
            <a:prstDash val="solid"/>
            <a:round/>
            <a:headEnd type="none" w="med" len="med"/>
            <a:tailEnd type="none" w="med" len="med"/>
          </a:ln>
          <a:effectLst/>
        </p:spPr>
        <p:txBody>
          <a:bodyPr wrap="none" anchor="ctr"/>
          <a:lstStyle/>
          <a:p>
            <a:pPr algn="ctr"/>
            <a:r>
              <a:rPr kumimoji="1" lang="en-US" altLang="zh-CN" sz="1000" dirty="0">
                <a:solidFill>
                  <a:prstClr val="white"/>
                </a:solidFill>
                <a:latin typeface="Microsoft YaHei" charset="-122"/>
                <a:cs typeface="Microsoft YaHei" charset="-122"/>
              </a:rPr>
              <a:t>Kylin</a:t>
            </a:r>
            <a:endParaRPr kumimoji="1" lang="zh-CN" altLang="en-US" sz="1000" dirty="0">
              <a:solidFill>
                <a:prstClr val="white"/>
              </a:solidFill>
              <a:latin typeface="Microsoft YaHei" charset="-122"/>
              <a:cs typeface="Microsoft YaHei" charset="-122"/>
            </a:endParaRPr>
          </a:p>
        </p:txBody>
      </p:sp>
      <p:sp>
        <p:nvSpPr>
          <p:cNvPr id="25" name="圆角矩形 100"/>
          <p:cNvSpPr>
            <a:spLocks noChangeArrowheads="1"/>
          </p:cNvSpPr>
          <p:nvPr/>
        </p:nvSpPr>
        <p:spPr bwMode="auto">
          <a:xfrm>
            <a:off x="1311988" y="2636622"/>
            <a:ext cx="2742270" cy="682966"/>
          </a:xfrm>
          <a:prstGeom prst="roundRect">
            <a:avLst>
              <a:gd name="adj" fmla="val 3897"/>
            </a:avLst>
          </a:prstGeom>
          <a:solidFill>
            <a:schemeClr val="bg1"/>
          </a:solidFill>
          <a:ln w="6350">
            <a:solidFill>
              <a:schemeClr val="tx1"/>
            </a:solidFill>
            <a:prstDash val="dash"/>
            <a:round/>
            <a:headEnd/>
            <a:tailEnd/>
          </a:ln>
        </p:spPr>
        <p:txBody>
          <a:bodyPr wrap="none" tIns="36000"/>
          <a:lstStyle/>
          <a:p>
            <a:pPr algn="ctr"/>
            <a:r>
              <a:rPr kumimoji="1" lang="zh-CN" altLang="en-US" sz="900">
                <a:solidFill>
                  <a:srgbClr val="505050"/>
                </a:solidFill>
                <a:latin typeface="Microsoft YaHei" charset="-122"/>
                <a:cs typeface="Microsoft YaHei" charset="-122"/>
              </a:rPr>
              <a:t>海量离线计算</a:t>
            </a:r>
          </a:p>
        </p:txBody>
      </p:sp>
      <p:grpSp>
        <p:nvGrpSpPr>
          <p:cNvPr id="26" name="组 25"/>
          <p:cNvGrpSpPr/>
          <p:nvPr/>
        </p:nvGrpSpPr>
        <p:grpSpPr>
          <a:xfrm>
            <a:off x="1377202" y="2819158"/>
            <a:ext cx="2642908" cy="449633"/>
            <a:chOff x="1377202" y="2634768"/>
            <a:chExt cx="2642908" cy="634019"/>
          </a:xfrm>
        </p:grpSpPr>
        <p:sp>
          <p:nvSpPr>
            <p:cNvPr id="27" name="圆角矩形 26"/>
            <p:cNvSpPr/>
            <p:nvPr/>
          </p:nvSpPr>
          <p:spPr bwMode="auto">
            <a:xfrm>
              <a:off x="1377202" y="2980974"/>
              <a:ext cx="2051804" cy="287813"/>
            </a:xfrm>
            <a:prstGeom prst="roundRect">
              <a:avLst>
                <a:gd name="adj" fmla="val 4743"/>
              </a:avLst>
            </a:prstGeom>
            <a:solidFill>
              <a:srgbClr val="30A2D4"/>
            </a:solidFill>
            <a:ln w="6350" cap="flat" cmpd="sng" algn="ctr">
              <a:noFill/>
              <a:prstDash val="solid"/>
              <a:round/>
              <a:headEnd type="none" w="med" len="med"/>
              <a:tailEnd type="none" w="med" len="med"/>
            </a:ln>
            <a:effectLst/>
          </p:spPr>
          <p:txBody>
            <a:bodyPr wrap="none" anchor="ctr"/>
            <a:lstStyle/>
            <a:p>
              <a:pPr algn="ctr"/>
              <a:r>
                <a:rPr kumimoji="1" lang="en-US" altLang="zh-CN" sz="1000">
                  <a:solidFill>
                    <a:prstClr val="white"/>
                  </a:solidFill>
                  <a:latin typeface="Microsoft YaHei" charset="-122"/>
                  <a:cs typeface="Microsoft YaHei" charset="-122"/>
                </a:rPr>
                <a:t>MapReduce</a:t>
              </a:r>
              <a:endParaRPr kumimoji="1" lang="zh-CN" altLang="en-US" sz="1000">
                <a:solidFill>
                  <a:prstClr val="white"/>
                </a:solidFill>
                <a:latin typeface="Microsoft YaHei" charset="-122"/>
                <a:cs typeface="Microsoft YaHei" charset="-122"/>
              </a:endParaRPr>
            </a:p>
          </p:txBody>
        </p:sp>
        <p:sp>
          <p:nvSpPr>
            <p:cNvPr id="28" name="圆角矩形 27"/>
            <p:cNvSpPr/>
            <p:nvPr/>
          </p:nvSpPr>
          <p:spPr bwMode="auto">
            <a:xfrm>
              <a:off x="1377202" y="2634768"/>
              <a:ext cx="1468791" cy="304742"/>
            </a:xfrm>
            <a:prstGeom prst="roundRect">
              <a:avLst>
                <a:gd name="adj" fmla="val 4743"/>
              </a:avLst>
            </a:prstGeom>
            <a:solidFill>
              <a:srgbClr val="30A2D4"/>
            </a:solidFill>
            <a:ln w="6350" cap="flat" cmpd="sng" algn="ctr">
              <a:noFill/>
              <a:prstDash val="solid"/>
              <a:round/>
              <a:headEnd type="none" w="med" len="med"/>
              <a:tailEnd type="none" w="med" len="med"/>
            </a:ln>
            <a:effectLst/>
          </p:spPr>
          <p:txBody>
            <a:bodyPr wrap="none" anchor="ctr"/>
            <a:lstStyle/>
            <a:p>
              <a:pPr algn="ctr"/>
              <a:r>
                <a:rPr kumimoji="1" lang="en-US" altLang="zh-CN" sz="1000" dirty="0">
                  <a:solidFill>
                    <a:prstClr val="white"/>
                  </a:solidFill>
                  <a:latin typeface="Microsoft YaHei" charset="-122"/>
                  <a:cs typeface="Microsoft YaHei" charset="-122"/>
                </a:rPr>
                <a:t>Hive</a:t>
              </a:r>
              <a:endParaRPr kumimoji="1" lang="zh-CN" altLang="en-US" sz="1000" dirty="0">
                <a:solidFill>
                  <a:prstClr val="white"/>
                </a:solidFill>
                <a:latin typeface="Microsoft YaHei" charset="-122"/>
                <a:cs typeface="Microsoft YaHei" charset="-122"/>
              </a:endParaRPr>
            </a:p>
          </p:txBody>
        </p:sp>
        <p:sp>
          <p:nvSpPr>
            <p:cNvPr id="29" name="圆角矩形 28"/>
            <p:cNvSpPr/>
            <p:nvPr/>
          </p:nvSpPr>
          <p:spPr bwMode="auto">
            <a:xfrm>
              <a:off x="2877859" y="2634768"/>
              <a:ext cx="551147" cy="305975"/>
            </a:xfrm>
            <a:prstGeom prst="roundRect">
              <a:avLst>
                <a:gd name="adj" fmla="val 4743"/>
              </a:avLst>
            </a:prstGeom>
            <a:solidFill>
              <a:srgbClr val="30A2D4"/>
            </a:solidFill>
            <a:ln w="6350" cap="flat" cmpd="sng" algn="ctr">
              <a:noFill/>
              <a:prstDash val="solid"/>
              <a:round/>
              <a:headEnd type="none" w="med" len="med"/>
              <a:tailEnd type="none" w="med" len="med"/>
            </a:ln>
            <a:effectLst/>
          </p:spPr>
          <p:txBody>
            <a:bodyPr wrap="none" anchor="ctr"/>
            <a:lstStyle/>
            <a:p>
              <a:pPr algn="ctr"/>
              <a:r>
                <a:rPr kumimoji="1" lang="en-US" altLang="zh-CN" sz="1000">
                  <a:solidFill>
                    <a:prstClr val="white"/>
                  </a:solidFill>
                  <a:latin typeface="Microsoft YaHei" charset="-122"/>
                  <a:cs typeface="Microsoft YaHei" charset="-122"/>
                </a:rPr>
                <a:t>Pig</a:t>
              </a:r>
              <a:endParaRPr kumimoji="1" lang="zh-CN" altLang="en-US" sz="1000">
                <a:solidFill>
                  <a:prstClr val="white"/>
                </a:solidFill>
                <a:latin typeface="Microsoft YaHei" charset="-122"/>
                <a:cs typeface="Microsoft YaHei" charset="-122"/>
              </a:endParaRPr>
            </a:p>
          </p:txBody>
        </p:sp>
        <p:sp>
          <p:nvSpPr>
            <p:cNvPr id="30" name="圆角矩形 29"/>
            <p:cNvSpPr/>
            <p:nvPr/>
          </p:nvSpPr>
          <p:spPr bwMode="auto">
            <a:xfrm>
              <a:off x="3452803" y="2634768"/>
              <a:ext cx="567307" cy="634019"/>
            </a:xfrm>
            <a:prstGeom prst="roundRect">
              <a:avLst>
                <a:gd name="adj" fmla="val 4743"/>
              </a:avLst>
            </a:prstGeom>
            <a:solidFill>
              <a:srgbClr val="30A2D4"/>
            </a:solidFill>
            <a:ln w="6350" cap="flat" cmpd="sng" algn="ctr">
              <a:noFill/>
              <a:prstDash val="solid"/>
              <a:round/>
              <a:headEnd type="none" w="med" len="med"/>
              <a:tailEnd type="none" w="med" len="med"/>
            </a:ln>
            <a:effectLst/>
          </p:spPr>
          <p:txBody>
            <a:bodyPr wrap="none" anchor="ctr"/>
            <a:lstStyle/>
            <a:p>
              <a:pPr algn="ctr"/>
              <a:r>
                <a:rPr kumimoji="1" lang="en-US" altLang="zh-CN" sz="1000">
                  <a:solidFill>
                    <a:prstClr val="white"/>
                  </a:solidFill>
                  <a:latin typeface="Microsoft YaHei" charset="-122"/>
                  <a:cs typeface="Microsoft YaHei" charset="-122"/>
                </a:rPr>
                <a:t>Spark</a:t>
              </a:r>
              <a:endParaRPr kumimoji="1" lang="zh-CN" altLang="en-US" sz="1000">
                <a:solidFill>
                  <a:prstClr val="white"/>
                </a:solidFill>
                <a:latin typeface="Microsoft YaHei" charset="-122"/>
                <a:cs typeface="Microsoft YaHei" charset="-122"/>
              </a:endParaRPr>
            </a:p>
          </p:txBody>
        </p:sp>
      </p:grpSp>
      <p:sp>
        <p:nvSpPr>
          <p:cNvPr id="31" name="圆角矩形 30"/>
          <p:cNvSpPr/>
          <p:nvPr/>
        </p:nvSpPr>
        <p:spPr bwMode="auto">
          <a:xfrm>
            <a:off x="419441" y="1608878"/>
            <a:ext cx="7038172" cy="462360"/>
          </a:xfrm>
          <a:prstGeom prst="roundRect">
            <a:avLst>
              <a:gd name="adj" fmla="val 9893"/>
            </a:avLst>
          </a:prstGeom>
          <a:solidFill>
            <a:schemeClr val="accent5"/>
          </a:solidFill>
          <a:ln w="6350" cap="flat" cmpd="sng" algn="ctr">
            <a:noFill/>
            <a:prstDash val="solid"/>
            <a:round/>
            <a:headEnd type="none" w="med" len="med"/>
            <a:tailEnd type="none" w="med" len="med"/>
          </a:ln>
          <a:effectLst/>
        </p:spPr>
        <p:txBody>
          <a:bodyPr wrap="none" tIns="18000" anchor="t"/>
          <a:lstStyle/>
          <a:p>
            <a:pPr algn="ctr">
              <a:defRPr/>
            </a:pPr>
            <a:r>
              <a:rPr kumimoji="1" lang="zh-CN" altLang="en-US" sz="1050" b="1">
                <a:solidFill>
                  <a:prstClr val="white"/>
                </a:solidFill>
                <a:latin typeface="Microsoft YaHei" charset="-122"/>
                <a:cs typeface="Microsoft YaHei" charset="-122"/>
              </a:rPr>
              <a:t>数据服务</a:t>
            </a:r>
          </a:p>
        </p:txBody>
      </p:sp>
      <p:sp>
        <p:nvSpPr>
          <p:cNvPr id="32" name="圆角矩形 98"/>
          <p:cNvSpPr>
            <a:spLocks noChangeArrowheads="1"/>
          </p:cNvSpPr>
          <p:nvPr/>
        </p:nvSpPr>
        <p:spPr bwMode="auto">
          <a:xfrm>
            <a:off x="575137" y="1822045"/>
            <a:ext cx="2063698" cy="223400"/>
          </a:xfrm>
          <a:prstGeom prst="roundRect">
            <a:avLst>
              <a:gd name="adj" fmla="val 6176"/>
            </a:avLst>
          </a:prstGeom>
          <a:solidFill>
            <a:schemeClr val="bg1"/>
          </a:solidFill>
          <a:ln w="6350" cap="flat" cmpd="sng" algn="ctr">
            <a:noFill/>
            <a:prstDash val="solid"/>
            <a:round/>
            <a:headEnd type="none" w="med" len="med"/>
            <a:tailEnd type="none" w="med" len="med"/>
          </a:ln>
          <a:effectLst/>
        </p:spPr>
        <p:txBody>
          <a:bodyPr wrap="none" anchor="ctr"/>
          <a:lstStyle/>
          <a:p>
            <a:pPr algn="ctr">
              <a:defRPr/>
            </a:pPr>
            <a:r>
              <a:rPr kumimoji="1" lang="en-US" altLang="zh-CN" sz="900">
                <a:solidFill>
                  <a:prstClr val="black"/>
                </a:solidFill>
                <a:latin typeface="Microsoft YaHei" charset="-122"/>
                <a:cs typeface="Microsoft YaHei" charset="-122"/>
              </a:rPr>
              <a:t>FTP/SFTP</a:t>
            </a:r>
            <a:endParaRPr kumimoji="1" lang="zh-CN" altLang="en-US" sz="900">
              <a:solidFill>
                <a:prstClr val="black"/>
              </a:solidFill>
              <a:latin typeface="Microsoft YaHei" charset="-122"/>
              <a:cs typeface="Microsoft YaHei" charset="-122"/>
            </a:endParaRPr>
          </a:p>
        </p:txBody>
      </p:sp>
      <p:sp>
        <p:nvSpPr>
          <p:cNvPr id="33" name="圆角矩形 98"/>
          <p:cNvSpPr>
            <a:spLocks noChangeArrowheads="1"/>
          </p:cNvSpPr>
          <p:nvPr/>
        </p:nvSpPr>
        <p:spPr bwMode="auto">
          <a:xfrm>
            <a:off x="2902416" y="1822045"/>
            <a:ext cx="2063698" cy="223400"/>
          </a:xfrm>
          <a:prstGeom prst="roundRect">
            <a:avLst>
              <a:gd name="adj" fmla="val 6176"/>
            </a:avLst>
          </a:prstGeom>
          <a:solidFill>
            <a:schemeClr val="bg1"/>
          </a:solidFill>
          <a:ln w="6350" cap="flat" cmpd="sng" algn="ctr">
            <a:noFill/>
            <a:prstDash val="solid"/>
            <a:round/>
            <a:headEnd type="none" w="med" len="med"/>
            <a:tailEnd type="none" w="med" len="med"/>
          </a:ln>
          <a:effectLst/>
        </p:spPr>
        <p:txBody>
          <a:bodyPr wrap="none" anchor="ctr"/>
          <a:lstStyle/>
          <a:p>
            <a:pPr algn="ctr">
              <a:defRPr/>
            </a:pPr>
            <a:r>
              <a:rPr kumimoji="1" lang="en-US" altLang="zh-CN" sz="900">
                <a:solidFill>
                  <a:prstClr val="black"/>
                </a:solidFill>
                <a:latin typeface="Microsoft YaHei" charset="-122"/>
                <a:cs typeface="Microsoft YaHei" charset="-122"/>
              </a:rPr>
              <a:t>Kafka</a:t>
            </a:r>
            <a:endParaRPr kumimoji="1" lang="zh-CN" altLang="en-US" sz="900">
              <a:solidFill>
                <a:prstClr val="black"/>
              </a:solidFill>
              <a:latin typeface="Microsoft YaHei" charset="-122"/>
              <a:cs typeface="Microsoft YaHei" charset="-122"/>
            </a:endParaRPr>
          </a:p>
        </p:txBody>
      </p:sp>
      <p:sp>
        <p:nvSpPr>
          <p:cNvPr id="34" name="圆角矩形 98"/>
          <p:cNvSpPr>
            <a:spLocks noChangeArrowheads="1"/>
          </p:cNvSpPr>
          <p:nvPr/>
        </p:nvSpPr>
        <p:spPr bwMode="auto">
          <a:xfrm>
            <a:off x="5229695" y="1822045"/>
            <a:ext cx="2063698" cy="223400"/>
          </a:xfrm>
          <a:prstGeom prst="roundRect">
            <a:avLst>
              <a:gd name="adj" fmla="val 6176"/>
            </a:avLst>
          </a:prstGeom>
          <a:solidFill>
            <a:schemeClr val="bg1"/>
          </a:solidFill>
          <a:ln w="6350" cap="flat" cmpd="sng" algn="ctr">
            <a:noFill/>
            <a:prstDash val="solid"/>
            <a:round/>
            <a:headEnd type="none" w="med" len="med"/>
            <a:tailEnd type="none" w="med" len="med"/>
          </a:ln>
          <a:effectLst/>
        </p:spPr>
        <p:txBody>
          <a:bodyPr wrap="none" anchor="ctr"/>
          <a:lstStyle/>
          <a:p>
            <a:pPr algn="ctr">
              <a:defRPr/>
            </a:pPr>
            <a:r>
              <a:rPr kumimoji="1" lang="en-US" altLang="zh-CN" sz="900">
                <a:solidFill>
                  <a:prstClr val="black"/>
                </a:solidFill>
                <a:latin typeface="Microsoft YaHei" charset="-122"/>
                <a:cs typeface="Microsoft YaHei" charset="-122"/>
              </a:rPr>
              <a:t>API</a:t>
            </a:r>
            <a:endParaRPr kumimoji="1" lang="zh-CN" altLang="en-US" sz="900">
              <a:solidFill>
                <a:prstClr val="black"/>
              </a:solidFill>
              <a:latin typeface="Microsoft YaHei" charset="-122"/>
              <a:cs typeface="Microsoft YaHei" charset="-122"/>
            </a:endParaRPr>
          </a:p>
        </p:txBody>
      </p:sp>
      <p:grpSp>
        <p:nvGrpSpPr>
          <p:cNvPr id="35" name="组 34"/>
          <p:cNvGrpSpPr/>
          <p:nvPr/>
        </p:nvGrpSpPr>
        <p:grpSpPr>
          <a:xfrm>
            <a:off x="8032931" y="1608878"/>
            <a:ext cx="691639" cy="3222225"/>
            <a:chOff x="8032923" y="1731429"/>
            <a:chExt cx="691639" cy="3099674"/>
          </a:xfrm>
        </p:grpSpPr>
        <p:sp>
          <p:nvSpPr>
            <p:cNvPr id="36" name="圆角矩形 35"/>
            <p:cNvSpPr/>
            <p:nvPr/>
          </p:nvSpPr>
          <p:spPr bwMode="auto">
            <a:xfrm>
              <a:off x="8032923" y="1731429"/>
              <a:ext cx="691639" cy="3099674"/>
            </a:xfrm>
            <a:prstGeom prst="roundRect">
              <a:avLst>
                <a:gd name="adj" fmla="val 5147"/>
              </a:avLst>
            </a:prstGeom>
            <a:solidFill>
              <a:schemeClr val="accent3">
                <a:lumMod val="60000"/>
                <a:lumOff val="40000"/>
              </a:schemeClr>
            </a:solidFill>
            <a:ln w="6350" cap="flat" cmpd="sng" algn="ctr">
              <a:noFill/>
              <a:prstDash val="solid"/>
              <a:round/>
              <a:headEnd type="none" w="med" len="med"/>
              <a:tailEnd type="none" w="med" len="med"/>
            </a:ln>
            <a:effectLst/>
          </p:spPr>
          <p:txBody>
            <a:bodyPr wrap="none" anchor="t"/>
            <a:lstStyle/>
            <a:p>
              <a:pPr algn="ctr">
                <a:defRPr/>
              </a:pPr>
              <a:r>
                <a:rPr kumimoji="1" lang="zh-CN" altLang="en-US" sz="900" dirty="0">
                  <a:solidFill>
                    <a:srgbClr val="9BBB59">
                      <a:lumMod val="50000"/>
                    </a:srgbClr>
                  </a:solidFill>
                  <a:latin typeface="Microsoft YaHei" charset="-122"/>
                  <a:cs typeface="Microsoft YaHei" charset="-122"/>
                </a:rPr>
                <a:t>数据</a:t>
              </a:r>
              <a:endParaRPr kumimoji="1" lang="en-US" altLang="zh-CN" sz="900" dirty="0">
                <a:solidFill>
                  <a:srgbClr val="9BBB59">
                    <a:lumMod val="50000"/>
                  </a:srgbClr>
                </a:solidFill>
                <a:latin typeface="Microsoft YaHei" charset="-122"/>
                <a:cs typeface="Microsoft YaHei" charset="-122"/>
              </a:endParaRPr>
            </a:p>
            <a:p>
              <a:pPr algn="ctr">
                <a:defRPr/>
              </a:pPr>
              <a:r>
                <a:rPr kumimoji="1" lang="zh-CN" altLang="en-US" sz="900" dirty="0">
                  <a:solidFill>
                    <a:srgbClr val="9BBB59">
                      <a:lumMod val="50000"/>
                    </a:srgbClr>
                  </a:solidFill>
                  <a:latin typeface="Microsoft YaHei" charset="-122"/>
                  <a:cs typeface="Microsoft YaHei" charset="-122"/>
                </a:rPr>
                <a:t>管理</a:t>
              </a:r>
            </a:p>
          </p:txBody>
        </p:sp>
        <p:sp>
          <p:nvSpPr>
            <p:cNvPr id="37" name="圆角矩形 36"/>
            <p:cNvSpPr/>
            <p:nvPr/>
          </p:nvSpPr>
          <p:spPr bwMode="auto">
            <a:xfrm>
              <a:off x="8124594" y="2119631"/>
              <a:ext cx="508297" cy="573393"/>
            </a:xfrm>
            <a:prstGeom prst="roundRect">
              <a:avLst>
                <a:gd name="adj" fmla="val 4743"/>
              </a:avLst>
            </a:prstGeom>
            <a:solidFill>
              <a:schemeClr val="bg1"/>
            </a:solidFill>
            <a:ln w="6350" cap="flat" cmpd="sng" algn="ctr">
              <a:noFill/>
              <a:prstDash val="solid"/>
              <a:round/>
              <a:headEnd type="none" w="med" len="med"/>
              <a:tailEnd type="none" w="med" len="med"/>
            </a:ln>
            <a:effectLst/>
          </p:spPr>
          <p:txBody>
            <a:bodyPr wrap="none" anchor="ctr"/>
            <a:lstStyle/>
            <a:p>
              <a:pPr algn="ctr" defTabSz="914243">
                <a:defRPr/>
              </a:pPr>
              <a:r>
                <a:rPr kumimoji="1" lang="zh-CN" altLang="en-US" sz="900" kern="0" dirty="0">
                  <a:solidFill>
                    <a:prstClr val="black">
                      <a:lumMod val="65000"/>
                      <a:lumOff val="35000"/>
                    </a:prstClr>
                  </a:solidFill>
                  <a:latin typeface="Microsoft YaHei" charset="-122"/>
                  <a:cs typeface="Microsoft YaHei" charset="-122"/>
                </a:rPr>
                <a:t>元</a:t>
              </a:r>
              <a:endParaRPr kumimoji="1" lang="en-US" altLang="zh-CN" sz="900" kern="0" dirty="0">
                <a:solidFill>
                  <a:prstClr val="black">
                    <a:lumMod val="65000"/>
                    <a:lumOff val="35000"/>
                  </a:prstClr>
                </a:solidFill>
                <a:latin typeface="Microsoft YaHei" charset="-122"/>
                <a:cs typeface="Microsoft YaHei" charset="-122"/>
              </a:endParaRPr>
            </a:p>
            <a:p>
              <a:pPr algn="ctr" defTabSz="914243">
                <a:defRPr/>
              </a:pPr>
              <a:r>
                <a:rPr kumimoji="1" lang="zh-CN" altLang="en-US" sz="900" kern="0" dirty="0">
                  <a:solidFill>
                    <a:prstClr val="black">
                      <a:lumMod val="65000"/>
                      <a:lumOff val="35000"/>
                    </a:prstClr>
                  </a:solidFill>
                  <a:latin typeface="Microsoft YaHei" charset="-122"/>
                  <a:cs typeface="Microsoft YaHei" charset="-122"/>
                </a:rPr>
                <a:t>数据</a:t>
              </a:r>
            </a:p>
          </p:txBody>
        </p:sp>
        <p:sp>
          <p:nvSpPr>
            <p:cNvPr id="38" name="圆角矩形 37"/>
            <p:cNvSpPr/>
            <p:nvPr/>
          </p:nvSpPr>
          <p:spPr bwMode="auto">
            <a:xfrm>
              <a:off x="8124594" y="2791922"/>
              <a:ext cx="508297" cy="573393"/>
            </a:xfrm>
            <a:prstGeom prst="roundRect">
              <a:avLst>
                <a:gd name="adj" fmla="val 4743"/>
              </a:avLst>
            </a:prstGeom>
            <a:solidFill>
              <a:schemeClr val="bg1"/>
            </a:solidFill>
            <a:ln w="6350" cap="flat" cmpd="sng" algn="ctr">
              <a:noFill/>
              <a:prstDash val="solid"/>
              <a:round/>
              <a:headEnd type="none" w="med" len="med"/>
              <a:tailEnd type="none" w="med" len="med"/>
            </a:ln>
            <a:effectLst/>
          </p:spPr>
          <p:txBody>
            <a:bodyPr wrap="none" anchor="ctr"/>
            <a:lstStyle/>
            <a:p>
              <a:pPr algn="ctr" defTabSz="914243">
                <a:defRPr/>
              </a:pPr>
              <a:r>
                <a:rPr kumimoji="1" lang="zh-CN" altLang="en-US" sz="900" kern="0" dirty="0">
                  <a:solidFill>
                    <a:prstClr val="black">
                      <a:lumMod val="65000"/>
                      <a:lumOff val="35000"/>
                    </a:prstClr>
                  </a:solidFill>
                  <a:latin typeface="Microsoft YaHei" charset="-122"/>
                  <a:cs typeface="Microsoft YaHei" charset="-122"/>
                </a:rPr>
                <a:t>数据</a:t>
              </a:r>
              <a:endParaRPr kumimoji="1" lang="en-US" altLang="zh-CN" sz="900" kern="0" dirty="0">
                <a:solidFill>
                  <a:prstClr val="black">
                    <a:lumMod val="65000"/>
                    <a:lumOff val="35000"/>
                  </a:prstClr>
                </a:solidFill>
                <a:latin typeface="Microsoft YaHei" charset="-122"/>
                <a:cs typeface="Microsoft YaHei" charset="-122"/>
              </a:endParaRPr>
            </a:p>
            <a:p>
              <a:pPr algn="ctr" defTabSz="914243">
                <a:defRPr/>
              </a:pPr>
              <a:r>
                <a:rPr kumimoji="1" lang="zh-CN" altLang="en-US" sz="900" kern="0" dirty="0">
                  <a:solidFill>
                    <a:prstClr val="black">
                      <a:lumMod val="65000"/>
                      <a:lumOff val="35000"/>
                    </a:prstClr>
                  </a:solidFill>
                  <a:latin typeface="Microsoft YaHei" charset="-122"/>
                  <a:cs typeface="Microsoft YaHei" charset="-122"/>
                </a:rPr>
                <a:t>质量</a:t>
              </a:r>
            </a:p>
          </p:txBody>
        </p:sp>
        <p:sp>
          <p:nvSpPr>
            <p:cNvPr id="39" name="圆角矩形 69"/>
            <p:cNvSpPr>
              <a:spLocks noChangeArrowheads="1"/>
            </p:cNvSpPr>
            <p:nvPr/>
          </p:nvSpPr>
          <p:spPr bwMode="auto">
            <a:xfrm>
              <a:off x="8124594" y="4136505"/>
              <a:ext cx="508297" cy="573393"/>
            </a:xfrm>
            <a:prstGeom prst="roundRect">
              <a:avLst>
                <a:gd name="adj" fmla="val 4741"/>
              </a:avLst>
            </a:prstGeom>
            <a:solidFill>
              <a:schemeClr val="bg1"/>
            </a:solidFill>
            <a:ln w="6350">
              <a:noFill/>
            </a:ln>
            <a:extLst/>
          </p:spPr>
          <p:txBody>
            <a:bodyPr wrap="none"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912813" eaLnBrk="0" fontAlgn="base" hangingPunct="0">
                <a:spcBef>
                  <a:spcPct val="0"/>
                </a:spcBef>
                <a:spcAft>
                  <a:spcPct val="0"/>
                </a:spcAft>
                <a:defRPr>
                  <a:solidFill>
                    <a:schemeClr val="tx1"/>
                  </a:solidFill>
                  <a:latin typeface="Arial" charset="0"/>
                  <a:ea typeface="宋体" charset="-122"/>
                </a:defRPr>
              </a:lvl6pPr>
              <a:lvl7pPr marL="2971800" indent="-228600" defTabSz="912813" eaLnBrk="0" fontAlgn="base" hangingPunct="0">
                <a:spcBef>
                  <a:spcPct val="0"/>
                </a:spcBef>
                <a:spcAft>
                  <a:spcPct val="0"/>
                </a:spcAft>
                <a:defRPr>
                  <a:solidFill>
                    <a:schemeClr val="tx1"/>
                  </a:solidFill>
                  <a:latin typeface="Arial" charset="0"/>
                  <a:ea typeface="宋体" charset="-122"/>
                </a:defRPr>
              </a:lvl7pPr>
              <a:lvl8pPr marL="3429000" indent="-228600" defTabSz="912813" eaLnBrk="0" fontAlgn="base" hangingPunct="0">
                <a:spcBef>
                  <a:spcPct val="0"/>
                </a:spcBef>
                <a:spcAft>
                  <a:spcPct val="0"/>
                </a:spcAft>
                <a:defRPr>
                  <a:solidFill>
                    <a:schemeClr val="tx1"/>
                  </a:solidFill>
                  <a:latin typeface="Arial" charset="0"/>
                  <a:ea typeface="宋体" charset="-122"/>
                </a:defRPr>
              </a:lvl8pPr>
              <a:lvl9pPr marL="3886200" indent="-228600" defTabSz="912813" eaLnBrk="0" fontAlgn="base" hangingPunct="0">
                <a:spcBef>
                  <a:spcPct val="0"/>
                </a:spcBef>
                <a:spcAft>
                  <a:spcPct val="0"/>
                </a:spcAft>
                <a:defRPr>
                  <a:solidFill>
                    <a:schemeClr val="tx1"/>
                  </a:solidFill>
                  <a:latin typeface="Arial" charset="0"/>
                  <a:ea typeface="宋体" charset="-122"/>
                </a:defRPr>
              </a:lvl9pPr>
            </a:lstStyle>
            <a:p>
              <a:pPr algn="ctr"/>
              <a:r>
                <a:rPr kumimoji="1" lang="zh-CN" altLang="en-US" sz="900">
                  <a:solidFill>
                    <a:prstClr val="black">
                      <a:lumMod val="65000"/>
                      <a:lumOff val="35000"/>
                    </a:prstClr>
                  </a:solidFill>
                  <a:latin typeface="Microsoft YaHei" charset="-122"/>
                  <a:ea typeface="Microsoft YaHei" charset="-122"/>
                  <a:cs typeface="Microsoft YaHei" charset="-122"/>
                </a:rPr>
                <a:t>数据</a:t>
              </a:r>
              <a:endParaRPr kumimoji="1" lang="en-US" altLang="zh-CN" sz="900">
                <a:solidFill>
                  <a:prstClr val="black">
                    <a:lumMod val="65000"/>
                    <a:lumOff val="35000"/>
                  </a:prstClr>
                </a:solidFill>
                <a:latin typeface="Microsoft YaHei" charset="-122"/>
                <a:ea typeface="Microsoft YaHei" charset="-122"/>
                <a:cs typeface="Microsoft YaHei" charset="-122"/>
              </a:endParaRPr>
            </a:p>
            <a:p>
              <a:pPr algn="ctr"/>
              <a:r>
                <a:rPr kumimoji="1" lang="zh-CN" altLang="en-US" sz="900">
                  <a:solidFill>
                    <a:prstClr val="black">
                      <a:lumMod val="65000"/>
                      <a:lumOff val="35000"/>
                    </a:prstClr>
                  </a:solidFill>
                  <a:latin typeface="Microsoft YaHei" charset="-122"/>
                  <a:ea typeface="Microsoft YaHei" charset="-122"/>
                  <a:cs typeface="Microsoft YaHei" charset="-122"/>
                </a:rPr>
                <a:t>安全</a:t>
              </a:r>
            </a:p>
          </p:txBody>
        </p:sp>
        <p:sp>
          <p:nvSpPr>
            <p:cNvPr id="40" name="圆角矩形 70"/>
            <p:cNvSpPr>
              <a:spLocks noChangeArrowheads="1"/>
            </p:cNvSpPr>
            <p:nvPr/>
          </p:nvSpPr>
          <p:spPr bwMode="auto">
            <a:xfrm>
              <a:off x="8124594" y="3464213"/>
              <a:ext cx="508297" cy="573393"/>
            </a:xfrm>
            <a:prstGeom prst="roundRect">
              <a:avLst>
                <a:gd name="adj" fmla="val 4741"/>
              </a:avLst>
            </a:prstGeom>
            <a:solidFill>
              <a:schemeClr val="bg1"/>
            </a:solidFill>
            <a:ln w="6350">
              <a:noFill/>
            </a:ln>
            <a:extLst/>
          </p:spPr>
          <p:txBody>
            <a:bodyPr wrap="none"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912813" eaLnBrk="0" fontAlgn="base" hangingPunct="0">
                <a:spcBef>
                  <a:spcPct val="0"/>
                </a:spcBef>
                <a:spcAft>
                  <a:spcPct val="0"/>
                </a:spcAft>
                <a:defRPr>
                  <a:solidFill>
                    <a:schemeClr val="tx1"/>
                  </a:solidFill>
                  <a:latin typeface="Arial" charset="0"/>
                  <a:ea typeface="宋体" charset="-122"/>
                </a:defRPr>
              </a:lvl6pPr>
              <a:lvl7pPr marL="2971800" indent="-228600" defTabSz="912813" eaLnBrk="0" fontAlgn="base" hangingPunct="0">
                <a:spcBef>
                  <a:spcPct val="0"/>
                </a:spcBef>
                <a:spcAft>
                  <a:spcPct val="0"/>
                </a:spcAft>
                <a:defRPr>
                  <a:solidFill>
                    <a:schemeClr val="tx1"/>
                  </a:solidFill>
                  <a:latin typeface="Arial" charset="0"/>
                  <a:ea typeface="宋体" charset="-122"/>
                </a:defRPr>
              </a:lvl7pPr>
              <a:lvl8pPr marL="3429000" indent="-228600" defTabSz="912813" eaLnBrk="0" fontAlgn="base" hangingPunct="0">
                <a:spcBef>
                  <a:spcPct val="0"/>
                </a:spcBef>
                <a:spcAft>
                  <a:spcPct val="0"/>
                </a:spcAft>
                <a:defRPr>
                  <a:solidFill>
                    <a:schemeClr val="tx1"/>
                  </a:solidFill>
                  <a:latin typeface="Arial" charset="0"/>
                  <a:ea typeface="宋体" charset="-122"/>
                </a:defRPr>
              </a:lvl8pPr>
              <a:lvl9pPr marL="3886200" indent="-228600" defTabSz="912813" eaLnBrk="0" fontAlgn="base" hangingPunct="0">
                <a:spcBef>
                  <a:spcPct val="0"/>
                </a:spcBef>
                <a:spcAft>
                  <a:spcPct val="0"/>
                </a:spcAft>
                <a:defRPr>
                  <a:solidFill>
                    <a:schemeClr val="tx1"/>
                  </a:solidFill>
                  <a:latin typeface="Arial" charset="0"/>
                  <a:ea typeface="宋体" charset="-122"/>
                </a:defRPr>
              </a:lvl9pPr>
            </a:lstStyle>
            <a:p>
              <a:pPr algn="ctr"/>
              <a:r>
                <a:rPr kumimoji="1" lang="zh-CN" altLang="en-US" sz="900">
                  <a:solidFill>
                    <a:prstClr val="black">
                      <a:lumMod val="65000"/>
                      <a:lumOff val="35000"/>
                    </a:prstClr>
                  </a:solidFill>
                  <a:latin typeface="Microsoft YaHei" charset="-122"/>
                  <a:ea typeface="Microsoft YaHei" charset="-122"/>
                  <a:cs typeface="Microsoft YaHei" charset="-122"/>
                </a:rPr>
                <a:t>数据</a:t>
              </a:r>
              <a:endParaRPr kumimoji="1" lang="en-US" altLang="zh-CN" sz="900">
                <a:solidFill>
                  <a:prstClr val="black">
                    <a:lumMod val="65000"/>
                    <a:lumOff val="35000"/>
                  </a:prstClr>
                </a:solidFill>
                <a:latin typeface="Microsoft YaHei" charset="-122"/>
                <a:ea typeface="Microsoft YaHei" charset="-122"/>
                <a:cs typeface="Microsoft YaHei" charset="-122"/>
              </a:endParaRPr>
            </a:p>
            <a:p>
              <a:pPr algn="ctr"/>
              <a:r>
                <a:rPr kumimoji="1" lang="zh-CN" altLang="en-US" sz="900">
                  <a:solidFill>
                    <a:prstClr val="black">
                      <a:lumMod val="65000"/>
                      <a:lumOff val="35000"/>
                    </a:prstClr>
                  </a:solidFill>
                  <a:latin typeface="Microsoft YaHei" charset="-122"/>
                  <a:ea typeface="Microsoft YaHei" charset="-122"/>
                  <a:cs typeface="Microsoft YaHei" charset="-122"/>
                </a:rPr>
                <a:t>生命</a:t>
              </a:r>
              <a:endParaRPr kumimoji="1" lang="en-US" altLang="zh-CN" sz="900">
                <a:solidFill>
                  <a:prstClr val="black">
                    <a:lumMod val="65000"/>
                    <a:lumOff val="35000"/>
                  </a:prstClr>
                </a:solidFill>
                <a:latin typeface="Microsoft YaHei" charset="-122"/>
                <a:ea typeface="Microsoft YaHei" charset="-122"/>
                <a:cs typeface="Microsoft YaHei" charset="-122"/>
              </a:endParaRPr>
            </a:p>
            <a:p>
              <a:pPr algn="ctr"/>
              <a:r>
                <a:rPr kumimoji="1" lang="zh-CN" altLang="en-US" sz="900">
                  <a:solidFill>
                    <a:prstClr val="black">
                      <a:lumMod val="65000"/>
                      <a:lumOff val="35000"/>
                    </a:prstClr>
                  </a:solidFill>
                  <a:latin typeface="Microsoft YaHei" charset="-122"/>
                  <a:ea typeface="Microsoft YaHei" charset="-122"/>
                  <a:cs typeface="Microsoft YaHei" charset="-122"/>
                </a:rPr>
                <a:t>周期</a:t>
              </a:r>
            </a:p>
          </p:txBody>
        </p:sp>
      </p:grpSp>
      <p:sp>
        <p:nvSpPr>
          <p:cNvPr id="41" name="圆角矩形 40"/>
          <p:cNvSpPr/>
          <p:nvPr/>
        </p:nvSpPr>
        <p:spPr bwMode="auto">
          <a:xfrm>
            <a:off x="7532155" y="1608878"/>
            <a:ext cx="449192" cy="3222225"/>
          </a:xfrm>
          <a:prstGeom prst="roundRect">
            <a:avLst>
              <a:gd name="adj" fmla="val 9893"/>
            </a:avLst>
          </a:prstGeom>
          <a:solidFill>
            <a:schemeClr val="accent3">
              <a:lumMod val="60000"/>
              <a:lumOff val="40000"/>
            </a:schemeClr>
          </a:solidFill>
          <a:ln w="6350" cap="flat" cmpd="sng" algn="ctr">
            <a:noFill/>
            <a:prstDash val="solid"/>
            <a:round/>
            <a:headEnd type="none" w="med" len="med"/>
            <a:tailEnd type="none" w="med" len="med"/>
          </a:ln>
          <a:effectLst/>
        </p:spPr>
        <p:txBody>
          <a:bodyPr wrap="none" anchor="ctr"/>
          <a:lstStyle/>
          <a:p>
            <a:pPr algn="ctr">
              <a:defRPr/>
            </a:pPr>
            <a:r>
              <a:rPr kumimoji="1" lang="zh-CN" altLang="en-US" sz="900" dirty="0" smtClean="0">
                <a:solidFill>
                  <a:srgbClr val="9BBB59">
                    <a:lumMod val="50000"/>
                  </a:srgbClr>
                </a:solidFill>
                <a:latin typeface="Microsoft YaHei" charset="-122"/>
                <a:cs typeface="Microsoft YaHei" charset="-122"/>
              </a:rPr>
              <a:t>统一</a:t>
            </a:r>
            <a:endParaRPr kumimoji="1" lang="en-US" altLang="zh-CN" sz="900" dirty="0" smtClean="0">
              <a:solidFill>
                <a:srgbClr val="9BBB59">
                  <a:lumMod val="50000"/>
                </a:srgbClr>
              </a:solidFill>
              <a:latin typeface="Microsoft YaHei" charset="-122"/>
              <a:cs typeface="Microsoft YaHei" charset="-122"/>
            </a:endParaRPr>
          </a:p>
          <a:p>
            <a:pPr algn="ctr">
              <a:defRPr/>
            </a:pPr>
            <a:r>
              <a:rPr kumimoji="1" lang="zh-CN" altLang="en-US" sz="900" dirty="0" smtClean="0">
                <a:solidFill>
                  <a:srgbClr val="9BBB59">
                    <a:lumMod val="50000"/>
                  </a:srgbClr>
                </a:solidFill>
                <a:latin typeface="Microsoft YaHei" charset="-122"/>
                <a:cs typeface="Microsoft YaHei" charset="-122"/>
              </a:rPr>
              <a:t>调度</a:t>
            </a:r>
            <a:endParaRPr kumimoji="1" lang="en-US" altLang="zh-CN" sz="900" dirty="0" smtClean="0">
              <a:solidFill>
                <a:srgbClr val="9BBB59">
                  <a:lumMod val="50000"/>
                </a:srgbClr>
              </a:solidFill>
              <a:latin typeface="Microsoft YaHei" charset="-122"/>
              <a:cs typeface="Microsoft YaHei" charset="-122"/>
            </a:endParaRPr>
          </a:p>
        </p:txBody>
      </p:sp>
      <p:sp>
        <p:nvSpPr>
          <p:cNvPr id="42" name="圆角矩形 81"/>
          <p:cNvSpPr>
            <a:spLocks noChangeArrowheads="1"/>
          </p:cNvSpPr>
          <p:nvPr/>
        </p:nvSpPr>
        <p:spPr bwMode="auto">
          <a:xfrm>
            <a:off x="517902" y="3580859"/>
            <a:ext cx="1811702" cy="446800"/>
          </a:xfrm>
          <a:prstGeom prst="roundRect">
            <a:avLst>
              <a:gd name="adj" fmla="val 6176"/>
            </a:avLst>
          </a:prstGeom>
          <a:solidFill>
            <a:schemeClr val="bg1"/>
          </a:solidFill>
          <a:ln w="6350">
            <a:solidFill>
              <a:schemeClr val="tx1"/>
            </a:solidFill>
            <a:prstDash val="dash"/>
            <a:round/>
            <a:headEnd/>
            <a:tailEnd/>
          </a:ln>
        </p:spPr>
        <p:txBody>
          <a:bodyPr wrap="none"/>
          <a:lstStyle/>
          <a:p>
            <a:pPr algn="ctr"/>
            <a:r>
              <a:rPr kumimoji="1" lang="en-US" altLang="zh-CN" sz="900">
                <a:solidFill>
                  <a:srgbClr val="505050"/>
                </a:solidFill>
                <a:latin typeface="Microsoft YaHei" charset="-122"/>
                <a:cs typeface="Microsoft YaHei" charset="-122"/>
              </a:rPr>
              <a:t>SMP</a:t>
            </a:r>
            <a:r>
              <a:rPr kumimoji="1" lang="zh-CN" altLang="en-US" sz="900">
                <a:solidFill>
                  <a:srgbClr val="505050"/>
                </a:solidFill>
                <a:latin typeface="Microsoft YaHei" charset="-122"/>
                <a:cs typeface="Microsoft YaHei" charset="-122"/>
              </a:rPr>
              <a:t>数据库</a:t>
            </a:r>
          </a:p>
        </p:txBody>
      </p:sp>
      <p:sp>
        <p:nvSpPr>
          <p:cNvPr id="43" name="圆角矩形 42"/>
          <p:cNvSpPr/>
          <p:nvPr/>
        </p:nvSpPr>
        <p:spPr bwMode="auto">
          <a:xfrm>
            <a:off x="580531" y="3779233"/>
            <a:ext cx="1686449" cy="201060"/>
          </a:xfrm>
          <a:prstGeom prst="roundRect">
            <a:avLst>
              <a:gd name="adj" fmla="val 4743"/>
            </a:avLst>
          </a:prstGeom>
          <a:solidFill>
            <a:srgbClr val="30A2D4"/>
          </a:solidFill>
          <a:ln w="6350" cap="flat" cmpd="sng" algn="ctr">
            <a:noFill/>
            <a:prstDash val="solid"/>
            <a:round/>
            <a:headEnd type="none" w="med" len="med"/>
            <a:tailEnd type="none" w="med" len="med"/>
          </a:ln>
          <a:effectLst/>
        </p:spPr>
        <p:txBody>
          <a:bodyPr wrap="none" anchor="ctr"/>
          <a:lstStyle/>
          <a:p>
            <a:pPr algn="ctr">
              <a:defRPr/>
            </a:pPr>
            <a:r>
              <a:rPr kumimoji="1" lang="en-US" altLang="zh-CN" sz="1000" dirty="0">
                <a:solidFill>
                  <a:prstClr val="white"/>
                </a:solidFill>
                <a:latin typeface="Microsoft YaHei" charset="-122"/>
                <a:cs typeface="Microsoft YaHei" charset="-122"/>
              </a:rPr>
              <a:t>Oracle</a:t>
            </a:r>
            <a:endParaRPr kumimoji="1" lang="zh-CN" altLang="en-US" sz="1000" dirty="0">
              <a:solidFill>
                <a:prstClr val="white"/>
              </a:solidFill>
              <a:latin typeface="Microsoft YaHei" charset="-122"/>
              <a:cs typeface="Microsoft YaHei" charset="-122"/>
            </a:endParaRPr>
          </a:p>
        </p:txBody>
      </p:sp>
      <p:sp>
        <p:nvSpPr>
          <p:cNvPr id="44" name="圆角矩形 88"/>
          <p:cNvSpPr>
            <a:spLocks noChangeArrowheads="1"/>
          </p:cNvSpPr>
          <p:nvPr/>
        </p:nvSpPr>
        <p:spPr bwMode="auto">
          <a:xfrm>
            <a:off x="2392230" y="3580503"/>
            <a:ext cx="2850176" cy="446800"/>
          </a:xfrm>
          <a:prstGeom prst="roundRect">
            <a:avLst>
              <a:gd name="adj" fmla="val 6176"/>
            </a:avLst>
          </a:prstGeom>
          <a:solidFill>
            <a:schemeClr val="bg1"/>
          </a:solidFill>
          <a:ln w="6350">
            <a:solidFill>
              <a:schemeClr val="tx1"/>
            </a:solidFill>
            <a:prstDash val="dash"/>
            <a:round/>
            <a:headEnd/>
            <a:tailEnd/>
          </a:ln>
        </p:spPr>
        <p:txBody>
          <a:bodyPr wrap="none"/>
          <a:lstStyle/>
          <a:p>
            <a:pPr algn="ctr"/>
            <a:r>
              <a:rPr kumimoji="1" lang="zh-CN" altLang="en-US" sz="900">
                <a:solidFill>
                  <a:srgbClr val="505050"/>
                </a:solidFill>
                <a:latin typeface="Microsoft YaHei" charset="-122"/>
                <a:cs typeface="Microsoft YaHei" charset="-122"/>
              </a:rPr>
              <a:t>分布式存储</a:t>
            </a:r>
          </a:p>
        </p:txBody>
      </p:sp>
      <p:sp>
        <p:nvSpPr>
          <p:cNvPr id="45" name="圆角矩形 44"/>
          <p:cNvSpPr/>
          <p:nvPr/>
        </p:nvSpPr>
        <p:spPr bwMode="auto">
          <a:xfrm>
            <a:off x="2466715" y="3779233"/>
            <a:ext cx="2691145" cy="201060"/>
          </a:xfrm>
          <a:prstGeom prst="roundRect">
            <a:avLst>
              <a:gd name="adj" fmla="val 4743"/>
            </a:avLst>
          </a:prstGeom>
          <a:solidFill>
            <a:srgbClr val="30A2D4"/>
          </a:solidFill>
          <a:ln w="6350" cap="flat" cmpd="sng" algn="ctr">
            <a:noFill/>
            <a:prstDash val="solid"/>
            <a:round/>
            <a:headEnd type="none" w="med" len="med"/>
            <a:tailEnd type="none" w="med" len="med"/>
          </a:ln>
          <a:effectLst/>
        </p:spPr>
        <p:txBody>
          <a:bodyPr wrap="none" anchor="ctr"/>
          <a:lstStyle/>
          <a:p>
            <a:pPr algn="ctr">
              <a:defRPr/>
            </a:pPr>
            <a:r>
              <a:rPr kumimoji="1" lang="en-US" altLang="zh-CN" sz="1000" dirty="0">
                <a:solidFill>
                  <a:prstClr val="white"/>
                </a:solidFill>
                <a:latin typeface="Microsoft YaHei" charset="-122"/>
                <a:cs typeface="Microsoft YaHei" charset="-122"/>
              </a:rPr>
              <a:t>HDFS</a:t>
            </a:r>
            <a:endParaRPr kumimoji="1" lang="zh-CN" altLang="en-US" sz="1000" dirty="0">
              <a:solidFill>
                <a:prstClr val="white"/>
              </a:solidFill>
              <a:latin typeface="Microsoft YaHei" charset="-122"/>
              <a:cs typeface="Microsoft YaHei" charset="-122"/>
            </a:endParaRPr>
          </a:p>
        </p:txBody>
      </p:sp>
      <p:sp>
        <p:nvSpPr>
          <p:cNvPr id="46" name="圆角矩形 117"/>
          <p:cNvSpPr>
            <a:spLocks noChangeArrowheads="1"/>
          </p:cNvSpPr>
          <p:nvPr/>
        </p:nvSpPr>
        <p:spPr bwMode="auto">
          <a:xfrm>
            <a:off x="5305033" y="3580503"/>
            <a:ext cx="2070688" cy="446800"/>
          </a:xfrm>
          <a:prstGeom prst="roundRect">
            <a:avLst>
              <a:gd name="adj" fmla="val 6176"/>
            </a:avLst>
          </a:prstGeom>
          <a:solidFill>
            <a:schemeClr val="bg1"/>
          </a:solidFill>
          <a:ln w="6350">
            <a:solidFill>
              <a:schemeClr val="tx1"/>
            </a:solidFill>
            <a:prstDash val="dash"/>
            <a:round/>
            <a:headEnd/>
            <a:tailEnd/>
          </a:ln>
        </p:spPr>
        <p:txBody>
          <a:bodyPr wrap="none"/>
          <a:lstStyle/>
          <a:p>
            <a:pPr algn="ctr"/>
            <a:r>
              <a:rPr kumimoji="1" lang="en-US" altLang="zh-CN" sz="900">
                <a:solidFill>
                  <a:srgbClr val="505050"/>
                </a:solidFill>
                <a:latin typeface="Microsoft YaHei" charset="-122"/>
                <a:cs typeface="Microsoft YaHei" charset="-122"/>
              </a:rPr>
              <a:t>Key-Value</a:t>
            </a:r>
            <a:r>
              <a:rPr kumimoji="1" lang="zh-CN" altLang="en-US" sz="900">
                <a:solidFill>
                  <a:srgbClr val="505050"/>
                </a:solidFill>
                <a:latin typeface="Microsoft YaHei" charset="-122"/>
                <a:cs typeface="Microsoft YaHei" charset="-122"/>
              </a:rPr>
              <a:t>数据库</a:t>
            </a:r>
          </a:p>
        </p:txBody>
      </p:sp>
      <p:sp>
        <p:nvSpPr>
          <p:cNvPr id="47" name="圆角矩形 46"/>
          <p:cNvSpPr/>
          <p:nvPr/>
        </p:nvSpPr>
        <p:spPr bwMode="auto">
          <a:xfrm>
            <a:off x="5397280" y="3779233"/>
            <a:ext cx="796063" cy="201060"/>
          </a:xfrm>
          <a:prstGeom prst="roundRect">
            <a:avLst>
              <a:gd name="adj" fmla="val 4743"/>
            </a:avLst>
          </a:prstGeom>
          <a:solidFill>
            <a:srgbClr val="30A2D4"/>
          </a:solidFill>
          <a:ln w="6350" cap="flat" cmpd="sng" algn="ctr">
            <a:noFill/>
            <a:prstDash val="solid"/>
            <a:round/>
            <a:headEnd type="none" w="med" len="med"/>
            <a:tailEnd type="none" w="med" len="med"/>
          </a:ln>
          <a:effectLst/>
        </p:spPr>
        <p:txBody>
          <a:bodyPr wrap="none" anchor="ctr"/>
          <a:lstStyle/>
          <a:p>
            <a:pPr algn="ctr"/>
            <a:r>
              <a:rPr kumimoji="1" lang="en-US" altLang="zh-CN" sz="1000">
                <a:solidFill>
                  <a:prstClr val="white"/>
                </a:solidFill>
                <a:latin typeface="Microsoft YaHei" charset="-122"/>
                <a:cs typeface="Microsoft YaHei" charset="-122"/>
              </a:rPr>
              <a:t>Redis</a:t>
            </a:r>
            <a:endParaRPr kumimoji="1" lang="zh-CN" altLang="en-US" sz="1000">
              <a:solidFill>
                <a:prstClr val="white"/>
              </a:solidFill>
              <a:latin typeface="Microsoft YaHei" charset="-122"/>
              <a:cs typeface="Microsoft YaHei" charset="-122"/>
            </a:endParaRPr>
          </a:p>
        </p:txBody>
      </p:sp>
      <p:sp>
        <p:nvSpPr>
          <p:cNvPr id="48" name="圆角矩形 47"/>
          <p:cNvSpPr/>
          <p:nvPr/>
        </p:nvSpPr>
        <p:spPr bwMode="auto">
          <a:xfrm>
            <a:off x="6296377" y="3779234"/>
            <a:ext cx="1024325" cy="201060"/>
          </a:xfrm>
          <a:prstGeom prst="roundRect">
            <a:avLst>
              <a:gd name="adj" fmla="val 4743"/>
            </a:avLst>
          </a:prstGeom>
          <a:solidFill>
            <a:srgbClr val="30A2D4"/>
          </a:solidFill>
          <a:ln w="6350" cap="flat" cmpd="sng" algn="ctr">
            <a:noFill/>
            <a:prstDash val="solid"/>
            <a:round/>
            <a:headEnd type="none" w="med" len="med"/>
            <a:tailEnd type="none" w="med" len="med"/>
          </a:ln>
          <a:effectLst/>
        </p:spPr>
        <p:txBody>
          <a:bodyPr wrap="none" anchor="ctr"/>
          <a:lstStyle/>
          <a:p>
            <a:pPr algn="ctr"/>
            <a:r>
              <a:rPr kumimoji="1" lang="en-US" altLang="zh-CN" sz="1000" dirty="0">
                <a:solidFill>
                  <a:prstClr val="white"/>
                </a:solidFill>
                <a:latin typeface="Microsoft YaHei" charset="-122"/>
                <a:cs typeface="Microsoft YaHei" charset="-122"/>
              </a:rPr>
              <a:t>Hbase</a:t>
            </a:r>
            <a:endParaRPr kumimoji="1" lang="zh-CN" altLang="en-US" sz="1000" dirty="0">
              <a:solidFill>
                <a:prstClr val="white"/>
              </a:solidFill>
              <a:latin typeface="Microsoft YaHei" charset="-122"/>
              <a:cs typeface="Microsoft YaHei" charset="-122"/>
            </a:endParaRPr>
          </a:p>
        </p:txBody>
      </p:sp>
      <p:sp>
        <p:nvSpPr>
          <p:cNvPr id="49" name="圆角矩形 48"/>
          <p:cNvSpPr/>
          <p:nvPr/>
        </p:nvSpPr>
        <p:spPr bwMode="auto">
          <a:xfrm>
            <a:off x="419440" y="4868632"/>
            <a:ext cx="8305123" cy="223400"/>
          </a:xfrm>
          <a:prstGeom prst="roundRect">
            <a:avLst>
              <a:gd name="adj" fmla="val 4743"/>
            </a:avLst>
          </a:prstGeom>
          <a:solidFill>
            <a:srgbClr val="30A2D4"/>
          </a:solidFill>
          <a:ln w="6350" cap="flat" cmpd="sng" algn="ctr">
            <a:noFill/>
            <a:prstDash val="solid"/>
            <a:round/>
            <a:headEnd type="none" w="med" len="med"/>
            <a:tailEnd type="none" w="med" len="med"/>
          </a:ln>
          <a:effectLst/>
        </p:spPr>
        <p:txBody>
          <a:bodyPr wrap="none" anchor="ctr"/>
          <a:lstStyle/>
          <a:p>
            <a:pPr>
              <a:defRPr/>
            </a:pPr>
            <a:r>
              <a:rPr kumimoji="1" lang="zh-CN" altLang="en-US" sz="900" dirty="0">
                <a:solidFill>
                  <a:prstClr val="white"/>
                </a:solidFill>
                <a:latin typeface="Microsoft YaHei" charset="-122"/>
                <a:cs typeface="Microsoft YaHei" charset="-122"/>
              </a:rPr>
              <a:t>基础资源</a:t>
            </a:r>
          </a:p>
        </p:txBody>
      </p:sp>
      <p:sp>
        <p:nvSpPr>
          <p:cNvPr id="50" name="圆角矩形 81"/>
          <p:cNvSpPr>
            <a:spLocks noChangeArrowheads="1"/>
          </p:cNvSpPr>
          <p:nvPr/>
        </p:nvSpPr>
        <p:spPr bwMode="auto">
          <a:xfrm>
            <a:off x="7297396" y="4896555"/>
            <a:ext cx="1361158" cy="167550"/>
          </a:xfrm>
          <a:prstGeom prst="roundRect">
            <a:avLst>
              <a:gd name="adj" fmla="val 6176"/>
            </a:avLst>
          </a:prstGeom>
          <a:solidFill>
            <a:schemeClr val="bg1"/>
          </a:solidFill>
          <a:ln w="6350">
            <a:solidFill>
              <a:schemeClr val="tx1"/>
            </a:solidFill>
            <a:prstDash val="dash"/>
            <a:round/>
            <a:headEnd/>
            <a:tailEnd/>
          </a:ln>
        </p:spPr>
        <p:txBody>
          <a:bodyPr wrap="none" anchor="ctr"/>
          <a:lstStyle/>
          <a:p>
            <a:pPr algn="ctr"/>
            <a:r>
              <a:rPr kumimoji="1" lang="zh-CN" altLang="en-US" sz="900">
                <a:solidFill>
                  <a:srgbClr val="505050"/>
                </a:solidFill>
                <a:latin typeface="Microsoft YaHei" charset="-122"/>
                <a:cs typeface="Microsoft YaHei" charset="-122"/>
              </a:rPr>
              <a:t>网络资源</a:t>
            </a:r>
          </a:p>
        </p:txBody>
      </p:sp>
      <p:sp>
        <p:nvSpPr>
          <p:cNvPr id="51" name="圆角矩形 81"/>
          <p:cNvSpPr>
            <a:spLocks noChangeArrowheads="1"/>
          </p:cNvSpPr>
          <p:nvPr/>
        </p:nvSpPr>
        <p:spPr bwMode="auto">
          <a:xfrm>
            <a:off x="1054975" y="4896555"/>
            <a:ext cx="4637497" cy="167550"/>
          </a:xfrm>
          <a:prstGeom prst="roundRect">
            <a:avLst>
              <a:gd name="adj" fmla="val 6176"/>
            </a:avLst>
          </a:prstGeom>
          <a:solidFill>
            <a:schemeClr val="bg1"/>
          </a:solidFill>
          <a:ln w="6350">
            <a:solidFill>
              <a:schemeClr val="tx1"/>
            </a:solidFill>
            <a:prstDash val="dash"/>
            <a:round/>
            <a:headEnd/>
            <a:tailEnd/>
          </a:ln>
        </p:spPr>
        <p:txBody>
          <a:bodyPr wrap="none" anchor="ctr"/>
          <a:lstStyle/>
          <a:p>
            <a:r>
              <a:rPr kumimoji="1" lang="zh-CN" altLang="en-US" sz="900">
                <a:solidFill>
                  <a:srgbClr val="505050"/>
                </a:solidFill>
                <a:latin typeface="Microsoft YaHei" charset="-122"/>
                <a:cs typeface="Microsoft YaHei" charset="-122"/>
              </a:rPr>
              <a:t>计算资源</a:t>
            </a:r>
          </a:p>
        </p:txBody>
      </p:sp>
      <p:sp>
        <p:nvSpPr>
          <p:cNvPr id="52" name="圆角矩形 81"/>
          <p:cNvSpPr>
            <a:spLocks noChangeArrowheads="1"/>
          </p:cNvSpPr>
          <p:nvPr/>
        </p:nvSpPr>
        <p:spPr bwMode="auto">
          <a:xfrm>
            <a:off x="5814354" y="4896555"/>
            <a:ext cx="1361158" cy="167550"/>
          </a:xfrm>
          <a:prstGeom prst="roundRect">
            <a:avLst>
              <a:gd name="adj" fmla="val 6176"/>
            </a:avLst>
          </a:prstGeom>
          <a:solidFill>
            <a:schemeClr val="bg1"/>
          </a:solidFill>
          <a:ln w="6350">
            <a:solidFill>
              <a:schemeClr val="tx1"/>
            </a:solidFill>
            <a:prstDash val="dash"/>
            <a:round/>
            <a:headEnd/>
            <a:tailEnd/>
          </a:ln>
        </p:spPr>
        <p:txBody>
          <a:bodyPr wrap="none" anchor="ctr"/>
          <a:lstStyle/>
          <a:p>
            <a:pPr algn="ctr"/>
            <a:r>
              <a:rPr kumimoji="1" lang="zh-CN" altLang="en-US" sz="900">
                <a:solidFill>
                  <a:srgbClr val="505050"/>
                </a:solidFill>
                <a:latin typeface="Microsoft YaHei" charset="-122"/>
                <a:cs typeface="Microsoft YaHei" charset="-122"/>
              </a:rPr>
              <a:t>存储资源</a:t>
            </a:r>
          </a:p>
        </p:txBody>
      </p:sp>
      <p:sp>
        <p:nvSpPr>
          <p:cNvPr id="53" name="圆角矩形 52"/>
          <p:cNvSpPr/>
          <p:nvPr/>
        </p:nvSpPr>
        <p:spPr bwMode="auto">
          <a:xfrm>
            <a:off x="1878729" y="4917913"/>
            <a:ext cx="1537797" cy="124843"/>
          </a:xfrm>
          <a:prstGeom prst="roundRect">
            <a:avLst>
              <a:gd name="adj" fmla="val 4743"/>
            </a:avLst>
          </a:prstGeom>
          <a:solidFill>
            <a:srgbClr val="30A2D4"/>
          </a:solidFill>
          <a:ln w="6350" cap="flat" cmpd="sng" algn="ctr">
            <a:noFill/>
            <a:prstDash val="solid"/>
            <a:round/>
            <a:headEnd type="none" w="med" len="med"/>
            <a:tailEnd type="none" w="med" len="med"/>
          </a:ln>
          <a:effectLst/>
        </p:spPr>
        <p:txBody>
          <a:bodyPr wrap="none" anchor="ctr"/>
          <a:lstStyle/>
          <a:p>
            <a:pPr algn="ctr">
              <a:defRPr/>
            </a:pPr>
            <a:r>
              <a:rPr kumimoji="1" lang="zh-CN" altLang="en-US" sz="700" dirty="0">
                <a:solidFill>
                  <a:prstClr val="white"/>
                </a:solidFill>
                <a:latin typeface="Microsoft YaHei" charset="-122"/>
                <a:cs typeface="Microsoft YaHei" charset="-122"/>
              </a:rPr>
              <a:t>小型机</a:t>
            </a:r>
          </a:p>
        </p:txBody>
      </p:sp>
      <p:sp>
        <p:nvSpPr>
          <p:cNvPr id="54" name="圆角矩形 53"/>
          <p:cNvSpPr/>
          <p:nvPr/>
        </p:nvSpPr>
        <p:spPr bwMode="auto">
          <a:xfrm>
            <a:off x="3520697" y="4917913"/>
            <a:ext cx="2034393" cy="124843"/>
          </a:xfrm>
          <a:prstGeom prst="roundRect">
            <a:avLst>
              <a:gd name="adj" fmla="val 4743"/>
            </a:avLst>
          </a:prstGeom>
          <a:solidFill>
            <a:srgbClr val="30A2D4"/>
          </a:solidFill>
          <a:ln w="6350" cap="flat" cmpd="sng" algn="ctr">
            <a:noFill/>
            <a:prstDash val="solid"/>
            <a:round/>
            <a:headEnd type="none" w="med" len="med"/>
            <a:tailEnd type="none" w="med" len="med"/>
          </a:ln>
          <a:effectLst/>
        </p:spPr>
        <p:txBody>
          <a:bodyPr wrap="none" anchor="ctr"/>
          <a:lstStyle/>
          <a:p>
            <a:pPr algn="ctr">
              <a:defRPr/>
            </a:pPr>
            <a:r>
              <a:rPr kumimoji="1" lang="en-US" altLang="zh-CN" sz="700">
                <a:solidFill>
                  <a:prstClr val="white"/>
                </a:solidFill>
                <a:latin typeface="Microsoft YaHei" charset="-122"/>
                <a:cs typeface="Microsoft YaHei" charset="-122"/>
              </a:rPr>
              <a:t>X86</a:t>
            </a:r>
            <a:r>
              <a:rPr kumimoji="1" lang="zh-CN" altLang="en-US" sz="700">
                <a:solidFill>
                  <a:prstClr val="white"/>
                </a:solidFill>
                <a:latin typeface="Microsoft YaHei" charset="-122"/>
                <a:cs typeface="Microsoft YaHei" charset="-122"/>
              </a:rPr>
              <a:t>服务器</a:t>
            </a:r>
          </a:p>
        </p:txBody>
      </p:sp>
      <p:sp>
        <p:nvSpPr>
          <p:cNvPr id="55" name="圆角矩形 188"/>
          <p:cNvSpPr>
            <a:spLocks noChangeArrowheads="1"/>
          </p:cNvSpPr>
          <p:nvPr/>
        </p:nvSpPr>
        <p:spPr bwMode="auto">
          <a:xfrm>
            <a:off x="6108486" y="4319828"/>
            <a:ext cx="1274189" cy="447905"/>
          </a:xfrm>
          <a:prstGeom prst="roundRect">
            <a:avLst>
              <a:gd name="adj" fmla="val 4335"/>
            </a:avLst>
          </a:prstGeom>
          <a:solidFill>
            <a:schemeClr val="bg1"/>
          </a:solidFill>
          <a:ln w="6350">
            <a:solidFill>
              <a:schemeClr val="tx1"/>
            </a:solidFill>
            <a:prstDash val="dash"/>
            <a:round/>
            <a:headEnd/>
            <a:tailEnd/>
          </a:ln>
        </p:spPr>
        <p:txBody>
          <a:bodyPr wrap="none"/>
          <a:lstStyle/>
          <a:p>
            <a:pPr algn="ctr">
              <a:defRPr/>
            </a:pPr>
            <a:r>
              <a:rPr kumimoji="1" lang="zh-CN" altLang="en-US" sz="900">
                <a:solidFill>
                  <a:srgbClr val="505050"/>
                </a:solidFill>
                <a:latin typeface="Microsoft YaHei" charset="-122"/>
                <a:cs typeface="Microsoft YaHei" charset="-122"/>
              </a:rPr>
              <a:t>日志采集</a:t>
            </a:r>
          </a:p>
        </p:txBody>
      </p:sp>
      <p:sp>
        <p:nvSpPr>
          <p:cNvPr id="56" name="圆角矩形 55"/>
          <p:cNvSpPr/>
          <p:nvPr/>
        </p:nvSpPr>
        <p:spPr bwMode="auto">
          <a:xfrm>
            <a:off x="6193043" y="4530856"/>
            <a:ext cx="1117730" cy="200273"/>
          </a:xfrm>
          <a:prstGeom prst="roundRect">
            <a:avLst>
              <a:gd name="adj" fmla="val 4743"/>
            </a:avLst>
          </a:prstGeom>
          <a:solidFill>
            <a:srgbClr val="30A2D4"/>
          </a:solidFill>
          <a:ln w="6350" cap="flat" cmpd="sng" algn="ctr">
            <a:noFill/>
            <a:prstDash val="solid"/>
            <a:round/>
            <a:headEnd type="none" w="med" len="med"/>
            <a:tailEnd type="none" w="med" len="med"/>
          </a:ln>
          <a:effectLst/>
        </p:spPr>
        <p:txBody>
          <a:bodyPr wrap="none" anchor="t"/>
          <a:lstStyle/>
          <a:p>
            <a:pPr algn="ctr">
              <a:defRPr/>
            </a:pPr>
            <a:r>
              <a:rPr kumimoji="1" lang="en-US" altLang="zh-CN" sz="900" dirty="0">
                <a:solidFill>
                  <a:prstClr val="white"/>
                </a:solidFill>
                <a:latin typeface="Microsoft YaHei" charset="-122"/>
                <a:cs typeface="Microsoft YaHei" charset="-122"/>
              </a:rPr>
              <a:t>Flume</a:t>
            </a:r>
            <a:endParaRPr kumimoji="1" lang="zh-CN" altLang="en-US" sz="900" dirty="0">
              <a:solidFill>
                <a:prstClr val="white"/>
              </a:solidFill>
              <a:latin typeface="Microsoft YaHei" charset="-122"/>
              <a:cs typeface="Microsoft YaHei" charset="-122"/>
            </a:endParaRPr>
          </a:p>
        </p:txBody>
      </p:sp>
      <p:sp>
        <p:nvSpPr>
          <p:cNvPr id="57" name="圆角矩形 96"/>
          <p:cNvSpPr>
            <a:spLocks noChangeArrowheads="1"/>
          </p:cNvSpPr>
          <p:nvPr/>
        </p:nvSpPr>
        <p:spPr bwMode="auto">
          <a:xfrm>
            <a:off x="1303250" y="2294664"/>
            <a:ext cx="5170878" cy="312832"/>
          </a:xfrm>
          <a:prstGeom prst="roundRect">
            <a:avLst>
              <a:gd name="adj" fmla="val 1768"/>
            </a:avLst>
          </a:prstGeom>
          <a:solidFill>
            <a:schemeClr val="bg1"/>
          </a:solidFill>
          <a:ln w="6350">
            <a:solidFill>
              <a:schemeClr val="tx1"/>
            </a:solidFill>
            <a:prstDash val="dash"/>
            <a:round/>
            <a:headEnd/>
            <a:tailEnd/>
          </a:ln>
        </p:spPr>
        <p:txBody>
          <a:bodyPr wrap="none" anchor="ctr"/>
          <a:lstStyle/>
          <a:p>
            <a:r>
              <a:rPr kumimoji="1" lang="zh-CN" altLang="en-US" sz="900" dirty="0">
                <a:solidFill>
                  <a:srgbClr val="505050"/>
                </a:solidFill>
                <a:latin typeface="Microsoft YaHei" charset="-122"/>
                <a:cs typeface="Microsoft YaHei" charset="-122"/>
              </a:rPr>
              <a:t>数据挖掘</a:t>
            </a:r>
          </a:p>
        </p:txBody>
      </p:sp>
      <p:sp>
        <p:nvSpPr>
          <p:cNvPr id="58" name="圆角矩形 57"/>
          <p:cNvSpPr/>
          <p:nvPr/>
        </p:nvSpPr>
        <p:spPr bwMode="auto">
          <a:xfrm>
            <a:off x="1889731" y="2331611"/>
            <a:ext cx="1086465" cy="238935"/>
          </a:xfrm>
          <a:prstGeom prst="roundRect">
            <a:avLst>
              <a:gd name="adj" fmla="val 4743"/>
            </a:avLst>
          </a:prstGeom>
          <a:solidFill>
            <a:srgbClr val="30A2D4"/>
          </a:solidFill>
          <a:ln w="6350" cap="flat" cmpd="sng" algn="ctr">
            <a:noFill/>
            <a:prstDash val="solid"/>
            <a:round/>
            <a:headEnd type="none" w="med" len="med"/>
            <a:tailEnd type="none" w="med" len="med"/>
          </a:ln>
          <a:effectLst/>
        </p:spPr>
        <p:txBody>
          <a:bodyPr wrap="none" anchor="ctr"/>
          <a:lstStyle/>
          <a:p>
            <a:pPr algn="ctr"/>
            <a:r>
              <a:rPr kumimoji="1" lang="en-US" altLang="zh-CN" sz="1000" dirty="0">
                <a:solidFill>
                  <a:prstClr val="white"/>
                </a:solidFill>
                <a:latin typeface="Microsoft YaHei" charset="-122"/>
                <a:cs typeface="Microsoft YaHei" charset="-122"/>
              </a:rPr>
              <a:t>Mahout</a:t>
            </a:r>
            <a:endParaRPr kumimoji="1" lang="zh-CN" altLang="en-US" sz="1000" dirty="0">
              <a:solidFill>
                <a:prstClr val="white"/>
              </a:solidFill>
              <a:latin typeface="Microsoft YaHei" charset="-122"/>
              <a:cs typeface="Microsoft YaHei" charset="-122"/>
            </a:endParaRPr>
          </a:p>
        </p:txBody>
      </p:sp>
      <p:sp>
        <p:nvSpPr>
          <p:cNvPr id="59" name="圆角矩形 96"/>
          <p:cNvSpPr>
            <a:spLocks noChangeArrowheads="1"/>
          </p:cNvSpPr>
          <p:nvPr/>
        </p:nvSpPr>
        <p:spPr bwMode="auto">
          <a:xfrm>
            <a:off x="5467570" y="2636121"/>
            <a:ext cx="999632" cy="683471"/>
          </a:xfrm>
          <a:prstGeom prst="roundRect">
            <a:avLst>
              <a:gd name="adj" fmla="val 1768"/>
            </a:avLst>
          </a:prstGeom>
          <a:solidFill>
            <a:schemeClr val="bg1"/>
          </a:solidFill>
          <a:ln w="6350">
            <a:solidFill>
              <a:schemeClr val="tx1"/>
            </a:solidFill>
            <a:prstDash val="dash"/>
            <a:round/>
            <a:headEnd/>
            <a:tailEnd/>
          </a:ln>
        </p:spPr>
        <p:txBody>
          <a:bodyPr wrap="none" tIns="36000"/>
          <a:lstStyle/>
          <a:p>
            <a:pPr algn="ctr"/>
            <a:r>
              <a:rPr kumimoji="1" lang="zh-CN" altLang="en-US" sz="900" dirty="0">
                <a:solidFill>
                  <a:srgbClr val="505050"/>
                </a:solidFill>
                <a:latin typeface="Microsoft YaHei" charset="-122"/>
                <a:cs typeface="Microsoft YaHei" charset="-122"/>
              </a:rPr>
              <a:t>媒体数据处理</a:t>
            </a:r>
          </a:p>
        </p:txBody>
      </p:sp>
      <p:sp>
        <p:nvSpPr>
          <p:cNvPr id="60" name="圆角矩形 59"/>
          <p:cNvSpPr/>
          <p:nvPr/>
        </p:nvSpPr>
        <p:spPr bwMode="auto">
          <a:xfrm>
            <a:off x="5509464" y="3081733"/>
            <a:ext cx="915844" cy="187472"/>
          </a:xfrm>
          <a:prstGeom prst="roundRect">
            <a:avLst>
              <a:gd name="adj" fmla="val 4743"/>
            </a:avLst>
          </a:prstGeom>
          <a:solidFill>
            <a:schemeClr val="tx1">
              <a:lumMod val="65000"/>
              <a:lumOff val="35000"/>
            </a:schemeClr>
          </a:solidFill>
          <a:ln w="6350" cap="flat" cmpd="sng" algn="ctr">
            <a:noFill/>
            <a:prstDash val="solid"/>
            <a:round/>
            <a:headEnd type="none" w="med" len="med"/>
            <a:tailEnd type="none" w="med" len="med"/>
          </a:ln>
          <a:effectLst/>
        </p:spPr>
        <p:txBody>
          <a:bodyPr wrap="none" anchor="ctr"/>
          <a:lstStyle/>
          <a:p>
            <a:pPr algn="ctr"/>
            <a:r>
              <a:rPr kumimoji="1" lang="en-US" altLang="zh-CN" sz="1000" dirty="0">
                <a:solidFill>
                  <a:prstClr val="white"/>
                </a:solidFill>
                <a:latin typeface="Microsoft YaHei" charset="-122"/>
                <a:cs typeface="Microsoft YaHei" charset="-122"/>
              </a:rPr>
              <a:t>HIPI</a:t>
            </a:r>
            <a:endParaRPr kumimoji="1" lang="zh-CN" altLang="en-US" sz="1000" dirty="0">
              <a:solidFill>
                <a:prstClr val="white"/>
              </a:solidFill>
              <a:latin typeface="Microsoft YaHei" charset="-122"/>
              <a:cs typeface="Microsoft YaHei" charset="-122"/>
            </a:endParaRPr>
          </a:p>
        </p:txBody>
      </p:sp>
      <p:sp>
        <p:nvSpPr>
          <p:cNvPr id="61" name="圆角矩形 60"/>
          <p:cNvSpPr/>
          <p:nvPr/>
        </p:nvSpPr>
        <p:spPr bwMode="auto">
          <a:xfrm>
            <a:off x="3023522" y="2329970"/>
            <a:ext cx="1086465" cy="238935"/>
          </a:xfrm>
          <a:prstGeom prst="roundRect">
            <a:avLst>
              <a:gd name="adj" fmla="val 4743"/>
            </a:avLst>
          </a:prstGeom>
          <a:solidFill>
            <a:srgbClr val="30A2D4"/>
          </a:solidFill>
          <a:ln w="6350" cap="flat" cmpd="sng" algn="ctr">
            <a:noFill/>
            <a:prstDash val="solid"/>
            <a:round/>
            <a:headEnd type="none" w="med" len="med"/>
            <a:tailEnd type="none" w="med" len="med"/>
          </a:ln>
          <a:effectLst/>
        </p:spPr>
        <p:txBody>
          <a:bodyPr wrap="none" anchor="ctr"/>
          <a:lstStyle/>
          <a:p>
            <a:pPr algn="ctr"/>
            <a:r>
              <a:rPr kumimoji="1" lang="en-US" altLang="zh-CN" sz="1000" dirty="0">
                <a:solidFill>
                  <a:prstClr val="white"/>
                </a:solidFill>
                <a:latin typeface="Microsoft YaHei" charset="-122"/>
                <a:cs typeface="Microsoft YaHei" charset="-122"/>
              </a:rPr>
              <a:t>MLib</a:t>
            </a:r>
            <a:endParaRPr kumimoji="1" lang="zh-CN" altLang="en-US" sz="1000" dirty="0">
              <a:solidFill>
                <a:prstClr val="white"/>
              </a:solidFill>
              <a:latin typeface="Microsoft YaHei" charset="-122"/>
              <a:cs typeface="Microsoft YaHei" charset="-122"/>
            </a:endParaRPr>
          </a:p>
        </p:txBody>
      </p:sp>
      <p:sp>
        <p:nvSpPr>
          <p:cNvPr id="62" name="圆角矩形 61"/>
          <p:cNvSpPr/>
          <p:nvPr/>
        </p:nvSpPr>
        <p:spPr bwMode="auto">
          <a:xfrm>
            <a:off x="4166601" y="2328944"/>
            <a:ext cx="1086465" cy="238935"/>
          </a:xfrm>
          <a:prstGeom prst="roundRect">
            <a:avLst>
              <a:gd name="adj" fmla="val 4743"/>
            </a:avLst>
          </a:prstGeom>
          <a:solidFill>
            <a:srgbClr val="30A2D4"/>
          </a:solidFill>
          <a:ln w="6350" cap="flat" cmpd="sng" algn="ctr">
            <a:noFill/>
            <a:prstDash val="solid"/>
            <a:round/>
            <a:headEnd type="none" w="med" len="med"/>
            <a:tailEnd type="none" w="med" len="med"/>
          </a:ln>
          <a:effectLst/>
        </p:spPr>
        <p:txBody>
          <a:bodyPr wrap="none" anchor="ctr"/>
          <a:lstStyle/>
          <a:p>
            <a:pPr algn="ctr"/>
            <a:r>
              <a:rPr kumimoji="1" lang="en-US" altLang="zh-CN" sz="1000" dirty="0">
                <a:solidFill>
                  <a:prstClr val="white"/>
                </a:solidFill>
                <a:latin typeface="Microsoft YaHei" charset="-122"/>
                <a:cs typeface="Microsoft YaHei" charset="-122"/>
              </a:rPr>
              <a:t>R</a:t>
            </a:r>
            <a:endParaRPr kumimoji="1" lang="zh-CN" altLang="en-US" sz="1000" dirty="0">
              <a:solidFill>
                <a:prstClr val="white"/>
              </a:solidFill>
              <a:latin typeface="Microsoft YaHei" charset="-122"/>
              <a:cs typeface="Microsoft YaHei" charset="-122"/>
            </a:endParaRPr>
          </a:p>
        </p:txBody>
      </p:sp>
      <p:sp>
        <p:nvSpPr>
          <p:cNvPr id="63" name="圆角矩形 62"/>
          <p:cNvSpPr/>
          <p:nvPr/>
        </p:nvSpPr>
        <p:spPr bwMode="auto">
          <a:xfrm>
            <a:off x="5316111" y="2328944"/>
            <a:ext cx="1086465" cy="238935"/>
          </a:xfrm>
          <a:prstGeom prst="roundRect">
            <a:avLst>
              <a:gd name="adj" fmla="val 4743"/>
            </a:avLst>
          </a:prstGeom>
          <a:solidFill>
            <a:srgbClr val="30A2D4"/>
          </a:solidFill>
          <a:ln w="6350" cap="flat" cmpd="sng" algn="ctr">
            <a:noFill/>
            <a:prstDash val="solid"/>
            <a:round/>
            <a:headEnd type="none" w="med" len="med"/>
            <a:tailEnd type="none" w="med" len="med"/>
          </a:ln>
          <a:effectLst/>
        </p:spPr>
        <p:txBody>
          <a:bodyPr wrap="none" anchor="ctr"/>
          <a:lstStyle/>
          <a:p>
            <a:pPr algn="ctr"/>
            <a:r>
              <a:rPr kumimoji="1" lang="en-US" altLang="zh-CN" sz="1000" dirty="0">
                <a:solidFill>
                  <a:prstClr val="white"/>
                </a:solidFill>
                <a:latin typeface="Microsoft YaHei" charset="-122"/>
                <a:cs typeface="Microsoft YaHei" charset="-122"/>
              </a:rPr>
              <a:t>SPSS/SAS</a:t>
            </a:r>
            <a:endParaRPr kumimoji="1" lang="zh-CN" altLang="en-US" sz="1000" dirty="0">
              <a:solidFill>
                <a:prstClr val="white"/>
              </a:solidFill>
              <a:latin typeface="Microsoft YaHei" charset="-122"/>
              <a:cs typeface="Microsoft YaHei" charset="-122"/>
            </a:endParaRPr>
          </a:p>
        </p:txBody>
      </p:sp>
      <p:sp>
        <p:nvSpPr>
          <p:cNvPr id="64" name="圆角矩形 63"/>
          <p:cNvSpPr/>
          <p:nvPr/>
        </p:nvSpPr>
        <p:spPr bwMode="auto">
          <a:xfrm>
            <a:off x="5510002" y="2818521"/>
            <a:ext cx="914783" cy="241858"/>
          </a:xfrm>
          <a:prstGeom prst="roundRect">
            <a:avLst>
              <a:gd name="adj" fmla="val 4743"/>
            </a:avLst>
          </a:prstGeom>
          <a:solidFill>
            <a:schemeClr val="tx1">
              <a:lumMod val="65000"/>
              <a:lumOff val="35000"/>
            </a:schemeClr>
          </a:solidFill>
          <a:ln w="6350" cap="flat" cmpd="sng" algn="ctr">
            <a:noFill/>
            <a:prstDash val="solid"/>
            <a:round/>
            <a:headEnd type="none" w="med" len="med"/>
            <a:tailEnd type="none" w="med" len="med"/>
          </a:ln>
          <a:effectLst/>
        </p:spPr>
        <p:txBody>
          <a:bodyPr wrap="none" anchor="ctr"/>
          <a:lstStyle/>
          <a:p>
            <a:pPr algn="ctr"/>
            <a:r>
              <a:rPr kumimoji="1" lang="en-US" altLang="zh-CN" sz="1000" dirty="0">
                <a:solidFill>
                  <a:prstClr val="white"/>
                </a:solidFill>
                <a:latin typeface="Microsoft YaHei" charset="-122"/>
                <a:cs typeface="Microsoft YaHei" charset="-122"/>
              </a:rPr>
              <a:t>OPENCV</a:t>
            </a:r>
            <a:endParaRPr kumimoji="1" lang="zh-CN" altLang="en-US" sz="1000" dirty="0">
              <a:solidFill>
                <a:prstClr val="white"/>
              </a:solidFill>
              <a:latin typeface="Microsoft YaHei" charset="-122"/>
              <a:cs typeface="Microsoft YaHei" charset="-122"/>
            </a:endParaRPr>
          </a:p>
        </p:txBody>
      </p:sp>
    </p:spTree>
    <p:extLst>
      <p:ext uri="{BB962C8B-B14F-4D97-AF65-F5344CB8AC3E}">
        <p14:creationId xmlns="" xmlns:p14="http://schemas.microsoft.com/office/powerpoint/2010/main" val="147396807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7.2</a:t>
            </a:r>
            <a:r>
              <a:rPr lang="zh-CN" altLang="en-US" dirty="0" smtClean="0"/>
              <a:t>、</a:t>
            </a:r>
            <a:r>
              <a:rPr lang="en-US" altLang="zh-CN" dirty="0" smtClean="0"/>
              <a:t>DSP</a:t>
            </a:r>
            <a:r>
              <a:rPr lang="zh-CN" altLang="en-US" dirty="0" smtClean="0"/>
              <a:t>功能</a:t>
            </a:r>
            <a:r>
              <a:rPr lang="en-US" altLang="zh-CN" dirty="0" smtClean="0"/>
              <a:t>---</a:t>
            </a:r>
            <a:r>
              <a:rPr lang="zh-CN" altLang="en-US" dirty="0" smtClean="0"/>
              <a:t>上传广告素材</a:t>
            </a:r>
            <a:endParaRPr kumimoji="1" lang="zh-CN" altLang="en-US" dirty="0"/>
          </a:p>
        </p:txBody>
      </p:sp>
      <p:sp>
        <p:nvSpPr>
          <p:cNvPr id="20" name="文本框 19"/>
          <p:cNvSpPr txBox="1"/>
          <p:nvPr/>
        </p:nvSpPr>
        <p:spPr>
          <a:xfrm>
            <a:off x="0" y="698882"/>
            <a:ext cx="9144000" cy="700576"/>
          </a:xfrm>
          <a:prstGeom prst="rect">
            <a:avLst/>
          </a:prstGeom>
          <a:noFill/>
        </p:spPr>
        <p:txBody>
          <a:bodyPr wrap="square" rtlCol="0">
            <a:spAutoFit/>
          </a:bodyPr>
          <a:lstStyle>
            <a:defPPr>
              <a:defRPr lang="zh-CN"/>
            </a:defPPr>
            <a:lvl1pPr marL="285750" indent="-285750" defTabSz="685063">
              <a:lnSpc>
                <a:spcPct val="150000"/>
              </a:lnSpc>
              <a:buClr>
                <a:srgbClr val="C00000"/>
              </a:buClr>
              <a:buFont typeface="Wingdings" charset="2"/>
              <a:buChar char="n"/>
              <a:defRPr kumimoji="1" b="1">
                <a:solidFill>
                  <a:prstClr val="black">
                    <a:lumMod val="95000"/>
                    <a:lumOff val="5000"/>
                  </a:prstClr>
                </a:solidFill>
                <a:latin typeface="+mn-ea"/>
              </a:defRPr>
            </a:lvl1pPr>
          </a:lstStyle>
          <a:p>
            <a:r>
              <a:rPr lang="zh-CN" altLang="en-US" dirty="0"/>
              <a:t>素材设置</a:t>
            </a:r>
            <a:r>
              <a:rPr lang="zh-CN" altLang="en-US" dirty="0" smtClean="0"/>
              <a:t>：素材</a:t>
            </a:r>
            <a:r>
              <a:rPr lang="zh-CN" altLang="en-US" dirty="0"/>
              <a:t>是在广告投放成功后展示的图片、视频、</a:t>
            </a:r>
            <a:r>
              <a:rPr lang="en-US" altLang="zh-CN" dirty="0"/>
              <a:t>H5</a:t>
            </a:r>
            <a:r>
              <a:rPr lang="zh-CN" altLang="en-US" dirty="0"/>
              <a:t>代码等等，在设置完投放计划后，需要设置投放的</a:t>
            </a:r>
            <a:r>
              <a:rPr lang="zh-CN" altLang="en-US" dirty="0" smtClean="0"/>
              <a:t>素材。</a:t>
            </a:r>
            <a:endParaRPr lang="en-US" altLang="zh-CN" dirty="0"/>
          </a:p>
        </p:txBody>
      </p:sp>
      <p:pic>
        <p:nvPicPr>
          <p:cNvPr id="3" name="图片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899592" y="1608628"/>
            <a:ext cx="3889667" cy="3152372"/>
          </a:xfrm>
          <a:prstGeom prst="rect">
            <a:avLst/>
          </a:prstGeom>
          <a:ln>
            <a:solidFill>
              <a:schemeClr val="bg1">
                <a:lumMod val="85000"/>
              </a:schemeClr>
            </a:solidFill>
          </a:ln>
        </p:spPr>
      </p:pic>
      <p:sp>
        <p:nvSpPr>
          <p:cNvPr id="14" name="矩形 13"/>
          <p:cNvSpPr/>
          <p:nvPr/>
        </p:nvSpPr>
        <p:spPr bwMode="auto">
          <a:xfrm>
            <a:off x="1043608" y="2729474"/>
            <a:ext cx="3672408" cy="1642476"/>
          </a:xfrm>
          <a:prstGeom prst="rect">
            <a:avLst/>
          </a:prstGeom>
          <a:noFill/>
          <a:ln w="25400" cap="flat" cmpd="sng" algn="ctr">
            <a:solidFill>
              <a:srgbClr val="CC0000"/>
            </a:solidFill>
            <a:prstDash val="solid"/>
            <a:round/>
            <a:headEnd type="none" w="med" len="med"/>
            <a:tailEnd type="none" w="med" len="med"/>
          </a:ln>
          <a:effectLst/>
        </p:spPr>
        <p:txBody>
          <a:bodyPr wrap="none" rtlCol="0" anchor="ctr"/>
          <a:lstStyle/>
          <a:p>
            <a:pPr algn="ctr" defTabSz="685063" fontAlgn="base">
              <a:spcBef>
                <a:spcPct val="0"/>
              </a:spcBef>
              <a:spcAft>
                <a:spcPct val="0"/>
              </a:spcAft>
            </a:pPr>
            <a:endParaRPr kumimoji="1" lang="zh-CN" altLang="en-US" sz="1500" dirty="0" smtClean="0">
              <a:solidFill>
                <a:srgbClr val="FFFFFF"/>
              </a:solidFill>
              <a:latin typeface="微软雅黑" pitchFamily="34" charset="-122"/>
            </a:endParaRPr>
          </a:p>
        </p:txBody>
      </p:sp>
      <p:cxnSp>
        <p:nvCxnSpPr>
          <p:cNvPr id="6" name="直线箭头连接符 5"/>
          <p:cNvCxnSpPr/>
          <p:nvPr/>
        </p:nvCxnSpPr>
        <p:spPr>
          <a:xfrm flipV="1">
            <a:off x="4716016" y="3147814"/>
            <a:ext cx="1008112" cy="36004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724128" y="2729474"/>
            <a:ext cx="2304256" cy="646331"/>
          </a:xfrm>
          <a:prstGeom prst="rect">
            <a:avLst/>
          </a:prstGeom>
          <a:noFill/>
          <a:ln>
            <a:solidFill>
              <a:srgbClr val="C00000"/>
            </a:solidFill>
          </a:ln>
        </p:spPr>
        <p:txBody>
          <a:bodyPr wrap="square" rtlCol="0">
            <a:spAutoFit/>
          </a:bodyPr>
          <a:lstStyle/>
          <a:p>
            <a:pPr marL="171450" indent="-171450" defTabSz="685063">
              <a:lnSpc>
                <a:spcPct val="150000"/>
              </a:lnSpc>
              <a:buClr>
                <a:srgbClr val="C00000"/>
              </a:buClr>
              <a:buFont typeface="Wingdings" charset="2"/>
              <a:buChar char="n"/>
            </a:pPr>
            <a:r>
              <a:rPr kumimoji="1" lang="zh-CN" altLang="en-US" sz="1200" b="1" dirty="0" smtClean="0">
                <a:solidFill>
                  <a:prstClr val="black">
                    <a:lumMod val="95000"/>
                    <a:lumOff val="5000"/>
                  </a:prstClr>
                </a:solidFill>
                <a:latin typeface="微软雅黑"/>
              </a:rPr>
              <a:t>选择素材的类型并上传素材文件</a:t>
            </a:r>
            <a:endParaRPr kumimoji="1" lang="en-US" altLang="zh-CN" sz="1200" b="1" dirty="0" smtClean="0">
              <a:solidFill>
                <a:prstClr val="black">
                  <a:lumMod val="95000"/>
                  <a:lumOff val="5000"/>
                </a:prstClr>
              </a:solidFill>
              <a:latin typeface="微软雅黑"/>
            </a:endParaRPr>
          </a:p>
        </p:txBody>
      </p:sp>
    </p:spTree>
    <p:extLst>
      <p:ext uri="{BB962C8B-B14F-4D97-AF65-F5344CB8AC3E}">
        <p14:creationId xmlns="" xmlns:p14="http://schemas.microsoft.com/office/powerpoint/2010/main" val="994106257"/>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7.2</a:t>
            </a:r>
            <a:r>
              <a:rPr lang="zh-CN" altLang="en-US" dirty="0" smtClean="0"/>
              <a:t>、</a:t>
            </a:r>
            <a:r>
              <a:rPr lang="en-US" altLang="zh-CN" dirty="0" smtClean="0"/>
              <a:t>DSP</a:t>
            </a:r>
            <a:r>
              <a:rPr lang="zh-CN" altLang="en-US" dirty="0" smtClean="0"/>
              <a:t>功能介绍</a:t>
            </a:r>
            <a:r>
              <a:rPr lang="en-US" altLang="zh-CN" dirty="0" smtClean="0"/>
              <a:t>-</a:t>
            </a:r>
            <a:r>
              <a:rPr lang="zh-CN" altLang="en-US" dirty="0" smtClean="0"/>
              <a:t>报表展示</a:t>
            </a:r>
            <a:endParaRPr kumimoji="1" lang="zh-CN" altLang="en-US" dirty="0"/>
          </a:p>
        </p:txBody>
      </p:sp>
      <p:pic>
        <p:nvPicPr>
          <p:cNvPr id="4" name="图片 3"/>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79512" y="987574"/>
            <a:ext cx="6169000" cy="3637597"/>
          </a:xfrm>
          <a:prstGeom prst="rect">
            <a:avLst/>
          </a:prstGeom>
        </p:spPr>
      </p:pic>
      <p:sp>
        <p:nvSpPr>
          <p:cNvPr id="9" name="矩形 8"/>
          <p:cNvSpPr/>
          <p:nvPr/>
        </p:nvSpPr>
        <p:spPr bwMode="auto">
          <a:xfrm>
            <a:off x="179512" y="1214876"/>
            <a:ext cx="6048672" cy="2148962"/>
          </a:xfrm>
          <a:prstGeom prst="rect">
            <a:avLst/>
          </a:prstGeom>
          <a:noFill/>
          <a:ln w="25400" cap="flat" cmpd="sng" algn="ctr">
            <a:solidFill>
              <a:srgbClr val="CC0000"/>
            </a:solidFill>
            <a:prstDash val="solid"/>
            <a:round/>
            <a:headEnd type="none" w="med" len="med"/>
            <a:tailEnd type="none" w="med" len="med"/>
          </a:ln>
          <a:effectLst/>
        </p:spPr>
        <p:txBody>
          <a:bodyPr wrap="none" rtlCol="0" anchor="ctr"/>
          <a:lstStyle/>
          <a:p>
            <a:pPr algn="ctr" defTabSz="685063" fontAlgn="base">
              <a:spcBef>
                <a:spcPct val="0"/>
              </a:spcBef>
              <a:spcAft>
                <a:spcPct val="0"/>
              </a:spcAft>
            </a:pPr>
            <a:endParaRPr kumimoji="1" lang="zh-CN" altLang="en-US" sz="1500" dirty="0" smtClean="0">
              <a:solidFill>
                <a:srgbClr val="FFFFFF"/>
              </a:solidFill>
              <a:latin typeface="微软雅黑" pitchFamily="34" charset="-122"/>
            </a:endParaRPr>
          </a:p>
        </p:txBody>
      </p:sp>
      <p:cxnSp>
        <p:nvCxnSpPr>
          <p:cNvPr id="7" name="直线箭头连接符 6"/>
          <p:cNvCxnSpPr/>
          <p:nvPr/>
        </p:nvCxnSpPr>
        <p:spPr>
          <a:xfrm flipV="1">
            <a:off x="6228184" y="2139702"/>
            <a:ext cx="792088" cy="14401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7020272" y="1637387"/>
            <a:ext cx="1800200" cy="923330"/>
          </a:xfrm>
          <a:prstGeom prst="rect">
            <a:avLst/>
          </a:prstGeom>
          <a:noFill/>
          <a:ln>
            <a:solidFill>
              <a:srgbClr val="C00000"/>
            </a:solidFill>
          </a:ln>
        </p:spPr>
        <p:txBody>
          <a:bodyPr wrap="square" rtlCol="0">
            <a:spAutoFit/>
          </a:bodyPr>
          <a:lstStyle/>
          <a:p>
            <a:pPr marL="171450" indent="-171450" defTabSz="685063">
              <a:lnSpc>
                <a:spcPct val="150000"/>
              </a:lnSpc>
              <a:buClr>
                <a:srgbClr val="C00000"/>
              </a:buClr>
              <a:buFont typeface="Wingdings" charset="2"/>
              <a:buChar char="n"/>
            </a:pPr>
            <a:r>
              <a:rPr kumimoji="1" lang="zh-CN" altLang="en-US" sz="1200" b="1" dirty="0" smtClean="0">
                <a:solidFill>
                  <a:prstClr val="black">
                    <a:lumMod val="95000"/>
                    <a:lumOff val="5000"/>
                  </a:prstClr>
                </a:solidFill>
                <a:latin typeface="微软雅黑"/>
              </a:rPr>
              <a:t>以折线图形式展示投放次数、点击次数、平均点击价格等数据</a:t>
            </a:r>
            <a:endParaRPr kumimoji="1" lang="en-US" altLang="zh-CN" sz="1200" b="1" dirty="0" smtClean="0">
              <a:solidFill>
                <a:prstClr val="black">
                  <a:lumMod val="95000"/>
                  <a:lumOff val="5000"/>
                </a:prstClr>
              </a:solidFill>
              <a:latin typeface="微软雅黑"/>
            </a:endParaRPr>
          </a:p>
        </p:txBody>
      </p:sp>
      <p:sp>
        <p:nvSpPr>
          <p:cNvPr id="15" name="矩形 14"/>
          <p:cNvSpPr/>
          <p:nvPr/>
        </p:nvSpPr>
        <p:spPr bwMode="auto">
          <a:xfrm>
            <a:off x="191618" y="3435846"/>
            <a:ext cx="6048672" cy="1261626"/>
          </a:xfrm>
          <a:prstGeom prst="rect">
            <a:avLst/>
          </a:prstGeom>
          <a:noFill/>
          <a:ln w="25400" cap="flat" cmpd="sng" algn="ctr">
            <a:solidFill>
              <a:srgbClr val="CC0000"/>
            </a:solidFill>
            <a:prstDash val="solid"/>
            <a:round/>
            <a:headEnd type="none" w="med" len="med"/>
            <a:tailEnd type="none" w="med" len="med"/>
          </a:ln>
          <a:effectLst/>
        </p:spPr>
        <p:txBody>
          <a:bodyPr wrap="none" rtlCol="0" anchor="ctr"/>
          <a:lstStyle/>
          <a:p>
            <a:pPr algn="ctr" defTabSz="685063" fontAlgn="base">
              <a:spcBef>
                <a:spcPct val="0"/>
              </a:spcBef>
              <a:spcAft>
                <a:spcPct val="0"/>
              </a:spcAft>
            </a:pPr>
            <a:endParaRPr kumimoji="1" lang="zh-CN" altLang="en-US" sz="1500" dirty="0" smtClean="0">
              <a:solidFill>
                <a:srgbClr val="FFFFFF"/>
              </a:solidFill>
              <a:latin typeface="微软雅黑" pitchFamily="34" charset="-122"/>
            </a:endParaRPr>
          </a:p>
        </p:txBody>
      </p:sp>
      <p:cxnSp>
        <p:nvCxnSpPr>
          <p:cNvPr id="17" name="直线箭头连接符 16"/>
          <p:cNvCxnSpPr/>
          <p:nvPr/>
        </p:nvCxnSpPr>
        <p:spPr>
          <a:xfrm flipV="1">
            <a:off x="6252396" y="3916270"/>
            <a:ext cx="792088" cy="14401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044484" y="3593104"/>
            <a:ext cx="1800200" cy="646331"/>
          </a:xfrm>
          <a:prstGeom prst="rect">
            <a:avLst/>
          </a:prstGeom>
          <a:noFill/>
          <a:ln>
            <a:solidFill>
              <a:srgbClr val="C00000"/>
            </a:solidFill>
          </a:ln>
        </p:spPr>
        <p:txBody>
          <a:bodyPr wrap="square" rtlCol="0">
            <a:spAutoFit/>
          </a:bodyPr>
          <a:lstStyle/>
          <a:p>
            <a:pPr marL="171450" indent="-171450" defTabSz="685063">
              <a:lnSpc>
                <a:spcPct val="150000"/>
              </a:lnSpc>
              <a:buClr>
                <a:srgbClr val="C00000"/>
              </a:buClr>
              <a:buFont typeface="Wingdings" charset="2"/>
              <a:buChar char="n"/>
            </a:pPr>
            <a:r>
              <a:rPr kumimoji="1" lang="zh-CN" altLang="en-US" sz="1200" b="1" dirty="0" smtClean="0">
                <a:solidFill>
                  <a:prstClr val="black">
                    <a:lumMod val="95000"/>
                    <a:lumOff val="5000"/>
                  </a:prstClr>
                </a:solidFill>
                <a:latin typeface="微软雅黑"/>
              </a:rPr>
              <a:t>分日期展示多维度广告投放详情</a:t>
            </a:r>
            <a:endParaRPr kumimoji="1" lang="en-US" altLang="zh-CN" sz="1200" b="1" dirty="0" smtClean="0">
              <a:solidFill>
                <a:prstClr val="black">
                  <a:lumMod val="95000"/>
                  <a:lumOff val="5000"/>
                </a:prstClr>
              </a:solidFill>
              <a:latin typeface="微软雅黑"/>
            </a:endParaRPr>
          </a:p>
        </p:txBody>
      </p:sp>
    </p:spTree>
    <p:extLst>
      <p:ext uri="{BB962C8B-B14F-4D97-AF65-F5344CB8AC3E}">
        <p14:creationId xmlns="" xmlns:p14="http://schemas.microsoft.com/office/powerpoint/2010/main" val="483316907"/>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28658" y="140923"/>
            <a:ext cx="6801317" cy="473447"/>
          </a:xfrm>
          <a:prstGeom prst="rect">
            <a:avLst/>
          </a:prstGeom>
        </p:spPr>
        <p:txBody>
          <a:bodyPr anchor="ctr"/>
          <a:lstStyle>
            <a:lvl1pPr algn="l" defTabSz="685732" rtl="0" eaLnBrk="1" latinLnBrk="0" hangingPunct="1">
              <a:lnSpc>
                <a:spcPct val="90000"/>
              </a:lnSpc>
              <a:spcBef>
                <a:spcPct val="0"/>
              </a:spcBef>
              <a:buNone/>
              <a:defRPr kumimoji="0" lang="zh-CN" altLang="en-US" sz="2300" b="1" i="0" u="none" strike="noStrike" kern="1200" cap="none" spc="0" normalizeH="0" baseline="0" dirty="0" smtClean="0">
                <a:ln>
                  <a:noFill/>
                </a:ln>
                <a:solidFill>
                  <a:schemeClr val="tx1"/>
                </a:solidFill>
                <a:effectLst/>
                <a:uLnTx/>
                <a:uFillTx/>
                <a:latin typeface="+mj-ea"/>
                <a:ea typeface="+mj-ea"/>
                <a:cs typeface="+mj-cs"/>
              </a:defRPr>
            </a:lvl1pPr>
          </a:lstStyle>
          <a:p>
            <a:pPr defTabSz="685783"/>
            <a:r>
              <a:rPr lang="en-US" altLang="zh-CN" sz="2000" dirty="0" smtClean="0">
                <a:solidFill>
                  <a:schemeClr val="tx1">
                    <a:lumMod val="95000"/>
                    <a:lumOff val="5000"/>
                  </a:schemeClr>
                </a:solidFill>
              </a:rPr>
              <a:t>7.3</a:t>
            </a:r>
            <a:r>
              <a:rPr lang="zh-CN" altLang="en-US" sz="2000" dirty="0" smtClean="0">
                <a:solidFill>
                  <a:schemeClr val="tx1">
                    <a:lumMod val="95000"/>
                    <a:lumOff val="5000"/>
                  </a:schemeClr>
                </a:solidFill>
              </a:rPr>
              <a:t>、</a:t>
            </a:r>
            <a:r>
              <a:rPr lang="zh-CN" altLang="en-US" sz="2000" dirty="0">
                <a:solidFill>
                  <a:schemeClr val="tx1">
                    <a:lumMod val="95000"/>
                    <a:lumOff val="5000"/>
                  </a:schemeClr>
                </a:solidFill>
              </a:rPr>
              <a:t>渠道情况</a:t>
            </a:r>
          </a:p>
        </p:txBody>
      </p:sp>
      <p:graphicFrame>
        <p:nvGraphicFramePr>
          <p:cNvPr id="4" name="表格 3"/>
          <p:cNvGraphicFramePr>
            <a:graphicFrameLocks noGrp="1"/>
          </p:cNvGraphicFramePr>
          <p:nvPr>
            <p:extLst/>
          </p:nvPr>
        </p:nvGraphicFramePr>
        <p:xfrm>
          <a:off x="816424" y="1108191"/>
          <a:ext cx="7300022" cy="2125638"/>
        </p:xfrm>
        <a:graphic>
          <a:graphicData uri="http://schemas.openxmlformats.org/drawingml/2006/table">
            <a:tbl>
              <a:tblPr/>
              <a:tblGrid>
                <a:gridCol w="1838913">
                  <a:extLst>
                    <a:ext uri="{9D8B030D-6E8A-4147-A177-3AD203B41FA5}">
                      <a16:colId xmlns:a16="http://schemas.microsoft.com/office/drawing/2014/main" xmlns="" val="20000"/>
                    </a:ext>
                  </a:extLst>
                </a:gridCol>
                <a:gridCol w="1343402">
                  <a:extLst>
                    <a:ext uri="{9D8B030D-6E8A-4147-A177-3AD203B41FA5}">
                      <a16:colId xmlns:a16="http://schemas.microsoft.com/office/drawing/2014/main" xmlns="" val="20001"/>
                    </a:ext>
                  </a:extLst>
                </a:gridCol>
                <a:gridCol w="1927740">
                  <a:extLst>
                    <a:ext uri="{9D8B030D-6E8A-4147-A177-3AD203B41FA5}">
                      <a16:colId xmlns:a16="http://schemas.microsoft.com/office/drawing/2014/main" xmlns="" val="20002"/>
                    </a:ext>
                  </a:extLst>
                </a:gridCol>
                <a:gridCol w="2189967">
                  <a:extLst>
                    <a:ext uri="{9D8B030D-6E8A-4147-A177-3AD203B41FA5}">
                      <a16:colId xmlns:a16="http://schemas.microsoft.com/office/drawing/2014/main" xmlns="" val="20003"/>
                    </a:ext>
                  </a:extLst>
                </a:gridCol>
              </a:tblGrid>
              <a:tr h="220441">
                <a:tc>
                  <a:txBody>
                    <a:bodyPr/>
                    <a:lstStyle/>
                    <a:p>
                      <a:pPr algn="ctr" rtl="0" fontAlgn="ctr"/>
                      <a:r>
                        <a:rPr lang="zh-CN" altLang="en-US" sz="1100" b="1" i="0" u="none" strike="noStrike" dirty="0">
                          <a:solidFill>
                            <a:srgbClr val="FFFFFF"/>
                          </a:solidFill>
                          <a:effectLst/>
                          <a:latin typeface="+mn-ea"/>
                          <a:ea typeface="+mn-ea"/>
                        </a:rPr>
                        <a:t>渠道名称</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rtl="0" fontAlgn="ctr"/>
                      <a:r>
                        <a:rPr lang="zh-CN" altLang="en-US" sz="1100" b="1" i="0" u="none" strike="noStrike" dirty="0">
                          <a:solidFill>
                            <a:srgbClr val="FFFFFF"/>
                          </a:solidFill>
                          <a:effectLst/>
                          <a:latin typeface="+mn-ea"/>
                          <a:ea typeface="+mn-ea"/>
                        </a:rPr>
                        <a:t>渠道分类</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rtl="0" fontAlgn="ctr"/>
                      <a:r>
                        <a:rPr lang="zh-CN" altLang="en-US" sz="1100" b="1" i="0" u="none" strike="noStrike" dirty="0">
                          <a:solidFill>
                            <a:srgbClr val="FFFFFF"/>
                          </a:solidFill>
                          <a:effectLst/>
                          <a:latin typeface="+mn-ea"/>
                          <a:ea typeface="+mn-ea"/>
                        </a:rPr>
                        <a:t>用户规模（户） </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rtl="0" fontAlgn="ctr"/>
                      <a:r>
                        <a:rPr lang="zh-CN" altLang="en-US" sz="1100" b="1" i="0" u="none" strike="noStrike" dirty="0">
                          <a:solidFill>
                            <a:srgbClr val="FFFFFF"/>
                          </a:solidFill>
                          <a:effectLst/>
                          <a:latin typeface="+mn-ea"/>
                          <a:ea typeface="+mn-ea"/>
                        </a:rPr>
                        <a:t>活跃度</a:t>
                      </a:r>
                      <a:r>
                        <a:rPr lang="en-US" altLang="zh-CN" sz="1100" b="1" i="0" u="none" strike="noStrike" dirty="0">
                          <a:solidFill>
                            <a:srgbClr val="FFFFFF"/>
                          </a:solidFill>
                          <a:effectLst/>
                          <a:latin typeface="+mn-ea"/>
                          <a:ea typeface="+mn-ea"/>
                        </a:rPr>
                        <a:t>/</a:t>
                      </a:r>
                      <a:r>
                        <a:rPr lang="zh-CN" altLang="en-US" sz="1100" b="1" i="0" u="none" strike="noStrike" dirty="0">
                          <a:solidFill>
                            <a:srgbClr val="FFFFFF"/>
                          </a:solidFill>
                          <a:effectLst/>
                          <a:latin typeface="+mn-ea"/>
                          <a:ea typeface="+mn-ea"/>
                        </a:rPr>
                        <a:t>月</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extLst>
                  <a:ext uri="{0D108BD9-81ED-4DB2-BD59-A6C34878D82A}">
                    <a16:rowId xmlns:a16="http://schemas.microsoft.com/office/drawing/2014/main" xmlns="" val="10000"/>
                  </a:ext>
                </a:extLst>
              </a:tr>
              <a:tr h="288629">
                <a:tc>
                  <a:txBody>
                    <a:bodyPr/>
                    <a:lstStyle/>
                    <a:p>
                      <a:pPr algn="ctr" rtl="0" fontAlgn="ctr"/>
                      <a:r>
                        <a:rPr lang="zh-CN" altLang="en-US" sz="1100" b="0" i="0" u="none" strike="noStrike" dirty="0">
                          <a:solidFill>
                            <a:srgbClr val="000000"/>
                          </a:solidFill>
                          <a:effectLst/>
                          <a:latin typeface="+mn-ea"/>
                          <a:ea typeface="+mn-ea"/>
                        </a:rPr>
                        <a:t>沃邮箱 </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100" b="0" i="0" u="none" strike="noStrike" dirty="0">
                          <a:solidFill>
                            <a:srgbClr val="000000"/>
                          </a:solidFill>
                          <a:effectLst/>
                          <a:latin typeface="+mn-ea"/>
                          <a:ea typeface="+mn-ea"/>
                        </a:rPr>
                        <a:t>内部</a:t>
                      </a:r>
                      <a:r>
                        <a:rPr lang="en-US" altLang="zh-CN" sz="1100" b="0" i="0" u="none" strike="noStrike" dirty="0">
                          <a:solidFill>
                            <a:srgbClr val="000000"/>
                          </a:solidFill>
                          <a:effectLst/>
                          <a:latin typeface="+mn-ea"/>
                          <a:ea typeface="+mn-ea"/>
                        </a:rPr>
                        <a:t>(</a:t>
                      </a:r>
                      <a:r>
                        <a:rPr lang="en-US" altLang="zh-CN" sz="1100" b="0" i="0" u="none" strike="noStrike" dirty="0" err="1">
                          <a:solidFill>
                            <a:srgbClr val="000000"/>
                          </a:solidFill>
                          <a:effectLst/>
                          <a:latin typeface="+mn-ea"/>
                          <a:ea typeface="+mn-ea"/>
                        </a:rPr>
                        <a:t>wap</a:t>
                      </a:r>
                      <a:r>
                        <a:rPr lang="en-US" altLang="zh-CN" sz="1100" b="0" i="0" u="none" strike="noStrike" dirty="0">
                          <a:solidFill>
                            <a:srgbClr val="000000"/>
                          </a:solidFill>
                          <a:effectLst/>
                          <a:latin typeface="+mn-ea"/>
                          <a:ea typeface="+mn-ea"/>
                        </a:rPr>
                        <a:t>/web)</a:t>
                      </a:r>
                      <a:endParaRPr lang="en-US" sz="1100" b="0" i="0" u="none" strike="noStrike" dirty="0">
                        <a:solidFill>
                          <a:srgbClr val="000000"/>
                        </a:solidFill>
                        <a:effectLst/>
                        <a:latin typeface="+mn-ea"/>
                        <a:ea typeface="+mn-ea"/>
                      </a:endParaRP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100" b="0" i="0" u="none" strike="noStrike" dirty="0">
                          <a:solidFill>
                            <a:srgbClr val="000000"/>
                          </a:solidFill>
                          <a:effectLst/>
                          <a:latin typeface="+mn-ea"/>
                          <a:ea typeface="+mn-ea"/>
                        </a:rPr>
                        <a:t>1.2</a:t>
                      </a:r>
                      <a:r>
                        <a:rPr lang="zh-CN" altLang="en-US" sz="1100" b="0" i="0" u="none" strike="noStrike" dirty="0">
                          <a:solidFill>
                            <a:srgbClr val="000000"/>
                          </a:solidFill>
                          <a:effectLst/>
                          <a:latin typeface="+mn-ea"/>
                          <a:ea typeface="+mn-ea"/>
                        </a:rPr>
                        <a:t>亿 </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100" b="0" i="0" u="none" strike="noStrike" dirty="0">
                          <a:solidFill>
                            <a:srgbClr val="000000"/>
                          </a:solidFill>
                          <a:effectLst/>
                          <a:latin typeface="+mn-ea"/>
                          <a:ea typeface="+mn-ea"/>
                        </a:rPr>
                        <a:t>750</a:t>
                      </a:r>
                      <a:r>
                        <a:rPr lang="zh-CN" altLang="en-US" sz="1100" b="0" i="0" u="none" strike="noStrike" dirty="0">
                          <a:solidFill>
                            <a:srgbClr val="000000"/>
                          </a:solidFill>
                          <a:effectLst/>
                          <a:latin typeface="+mn-ea"/>
                          <a:ea typeface="+mn-ea"/>
                        </a:rPr>
                        <a:t>万</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269428">
                <a:tc>
                  <a:txBody>
                    <a:bodyPr/>
                    <a:lstStyle/>
                    <a:p>
                      <a:pPr algn="ctr" rtl="0" fontAlgn="ctr"/>
                      <a:r>
                        <a:rPr lang="zh-CN" altLang="en-US" sz="1100" b="0" i="0" u="none" strike="noStrike" dirty="0">
                          <a:solidFill>
                            <a:srgbClr val="000000"/>
                          </a:solidFill>
                          <a:effectLst/>
                          <a:latin typeface="+mn-ea"/>
                          <a:ea typeface="+mn-ea"/>
                        </a:rPr>
                        <a:t>流量银行 </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100" b="0" i="0" u="none" strike="noStrike" dirty="0">
                          <a:solidFill>
                            <a:srgbClr val="000000"/>
                          </a:solidFill>
                          <a:effectLst/>
                          <a:latin typeface="+mn-ea"/>
                          <a:ea typeface="+mn-ea"/>
                        </a:rPr>
                        <a:t>内部</a:t>
                      </a:r>
                      <a:r>
                        <a:rPr lang="en-US" altLang="zh-CN" sz="1100" b="0" i="0" u="none" strike="noStrike" dirty="0">
                          <a:solidFill>
                            <a:srgbClr val="000000"/>
                          </a:solidFill>
                          <a:effectLst/>
                          <a:latin typeface="+mn-ea"/>
                          <a:ea typeface="+mn-ea"/>
                        </a:rPr>
                        <a:t>(APP)</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100" b="0" i="0" u="none" strike="noStrike" dirty="0">
                          <a:solidFill>
                            <a:srgbClr val="000000"/>
                          </a:solidFill>
                          <a:effectLst/>
                          <a:latin typeface="+mn-ea"/>
                          <a:ea typeface="+mn-ea"/>
                        </a:rPr>
                        <a:t>800</a:t>
                      </a:r>
                      <a:r>
                        <a:rPr lang="zh-CN" altLang="en-US" sz="1100" b="0" i="0" u="none" strike="noStrike" dirty="0">
                          <a:solidFill>
                            <a:srgbClr val="000000"/>
                          </a:solidFill>
                          <a:effectLst/>
                          <a:latin typeface="+mn-ea"/>
                          <a:ea typeface="+mn-ea"/>
                        </a:rPr>
                        <a:t>万 </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100" b="0" i="0" u="none" strike="noStrike" dirty="0">
                          <a:solidFill>
                            <a:srgbClr val="000000"/>
                          </a:solidFill>
                          <a:effectLst/>
                          <a:latin typeface="+mn-ea"/>
                          <a:ea typeface="+mn-ea"/>
                        </a:rPr>
                        <a:t>200</a:t>
                      </a:r>
                      <a:r>
                        <a:rPr lang="zh-CN" altLang="en-US" sz="1100" b="0" i="0" u="none" strike="noStrike" dirty="0">
                          <a:solidFill>
                            <a:srgbClr val="000000"/>
                          </a:solidFill>
                          <a:effectLst/>
                          <a:latin typeface="+mn-ea"/>
                          <a:ea typeface="+mn-ea"/>
                        </a:rPr>
                        <a:t>万</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269428">
                <a:tc>
                  <a:txBody>
                    <a:bodyPr/>
                    <a:lstStyle/>
                    <a:p>
                      <a:pPr algn="ctr" rtl="0" fontAlgn="ctr"/>
                      <a:r>
                        <a:rPr lang="zh-CN" altLang="en-US" sz="1100" b="0" i="0" u="none" strike="noStrike" dirty="0">
                          <a:solidFill>
                            <a:srgbClr val="000000"/>
                          </a:solidFill>
                          <a:effectLst/>
                          <a:latin typeface="+mn-ea"/>
                          <a:ea typeface="+mn-ea"/>
                        </a:rPr>
                        <a:t>沃门户 </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100" b="0" i="0" u="none" strike="noStrike" dirty="0">
                          <a:solidFill>
                            <a:srgbClr val="000000"/>
                          </a:solidFill>
                          <a:effectLst/>
                          <a:latin typeface="+mn-ea"/>
                          <a:ea typeface="+mn-ea"/>
                        </a:rPr>
                        <a:t>内部</a:t>
                      </a:r>
                      <a:r>
                        <a:rPr lang="en-US" altLang="zh-CN" sz="1100" b="0" i="0" u="none" strike="noStrike" dirty="0">
                          <a:solidFill>
                            <a:srgbClr val="000000"/>
                          </a:solidFill>
                          <a:effectLst/>
                          <a:latin typeface="+mn-ea"/>
                          <a:ea typeface="+mn-ea"/>
                        </a:rPr>
                        <a:t>(</a:t>
                      </a:r>
                      <a:r>
                        <a:rPr lang="en-US" altLang="zh-CN" sz="1100" b="0" i="0" u="none" strike="noStrike" dirty="0" err="1">
                          <a:solidFill>
                            <a:srgbClr val="000000"/>
                          </a:solidFill>
                          <a:effectLst/>
                          <a:latin typeface="+mn-ea"/>
                          <a:ea typeface="+mn-ea"/>
                        </a:rPr>
                        <a:t>wap</a:t>
                      </a:r>
                      <a:r>
                        <a:rPr lang="en-US" altLang="zh-CN" sz="1100" b="0" i="0" u="none" strike="noStrike" dirty="0">
                          <a:solidFill>
                            <a:srgbClr val="000000"/>
                          </a:solidFill>
                          <a:effectLst/>
                          <a:latin typeface="+mn-ea"/>
                          <a:ea typeface="+mn-ea"/>
                        </a:rPr>
                        <a:t>)</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100" b="0" i="0" u="none" strike="noStrike" dirty="0">
                          <a:solidFill>
                            <a:srgbClr val="000000"/>
                          </a:solidFill>
                          <a:effectLst/>
                          <a:latin typeface="+mn-ea"/>
                          <a:ea typeface="+mn-ea"/>
                        </a:rPr>
                        <a:t>470</a:t>
                      </a:r>
                      <a:r>
                        <a:rPr lang="zh-CN" altLang="en-US" sz="1100" b="0" i="0" u="none" strike="noStrike" dirty="0">
                          <a:solidFill>
                            <a:srgbClr val="000000"/>
                          </a:solidFill>
                          <a:effectLst/>
                          <a:latin typeface="+mn-ea"/>
                          <a:ea typeface="+mn-ea"/>
                        </a:rPr>
                        <a:t>万 </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100" b="0" i="0" u="none" strike="noStrike" dirty="0">
                          <a:solidFill>
                            <a:srgbClr val="000000"/>
                          </a:solidFill>
                          <a:effectLst/>
                          <a:latin typeface="+mn-ea"/>
                          <a:ea typeface="+mn-ea"/>
                        </a:rPr>
                        <a:t>83</a:t>
                      </a:r>
                      <a:r>
                        <a:rPr lang="zh-CN" altLang="en-US" sz="1100" b="0" i="0" u="none" strike="noStrike" dirty="0">
                          <a:solidFill>
                            <a:srgbClr val="000000"/>
                          </a:solidFill>
                          <a:effectLst/>
                          <a:latin typeface="+mn-ea"/>
                          <a:ea typeface="+mn-ea"/>
                        </a:rPr>
                        <a:t>万</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269428">
                <a:tc>
                  <a:txBody>
                    <a:bodyPr/>
                    <a:lstStyle/>
                    <a:p>
                      <a:pPr algn="ctr" rtl="0" fontAlgn="ctr"/>
                      <a:r>
                        <a:rPr lang="en-US" sz="1100" b="0" i="0" u="none" strike="noStrike" dirty="0">
                          <a:solidFill>
                            <a:srgbClr val="000000"/>
                          </a:solidFill>
                          <a:effectLst/>
                          <a:latin typeface="+mn-ea"/>
                          <a:ea typeface="+mn-ea"/>
                        </a:rPr>
                        <a:t>DNS</a:t>
                      </a:r>
                      <a:r>
                        <a:rPr lang="zh-CN" altLang="en-US" sz="1100" b="0" i="0" u="none" strike="noStrike" dirty="0">
                          <a:solidFill>
                            <a:srgbClr val="000000"/>
                          </a:solidFill>
                          <a:effectLst/>
                          <a:latin typeface="+mn-ea"/>
                          <a:ea typeface="+mn-ea"/>
                        </a:rPr>
                        <a:t>纠错 </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100" b="0" i="0" u="none" strike="noStrike" dirty="0">
                          <a:solidFill>
                            <a:srgbClr val="000000"/>
                          </a:solidFill>
                          <a:effectLst/>
                          <a:latin typeface="+mn-ea"/>
                          <a:ea typeface="+mn-ea"/>
                        </a:rPr>
                        <a:t>内部</a:t>
                      </a:r>
                      <a:r>
                        <a:rPr lang="en-US" altLang="zh-CN" sz="1100" b="0" i="0" u="none" strike="noStrike" dirty="0">
                          <a:solidFill>
                            <a:srgbClr val="000000"/>
                          </a:solidFill>
                          <a:effectLst/>
                          <a:latin typeface="+mn-ea"/>
                          <a:ea typeface="+mn-ea"/>
                        </a:rPr>
                        <a:t>(web)</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100" b="0" i="0" u="none" strike="noStrike" dirty="0">
                          <a:solidFill>
                            <a:srgbClr val="000000"/>
                          </a:solidFill>
                          <a:effectLst/>
                          <a:latin typeface="+mn-ea"/>
                          <a:ea typeface="+mn-ea"/>
                        </a:rPr>
                        <a:t>全网</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100" b="0" i="0" u="none" strike="noStrike" dirty="0">
                          <a:solidFill>
                            <a:srgbClr val="000000"/>
                          </a:solidFill>
                          <a:effectLst/>
                          <a:latin typeface="+mn-ea"/>
                          <a:ea typeface="+mn-ea"/>
                        </a:rPr>
                        <a:t>日曝光</a:t>
                      </a:r>
                      <a:r>
                        <a:rPr lang="en-US" sz="1100" b="0" i="0" u="none" strike="noStrike" dirty="0">
                          <a:solidFill>
                            <a:srgbClr val="000000"/>
                          </a:solidFill>
                          <a:effectLst/>
                          <a:latin typeface="+mn-ea"/>
                          <a:ea typeface="+mn-ea"/>
                        </a:rPr>
                        <a:t>:500</a:t>
                      </a:r>
                      <a:r>
                        <a:rPr lang="zh-CN" altLang="en-US" sz="1100" b="0" i="0" u="none" strike="noStrike" dirty="0">
                          <a:solidFill>
                            <a:srgbClr val="000000"/>
                          </a:solidFill>
                          <a:effectLst/>
                          <a:latin typeface="+mn-ea"/>
                          <a:ea typeface="+mn-ea"/>
                        </a:rPr>
                        <a:t>万</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269428">
                <a:tc>
                  <a:txBody>
                    <a:bodyPr/>
                    <a:lstStyle/>
                    <a:p>
                      <a:pPr algn="ctr" rtl="0" fontAlgn="ctr"/>
                      <a:r>
                        <a:rPr lang="en-US" altLang="zh-CN" sz="1100" b="0" i="0" u="none" strike="noStrike" dirty="0">
                          <a:solidFill>
                            <a:srgbClr val="000000"/>
                          </a:solidFill>
                          <a:effectLst/>
                          <a:latin typeface="+mn-ea"/>
                          <a:ea typeface="+mn-ea"/>
                        </a:rPr>
                        <a:t>116114</a:t>
                      </a:r>
                      <a:endParaRPr lang="en-US" sz="1100" b="0" i="0" u="none" strike="noStrike" dirty="0">
                        <a:solidFill>
                          <a:srgbClr val="000000"/>
                        </a:solidFill>
                        <a:effectLst/>
                        <a:latin typeface="+mn-ea"/>
                        <a:ea typeface="+mn-ea"/>
                      </a:endParaRP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100" b="0" i="0" u="none" strike="noStrike" dirty="0">
                          <a:solidFill>
                            <a:srgbClr val="000000"/>
                          </a:solidFill>
                          <a:effectLst/>
                          <a:latin typeface="+mn-ea"/>
                          <a:ea typeface="+mn-ea"/>
                        </a:rPr>
                        <a:t>内部</a:t>
                      </a:r>
                      <a:r>
                        <a:rPr lang="en-US" altLang="zh-CN" sz="1100" b="0" i="0" u="none" strike="noStrike" dirty="0">
                          <a:solidFill>
                            <a:srgbClr val="000000"/>
                          </a:solidFill>
                          <a:effectLst/>
                          <a:latin typeface="+mn-ea"/>
                          <a:ea typeface="+mn-ea"/>
                        </a:rPr>
                        <a:t>(app)</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100" b="0" i="0" u="none" strike="noStrike" dirty="0">
                          <a:solidFill>
                            <a:srgbClr val="000000"/>
                          </a:solidFill>
                          <a:effectLst/>
                          <a:latin typeface="+mn-ea"/>
                          <a:ea typeface="+mn-ea"/>
                        </a:rPr>
                        <a:t>400</a:t>
                      </a:r>
                      <a:r>
                        <a:rPr lang="zh-CN" altLang="en-US" sz="1100" b="0" i="0" u="none" strike="noStrike" dirty="0">
                          <a:solidFill>
                            <a:srgbClr val="000000"/>
                          </a:solidFill>
                          <a:effectLst/>
                          <a:latin typeface="+mn-ea"/>
                          <a:ea typeface="+mn-ea"/>
                        </a:rPr>
                        <a:t>万</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100" b="0" i="0" u="none" strike="noStrike" dirty="0">
                          <a:solidFill>
                            <a:srgbClr val="000000"/>
                          </a:solidFill>
                          <a:effectLst/>
                          <a:latin typeface="+mn-ea"/>
                          <a:ea typeface="+mn-ea"/>
                        </a:rPr>
                        <a:t>160</a:t>
                      </a:r>
                      <a:r>
                        <a:rPr lang="zh-CN" altLang="en-US" sz="1100" b="0" i="0" u="none" strike="noStrike" dirty="0">
                          <a:solidFill>
                            <a:srgbClr val="000000"/>
                          </a:solidFill>
                          <a:effectLst/>
                          <a:latin typeface="+mn-ea"/>
                          <a:ea typeface="+mn-ea"/>
                        </a:rPr>
                        <a:t>万</a:t>
                      </a:r>
                      <a:endParaRPr lang="en-US" altLang="zh-CN" sz="1100" b="0" i="0" u="none" strike="noStrike" dirty="0">
                        <a:solidFill>
                          <a:srgbClr val="000000"/>
                        </a:solidFill>
                        <a:effectLst/>
                        <a:latin typeface="+mn-ea"/>
                        <a:ea typeface="+mn-ea"/>
                      </a:endParaRP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269428">
                <a:tc>
                  <a:txBody>
                    <a:bodyPr/>
                    <a:lstStyle/>
                    <a:p>
                      <a:pPr algn="ctr" rtl="0" fontAlgn="ctr"/>
                      <a:r>
                        <a:rPr lang="zh-CN" altLang="en-US" sz="1100" b="0" i="0" u="none" strike="noStrike" dirty="0">
                          <a:solidFill>
                            <a:srgbClr val="FF0000"/>
                          </a:solidFill>
                          <a:effectLst/>
                          <a:latin typeface="+mn-ea"/>
                          <a:ea typeface="+mn-ea"/>
                        </a:rPr>
                        <a:t>广点通</a:t>
                      </a:r>
                      <a:endParaRPr lang="en-US" sz="1100" b="0" i="0" u="none" strike="noStrike" dirty="0">
                        <a:solidFill>
                          <a:srgbClr val="FF0000"/>
                        </a:solidFill>
                        <a:effectLst/>
                        <a:latin typeface="+mn-ea"/>
                        <a:ea typeface="+mn-ea"/>
                      </a:endParaRP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100" b="0" i="0" u="none" strike="noStrike" dirty="0">
                          <a:solidFill>
                            <a:srgbClr val="000000"/>
                          </a:solidFill>
                          <a:effectLst/>
                          <a:latin typeface="+mn-ea"/>
                          <a:ea typeface="+mn-ea"/>
                        </a:rPr>
                        <a:t>外部</a:t>
                      </a:r>
                      <a:endParaRPr lang="en-US" altLang="zh-CN" sz="1100" b="0" i="0" u="none" strike="noStrike" dirty="0">
                        <a:solidFill>
                          <a:srgbClr val="000000"/>
                        </a:solidFill>
                        <a:effectLst/>
                        <a:latin typeface="+mn-ea"/>
                        <a:ea typeface="+mn-ea"/>
                      </a:endParaRP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100" b="0" i="0" u="none" strike="noStrike" dirty="0">
                          <a:solidFill>
                            <a:srgbClr val="000000"/>
                          </a:solidFill>
                          <a:effectLst/>
                          <a:latin typeface="+mn-ea"/>
                          <a:ea typeface="+mn-ea"/>
                        </a:rPr>
                        <a:t>8</a:t>
                      </a:r>
                      <a:r>
                        <a:rPr lang="zh-CN" altLang="en-US" sz="1100" b="0" i="0" u="none" strike="noStrike" dirty="0">
                          <a:solidFill>
                            <a:srgbClr val="000000"/>
                          </a:solidFill>
                          <a:effectLst/>
                          <a:latin typeface="+mn-ea"/>
                          <a:ea typeface="+mn-ea"/>
                        </a:rPr>
                        <a:t>亿</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100" b="0" i="0" u="none" strike="noStrike" dirty="0">
                          <a:solidFill>
                            <a:srgbClr val="000000"/>
                          </a:solidFill>
                          <a:effectLst/>
                          <a:latin typeface="+mn-ea"/>
                          <a:ea typeface="+mn-ea"/>
                        </a:rPr>
                        <a:t>日曝光：</a:t>
                      </a:r>
                      <a:r>
                        <a:rPr lang="en-US" altLang="zh-CN" sz="1100" b="0" i="0" u="none" strike="noStrike" dirty="0">
                          <a:solidFill>
                            <a:srgbClr val="000000"/>
                          </a:solidFill>
                          <a:effectLst/>
                          <a:latin typeface="+mn-ea"/>
                          <a:ea typeface="+mn-ea"/>
                        </a:rPr>
                        <a:t>20</a:t>
                      </a:r>
                      <a:r>
                        <a:rPr lang="zh-CN" altLang="en-US" sz="1100" b="0" i="0" u="none" strike="noStrike" dirty="0" smtClean="0">
                          <a:solidFill>
                            <a:srgbClr val="000000"/>
                          </a:solidFill>
                          <a:effectLst/>
                          <a:latin typeface="+mn-ea"/>
                          <a:ea typeface="+mn-ea"/>
                        </a:rPr>
                        <a:t>亿</a:t>
                      </a:r>
                      <a:endParaRPr lang="en-US" altLang="zh-CN" sz="1100" b="0" i="0" u="none" strike="noStrike" dirty="0">
                        <a:solidFill>
                          <a:srgbClr val="000000"/>
                        </a:solidFill>
                        <a:effectLst/>
                        <a:latin typeface="+mn-ea"/>
                        <a:ea typeface="+mn-ea"/>
                      </a:endParaRP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40575706"/>
                  </a:ext>
                </a:extLst>
              </a:tr>
              <a:tr h="269428">
                <a:tc>
                  <a:txBody>
                    <a:bodyPr/>
                    <a:lstStyle/>
                    <a:p>
                      <a:pPr algn="ctr" rtl="0" fontAlgn="ctr"/>
                      <a:r>
                        <a:rPr lang="zh-CN" altLang="en-US" sz="1100" b="0" i="0" u="none" strike="noStrike" dirty="0" smtClean="0">
                          <a:solidFill>
                            <a:srgbClr val="000000"/>
                          </a:solidFill>
                          <a:effectLst/>
                          <a:latin typeface="+mn-ea"/>
                          <a:ea typeface="+mn-ea"/>
                        </a:rPr>
                        <a:t>外部</a:t>
                      </a:r>
                      <a:r>
                        <a:rPr lang="en-US" altLang="zh-CN" sz="1100" b="0" i="0" u="none" strike="noStrike" dirty="0" smtClean="0">
                          <a:solidFill>
                            <a:srgbClr val="000000"/>
                          </a:solidFill>
                          <a:effectLst/>
                          <a:latin typeface="+mn-ea"/>
                          <a:ea typeface="+mn-ea"/>
                        </a:rPr>
                        <a:t>APP</a:t>
                      </a:r>
                      <a:endParaRPr lang="en-US" sz="1100" b="0" i="0" u="none" strike="noStrike" dirty="0">
                        <a:solidFill>
                          <a:srgbClr val="000000"/>
                        </a:solidFill>
                        <a:effectLst/>
                        <a:latin typeface="+mn-ea"/>
                        <a:ea typeface="+mn-ea"/>
                      </a:endParaRP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100" b="0" i="0" u="none" strike="noStrike" dirty="0" smtClean="0">
                          <a:solidFill>
                            <a:srgbClr val="000000"/>
                          </a:solidFill>
                          <a:effectLst/>
                          <a:latin typeface="+mn-ea"/>
                          <a:ea typeface="+mn-ea"/>
                        </a:rPr>
                        <a:t>外部</a:t>
                      </a:r>
                      <a:endParaRPr lang="en-US" altLang="zh-CN" sz="1100" b="0" i="0" u="none" strike="noStrike" dirty="0">
                        <a:solidFill>
                          <a:srgbClr val="000000"/>
                        </a:solidFill>
                        <a:effectLst/>
                        <a:latin typeface="+mn-ea"/>
                        <a:ea typeface="+mn-ea"/>
                      </a:endParaRP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100" b="0" i="0" u="none" strike="noStrike" dirty="0" smtClean="0">
                          <a:solidFill>
                            <a:srgbClr val="000000"/>
                          </a:solidFill>
                          <a:effectLst/>
                          <a:latin typeface="+mn-ea"/>
                          <a:ea typeface="+mn-ea"/>
                        </a:rPr>
                        <a:t>90</a:t>
                      </a:r>
                      <a:r>
                        <a:rPr lang="zh-CN" altLang="en-US" sz="1100" b="0" i="0" u="none" strike="noStrike" dirty="0" smtClean="0">
                          <a:solidFill>
                            <a:srgbClr val="000000"/>
                          </a:solidFill>
                          <a:effectLst/>
                          <a:latin typeface="+mn-ea"/>
                          <a:ea typeface="+mn-ea"/>
                        </a:rPr>
                        <a:t>万</a:t>
                      </a:r>
                      <a:endParaRPr lang="zh-CN" altLang="en-US" sz="1100" b="0" i="0" u="none" strike="noStrike" dirty="0">
                        <a:solidFill>
                          <a:srgbClr val="000000"/>
                        </a:solidFill>
                        <a:effectLst/>
                        <a:latin typeface="+mn-ea"/>
                        <a:ea typeface="+mn-ea"/>
                      </a:endParaRP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100" b="0" i="0" u="none" strike="noStrike" dirty="0" smtClean="0">
                          <a:solidFill>
                            <a:srgbClr val="000000"/>
                          </a:solidFill>
                          <a:effectLst/>
                          <a:latin typeface="+mn-ea"/>
                          <a:ea typeface="+mn-ea"/>
                        </a:rPr>
                        <a:t>日曝光：</a:t>
                      </a:r>
                      <a:r>
                        <a:rPr lang="en-US" altLang="zh-CN" sz="1100" b="0" i="0" u="none" strike="noStrike" dirty="0" smtClean="0">
                          <a:solidFill>
                            <a:srgbClr val="000000"/>
                          </a:solidFill>
                          <a:effectLst/>
                          <a:latin typeface="+mn-ea"/>
                          <a:ea typeface="+mn-ea"/>
                        </a:rPr>
                        <a:t>20</a:t>
                      </a:r>
                      <a:r>
                        <a:rPr lang="zh-CN" altLang="en-US" sz="1100" b="0" i="0" u="none" strike="noStrike" dirty="0" smtClean="0">
                          <a:solidFill>
                            <a:srgbClr val="000000"/>
                          </a:solidFill>
                          <a:effectLst/>
                          <a:latin typeface="+mn-ea"/>
                          <a:ea typeface="+mn-ea"/>
                        </a:rPr>
                        <a:t>万</a:t>
                      </a:r>
                      <a:endParaRPr lang="en-US" altLang="zh-CN" sz="1100" b="0" i="0" u="none" strike="noStrike" dirty="0">
                        <a:solidFill>
                          <a:srgbClr val="000000"/>
                        </a:solidFill>
                        <a:effectLst/>
                        <a:latin typeface="+mn-ea"/>
                        <a:ea typeface="+mn-ea"/>
                      </a:endParaRP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5" name="矩形 4"/>
          <p:cNvSpPr/>
          <p:nvPr/>
        </p:nvSpPr>
        <p:spPr bwMode="auto">
          <a:xfrm>
            <a:off x="251795" y="847620"/>
            <a:ext cx="1473947" cy="215209"/>
          </a:xfrm>
          <a:prstGeom prst="rect">
            <a:avLst/>
          </a:prstGeom>
          <a:solidFill>
            <a:srgbClr val="C00000"/>
          </a:solidFill>
          <a:ln w="9525" cap="flat" cmpd="sng" algn="ctr">
            <a:noFill/>
            <a:prstDash val="solid"/>
            <a:round/>
            <a:headEnd type="none" w="med" len="med"/>
            <a:tailEnd type="none" w="med" len="med"/>
          </a:ln>
          <a:effectLst/>
        </p:spPr>
        <p:txBody>
          <a:bodyPr lIns="23009" tIns="23009" rIns="23009" bIns="23009"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219152" indent="-219152" algn="ctr" defTabSz="533680">
              <a:spcBef>
                <a:spcPts val="164"/>
              </a:spcBef>
              <a:buClr>
                <a:srgbClr val="FF0000"/>
              </a:buClr>
              <a:buSzPct val="110000"/>
              <a:defRPr/>
            </a:pPr>
            <a:r>
              <a:rPr lang="zh-CN" altLang="en-US" sz="1100" b="1" kern="0" dirty="0">
                <a:solidFill>
                  <a:srgbClr val="FFFFFF"/>
                </a:solidFill>
                <a:latin typeface="微软雅黑" pitchFamily="34" charset="-122"/>
                <a:ea typeface="微软雅黑" pitchFamily="34" charset="-122"/>
                <a:cs typeface="+mn-ea"/>
                <a:sym typeface="+mn-lt"/>
              </a:rPr>
              <a:t>已接入渠道：</a:t>
            </a:r>
            <a:endParaRPr lang="en-US" altLang="zh-CN" sz="1100" b="1" kern="0" dirty="0">
              <a:solidFill>
                <a:srgbClr val="FFFFFF"/>
              </a:solidFill>
              <a:latin typeface="微软雅黑" pitchFamily="34" charset="-122"/>
              <a:ea typeface="微软雅黑" pitchFamily="34" charset="-122"/>
              <a:cs typeface="+mn-ea"/>
              <a:sym typeface="+mn-lt"/>
            </a:endParaRPr>
          </a:p>
        </p:txBody>
      </p:sp>
      <p:sp>
        <p:nvSpPr>
          <p:cNvPr id="6" name="矩形 5"/>
          <p:cNvSpPr/>
          <p:nvPr/>
        </p:nvSpPr>
        <p:spPr bwMode="auto">
          <a:xfrm>
            <a:off x="251794" y="3372053"/>
            <a:ext cx="1473947" cy="215209"/>
          </a:xfrm>
          <a:prstGeom prst="rect">
            <a:avLst/>
          </a:prstGeom>
          <a:solidFill>
            <a:srgbClr val="C00000"/>
          </a:solidFill>
          <a:ln w="9525" cap="flat" cmpd="sng" algn="ctr">
            <a:noFill/>
            <a:prstDash val="solid"/>
            <a:round/>
            <a:headEnd type="none" w="med" len="med"/>
            <a:tailEnd type="none" w="med" len="med"/>
          </a:ln>
          <a:effectLst/>
        </p:spPr>
        <p:txBody>
          <a:bodyPr lIns="23009" tIns="23009" rIns="23009" bIns="23009"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219152" indent="-219152" algn="ctr" defTabSz="533680">
              <a:spcBef>
                <a:spcPts val="164"/>
              </a:spcBef>
              <a:buClr>
                <a:srgbClr val="FF0000"/>
              </a:buClr>
              <a:buSzPct val="110000"/>
              <a:defRPr/>
            </a:pPr>
            <a:r>
              <a:rPr lang="zh-CN" altLang="en-US" sz="1100" b="1" kern="0" dirty="0">
                <a:solidFill>
                  <a:srgbClr val="FFFFFF"/>
                </a:solidFill>
                <a:latin typeface="微软雅黑" pitchFamily="34" charset="-122"/>
                <a:ea typeface="微软雅黑" pitchFamily="34" charset="-122"/>
                <a:cs typeface="+mn-ea"/>
                <a:sym typeface="+mn-lt"/>
              </a:rPr>
              <a:t>预计接入渠道：</a:t>
            </a:r>
            <a:endParaRPr lang="en-US" altLang="zh-CN" sz="1100" b="1" kern="0" dirty="0">
              <a:solidFill>
                <a:srgbClr val="FFFFFF"/>
              </a:solidFill>
              <a:latin typeface="微软雅黑" pitchFamily="34" charset="-122"/>
              <a:ea typeface="微软雅黑" pitchFamily="34" charset="-122"/>
              <a:cs typeface="+mn-ea"/>
              <a:sym typeface="+mn-lt"/>
            </a:endParaRPr>
          </a:p>
        </p:txBody>
      </p:sp>
      <p:graphicFrame>
        <p:nvGraphicFramePr>
          <p:cNvPr id="7" name="表格 6"/>
          <p:cNvGraphicFramePr>
            <a:graphicFrameLocks noGrp="1"/>
          </p:cNvGraphicFramePr>
          <p:nvPr>
            <p:extLst/>
          </p:nvPr>
        </p:nvGraphicFramePr>
        <p:xfrm>
          <a:off x="816424" y="3644988"/>
          <a:ext cx="7300022" cy="1374540"/>
        </p:xfrm>
        <a:graphic>
          <a:graphicData uri="http://schemas.openxmlformats.org/drawingml/2006/table">
            <a:tbl>
              <a:tblPr/>
              <a:tblGrid>
                <a:gridCol w="1838913">
                  <a:extLst>
                    <a:ext uri="{9D8B030D-6E8A-4147-A177-3AD203B41FA5}">
                      <a16:colId xmlns:a16="http://schemas.microsoft.com/office/drawing/2014/main" xmlns="" val="20000"/>
                    </a:ext>
                  </a:extLst>
                </a:gridCol>
                <a:gridCol w="1343402">
                  <a:extLst>
                    <a:ext uri="{9D8B030D-6E8A-4147-A177-3AD203B41FA5}">
                      <a16:colId xmlns:a16="http://schemas.microsoft.com/office/drawing/2014/main" xmlns="" val="20001"/>
                    </a:ext>
                  </a:extLst>
                </a:gridCol>
                <a:gridCol w="1927740">
                  <a:extLst>
                    <a:ext uri="{9D8B030D-6E8A-4147-A177-3AD203B41FA5}">
                      <a16:colId xmlns:a16="http://schemas.microsoft.com/office/drawing/2014/main" xmlns="" val="20002"/>
                    </a:ext>
                  </a:extLst>
                </a:gridCol>
                <a:gridCol w="2189967">
                  <a:extLst>
                    <a:ext uri="{9D8B030D-6E8A-4147-A177-3AD203B41FA5}">
                      <a16:colId xmlns:a16="http://schemas.microsoft.com/office/drawing/2014/main" xmlns="" val="20003"/>
                    </a:ext>
                  </a:extLst>
                </a:gridCol>
              </a:tblGrid>
              <a:tr h="183351">
                <a:tc>
                  <a:txBody>
                    <a:bodyPr/>
                    <a:lstStyle/>
                    <a:p>
                      <a:pPr algn="ctr" rtl="0" fontAlgn="ctr"/>
                      <a:r>
                        <a:rPr lang="zh-CN" altLang="en-US" sz="1100" b="1" i="0" u="none" strike="noStrike" dirty="0">
                          <a:solidFill>
                            <a:srgbClr val="FFFFFF"/>
                          </a:solidFill>
                          <a:effectLst/>
                          <a:latin typeface="+mn-ea"/>
                          <a:ea typeface="+mn-ea"/>
                        </a:rPr>
                        <a:t>渠道名称</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rtl="0" fontAlgn="ctr"/>
                      <a:r>
                        <a:rPr lang="zh-CN" altLang="en-US" sz="1100" b="1" i="0" u="none" strike="noStrike" dirty="0">
                          <a:solidFill>
                            <a:srgbClr val="FFFFFF"/>
                          </a:solidFill>
                          <a:effectLst/>
                          <a:latin typeface="+mn-ea"/>
                          <a:ea typeface="+mn-ea"/>
                        </a:rPr>
                        <a:t>渠道分类</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rtl="0" fontAlgn="ctr"/>
                      <a:r>
                        <a:rPr lang="zh-CN" altLang="en-US" sz="1100" b="1" i="0" u="none" strike="noStrike" dirty="0">
                          <a:solidFill>
                            <a:srgbClr val="FFFFFF"/>
                          </a:solidFill>
                          <a:effectLst/>
                          <a:latin typeface="+mn-ea"/>
                          <a:ea typeface="+mn-ea"/>
                        </a:rPr>
                        <a:t>用户规模（户） </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rtl="0" fontAlgn="ctr"/>
                      <a:r>
                        <a:rPr lang="zh-CN" altLang="en-US" sz="1100" b="1" i="0" u="none" strike="noStrike" dirty="0">
                          <a:solidFill>
                            <a:srgbClr val="FFFFFF"/>
                          </a:solidFill>
                          <a:effectLst/>
                          <a:latin typeface="+mn-ea"/>
                          <a:ea typeface="+mn-ea"/>
                        </a:rPr>
                        <a:t>活跃度</a:t>
                      </a:r>
                      <a:r>
                        <a:rPr lang="en-US" altLang="zh-CN" sz="1100" b="1" i="0" u="none" strike="noStrike" dirty="0">
                          <a:solidFill>
                            <a:srgbClr val="FFFFFF"/>
                          </a:solidFill>
                          <a:effectLst/>
                          <a:latin typeface="+mn-ea"/>
                          <a:ea typeface="+mn-ea"/>
                        </a:rPr>
                        <a:t>/</a:t>
                      </a:r>
                      <a:r>
                        <a:rPr lang="zh-CN" altLang="en-US" sz="1100" b="1" i="0" u="none" strike="noStrike" dirty="0">
                          <a:solidFill>
                            <a:srgbClr val="FFFFFF"/>
                          </a:solidFill>
                          <a:effectLst/>
                          <a:latin typeface="+mn-ea"/>
                          <a:ea typeface="+mn-ea"/>
                        </a:rPr>
                        <a:t>月</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extLst>
                  <a:ext uri="{0D108BD9-81ED-4DB2-BD59-A6C34878D82A}">
                    <a16:rowId xmlns:a16="http://schemas.microsoft.com/office/drawing/2014/main" xmlns="" val="10000"/>
                  </a:ext>
                </a:extLst>
              </a:tr>
              <a:tr h="294805">
                <a:tc>
                  <a:txBody>
                    <a:bodyPr/>
                    <a:lstStyle/>
                    <a:p>
                      <a:pPr algn="ctr" rtl="0" fontAlgn="ctr"/>
                      <a:r>
                        <a:rPr lang="zh-CN" altLang="en-US" sz="1100" b="0" i="0" u="none" strike="noStrike" dirty="0">
                          <a:solidFill>
                            <a:srgbClr val="000000"/>
                          </a:solidFill>
                          <a:effectLst/>
                          <a:latin typeface="+mn-ea"/>
                          <a:ea typeface="+mn-ea"/>
                        </a:rPr>
                        <a:t>沃家云盘</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100" b="0" i="0" u="none" strike="noStrike" dirty="0">
                          <a:solidFill>
                            <a:srgbClr val="000000"/>
                          </a:solidFill>
                          <a:effectLst/>
                          <a:latin typeface="+mn-ea"/>
                          <a:ea typeface="+mn-ea"/>
                        </a:rPr>
                        <a:t>内部</a:t>
                      </a:r>
                      <a:endParaRPr lang="en-US" sz="1100" b="0" i="0" u="none" strike="noStrike" dirty="0">
                        <a:solidFill>
                          <a:srgbClr val="000000"/>
                        </a:solidFill>
                        <a:effectLst/>
                        <a:latin typeface="+mn-ea"/>
                        <a:ea typeface="+mn-ea"/>
                      </a:endParaRP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100" b="0" i="0" u="none" strike="noStrike" dirty="0">
                        <a:solidFill>
                          <a:srgbClr val="000000"/>
                        </a:solidFill>
                        <a:effectLst/>
                        <a:latin typeface="+mn-ea"/>
                        <a:ea typeface="+mn-ea"/>
                      </a:endParaRP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endParaRPr lang="zh-CN" altLang="en-US" sz="1100" dirty="0"/>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224096">
                <a:tc>
                  <a:txBody>
                    <a:bodyPr/>
                    <a:lstStyle/>
                    <a:p>
                      <a:pPr algn="ctr" rtl="0" fontAlgn="ctr"/>
                      <a:r>
                        <a:rPr lang="zh-CN" altLang="en-US" sz="1100" b="0" i="0" u="none" strike="noStrike" dirty="0">
                          <a:solidFill>
                            <a:srgbClr val="000000"/>
                          </a:solidFill>
                          <a:effectLst/>
                          <a:latin typeface="+mn-ea"/>
                          <a:ea typeface="+mn-ea"/>
                        </a:rPr>
                        <a:t>广告家</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100" b="0" i="0" u="none" strike="noStrike" dirty="0">
                          <a:solidFill>
                            <a:srgbClr val="000000"/>
                          </a:solidFill>
                          <a:effectLst/>
                          <a:latin typeface="+mn-ea"/>
                          <a:ea typeface="+mn-ea"/>
                        </a:rPr>
                        <a:t>外部</a:t>
                      </a:r>
                      <a:endParaRPr lang="en-US" altLang="zh-CN" sz="1100" b="0" i="0" u="none" strike="noStrike" dirty="0">
                        <a:solidFill>
                          <a:srgbClr val="000000"/>
                        </a:solidFill>
                        <a:effectLst/>
                        <a:latin typeface="+mn-ea"/>
                        <a:ea typeface="+mn-ea"/>
                      </a:endParaRP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100" b="0" i="0" u="none" strike="noStrike" dirty="0">
                          <a:solidFill>
                            <a:srgbClr val="000000"/>
                          </a:solidFill>
                          <a:effectLst/>
                          <a:latin typeface="+mn-ea"/>
                          <a:ea typeface="+mn-ea"/>
                        </a:rPr>
                        <a:t>2.5</a:t>
                      </a:r>
                      <a:r>
                        <a:rPr lang="zh-CN" altLang="en-US" sz="1100" b="0" i="0" u="none" strike="noStrike" dirty="0">
                          <a:solidFill>
                            <a:srgbClr val="000000"/>
                          </a:solidFill>
                          <a:effectLst/>
                          <a:latin typeface="+mn-ea"/>
                          <a:ea typeface="+mn-ea"/>
                        </a:rPr>
                        <a:t>亿</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100" b="0" i="0" u="none" strike="noStrike" dirty="0">
                          <a:solidFill>
                            <a:srgbClr val="000000"/>
                          </a:solidFill>
                          <a:effectLst/>
                          <a:latin typeface="+mn-ea"/>
                          <a:ea typeface="+mn-ea"/>
                        </a:rPr>
                        <a:t>日曝光：</a:t>
                      </a:r>
                      <a:r>
                        <a:rPr lang="en-US" altLang="zh-CN" sz="1100" b="0" i="0" u="none" strike="noStrike" dirty="0">
                          <a:solidFill>
                            <a:srgbClr val="000000"/>
                          </a:solidFill>
                          <a:effectLst/>
                          <a:latin typeface="+mn-ea"/>
                          <a:ea typeface="+mn-ea"/>
                        </a:rPr>
                        <a:t>8</a:t>
                      </a:r>
                      <a:r>
                        <a:rPr lang="zh-CN" altLang="en-US" sz="1100" b="0" i="0" u="none" strike="noStrike" dirty="0">
                          <a:solidFill>
                            <a:srgbClr val="000000"/>
                          </a:solidFill>
                          <a:effectLst/>
                          <a:latin typeface="+mn-ea"/>
                          <a:ea typeface="+mn-ea"/>
                        </a:rPr>
                        <a:t>亿</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224096">
                <a:tc>
                  <a:txBody>
                    <a:bodyPr/>
                    <a:lstStyle/>
                    <a:p>
                      <a:pPr algn="ctr" rtl="0" fontAlgn="ctr"/>
                      <a:r>
                        <a:rPr lang="zh-CN" altLang="en-US" sz="1100" b="0" i="0" u="none" strike="noStrike" dirty="0">
                          <a:solidFill>
                            <a:srgbClr val="000000"/>
                          </a:solidFill>
                          <a:effectLst/>
                          <a:latin typeface="+mn-ea"/>
                          <a:ea typeface="+mn-ea"/>
                        </a:rPr>
                        <a:t>百度</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100" b="0" i="0" u="none" strike="noStrike" dirty="0">
                          <a:solidFill>
                            <a:srgbClr val="000000"/>
                          </a:solidFill>
                          <a:effectLst/>
                          <a:latin typeface="+mn-ea"/>
                          <a:ea typeface="+mn-ea"/>
                        </a:rPr>
                        <a:t>外部</a:t>
                      </a:r>
                      <a:endParaRPr lang="en-US" altLang="zh-CN" sz="1100" b="0" i="0" u="none" strike="noStrike" dirty="0">
                        <a:solidFill>
                          <a:srgbClr val="000000"/>
                        </a:solidFill>
                        <a:effectLst/>
                        <a:latin typeface="+mn-ea"/>
                        <a:ea typeface="+mn-ea"/>
                      </a:endParaRP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100" b="0" i="0" u="none" strike="noStrike" dirty="0">
                          <a:solidFill>
                            <a:srgbClr val="000000"/>
                          </a:solidFill>
                          <a:effectLst/>
                          <a:latin typeface="+mn-ea"/>
                          <a:ea typeface="+mn-ea"/>
                        </a:rPr>
                        <a:t>覆盖</a:t>
                      </a:r>
                      <a:r>
                        <a:rPr lang="en-US" altLang="zh-CN" sz="1100" b="0" i="0" u="none" strike="noStrike" dirty="0">
                          <a:solidFill>
                            <a:srgbClr val="000000"/>
                          </a:solidFill>
                          <a:effectLst/>
                          <a:latin typeface="+mn-ea"/>
                          <a:ea typeface="+mn-ea"/>
                        </a:rPr>
                        <a:t>95%</a:t>
                      </a:r>
                      <a:r>
                        <a:rPr lang="zh-CN" altLang="en-US" sz="1100" b="0" i="0" u="none" strike="noStrike" dirty="0">
                          <a:solidFill>
                            <a:srgbClr val="000000"/>
                          </a:solidFill>
                          <a:effectLst/>
                          <a:latin typeface="+mn-ea"/>
                          <a:ea typeface="+mn-ea"/>
                        </a:rPr>
                        <a:t>用户</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100" b="0" i="0" u="none" strike="noStrike" dirty="0">
                          <a:solidFill>
                            <a:srgbClr val="000000"/>
                          </a:solidFill>
                          <a:effectLst/>
                          <a:latin typeface="+mn-ea"/>
                          <a:ea typeface="+mn-ea"/>
                        </a:rPr>
                        <a:t>日曝光：</a:t>
                      </a:r>
                      <a:r>
                        <a:rPr lang="en-US" altLang="zh-CN" sz="1100" b="0" i="0" u="none" strike="noStrike" dirty="0">
                          <a:solidFill>
                            <a:srgbClr val="000000"/>
                          </a:solidFill>
                          <a:effectLst/>
                          <a:latin typeface="+mn-ea"/>
                          <a:ea typeface="+mn-ea"/>
                        </a:rPr>
                        <a:t>90</a:t>
                      </a:r>
                      <a:r>
                        <a:rPr lang="zh-CN" altLang="en-US" sz="1100" b="0" i="0" u="none" strike="noStrike" dirty="0">
                          <a:solidFill>
                            <a:srgbClr val="000000"/>
                          </a:solidFill>
                          <a:effectLst/>
                          <a:latin typeface="+mn-ea"/>
                          <a:ea typeface="+mn-ea"/>
                        </a:rPr>
                        <a:t>亿</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380189549"/>
                  </a:ext>
                </a:extLst>
              </a:tr>
              <a:tr h="224096">
                <a:tc>
                  <a:txBody>
                    <a:bodyPr/>
                    <a:lstStyle/>
                    <a:p>
                      <a:pPr algn="ctr" rtl="0" fontAlgn="ctr"/>
                      <a:r>
                        <a:rPr lang="zh-CN" altLang="en-US" sz="1100" b="0" i="0" u="none" strike="noStrike" dirty="0">
                          <a:solidFill>
                            <a:srgbClr val="000000"/>
                          </a:solidFill>
                          <a:effectLst/>
                          <a:latin typeface="+mn-ea"/>
                          <a:ea typeface="+mn-ea"/>
                        </a:rPr>
                        <a:t>爱奇艺</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100" b="0" i="0" u="none" strike="noStrike" dirty="0">
                          <a:solidFill>
                            <a:srgbClr val="000000"/>
                          </a:solidFill>
                          <a:effectLst/>
                          <a:latin typeface="+mn-ea"/>
                          <a:ea typeface="+mn-ea"/>
                        </a:rPr>
                        <a:t>外部</a:t>
                      </a:r>
                      <a:endParaRPr lang="en-US" altLang="zh-CN" sz="1100" b="0" i="0" u="none" strike="noStrike" dirty="0">
                        <a:solidFill>
                          <a:srgbClr val="000000"/>
                        </a:solidFill>
                        <a:effectLst/>
                        <a:latin typeface="+mn-ea"/>
                        <a:ea typeface="+mn-ea"/>
                      </a:endParaRP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100" b="0" i="0" u="none" strike="noStrike" dirty="0">
                          <a:solidFill>
                            <a:srgbClr val="000000"/>
                          </a:solidFill>
                          <a:effectLst/>
                          <a:latin typeface="+mn-ea"/>
                          <a:ea typeface="+mn-ea"/>
                        </a:rPr>
                        <a:t>3.3</a:t>
                      </a:r>
                      <a:r>
                        <a:rPr lang="zh-CN" altLang="en-US" sz="1100" b="0" i="0" u="none" strike="noStrike" dirty="0">
                          <a:solidFill>
                            <a:srgbClr val="000000"/>
                          </a:solidFill>
                          <a:effectLst/>
                          <a:latin typeface="+mn-ea"/>
                          <a:ea typeface="+mn-ea"/>
                        </a:rPr>
                        <a:t>亿</a:t>
                      </a:r>
                      <a:endParaRPr lang="en-US" altLang="zh-CN" sz="1100" b="0" i="0" u="none" strike="noStrike" dirty="0">
                        <a:solidFill>
                          <a:srgbClr val="000000"/>
                        </a:solidFill>
                        <a:effectLst/>
                        <a:latin typeface="+mn-ea"/>
                        <a:ea typeface="+mn-ea"/>
                      </a:endParaRP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100" b="0" i="0" u="none" strike="noStrike" dirty="0">
                          <a:solidFill>
                            <a:srgbClr val="000000"/>
                          </a:solidFill>
                          <a:effectLst/>
                          <a:latin typeface="+mn-ea"/>
                          <a:ea typeface="+mn-ea"/>
                        </a:rPr>
                        <a:t>2</a:t>
                      </a:r>
                      <a:r>
                        <a:rPr lang="zh-CN" altLang="en-US" sz="1100" b="0" i="0" u="none" strike="noStrike" dirty="0">
                          <a:solidFill>
                            <a:srgbClr val="000000"/>
                          </a:solidFill>
                          <a:effectLst/>
                          <a:latin typeface="+mn-ea"/>
                          <a:ea typeface="+mn-ea"/>
                        </a:rPr>
                        <a:t>亿</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26638928"/>
                  </a:ext>
                </a:extLst>
              </a:tr>
              <a:tr h="224096">
                <a:tc>
                  <a:txBody>
                    <a:bodyPr/>
                    <a:lstStyle/>
                    <a:p>
                      <a:pPr algn="ctr" rtl="0" fontAlgn="ctr"/>
                      <a:r>
                        <a:rPr lang="zh-CN" altLang="en-US" sz="1100" b="0" i="0" u="none" strike="noStrike" dirty="0">
                          <a:solidFill>
                            <a:srgbClr val="000000"/>
                          </a:solidFill>
                          <a:effectLst/>
                          <a:latin typeface="+mn-ea"/>
                          <a:ea typeface="+mn-ea"/>
                        </a:rPr>
                        <a:t>优酷</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100" b="0" i="0" u="none" strike="noStrike" dirty="0">
                          <a:solidFill>
                            <a:srgbClr val="000000"/>
                          </a:solidFill>
                          <a:effectLst/>
                          <a:latin typeface="+mn-ea"/>
                          <a:ea typeface="+mn-ea"/>
                        </a:rPr>
                        <a:t>外部</a:t>
                      </a:r>
                      <a:endParaRPr lang="en-US" altLang="zh-CN" sz="1100" b="0" i="0" u="none" strike="noStrike" dirty="0">
                        <a:solidFill>
                          <a:srgbClr val="000000"/>
                        </a:solidFill>
                        <a:effectLst/>
                        <a:latin typeface="+mn-ea"/>
                        <a:ea typeface="+mn-ea"/>
                      </a:endParaRP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100" b="0" i="0" u="none" strike="noStrike" dirty="0">
                          <a:solidFill>
                            <a:srgbClr val="000000"/>
                          </a:solidFill>
                          <a:effectLst/>
                          <a:latin typeface="+mn-ea"/>
                          <a:ea typeface="+mn-ea"/>
                        </a:rPr>
                        <a:t>2.7</a:t>
                      </a:r>
                      <a:r>
                        <a:rPr lang="zh-CN" altLang="en-US" sz="1100" b="0" i="0" u="none" strike="noStrike" dirty="0">
                          <a:solidFill>
                            <a:srgbClr val="000000"/>
                          </a:solidFill>
                          <a:effectLst/>
                          <a:latin typeface="+mn-ea"/>
                          <a:ea typeface="+mn-ea"/>
                        </a:rPr>
                        <a:t>亿</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100" b="0" i="0" u="none" strike="noStrike" dirty="0">
                          <a:solidFill>
                            <a:srgbClr val="000000"/>
                          </a:solidFill>
                          <a:effectLst/>
                          <a:latin typeface="+mn-ea"/>
                          <a:ea typeface="+mn-ea"/>
                        </a:rPr>
                        <a:t>1.7</a:t>
                      </a:r>
                      <a:r>
                        <a:rPr lang="zh-CN" altLang="en-US" sz="1100" b="0" i="0" u="none" strike="noStrike" dirty="0">
                          <a:solidFill>
                            <a:srgbClr val="000000"/>
                          </a:solidFill>
                          <a:effectLst/>
                          <a:latin typeface="+mn-ea"/>
                          <a:ea typeface="+mn-ea"/>
                        </a:rPr>
                        <a:t>亿</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635129973"/>
                  </a:ext>
                </a:extLst>
              </a:tr>
            </a:tbl>
          </a:graphicData>
        </a:graphic>
      </p:graphicFrame>
    </p:spTree>
    <p:extLst>
      <p:ext uri="{BB962C8B-B14F-4D97-AF65-F5344CB8AC3E}">
        <p14:creationId xmlns="" xmlns:p14="http://schemas.microsoft.com/office/powerpoint/2010/main" val="197348675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4"/>
          <p:cNvSpPr txBox="1">
            <a:spLocks noChangeArrowheads="1"/>
          </p:cNvSpPr>
          <p:nvPr/>
        </p:nvSpPr>
        <p:spPr bwMode="auto">
          <a:xfrm>
            <a:off x="2438751" y="1990043"/>
            <a:ext cx="753732" cy="1189605"/>
          </a:xfrm>
          <a:prstGeom prst="rect">
            <a:avLst/>
          </a:prstGeom>
          <a:noFill/>
          <a:ln w="9525">
            <a:noFill/>
            <a:miter lim="800000"/>
            <a:headEnd/>
            <a:tailEnd/>
          </a:ln>
        </p:spPr>
        <p:txBody>
          <a:bodyPr wrap="none" tIns="35100" anchor="ctr">
            <a:spAutoFit/>
          </a:bodyPr>
          <a:lstStyle/>
          <a:p>
            <a:pPr algn="ctr"/>
            <a:r>
              <a:rPr lang="en-US" altLang="zh-CN" sz="7200" b="1" dirty="0" smtClean="0">
                <a:solidFill>
                  <a:srgbClr val="C00000"/>
                </a:solidFill>
                <a:effectLst>
                  <a:outerShdw blurRad="38100" dist="38100" dir="2700000" algn="tl">
                    <a:schemeClr val="tx2">
                      <a:lumMod val="50000"/>
                      <a:alpha val="49000"/>
                    </a:schemeClr>
                  </a:outerShdw>
                </a:effectLst>
                <a:latin typeface="+mn-ea"/>
                <a:cs typeface="FrankRuehl" charset="-79"/>
              </a:rPr>
              <a:t>8</a:t>
            </a:r>
            <a:endParaRPr lang="zh-CN" altLang="en-US" sz="7200" b="1" dirty="0">
              <a:solidFill>
                <a:srgbClr val="C00000"/>
              </a:solidFill>
              <a:effectLst>
                <a:outerShdw blurRad="38100" dist="38100" dir="2700000" algn="tl">
                  <a:schemeClr val="tx2">
                    <a:lumMod val="50000"/>
                    <a:alpha val="49000"/>
                  </a:schemeClr>
                </a:outerShdw>
              </a:effectLst>
              <a:latin typeface="+mn-ea"/>
              <a:cs typeface="Latha" pitchFamily="2"/>
            </a:endParaRPr>
          </a:p>
        </p:txBody>
      </p:sp>
      <p:sp>
        <p:nvSpPr>
          <p:cNvPr id="14" name="Freeform 6"/>
          <p:cNvSpPr>
            <a:spLocks/>
          </p:cNvSpPr>
          <p:nvPr/>
        </p:nvSpPr>
        <p:spPr bwMode="auto">
          <a:xfrm>
            <a:off x="2123272" y="1975843"/>
            <a:ext cx="261938" cy="1237059"/>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endParaRPr lang="zh-CN" altLang="en-US" sz="1013">
              <a:solidFill>
                <a:srgbClr val="0070C0"/>
              </a:solidFill>
            </a:endParaRPr>
          </a:p>
        </p:txBody>
      </p:sp>
      <p:sp>
        <p:nvSpPr>
          <p:cNvPr id="15" name="Freeform 6"/>
          <p:cNvSpPr>
            <a:spLocks/>
          </p:cNvSpPr>
          <p:nvPr/>
        </p:nvSpPr>
        <p:spPr bwMode="auto">
          <a:xfrm flipH="1">
            <a:off x="3203392" y="1975843"/>
            <a:ext cx="261938" cy="1237059"/>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endParaRPr lang="zh-CN" altLang="en-US" sz="1013">
              <a:solidFill>
                <a:srgbClr val="0070C0"/>
              </a:solidFill>
            </a:endParaRPr>
          </a:p>
        </p:txBody>
      </p:sp>
      <p:sp>
        <p:nvSpPr>
          <p:cNvPr id="17" name="TextBox 6"/>
          <p:cNvSpPr txBox="1"/>
          <p:nvPr/>
        </p:nvSpPr>
        <p:spPr>
          <a:xfrm>
            <a:off x="4029313" y="2278900"/>
            <a:ext cx="2035821" cy="646331"/>
          </a:xfrm>
          <a:prstGeom prst="rect">
            <a:avLst/>
          </a:prstGeom>
          <a:noFill/>
        </p:spPr>
        <p:txBody>
          <a:bodyPr wrap="square" rtlCol="0">
            <a:spAutoFit/>
          </a:bodyPr>
          <a:lstStyle/>
          <a:p>
            <a:r>
              <a:rPr lang="en-US" altLang="zh-CN" sz="3600" b="1" dirty="0" smtClean="0">
                <a:solidFill>
                  <a:srgbClr val="C00000"/>
                </a:solidFill>
                <a:latin typeface="微软雅黑" pitchFamily="34" charset="-122"/>
                <a:ea typeface="微软雅黑" pitchFamily="34" charset="-122"/>
              </a:rPr>
              <a:t>Wo</a:t>
            </a:r>
            <a:r>
              <a:rPr lang="zh-CN" altLang="en-US" sz="3600" b="1" dirty="0" smtClean="0">
                <a:solidFill>
                  <a:srgbClr val="C00000"/>
                </a:solidFill>
                <a:latin typeface="微软雅黑" pitchFamily="34" charset="-122"/>
                <a:ea typeface="微软雅黑" pitchFamily="34" charset="-122"/>
              </a:rPr>
              <a:t>旅游</a:t>
            </a:r>
            <a:endParaRPr lang="zh-CN" altLang="en-US" sz="3600" b="1" dirty="0">
              <a:solidFill>
                <a:srgbClr val="C00000"/>
              </a:solidFill>
              <a:latin typeface="微软雅黑" pitchFamily="34" charset="-122"/>
              <a:ea typeface="微软雅黑" pitchFamily="34" charset="-122"/>
            </a:endParaRPr>
          </a:p>
        </p:txBody>
      </p:sp>
      <p:sp>
        <p:nvSpPr>
          <p:cNvPr id="18" name="标题 17"/>
          <p:cNvSpPr>
            <a:spLocks noGrp="1"/>
          </p:cNvSpPr>
          <p:nvPr>
            <p:ph type="title"/>
          </p:nvPr>
        </p:nvSpPr>
        <p:spPr/>
        <p:txBody>
          <a:bodyPr/>
          <a:lstStyle/>
          <a:p>
            <a:r>
              <a:rPr kumimoji="1" lang="zh-CN" altLang="en-US" dirty="0" smtClean="0"/>
              <a:t>目录</a:t>
            </a:r>
            <a:endParaRPr kumimoji="1" lang="zh-CN" altLang="en-US" dirty="0"/>
          </a:p>
        </p:txBody>
      </p:sp>
    </p:spTree>
    <p:extLst>
      <p:ext uri="{BB962C8B-B14F-4D97-AF65-F5344CB8AC3E}">
        <p14:creationId xmlns="" xmlns:p14="http://schemas.microsoft.com/office/powerpoint/2010/main" val="78257827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kern="0" dirty="0" smtClean="0">
                <a:solidFill>
                  <a:prstClr val="black"/>
                </a:solidFill>
              </a:rPr>
              <a:t>8</a:t>
            </a:r>
            <a:r>
              <a:rPr kumimoji="1" lang="zh-CN" altLang="en-US" kern="0" dirty="0" smtClean="0">
                <a:solidFill>
                  <a:prstClr val="black"/>
                </a:solidFill>
              </a:rPr>
              <a:t>、</a:t>
            </a:r>
            <a:r>
              <a:rPr lang="en-US" altLang="zh-CN" dirty="0">
                <a:solidFill>
                  <a:prstClr val="black"/>
                </a:solidFill>
              </a:rPr>
              <a:t>Wo</a:t>
            </a:r>
            <a:r>
              <a:rPr lang="zh-CN" altLang="en-US" dirty="0">
                <a:solidFill>
                  <a:prstClr val="black"/>
                </a:solidFill>
              </a:rPr>
              <a:t>旅游</a:t>
            </a:r>
            <a:r>
              <a:rPr lang="en-US" altLang="zh-CN" dirty="0">
                <a:solidFill>
                  <a:prstClr val="black"/>
                </a:solidFill>
              </a:rPr>
              <a:t>-</a:t>
            </a:r>
            <a:r>
              <a:rPr lang="zh-CN" altLang="en-US" dirty="0">
                <a:solidFill>
                  <a:prstClr val="black"/>
                </a:solidFill>
              </a:rPr>
              <a:t>产品</a:t>
            </a:r>
            <a:r>
              <a:rPr lang="zh-CN" altLang="en-US" dirty="0" smtClean="0">
                <a:solidFill>
                  <a:prstClr val="black"/>
                </a:solidFill>
              </a:rPr>
              <a:t>体系</a:t>
            </a:r>
            <a:endParaRPr kumimoji="1" lang="zh-CN" altLang="en-US" dirty="0"/>
          </a:p>
        </p:txBody>
      </p:sp>
      <p:sp>
        <p:nvSpPr>
          <p:cNvPr id="3" name="文本框 64"/>
          <p:cNvSpPr txBox="1"/>
          <p:nvPr/>
        </p:nvSpPr>
        <p:spPr>
          <a:xfrm>
            <a:off x="1" y="712127"/>
            <a:ext cx="9143999" cy="609398"/>
          </a:xfrm>
          <a:prstGeom prst="rect">
            <a:avLst/>
          </a:prstGeom>
          <a:noFill/>
          <a:ln>
            <a:noFill/>
            <a:prstDash val="dash"/>
          </a:ln>
        </p:spPr>
        <p:txBody>
          <a:bodyPr wrap="square" rtlCol="0">
            <a:spAutoFit/>
          </a:bodyPr>
          <a:lstStyle/>
          <a:p>
            <a:pPr marL="285750" indent="-285750">
              <a:lnSpc>
                <a:spcPct val="120000"/>
              </a:lnSpc>
              <a:buClr>
                <a:srgbClr val="C00000"/>
              </a:buClr>
              <a:buFont typeface="Wingdings" charset="2"/>
              <a:buChar char="n"/>
            </a:pPr>
            <a:r>
              <a:rPr lang="zh-CN" altLang="en-US" sz="1400" b="1" dirty="0">
                <a:latin typeface="微软雅黑" pitchFamily="34" charset="-122"/>
                <a:ea typeface="微软雅黑" pitchFamily="34" charset="-122"/>
              </a:rPr>
              <a:t>旅游大数据应用产品面向省级用户、地市级用户、县域用户、实体景区用户形成四级产品维度，已上线提供</a:t>
            </a:r>
            <a:r>
              <a:rPr lang="en-US" altLang="zh-CN" sz="1400" b="1" dirty="0">
                <a:latin typeface="微软雅黑" pitchFamily="34" charset="-122"/>
                <a:ea typeface="微软雅黑" pitchFamily="34" charset="-122"/>
              </a:rPr>
              <a:t>5</a:t>
            </a:r>
            <a:r>
              <a:rPr lang="zh-CN" altLang="en-US" sz="1400" b="1" dirty="0">
                <a:latin typeface="微软雅黑" pitchFamily="34" charset="-122"/>
                <a:ea typeface="微软雅黑" pitchFamily="34" charset="-122"/>
              </a:rPr>
              <a:t>类</a:t>
            </a:r>
            <a:r>
              <a:rPr lang="en-US" altLang="zh-CN" sz="1400" b="1" dirty="0" smtClean="0">
                <a:latin typeface="微软雅黑" pitchFamily="34" charset="-122"/>
                <a:ea typeface="微软雅黑" pitchFamily="34" charset="-122"/>
              </a:rPr>
              <a:t>23</a:t>
            </a:r>
            <a:r>
              <a:rPr lang="zh-CN" altLang="en-US" sz="1400" b="1" dirty="0" smtClean="0">
                <a:latin typeface="微软雅黑" pitchFamily="34" charset="-122"/>
                <a:ea typeface="微软雅黑" pitchFamily="34" charset="-122"/>
              </a:rPr>
              <a:t>项</a:t>
            </a:r>
            <a:r>
              <a:rPr lang="zh-CN" altLang="en-US" sz="1400" b="1" dirty="0">
                <a:latin typeface="微软雅黑" pitchFamily="34" charset="-122"/>
                <a:ea typeface="微软雅黑" pitchFamily="34" charset="-122"/>
              </a:rPr>
              <a:t>旅游大数据</a:t>
            </a:r>
            <a:r>
              <a:rPr lang="zh-CN" altLang="en-US" sz="1400" b="1" dirty="0" smtClean="0">
                <a:latin typeface="微软雅黑" pitchFamily="34" charset="-122"/>
                <a:ea typeface="微软雅黑" pitchFamily="34" charset="-122"/>
              </a:rPr>
              <a:t>产品</a:t>
            </a:r>
            <a:r>
              <a:rPr lang="zh-CN" altLang="en-US" sz="1400" b="1" dirty="0" smtClean="0">
                <a:latin typeface="+mn-ea"/>
              </a:rPr>
              <a:t>，</a:t>
            </a:r>
            <a:r>
              <a:rPr lang="zh-CN" altLang="en-US" b="1" dirty="0">
                <a:solidFill>
                  <a:prstClr val="black"/>
                </a:solidFill>
                <a:latin typeface="+mn-ea"/>
              </a:rPr>
              <a:t>三天可以开通</a:t>
            </a:r>
            <a:r>
              <a:rPr lang="zh-CN" altLang="en-US" sz="1400" b="1" dirty="0" smtClean="0">
                <a:latin typeface="+mn-ea"/>
              </a:rPr>
              <a:t>。</a:t>
            </a:r>
            <a:endParaRPr lang="zh-CN" altLang="en-US" sz="1400" b="1" dirty="0">
              <a:latin typeface="+mn-ea"/>
            </a:endParaRPr>
          </a:p>
        </p:txBody>
      </p:sp>
      <p:grpSp>
        <p:nvGrpSpPr>
          <p:cNvPr id="4" name="그룹 10"/>
          <p:cNvGrpSpPr/>
          <p:nvPr/>
        </p:nvGrpSpPr>
        <p:grpSpPr>
          <a:xfrm>
            <a:off x="1567327" y="1851334"/>
            <a:ext cx="7241570" cy="987407"/>
            <a:chOff x="-3854384" y="2708920"/>
            <a:chExt cx="6986224" cy="1294048"/>
          </a:xfrm>
        </p:grpSpPr>
        <p:sp>
          <p:nvSpPr>
            <p:cNvPr id="5" name="한쪽 모서리가 잘린 사각형 11"/>
            <p:cNvSpPr/>
            <p:nvPr/>
          </p:nvSpPr>
          <p:spPr>
            <a:xfrm>
              <a:off x="-3854384" y="2708920"/>
              <a:ext cx="6986224" cy="1294048"/>
            </a:xfrm>
            <a:prstGeom prst="snip1Rect">
              <a:avLst>
                <a:gd name="adj" fmla="val 12326"/>
              </a:avLst>
            </a:prstGeom>
            <a:noFill/>
            <a:ln>
              <a:solidFill>
                <a:srgbClr val="222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6" name="직각 삼각형 12"/>
            <p:cNvSpPr/>
            <p:nvPr/>
          </p:nvSpPr>
          <p:spPr>
            <a:xfrm>
              <a:off x="2987824" y="2708920"/>
              <a:ext cx="144016" cy="144016"/>
            </a:xfrm>
            <a:prstGeom prst="rtTriangle">
              <a:avLst/>
            </a:prstGeom>
            <a:solidFill>
              <a:srgbClr val="222D47"/>
            </a:solidFill>
            <a:ln>
              <a:solidFill>
                <a:srgbClr val="222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grpSp>
      <p:sp>
        <p:nvSpPr>
          <p:cNvPr id="7" name="타원 22"/>
          <p:cNvSpPr/>
          <p:nvPr/>
        </p:nvSpPr>
        <p:spPr>
          <a:xfrm>
            <a:off x="311953" y="1992821"/>
            <a:ext cx="1628557" cy="704433"/>
          </a:xfrm>
          <a:prstGeom prst="ellipse">
            <a:avLst/>
          </a:prstGeom>
          <a:solidFill>
            <a:schemeClr val="bg1"/>
          </a:solidFill>
          <a:ln>
            <a:solidFill>
              <a:srgbClr val="222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100" dirty="0" smtClean="0">
                <a:solidFill>
                  <a:schemeClr val="tx1"/>
                </a:solidFill>
                <a:latin typeface="Microsoft YaHei" charset="-122"/>
                <a:ea typeface="Microsoft YaHei" charset="-122"/>
                <a:cs typeface="Microsoft YaHei" charset="-122"/>
              </a:rPr>
              <a:t>省、地市级</a:t>
            </a:r>
            <a:endParaRPr lang="en-US" altLang="zh-CN" sz="1100" dirty="0" smtClean="0">
              <a:solidFill>
                <a:schemeClr val="tx1"/>
              </a:solidFill>
              <a:latin typeface="Microsoft YaHei" charset="-122"/>
              <a:ea typeface="Microsoft YaHei" charset="-122"/>
              <a:cs typeface="Microsoft YaHei" charset="-122"/>
            </a:endParaRPr>
          </a:p>
          <a:p>
            <a:pPr algn="ctr">
              <a:lnSpc>
                <a:spcPct val="150000"/>
              </a:lnSpc>
            </a:pPr>
            <a:r>
              <a:rPr lang="zh-CN" altLang="en-US" sz="1100" dirty="0" smtClean="0">
                <a:solidFill>
                  <a:schemeClr val="tx1"/>
                </a:solidFill>
                <a:latin typeface="Microsoft YaHei" charset="-122"/>
                <a:ea typeface="Microsoft YaHei" charset="-122"/>
                <a:cs typeface="Microsoft YaHei" charset="-122"/>
              </a:rPr>
              <a:t>用户（</a:t>
            </a:r>
            <a:r>
              <a:rPr lang="en-US" altLang="zh-CN" sz="1100" b="1" i="1" dirty="0" smtClean="0">
                <a:solidFill>
                  <a:srgbClr val="C00000"/>
                </a:solidFill>
                <a:latin typeface="Microsoft YaHei" charset="-122"/>
                <a:ea typeface="Microsoft YaHei" charset="-122"/>
                <a:cs typeface="Microsoft YaHei" charset="-122"/>
              </a:rPr>
              <a:t>12</a:t>
            </a:r>
            <a:r>
              <a:rPr lang="zh-CN" altLang="en-US" sz="1100" dirty="0" smtClean="0">
                <a:solidFill>
                  <a:schemeClr val="tx1"/>
                </a:solidFill>
                <a:latin typeface="Microsoft YaHei" charset="-122"/>
                <a:ea typeface="Microsoft YaHei" charset="-122"/>
                <a:cs typeface="Microsoft YaHei" charset="-122"/>
              </a:rPr>
              <a:t>项）</a:t>
            </a:r>
            <a:endParaRPr lang="ko-KR" altLang="en-US" sz="1100" dirty="0">
              <a:solidFill>
                <a:schemeClr val="tx1"/>
              </a:solidFill>
              <a:latin typeface="Microsoft YaHei" charset="-122"/>
              <a:ea typeface="Microsoft YaHei" charset="-122"/>
              <a:cs typeface="Microsoft YaHei" charset="-122"/>
            </a:endParaRPr>
          </a:p>
        </p:txBody>
      </p:sp>
      <p:grpSp>
        <p:nvGrpSpPr>
          <p:cNvPr id="8" name="그룹 10"/>
          <p:cNvGrpSpPr/>
          <p:nvPr/>
        </p:nvGrpSpPr>
        <p:grpSpPr>
          <a:xfrm>
            <a:off x="1567327" y="2946980"/>
            <a:ext cx="7241570" cy="987407"/>
            <a:chOff x="-3854384" y="2708920"/>
            <a:chExt cx="6986224" cy="1294048"/>
          </a:xfrm>
        </p:grpSpPr>
        <p:sp>
          <p:nvSpPr>
            <p:cNvPr id="9" name="한쪽 모서리가 잘린 사각형 11"/>
            <p:cNvSpPr/>
            <p:nvPr/>
          </p:nvSpPr>
          <p:spPr>
            <a:xfrm>
              <a:off x="-3854384" y="2708920"/>
              <a:ext cx="6986224" cy="1294048"/>
            </a:xfrm>
            <a:prstGeom prst="snip1Rect">
              <a:avLst>
                <a:gd name="adj" fmla="val 12326"/>
              </a:avLst>
            </a:prstGeom>
            <a:noFill/>
            <a:ln>
              <a:solidFill>
                <a:srgbClr val="222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10" name="직각 삼각형 12"/>
            <p:cNvSpPr/>
            <p:nvPr/>
          </p:nvSpPr>
          <p:spPr>
            <a:xfrm>
              <a:off x="2987824" y="2708920"/>
              <a:ext cx="144016" cy="144016"/>
            </a:xfrm>
            <a:prstGeom prst="rtTriangle">
              <a:avLst/>
            </a:prstGeom>
            <a:solidFill>
              <a:srgbClr val="222D47"/>
            </a:solidFill>
            <a:ln>
              <a:solidFill>
                <a:srgbClr val="222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grpSp>
      <p:sp>
        <p:nvSpPr>
          <p:cNvPr id="11" name="타원 22"/>
          <p:cNvSpPr/>
          <p:nvPr/>
        </p:nvSpPr>
        <p:spPr>
          <a:xfrm>
            <a:off x="311953" y="3088467"/>
            <a:ext cx="1628557" cy="704433"/>
          </a:xfrm>
          <a:prstGeom prst="ellipse">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100" dirty="0">
                <a:solidFill>
                  <a:schemeClr val="tx1"/>
                </a:solidFill>
                <a:latin typeface="Microsoft YaHei" charset="-122"/>
                <a:ea typeface="Microsoft YaHei" charset="-122"/>
                <a:cs typeface="Microsoft YaHei" charset="-122"/>
              </a:rPr>
              <a:t>县域级用户</a:t>
            </a:r>
            <a:endParaRPr lang="en-US" altLang="zh-CN" sz="1100" dirty="0">
              <a:solidFill>
                <a:schemeClr val="tx1"/>
              </a:solidFill>
              <a:latin typeface="Microsoft YaHei" charset="-122"/>
              <a:ea typeface="Microsoft YaHei" charset="-122"/>
              <a:cs typeface="Microsoft YaHei" charset="-122"/>
            </a:endParaRPr>
          </a:p>
          <a:p>
            <a:pPr algn="ctr">
              <a:lnSpc>
                <a:spcPct val="150000"/>
              </a:lnSpc>
            </a:pPr>
            <a:r>
              <a:rPr lang="zh-CN" altLang="en-US" sz="1100" dirty="0">
                <a:solidFill>
                  <a:schemeClr val="tx1"/>
                </a:solidFill>
                <a:latin typeface="Microsoft YaHei" charset="-122"/>
                <a:ea typeface="Microsoft YaHei" charset="-122"/>
                <a:cs typeface="Microsoft YaHei" charset="-122"/>
              </a:rPr>
              <a:t>（</a:t>
            </a:r>
            <a:r>
              <a:rPr lang="en-US" altLang="zh-CN" sz="1100" b="1" i="1" dirty="0">
                <a:solidFill>
                  <a:srgbClr val="C00000"/>
                </a:solidFill>
                <a:latin typeface="Microsoft YaHei" charset="-122"/>
                <a:ea typeface="Microsoft YaHei" charset="-122"/>
                <a:cs typeface="Microsoft YaHei" charset="-122"/>
              </a:rPr>
              <a:t>7</a:t>
            </a:r>
            <a:r>
              <a:rPr lang="zh-CN" altLang="en-US" sz="1100" dirty="0">
                <a:solidFill>
                  <a:schemeClr val="tx1"/>
                </a:solidFill>
                <a:latin typeface="Microsoft YaHei" charset="-122"/>
                <a:ea typeface="Microsoft YaHei" charset="-122"/>
                <a:cs typeface="Microsoft YaHei" charset="-122"/>
              </a:rPr>
              <a:t>项）</a:t>
            </a:r>
            <a:endParaRPr lang="ko-KR" altLang="en-US" sz="1100" dirty="0">
              <a:solidFill>
                <a:schemeClr val="tx1"/>
              </a:solidFill>
              <a:latin typeface="Microsoft YaHei" charset="-122"/>
              <a:ea typeface="Microsoft YaHei" charset="-122"/>
              <a:cs typeface="Microsoft YaHei" charset="-122"/>
            </a:endParaRPr>
          </a:p>
        </p:txBody>
      </p:sp>
      <p:grpSp>
        <p:nvGrpSpPr>
          <p:cNvPr id="12" name="그룹 10"/>
          <p:cNvGrpSpPr/>
          <p:nvPr/>
        </p:nvGrpSpPr>
        <p:grpSpPr>
          <a:xfrm>
            <a:off x="1567327" y="4032277"/>
            <a:ext cx="7241570" cy="987407"/>
            <a:chOff x="-3854384" y="2708918"/>
            <a:chExt cx="6986224" cy="1294048"/>
          </a:xfrm>
        </p:grpSpPr>
        <p:sp>
          <p:nvSpPr>
            <p:cNvPr id="13" name="한쪽 모서리가 잘린 사각형 11"/>
            <p:cNvSpPr/>
            <p:nvPr/>
          </p:nvSpPr>
          <p:spPr>
            <a:xfrm>
              <a:off x="-3854384" y="2708918"/>
              <a:ext cx="6986224" cy="1294048"/>
            </a:xfrm>
            <a:prstGeom prst="snip1Rect">
              <a:avLst>
                <a:gd name="adj" fmla="val 12326"/>
              </a:avLst>
            </a:prstGeom>
            <a:noFill/>
            <a:ln>
              <a:solidFill>
                <a:srgbClr val="222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14" name="직각 삼각형 12"/>
            <p:cNvSpPr/>
            <p:nvPr/>
          </p:nvSpPr>
          <p:spPr>
            <a:xfrm>
              <a:off x="2987824" y="2708920"/>
              <a:ext cx="144016" cy="144016"/>
            </a:xfrm>
            <a:prstGeom prst="rtTriangle">
              <a:avLst/>
            </a:prstGeom>
            <a:solidFill>
              <a:srgbClr val="222D47"/>
            </a:solidFill>
            <a:ln>
              <a:solidFill>
                <a:srgbClr val="222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grpSp>
      <p:sp>
        <p:nvSpPr>
          <p:cNvPr id="15" name="타원 22"/>
          <p:cNvSpPr/>
          <p:nvPr/>
        </p:nvSpPr>
        <p:spPr>
          <a:xfrm>
            <a:off x="311953" y="4173766"/>
            <a:ext cx="1628557" cy="704433"/>
          </a:xfrm>
          <a:prstGeom prst="ellipse">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100" dirty="0" smtClean="0">
                <a:solidFill>
                  <a:schemeClr val="tx1"/>
                </a:solidFill>
                <a:latin typeface="Microsoft YaHei" charset="-122"/>
                <a:ea typeface="Microsoft YaHei" charset="-122"/>
                <a:cs typeface="Microsoft YaHei" charset="-122"/>
              </a:rPr>
              <a:t>景区级用户</a:t>
            </a:r>
            <a:endParaRPr lang="en-US" altLang="zh-CN" sz="1100" dirty="0" smtClean="0">
              <a:solidFill>
                <a:schemeClr val="tx1"/>
              </a:solidFill>
              <a:latin typeface="Microsoft YaHei" charset="-122"/>
              <a:ea typeface="Microsoft YaHei" charset="-122"/>
              <a:cs typeface="Microsoft YaHei" charset="-122"/>
            </a:endParaRPr>
          </a:p>
          <a:p>
            <a:pPr algn="ctr">
              <a:lnSpc>
                <a:spcPct val="150000"/>
              </a:lnSpc>
            </a:pPr>
            <a:r>
              <a:rPr lang="zh-CN" altLang="en-US" sz="1100" dirty="0" smtClean="0">
                <a:solidFill>
                  <a:schemeClr val="tx1"/>
                </a:solidFill>
                <a:latin typeface="Microsoft YaHei" charset="-122"/>
                <a:ea typeface="Microsoft YaHei" charset="-122"/>
                <a:cs typeface="Microsoft YaHei" charset="-122"/>
              </a:rPr>
              <a:t>（</a:t>
            </a:r>
            <a:r>
              <a:rPr lang="en-US" altLang="zh-CN" sz="1100" b="1" i="1" dirty="0">
                <a:solidFill>
                  <a:srgbClr val="C00000"/>
                </a:solidFill>
                <a:latin typeface="Microsoft YaHei" charset="-122"/>
                <a:ea typeface="Microsoft YaHei" charset="-122"/>
                <a:cs typeface="Microsoft YaHei" charset="-122"/>
              </a:rPr>
              <a:t>4</a:t>
            </a:r>
            <a:r>
              <a:rPr lang="zh-CN" altLang="en-US" sz="1100" dirty="0" smtClean="0">
                <a:solidFill>
                  <a:schemeClr val="tx1"/>
                </a:solidFill>
                <a:latin typeface="Microsoft YaHei" charset="-122"/>
                <a:ea typeface="Microsoft YaHei" charset="-122"/>
                <a:cs typeface="Microsoft YaHei" charset="-122"/>
              </a:rPr>
              <a:t>项）</a:t>
            </a:r>
            <a:endParaRPr lang="ko-KR" altLang="en-US" sz="1100" dirty="0">
              <a:solidFill>
                <a:schemeClr val="tx1"/>
              </a:solidFill>
              <a:latin typeface="Microsoft YaHei" charset="-122"/>
              <a:ea typeface="Microsoft YaHei" charset="-122"/>
              <a:cs typeface="Microsoft YaHei" charset="-122"/>
            </a:endParaRPr>
          </a:p>
        </p:txBody>
      </p:sp>
      <p:sp>
        <p:nvSpPr>
          <p:cNvPr id="16" name="矩形 15"/>
          <p:cNvSpPr/>
          <p:nvPr/>
        </p:nvSpPr>
        <p:spPr>
          <a:xfrm>
            <a:off x="2064057" y="1419284"/>
            <a:ext cx="1260000" cy="262800"/>
          </a:xfrm>
          <a:prstGeom prst="rect">
            <a:avLst/>
          </a:prstGeom>
          <a:solidFill>
            <a:srgbClr val="212D46"/>
          </a:solidFill>
          <a:ln>
            <a:noFill/>
          </a:ln>
        </p:spPr>
        <p:style>
          <a:lnRef idx="2">
            <a:schemeClr val="accent1"/>
          </a:lnRef>
          <a:fillRef idx="1">
            <a:schemeClr val="lt1"/>
          </a:fillRef>
          <a:effectRef idx="0">
            <a:schemeClr val="accent1"/>
          </a:effectRef>
          <a:fontRef idx="minor">
            <a:schemeClr val="dk1"/>
          </a:fontRef>
        </p:style>
        <p:txBody>
          <a:bodyPr wrap="none">
            <a:noAutofit/>
          </a:bodyPr>
          <a:lstStyle/>
          <a:p>
            <a:pPr algn="ctr"/>
            <a:r>
              <a:rPr lang="zh-CN" altLang="en-US" sz="1100" b="1" dirty="0">
                <a:solidFill>
                  <a:schemeClr val="bg1"/>
                </a:solidFill>
                <a:latin typeface="微软雅黑" pitchFamily="34" charset="-122"/>
                <a:ea typeface="微软雅黑" pitchFamily="34" charset="-122"/>
              </a:rPr>
              <a:t>客源分析产品</a:t>
            </a:r>
          </a:p>
        </p:txBody>
      </p:sp>
      <p:sp>
        <p:nvSpPr>
          <p:cNvPr id="17" name="矩形 16"/>
          <p:cNvSpPr/>
          <p:nvPr/>
        </p:nvSpPr>
        <p:spPr bwMode="auto">
          <a:xfrm>
            <a:off x="2064057" y="1926563"/>
            <a:ext cx="1260000" cy="216000"/>
          </a:xfrm>
          <a:prstGeom prst="rect">
            <a:avLst/>
          </a:prstGeom>
          <a:ln w="9525">
            <a:solidFill>
              <a:schemeClr val="tx1">
                <a:lumMod val="95000"/>
                <a:lumOff val="5000"/>
              </a:schemeClr>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zh-CN" altLang="en-US" sz="1000" dirty="0">
                <a:latin typeface="微软雅黑" pitchFamily="34" charset="-122"/>
                <a:ea typeface="微软雅黑" pitchFamily="34" charset="-122"/>
              </a:rPr>
              <a:t>省外漫入客源分析</a:t>
            </a:r>
          </a:p>
        </p:txBody>
      </p:sp>
      <p:sp>
        <p:nvSpPr>
          <p:cNvPr id="18" name="矩形 17"/>
          <p:cNvSpPr/>
          <p:nvPr/>
        </p:nvSpPr>
        <p:spPr bwMode="auto">
          <a:xfrm>
            <a:off x="2064057" y="2226744"/>
            <a:ext cx="1260000" cy="216000"/>
          </a:xfrm>
          <a:prstGeom prst="rect">
            <a:avLst/>
          </a:prstGeom>
          <a:ln w="9525">
            <a:solidFill>
              <a:schemeClr val="tx1">
                <a:lumMod val="95000"/>
                <a:lumOff val="5000"/>
              </a:schemeClr>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zh-CN" altLang="en-US" sz="1000" dirty="0">
                <a:latin typeface="微软雅黑" pitchFamily="34" charset="-122"/>
                <a:ea typeface="微软雅黑" pitchFamily="34" charset="-122"/>
              </a:rPr>
              <a:t>本省漫出分析</a:t>
            </a:r>
          </a:p>
        </p:txBody>
      </p:sp>
      <p:sp>
        <p:nvSpPr>
          <p:cNvPr id="19" name="矩形 18"/>
          <p:cNvSpPr/>
          <p:nvPr/>
        </p:nvSpPr>
        <p:spPr bwMode="auto">
          <a:xfrm>
            <a:off x="2064057" y="2526925"/>
            <a:ext cx="1260000" cy="216000"/>
          </a:xfrm>
          <a:prstGeom prst="rect">
            <a:avLst/>
          </a:prstGeom>
          <a:ln w="9525">
            <a:solidFill>
              <a:schemeClr val="tx1">
                <a:lumMod val="95000"/>
                <a:lumOff val="5000"/>
              </a:schemeClr>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zh-CN" altLang="en-US" sz="1000" dirty="0">
                <a:latin typeface="微软雅黑" pitchFamily="34" charset="-122"/>
                <a:ea typeface="微软雅黑" pitchFamily="34" charset="-122"/>
              </a:rPr>
              <a:t>国际漫入分析</a:t>
            </a:r>
          </a:p>
        </p:txBody>
      </p:sp>
      <p:sp>
        <p:nvSpPr>
          <p:cNvPr id="20" name="矩形 19"/>
          <p:cNvSpPr/>
          <p:nvPr/>
        </p:nvSpPr>
        <p:spPr bwMode="auto">
          <a:xfrm>
            <a:off x="2064057" y="3059101"/>
            <a:ext cx="1260000" cy="216000"/>
          </a:xfrm>
          <a:prstGeom prst="rect">
            <a:avLst/>
          </a:prstGeom>
          <a:ln w="9525">
            <a:solidFill>
              <a:schemeClr val="accent6">
                <a:lumMod val="50000"/>
              </a:schemeClr>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zh-CN" altLang="en-US" sz="1000" dirty="0">
                <a:latin typeface="微软雅黑" pitchFamily="34" charset="-122"/>
                <a:ea typeface="微软雅黑" pitchFamily="34" charset="-122"/>
              </a:rPr>
              <a:t>实时客流分析</a:t>
            </a:r>
          </a:p>
        </p:txBody>
      </p:sp>
      <p:sp>
        <p:nvSpPr>
          <p:cNvPr id="21" name="矩形 20"/>
          <p:cNvSpPr/>
          <p:nvPr/>
        </p:nvSpPr>
        <p:spPr bwMode="auto">
          <a:xfrm>
            <a:off x="2064057" y="3374654"/>
            <a:ext cx="1260000" cy="216000"/>
          </a:xfrm>
          <a:prstGeom prst="rect">
            <a:avLst/>
          </a:prstGeom>
          <a:ln w="9525">
            <a:solidFill>
              <a:schemeClr val="accent6">
                <a:lumMod val="50000"/>
              </a:schemeClr>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zh-CN" altLang="en-US" sz="1000" dirty="0">
                <a:latin typeface="微软雅黑" pitchFamily="34" charset="-122"/>
                <a:ea typeface="微软雅黑" pitchFamily="34" charset="-122"/>
              </a:rPr>
              <a:t>省外漫入客源分析</a:t>
            </a:r>
          </a:p>
        </p:txBody>
      </p:sp>
      <p:sp>
        <p:nvSpPr>
          <p:cNvPr id="22" name="矩形 21"/>
          <p:cNvSpPr/>
          <p:nvPr/>
        </p:nvSpPr>
        <p:spPr bwMode="auto">
          <a:xfrm>
            <a:off x="2064057" y="4227596"/>
            <a:ext cx="3880086" cy="578595"/>
          </a:xfrm>
          <a:prstGeom prst="rect">
            <a:avLst/>
          </a:prstGeom>
          <a:ln w="9525">
            <a:solidFill>
              <a:schemeClr val="accent5">
                <a:lumMod val="50000"/>
              </a:schemeClr>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zh-CN" altLang="en-US" sz="1000" dirty="0">
                <a:latin typeface="微软雅黑" pitchFamily="34" charset="-122"/>
                <a:ea typeface="微软雅黑" pitchFamily="34" charset="-122"/>
              </a:rPr>
              <a:t>景区总览</a:t>
            </a:r>
          </a:p>
        </p:txBody>
      </p:sp>
      <p:sp>
        <p:nvSpPr>
          <p:cNvPr id="23" name="矩形 22"/>
          <p:cNvSpPr/>
          <p:nvPr/>
        </p:nvSpPr>
        <p:spPr>
          <a:xfrm>
            <a:off x="5994186" y="1419284"/>
            <a:ext cx="1260000" cy="262800"/>
          </a:xfrm>
          <a:prstGeom prst="rect">
            <a:avLst/>
          </a:prstGeom>
          <a:solidFill>
            <a:srgbClr val="212D46"/>
          </a:solidFill>
          <a:ln>
            <a:noFill/>
          </a:ln>
        </p:spPr>
        <p:style>
          <a:lnRef idx="2">
            <a:schemeClr val="accent1"/>
          </a:lnRef>
          <a:fillRef idx="1">
            <a:schemeClr val="lt1"/>
          </a:fillRef>
          <a:effectRef idx="0">
            <a:schemeClr val="accent1"/>
          </a:effectRef>
          <a:fontRef idx="minor">
            <a:schemeClr val="dk1"/>
          </a:fontRef>
        </p:style>
        <p:txBody>
          <a:bodyPr wrap="none">
            <a:noAutofit/>
          </a:bodyPr>
          <a:lstStyle/>
          <a:p>
            <a:pPr algn="ctr"/>
            <a:r>
              <a:rPr lang="zh-CN" altLang="en-US" sz="1100" b="1" dirty="0">
                <a:solidFill>
                  <a:schemeClr val="bg1"/>
                </a:solidFill>
                <a:latin typeface="微软雅黑" pitchFamily="34" charset="-122"/>
                <a:ea typeface="微软雅黑" pitchFamily="34" charset="-122"/>
              </a:rPr>
              <a:t>景区画像产品</a:t>
            </a:r>
          </a:p>
        </p:txBody>
      </p:sp>
      <p:sp>
        <p:nvSpPr>
          <p:cNvPr id="24" name="矩形 23"/>
          <p:cNvSpPr/>
          <p:nvPr/>
        </p:nvSpPr>
        <p:spPr bwMode="auto">
          <a:xfrm>
            <a:off x="5994186" y="4227596"/>
            <a:ext cx="1260000" cy="216000"/>
          </a:xfrm>
          <a:prstGeom prst="rect">
            <a:avLst/>
          </a:prstGeom>
          <a:ln w="9525">
            <a:solidFill>
              <a:schemeClr val="accent5">
                <a:lumMod val="50000"/>
              </a:schemeClr>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zh-CN" altLang="en-US" sz="1000" dirty="0">
                <a:latin typeface="微软雅黑" pitchFamily="34" charset="-122"/>
                <a:ea typeface="微软雅黑" pitchFamily="34" charset="-122"/>
              </a:rPr>
              <a:t>景区游客迁移热力</a:t>
            </a:r>
          </a:p>
        </p:txBody>
      </p:sp>
      <p:sp>
        <p:nvSpPr>
          <p:cNvPr id="25" name="矩形 24"/>
          <p:cNvSpPr/>
          <p:nvPr/>
        </p:nvSpPr>
        <p:spPr bwMode="auto">
          <a:xfrm>
            <a:off x="5994186" y="4552808"/>
            <a:ext cx="1260000" cy="216000"/>
          </a:xfrm>
          <a:prstGeom prst="rect">
            <a:avLst/>
          </a:prstGeom>
          <a:ln w="9525">
            <a:solidFill>
              <a:schemeClr val="accent5">
                <a:lumMod val="50000"/>
              </a:schemeClr>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zh-CN" altLang="en-US" sz="1000" dirty="0">
                <a:latin typeface="微软雅黑" pitchFamily="34" charset="-122"/>
                <a:ea typeface="微软雅黑" pitchFamily="34" charset="-122"/>
              </a:rPr>
              <a:t>游客景区旅游轨迹</a:t>
            </a:r>
          </a:p>
        </p:txBody>
      </p:sp>
      <p:sp>
        <p:nvSpPr>
          <p:cNvPr id="26" name="矩形 25"/>
          <p:cNvSpPr/>
          <p:nvPr/>
        </p:nvSpPr>
        <p:spPr>
          <a:xfrm>
            <a:off x="3374100" y="1419284"/>
            <a:ext cx="1260000" cy="262800"/>
          </a:xfrm>
          <a:prstGeom prst="rect">
            <a:avLst/>
          </a:prstGeom>
          <a:solidFill>
            <a:srgbClr val="212D46"/>
          </a:solidFill>
          <a:ln>
            <a:noFill/>
          </a:ln>
        </p:spPr>
        <p:style>
          <a:lnRef idx="2">
            <a:schemeClr val="accent1"/>
          </a:lnRef>
          <a:fillRef idx="1">
            <a:schemeClr val="lt1"/>
          </a:fillRef>
          <a:effectRef idx="0">
            <a:schemeClr val="accent1"/>
          </a:effectRef>
          <a:fontRef idx="minor">
            <a:schemeClr val="dk1"/>
          </a:fontRef>
        </p:style>
        <p:txBody>
          <a:bodyPr wrap="none">
            <a:noAutofit/>
          </a:bodyPr>
          <a:lstStyle/>
          <a:p>
            <a:pPr algn="ctr"/>
            <a:r>
              <a:rPr lang="zh-CN" altLang="en-US" sz="1100" b="1" dirty="0">
                <a:solidFill>
                  <a:schemeClr val="bg1"/>
                </a:solidFill>
                <a:latin typeface="微软雅黑" pitchFamily="34" charset="-122"/>
                <a:ea typeface="微软雅黑" pitchFamily="34" charset="-122"/>
              </a:rPr>
              <a:t>游客画像产品</a:t>
            </a:r>
          </a:p>
        </p:txBody>
      </p:sp>
      <p:sp>
        <p:nvSpPr>
          <p:cNvPr id="27" name="矩形 26"/>
          <p:cNvSpPr/>
          <p:nvPr/>
        </p:nvSpPr>
        <p:spPr bwMode="auto">
          <a:xfrm>
            <a:off x="3374100" y="1923340"/>
            <a:ext cx="1260000" cy="216000"/>
          </a:xfrm>
          <a:prstGeom prst="rect">
            <a:avLst/>
          </a:prstGeom>
          <a:ln w="9525">
            <a:solidFill>
              <a:schemeClr val="tx1">
                <a:lumMod val="95000"/>
                <a:lumOff val="5000"/>
              </a:schemeClr>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zh-CN" altLang="en-US" sz="1000" dirty="0">
                <a:latin typeface="微软雅黑" pitchFamily="34" charset="-122"/>
                <a:ea typeface="微软雅黑" pitchFamily="34" charset="-122"/>
              </a:rPr>
              <a:t>游客特征分析</a:t>
            </a:r>
          </a:p>
        </p:txBody>
      </p:sp>
      <p:sp>
        <p:nvSpPr>
          <p:cNvPr id="28" name="矩形 27"/>
          <p:cNvSpPr/>
          <p:nvPr/>
        </p:nvSpPr>
        <p:spPr bwMode="auto">
          <a:xfrm>
            <a:off x="3374100" y="2139372"/>
            <a:ext cx="1260000" cy="216000"/>
          </a:xfrm>
          <a:prstGeom prst="rect">
            <a:avLst/>
          </a:prstGeom>
          <a:ln w="9525">
            <a:solidFill>
              <a:schemeClr val="tx1">
                <a:lumMod val="95000"/>
                <a:lumOff val="5000"/>
              </a:schemeClr>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zh-CN" altLang="en-US" sz="1000" dirty="0">
                <a:latin typeface="微软雅黑" pitchFamily="34" charset="-122"/>
                <a:ea typeface="微软雅黑" pitchFamily="34" charset="-122"/>
              </a:rPr>
              <a:t>地市停留分析</a:t>
            </a:r>
          </a:p>
        </p:txBody>
      </p:sp>
      <p:sp>
        <p:nvSpPr>
          <p:cNvPr id="29" name="矩形 28"/>
          <p:cNvSpPr/>
          <p:nvPr/>
        </p:nvSpPr>
        <p:spPr bwMode="auto">
          <a:xfrm>
            <a:off x="3374100" y="2355404"/>
            <a:ext cx="1260000" cy="216000"/>
          </a:xfrm>
          <a:prstGeom prst="rect">
            <a:avLst/>
          </a:prstGeom>
          <a:ln w="9525">
            <a:solidFill>
              <a:schemeClr val="tx1">
                <a:lumMod val="95000"/>
                <a:lumOff val="5000"/>
              </a:schemeClr>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zh-CN" altLang="en-US" sz="1000" dirty="0">
                <a:latin typeface="微软雅黑" pitchFamily="34" charset="-122"/>
                <a:ea typeface="微软雅黑" pitchFamily="34" charset="-122"/>
              </a:rPr>
              <a:t>景区停留分析</a:t>
            </a:r>
          </a:p>
        </p:txBody>
      </p:sp>
      <p:sp>
        <p:nvSpPr>
          <p:cNvPr id="30" name="矩形 29"/>
          <p:cNvSpPr/>
          <p:nvPr/>
        </p:nvSpPr>
        <p:spPr bwMode="auto">
          <a:xfrm>
            <a:off x="3374100" y="2571436"/>
            <a:ext cx="1260000" cy="216000"/>
          </a:xfrm>
          <a:prstGeom prst="rect">
            <a:avLst/>
          </a:prstGeom>
          <a:ln w="9525">
            <a:solidFill>
              <a:schemeClr val="tx1">
                <a:lumMod val="95000"/>
                <a:lumOff val="5000"/>
              </a:schemeClr>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zh-CN" altLang="en-US" sz="1000" dirty="0">
                <a:latin typeface="微软雅黑" pitchFamily="34" charset="-122"/>
                <a:ea typeface="微软雅黑" pitchFamily="34" charset="-122"/>
              </a:rPr>
              <a:t>游客景区轨迹</a:t>
            </a:r>
          </a:p>
        </p:txBody>
      </p:sp>
      <p:sp>
        <p:nvSpPr>
          <p:cNvPr id="31" name="矩形 30"/>
          <p:cNvSpPr/>
          <p:nvPr/>
        </p:nvSpPr>
        <p:spPr bwMode="auto">
          <a:xfrm>
            <a:off x="3374100" y="3055878"/>
            <a:ext cx="1260000" cy="216000"/>
          </a:xfrm>
          <a:prstGeom prst="rect">
            <a:avLst/>
          </a:prstGeom>
          <a:ln w="9525">
            <a:solidFill>
              <a:schemeClr val="accent6">
                <a:lumMod val="50000"/>
              </a:schemeClr>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zh-CN" altLang="en-US" sz="1000" dirty="0">
                <a:latin typeface="微软雅黑" pitchFamily="34" charset="-122"/>
                <a:ea typeface="微软雅黑" pitchFamily="34" charset="-122"/>
              </a:rPr>
              <a:t>游客特征分析</a:t>
            </a:r>
          </a:p>
        </p:txBody>
      </p:sp>
      <p:sp>
        <p:nvSpPr>
          <p:cNvPr id="32" name="矩形 31"/>
          <p:cNvSpPr/>
          <p:nvPr/>
        </p:nvSpPr>
        <p:spPr bwMode="auto">
          <a:xfrm>
            <a:off x="3374100" y="3371430"/>
            <a:ext cx="1260000" cy="216000"/>
          </a:xfrm>
          <a:prstGeom prst="rect">
            <a:avLst/>
          </a:prstGeom>
          <a:ln w="9525">
            <a:solidFill>
              <a:schemeClr val="accent6">
                <a:lumMod val="50000"/>
              </a:schemeClr>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zh-CN" altLang="en-US" sz="1000" dirty="0">
                <a:latin typeface="微软雅黑" pitchFamily="34" charset="-122"/>
                <a:ea typeface="微软雅黑" pitchFamily="34" charset="-122"/>
              </a:rPr>
              <a:t>景区停留分析</a:t>
            </a:r>
          </a:p>
        </p:txBody>
      </p:sp>
      <p:sp>
        <p:nvSpPr>
          <p:cNvPr id="33" name="矩形 32"/>
          <p:cNvSpPr/>
          <p:nvPr/>
        </p:nvSpPr>
        <p:spPr>
          <a:xfrm>
            <a:off x="4684143" y="1419284"/>
            <a:ext cx="1260000" cy="262800"/>
          </a:xfrm>
          <a:prstGeom prst="rect">
            <a:avLst/>
          </a:prstGeom>
          <a:solidFill>
            <a:srgbClr val="212D46"/>
          </a:solidFill>
          <a:ln>
            <a:noFill/>
          </a:ln>
        </p:spPr>
        <p:style>
          <a:lnRef idx="2">
            <a:schemeClr val="accent1"/>
          </a:lnRef>
          <a:fillRef idx="1">
            <a:schemeClr val="lt1"/>
          </a:fillRef>
          <a:effectRef idx="0">
            <a:schemeClr val="accent1"/>
          </a:effectRef>
          <a:fontRef idx="minor">
            <a:schemeClr val="dk1"/>
          </a:fontRef>
        </p:style>
        <p:txBody>
          <a:bodyPr wrap="none">
            <a:noAutofit/>
          </a:bodyPr>
          <a:lstStyle/>
          <a:p>
            <a:pPr algn="ctr"/>
            <a:r>
              <a:rPr lang="zh-CN" altLang="en-US" sz="1100" b="1" dirty="0">
                <a:solidFill>
                  <a:schemeClr val="bg1"/>
                </a:solidFill>
                <a:latin typeface="微软雅黑" pitchFamily="34" charset="-122"/>
                <a:ea typeface="微软雅黑" pitchFamily="34" charset="-122"/>
              </a:rPr>
              <a:t>上网行为分析产品</a:t>
            </a:r>
          </a:p>
        </p:txBody>
      </p:sp>
      <p:sp>
        <p:nvSpPr>
          <p:cNvPr id="34" name="矩形 33"/>
          <p:cNvSpPr/>
          <p:nvPr/>
        </p:nvSpPr>
        <p:spPr bwMode="auto">
          <a:xfrm>
            <a:off x="4684143" y="1923340"/>
            <a:ext cx="1260000" cy="216000"/>
          </a:xfrm>
          <a:prstGeom prst="rect">
            <a:avLst/>
          </a:prstGeom>
          <a:ln w="9525">
            <a:solidFill>
              <a:schemeClr val="tx1">
                <a:lumMod val="95000"/>
                <a:lumOff val="5000"/>
              </a:schemeClr>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zh-CN" altLang="en-US" sz="1000" dirty="0">
                <a:latin typeface="微软雅黑" pitchFamily="34" charset="-122"/>
                <a:ea typeface="微软雅黑" pitchFamily="34" charset="-122"/>
              </a:rPr>
              <a:t>热搜词分类分析</a:t>
            </a:r>
          </a:p>
        </p:txBody>
      </p:sp>
      <p:sp>
        <p:nvSpPr>
          <p:cNvPr id="35" name="矩形 34"/>
          <p:cNvSpPr/>
          <p:nvPr/>
        </p:nvSpPr>
        <p:spPr bwMode="auto">
          <a:xfrm>
            <a:off x="4684143" y="2139372"/>
            <a:ext cx="1260000" cy="216000"/>
          </a:xfrm>
          <a:prstGeom prst="rect">
            <a:avLst/>
          </a:prstGeom>
          <a:ln w="9525">
            <a:solidFill>
              <a:schemeClr val="tx1">
                <a:lumMod val="95000"/>
                <a:lumOff val="5000"/>
              </a:schemeClr>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zh-CN" altLang="en-US" sz="1000" dirty="0">
                <a:latin typeface="微软雅黑" pitchFamily="34" charset="-122"/>
                <a:ea typeface="微软雅黑" pitchFamily="34" charset="-122"/>
              </a:rPr>
              <a:t>地市热搜词分析</a:t>
            </a:r>
          </a:p>
        </p:txBody>
      </p:sp>
      <p:sp>
        <p:nvSpPr>
          <p:cNvPr id="36" name="矩形 35"/>
          <p:cNvSpPr/>
          <p:nvPr/>
        </p:nvSpPr>
        <p:spPr bwMode="auto">
          <a:xfrm>
            <a:off x="4684143" y="2355404"/>
            <a:ext cx="1260000" cy="216000"/>
          </a:xfrm>
          <a:prstGeom prst="rect">
            <a:avLst/>
          </a:prstGeom>
          <a:ln w="9525">
            <a:solidFill>
              <a:schemeClr val="tx1">
                <a:lumMod val="95000"/>
                <a:lumOff val="5000"/>
              </a:schemeClr>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zh-CN" altLang="en-US" sz="1000" dirty="0">
                <a:latin typeface="微软雅黑" pitchFamily="34" charset="-122"/>
                <a:ea typeface="微软雅黑" pitchFamily="34" charset="-122"/>
              </a:rPr>
              <a:t>景区热搜词分析</a:t>
            </a:r>
          </a:p>
        </p:txBody>
      </p:sp>
      <p:sp>
        <p:nvSpPr>
          <p:cNvPr id="37" name="矩形 36"/>
          <p:cNvSpPr/>
          <p:nvPr/>
        </p:nvSpPr>
        <p:spPr bwMode="auto">
          <a:xfrm>
            <a:off x="4684143" y="2571436"/>
            <a:ext cx="1260000" cy="216000"/>
          </a:xfrm>
          <a:prstGeom prst="rect">
            <a:avLst/>
          </a:prstGeom>
          <a:ln w="9525">
            <a:solidFill>
              <a:schemeClr val="tx1">
                <a:lumMod val="95000"/>
                <a:lumOff val="5000"/>
              </a:schemeClr>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altLang="zh-CN" sz="1000" dirty="0">
                <a:latin typeface="微软雅黑" pitchFamily="34" charset="-122"/>
                <a:ea typeface="微软雅黑" pitchFamily="34" charset="-122"/>
              </a:rPr>
              <a:t>APP</a:t>
            </a:r>
            <a:r>
              <a:rPr lang="zh-CN" altLang="en-US" sz="1000" dirty="0">
                <a:latin typeface="微软雅黑" pitchFamily="34" charset="-122"/>
                <a:ea typeface="微软雅黑" pitchFamily="34" charset="-122"/>
              </a:rPr>
              <a:t>使用分析</a:t>
            </a:r>
          </a:p>
        </p:txBody>
      </p:sp>
      <p:sp>
        <p:nvSpPr>
          <p:cNvPr id="38" name="矩形 37"/>
          <p:cNvSpPr/>
          <p:nvPr/>
        </p:nvSpPr>
        <p:spPr bwMode="auto">
          <a:xfrm>
            <a:off x="4684143" y="3062314"/>
            <a:ext cx="1260000" cy="216000"/>
          </a:xfrm>
          <a:prstGeom prst="rect">
            <a:avLst/>
          </a:prstGeom>
          <a:ln w="9525">
            <a:solidFill>
              <a:schemeClr val="accent6">
                <a:lumMod val="50000"/>
              </a:schemeClr>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zh-CN" altLang="en-US" sz="1000" dirty="0">
                <a:latin typeface="微软雅黑" pitchFamily="34" charset="-122"/>
                <a:ea typeface="微软雅黑" pitchFamily="34" charset="-122"/>
              </a:rPr>
              <a:t>热搜词分类分析</a:t>
            </a:r>
          </a:p>
        </p:txBody>
      </p:sp>
      <p:sp>
        <p:nvSpPr>
          <p:cNvPr id="39" name="矩形 38"/>
          <p:cNvSpPr/>
          <p:nvPr/>
        </p:nvSpPr>
        <p:spPr bwMode="auto">
          <a:xfrm>
            <a:off x="4684143" y="3355323"/>
            <a:ext cx="1260000" cy="216000"/>
          </a:xfrm>
          <a:prstGeom prst="rect">
            <a:avLst/>
          </a:prstGeom>
          <a:ln w="9525">
            <a:solidFill>
              <a:schemeClr val="accent6">
                <a:lumMod val="50000"/>
              </a:schemeClr>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zh-CN" altLang="en-US" sz="1000" dirty="0">
                <a:latin typeface="微软雅黑" pitchFamily="34" charset="-122"/>
                <a:ea typeface="微软雅黑" pitchFamily="34" charset="-122"/>
              </a:rPr>
              <a:t>景区热搜词分析</a:t>
            </a:r>
          </a:p>
        </p:txBody>
      </p:sp>
      <p:sp>
        <p:nvSpPr>
          <p:cNvPr id="40" name="矩形 39"/>
          <p:cNvSpPr/>
          <p:nvPr/>
        </p:nvSpPr>
        <p:spPr bwMode="auto">
          <a:xfrm>
            <a:off x="4684143" y="3651556"/>
            <a:ext cx="1260000" cy="216000"/>
          </a:xfrm>
          <a:prstGeom prst="rect">
            <a:avLst/>
          </a:prstGeom>
          <a:ln w="9525">
            <a:solidFill>
              <a:schemeClr val="accent6">
                <a:lumMod val="50000"/>
              </a:schemeClr>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altLang="zh-CN" sz="1000" dirty="0">
                <a:latin typeface="微软雅黑" pitchFamily="34" charset="-122"/>
                <a:ea typeface="微软雅黑" pitchFamily="34" charset="-122"/>
              </a:rPr>
              <a:t>APP</a:t>
            </a:r>
            <a:r>
              <a:rPr lang="zh-CN" altLang="en-US" sz="1000" dirty="0">
                <a:latin typeface="微软雅黑" pitchFamily="34" charset="-122"/>
                <a:ea typeface="微软雅黑" pitchFamily="34" charset="-122"/>
              </a:rPr>
              <a:t>使用分析</a:t>
            </a:r>
          </a:p>
        </p:txBody>
      </p:sp>
      <p:sp>
        <p:nvSpPr>
          <p:cNvPr id="41" name="矩形 40"/>
          <p:cNvSpPr/>
          <p:nvPr/>
        </p:nvSpPr>
        <p:spPr>
          <a:xfrm>
            <a:off x="7304230" y="1419284"/>
            <a:ext cx="1260000" cy="262800"/>
          </a:xfrm>
          <a:prstGeom prst="rect">
            <a:avLst/>
          </a:prstGeom>
          <a:solidFill>
            <a:srgbClr val="212D46"/>
          </a:solidFill>
          <a:ln>
            <a:noFill/>
          </a:ln>
        </p:spPr>
        <p:style>
          <a:lnRef idx="2">
            <a:schemeClr val="accent1"/>
          </a:lnRef>
          <a:fillRef idx="1">
            <a:schemeClr val="lt1"/>
          </a:fillRef>
          <a:effectRef idx="0">
            <a:schemeClr val="accent1"/>
          </a:effectRef>
          <a:fontRef idx="minor">
            <a:schemeClr val="dk1"/>
          </a:fontRef>
        </p:style>
        <p:txBody>
          <a:bodyPr wrap="none">
            <a:noAutofit/>
          </a:bodyPr>
          <a:lstStyle/>
          <a:p>
            <a:pPr algn="ctr"/>
            <a:r>
              <a:rPr lang="zh-CN" altLang="en-US" sz="1100" b="1" dirty="0">
                <a:solidFill>
                  <a:schemeClr val="bg1"/>
                </a:solidFill>
                <a:latin typeface="微软雅黑" pitchFamily="34" charset="-122"/>
                <a:ea typeface="微软雅黑" pitchFamily="34" charset="-122"/>
              </a:rPr>
              <a:t>旅游指数产品</a:t>
            </a:r>
          </a:p>
        </p:txBody>
      </p:sp>
      <p:sp>
        <p:nvSpPr>
          <p:cNvPr id="42" name="矩形 41"/>
          <p:cNvSpPr/>
          <p:nvPr/>
        </p:nvSpPr>
        <p:spPr bwMode="auto">
          <a:xfrm>
            <a:off x="7304230" y="1942672"/>
            <a:ext cx="1260000" cy="844764"/>
          </a:xfrm>
          <a:prstGeom prst="rect">
            <a:avLst/>
          </a:prstGeom>
          <a:ln w="9525">
            <a:solidFill>
              <a:schemeClr val="tx1">
                <a:lumMod val="95000"/>
                <a:lumOff val="5000"/>
              </a:schemeClr>
            </a:solidFill>
            <a:headEnd type="none" w="med" len="med"/>
            <a:tailEnd type="none" w="med" len="med"/>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zh-CN" altLang="en-US" sz="1000" dirty="0">
                <a:latin typeface="微软雅黑" pitchFamily="34" charset="-122"/>
                <a:ea typeface="微软雅黑" pitchFamily="34" charset="-122"/>
              </a:rPr>
              <a:t>旅游指数分析</a:t>
            </a:r>
          </a:p>
        </p:txBody>
      </p:sp>
    </p:spTree>
    <p:extLst>
      <p:ext uri="{BB962C8B-B14F-4D97-AF65-F5344CB8AC3E}">
        <p14:creationId xmlns="" xmlns:p14="http://schemas.microsoft.com/office/powerpoint/2010/main" val="140122649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prstClr val="black"/>
                </a:solidFill>
              </a:rPr>
              <a:t>8</a:t>
            </a:r>
            <a:r>
              <a:rPr lang="zh-CN" altLang="en-US" dirty="0" smtClean="0">
                <a:solidFill>
                  <a:prstClr val="black"/>
                </a:solidFill>
              </a:rPr>
              <a:t>、产品交付方式</a:t>
            </a:r>
            <a:endParaRPr kumimoji="1" lang="zh-CN" altLang="en-US" dirty="0"/>
          </a:p>
        </p:txBody>
      </p:sp>
      <p:sp>
        <p:nvSpPr>
          <p:cNvPr id="3" name="文本框 64"/>
          <p:cNvSpPr txBox="1"/>
          <p:nvPr/>
        </p:nvSpPr>
        <p:spPr>
          <a:xfrm>
            <a:off x="1" y="732559"/>
            <a:ext cx="9143999" cy="328936"/>
          </a:xfrm>
          <a:prstGeom prst="rect">
            <a:avLst/>
          </a:prstGeom>
          <a:noFill/>
          <a:ln>
            <a:noFill/>
            <a:prstDash val="dash"/>
          </a:ln>
        </p:spPr>
        <p:txBody>
          <a:bodyPr wrap="square" rtlCol="0">
            <a:spAutoFit/>
          </a:bodyPr>
          <a:lstStyle/>
          <a:p>
            <a:pPr marL="285750" indent="-285750">
              <a:lnSpc>
                <a:spcPct val="120000"/>
              </a:lnSpc>
              <a:buClr>
                <a:srgbClr val="C00000"/>
              </a:buClr>
              <a:buFont typeface="Wingdings" charset="2"/>
              <a:buChar char="n"/>
            </a:pPr>
            <a:r>
              <a:rPr lang="zh-CN" altLang="en-US" sz="1400" b="1" dirty="0" smtClean="0">
                <a:latin typeface="微软雅黑" pitchFamily="34" charset="-122"/>
                <a:ea typeface="微软雅黑" pitchFamily="34" charset="-122"/>
              </a:rPr>
              <a:t>旅游</a:t>
            </a:r>
            <a:r>
              <a:rPr lang="zh-CN" altLang="en-US" sz="1400" b="1" dirty="0">
                <a:latin typeface="微软雅黑" pitchFamily="34" charset="-122"/>
                <a:ea typeface="微软雅黑" pitchFamily="34" charset="-122"/>
              </a:rPr>
              <a:t>大数据可通过数据大屏、手机</a:t>
            </a:r>
            <a:r>
              <a:rPr lang="en-US" altLang="zh-CN" sz="1400" b="1" dirty="0">
                <a:latin typeface="微软雅黑" pitchFamily="34" charset="-122"/>
                <a:ea typeface="微软雅黑" pitchFamily="34" charset="-122"/>
              </a:rPr>
              <a:t>APP</a:t>
            </a:r>
            <a:r>
              <a:rPr lang="zh-CN" altLang="en-US" sz="1400" b="1" dirty="0">
                <a:latin typeface="微软雅黑" pitchFamily="34" charset="-122"/>
                <a:ea typeface="微软雅黑" pitchFamily="34" charset="-122"/>
              </a:rPr>
              <a:t>、分析报告、数据</a:t>
            </a:r>
            <a:r>
              <a:rPr lang="en-US" altLang="zh-CN" sz="1400" b="1" dirty="0">
                <a:latin typeface="微软雅黑" pitchFamily="34" charset="-122"/>
                <a:ea typeface="微软雅黑" pitchFamily="34" charset="-122"/>
              </a:rPr>
              <a:t>API</a:t>
            </a:r>
            <a:r>
              <a:rPr lang="zh-CN" altLang="en-US" sz="1400" b="1" dirty="0">
                <a:latin typeface="微软雅黑" pitchFamily="34" charset="-122"/>
                <a:ea typeface="微软雅黑" pitchFamily="34" charset="-122"/>
              </a:rPr>
              <a:t>向不同用户交付数据</a:t>
            </a:r>
            <a:r>
              <a:rPr lang="zh-CN" altLang="en-US" sz="1400" b="1" dirty="0" smtClean="0">
                <a:latin typeface="微软雅黑" pitchFamily="34" charset="-122"/>
                <a:ea typeface="微软雅黑" pitchFamily="34" charset="-122"/>
              </a:rPr>
              <a:t>产品。</a:t>
            </a:r>
            <a:endParaRPr lang="zh-CN" altLang="en-US" sz="1400" b="1" dirty="0">
              <a:latin typeface="微软雅黑" pitchFamily="34" charset="-122"/>
              <a:ea typeface="微软雅黑" pitchFamily="34" charset="-122"/>
            </a:endParaRPr>
          </a:p>
        </p:txBody>
      </p:sp>
      <p:sp>
        <p:nvSpPr>
          <p:cNvPr id="4" name="TextBox 229"/>
          <p:cNvSpPr txBox="1"/>
          <p:nvPr/>
        </p:nvSpPr>
        <p:spPr bwMode="auto">
          <a:xfrm>
            <a:off x="32396" y="1148256"/>
            <a:ext cx="2304255" cy="377411"/>
          </a:xfrm>
          <a:prstGeom prst="rect">
            <a:avLst/>
          </a:prstGeom>
          <a:noFill/>
        </p:spPr>
        <p:txBody>
          <a:bodyPr wrap="square">
            <a:spAutoFit/>
          </a:bodyPr>
          <a:lstStyle/>
          <a:p>
            <a:pPr eaLnBrk="1" fontAlgn="auto" hangingPunct="1">
              <a:lnSpc>
                <a:spcPct val="150000"/>
              </a:lnSpc>
              <a:spcBef>
                <a:spcPts val="0"/>
              </a:spcBef>
              <a:spcAft>
                <a:spcPts val="0"/>
              </a:spcAft>
              <a:defRPr/>
            </a:pPr>
            <a:r>
              <a:rPr lang="en-US" altLang="zh-CN" sz="1400" b="1" dirty="0" smtClean="0">
                <a:solidFill>
                  <a:srgbClr val="404652"/>
                </a:solidFill>
                <a:latin typeface="Microsoft YaHei" charset="-122"/>
                <a:ea typeface="Microsoft YaHei" charset="-122"/>
                <a:cs typeface="Microsoft YaHei" charset="-122"/>
                <a:sym typeface="+mn-lt"/>
              </a:rPr>
              <a:t>01</a:t>
            </a:r>
            <a:r>
              <a:rPr lang="zh-CN" altLang="en-US" sz="1400" b="1" dirty="0" smtClean="0">
                <a:solidFill>
                  <a:srgbClr val="404652"/>
                </a:solidFill>
                <a:latin typeface="Microsoft YaHei" charset="-122"/>
                <a:ea typeface="Microsoft YaHei" charset="-122"/>
                <a:cs typeface="Microsoft YaHei" charset="-122"/>
                <a:sym typeface="+mn-lt"/>
              </a:rPr>
              <a:t> 数据大屏</a:t>
            </a:r>
            <a:r>
              <a:rPr lang="en-US" altLang="zh-CN" sz="1400" b="1" dirty="0" smtClean="0">
                <a:solidFill>
                  <a:srgbClr val="404652"/>
                </a:solidFill>
                <a:latin typeface="Microsoft YaHei" charset="-122"/>
                <a:ea typeface="Microsoft YaHei" charset="-122"/>
                <a:cs typeface="Microsoft YaHei" charset="-122"/>
                <a:sym typeface="+mn-lt"/>
              </a:rPr>
              <a:t>-</a:t>
            </a:r>
            <a:r>
              <a:rPr lang="zh-CN" altLang="en-US" sz="1400" b="1" dirty="0" smtClean="0">
                <a:solidFill>
                  <a:srgbClr val="404652"/>
                </a:solidFill>
                <a:latin typeface="Microsoft YaHei" charset="-122"/>
                <a:ea typeface="Microsoft YaHei" charset="-122"/>
                <a:cs typeface="Microsoft YaHei" charset="-122"/>
                <a:sym typeface="+mn-lt"/>
              </a:rPr>
              <a:t>标准化产品</a:t>
            </a:r>
            <a:endParaRPr lang="en-US" sz="1400" b="1" dirty="0">
              <a:solidFill>
                <a:srgbClr val="404652"/>
              </a:solidFill>
              <a:latin typeface="Microsoft YaHei" charset="-122"/>
              <a:ea typeface="Microsoft YaHei" charset="-122"/>
              <a:cs typeface="Microsoft YaHei" charset="-122"/>
              <a:sym typeface="+mn-lt"/>
            </a:endParaRPr>
          </a:p>
        </p:txBody>
      </p:sp>
      <p:sp>
        <p:nvSpPr>
          <p:cNvPr id="5" name="Rectangle 28"/>
          <p:cNvSpPr/>
          <p:nvPr/>
        </p:nvSpPr>
        <p:spPr bwMode="auto">
          <a:xfrm>
            <a:off x="179513" y="1520173"/>
            <a:ext cx="1861964" cy="1107996"/>
          </a:xfrm>
          <a:prstGeom prst="rect">
            <a:avLst/>
          </a:prstGeom>
        </p:spPr>
        <p:txBody>
          <a:bodyPr wrap="square">
            <a:spAutoFit/>
          </a:bodyPr>
          <a:lstStyle/>
          <a:p>
            <a:pPr marL="1588" indent="-1588">
              <a:lnSpc>
                <a:spcPct val="150000"/>
              </a:lnSpc>
            </a:pPr>
            <a:r>
              <a:rPr lang="zh-CN" altLang="en-US" sz="1100" dirty="0">
                <a:latin typeface="微软雅黑" pitchFamily="34" charset="-122"/>
                <a:ea typeface="微软雅黑" pitchFamily="34" charset="-122"/>
              </a:rPr>
              <a:t>数据大屏面向景区和旅游局，提供全部</a:t>
            </a:r>
            <a:r>
              <a:rPr lang="en-US" altLang="zh-CN" sz="1100" dirty="0">
                <a:latin typeface="微软雅黑" pitchFamily="34" charset="-122"/>
                <a:ea typeface="微软雅黑" pitchFamily="34" charset="-122"/>
              </a:rPr>
              <a:t>5</a:t>
            </a:r>
            <a:r>
              <a:rPr lang="zh-CN" altLang="en-US" sz="1100" dirty="0">
                <a:latin typeface="微软雅黑" pitchFamily="34" charset="-122"/>
                <a:ea typeface="微软雅黑" pitchFamily="34" charset="-122"/>
              </a:rPr>
              <a:t>类大数据产品功能，完成旅游数据分析、数据监测以及可视化展现。</a:t>
            </a:r>
            <a:endParaRPr lang="en-US" altLang="zh-CN" sz="1100" dirty="0">
              <a:latin typeface="微软雅黑" pitchFamily="34" charset="-122"/>
              <a:ea typeface="微软雅黑" pitchFamily="34" charset="-122"/>
            </a:endParaRPr>
          </a:p>
        </p:txBody>
      </p:sp>
      <p:sp>
        <p:nvSpPr>
          <p:cNvPr id="6" name="TextBox 225"/>
          <p:cNvSpPr txBox="1"/>
          <p:nvPr/>
        </p:nvSpPr>
        <p:spPr bwMode="auto">
          <a:xfrm>
            <a:off x="4158148" y="1184226"/>
            <a:ext cx="2214052" cy="307777"/>
          </a:xfrm>
          <a:prstGeom prst="rect">
            <a:avLst/>
          </a:prstGeom>
          <a:noFill/>
        </p:spPr>
        <p:txBody>
          <a:bodyPr wrap="square">
            <a:spAutoFit/>
          </a:bodyPr>
          <a:lstStyle>
            <a:defPPr>
              <a:defRPr lang="ko-KR"/>
            </a:defPPr>
            <a:lvl1pPr fontAlgn="auto">
              <a:spcBef>
                <a:spcPts val="0"/>
              </a:spcBef>
              <a:spcAft>
                <a:spcPts val="0"/>
              </a:spcAft>
              <a:defRPr sz="1400" b="1">
                <a:solidFill>
                  <a:srgbClr val="404652"/>
                </a:solidFill>
                <a:latin typeface="Microsoft YaHei" charset="-122"/>
                <a:ea typeface="Microsoft YaHei" charset="-122"/>
                <a:cs typeface="Microsoft YaHei" charset="-122"/>
              </a:defRPr>
            </a:lvl1pPr>
          </a:lstStyle>
          <a:p>
            <a:r>
              <a:rPr lang="en-US" altLang="zh-CN" dirty="0" smtClean="0">
                <a:sym typeface="+mn-lt"/>
              </a:rPr>
              <a:t>02</a:t>
            </a:r>
            <a:r>
              <a:rPr lang="zh-CN" altLang="en-US" dirty="0" smtClean="0">
                <a:sym typeface="+mn-lt"/>
              </a:rPr>
              <a:t>  手机</a:t>
            </a:r>
            <a:r>
              <a:rPr lang="en-US" altLang="zh-CN" dirty="0" smtClean="0">
                <a:sym typeface="+mn-lt"/>
              </a:rPr>
              <a:t>APP-</a:t>
            </a:r>
            <a:r>
              <a:rPr lang="zh-CN" altLang="en-US" dirty="0" smtClean="0">
                <a:sym typeface="+mn-lt"/>
              </a:rPr>
              <a:t>标准化产品</a:t>
            </a:r>
            <a:endParaRPr lang="en-US" dirty="0">
              <a:sym typeface="+mn-lt"/>
            </a:endParaRPr>
          </a:p>
        </p:txBody>
      </p:sp>
      <p:sp>
        <p:nvSpPr>
          <p:cNvPr id="7" name="Rectangle 28"/>
          <p:cNvSpPr/>
          <p:nvPr/>
        </p:nvSpPr>
        <p:spPr bwMode="auto">
          <a:xfrm>
            <a:off x="4158149" y="1520173"/>
            <a:ext cx="2214052" cy="1107996"/>
          </a:xfrm>
          <a:prstGeom prst="rect">
            <a:avLst/>
          </a:prstGeom>
        </p:spPr>
        <p:txBody>
          <a:bodyPr wrap="square">
            <a:spAutoFit/>
          </a:bodyPr>
          <a:lstStyle/>
          <a:p>
            <a:pPr marL="1588" indent="-1588">
              <a:lnSpc>
                <a:spcPct val="150000"/>
              </a:lnSpc>
            </a:pPr>
            <a:r>
              <a:rPr lang="zh-CN" altLang="en-US" sz="1100" dirty="0">
                <a:latin typeface="微软雅黑" pitchFamily="34" charset="-122"/>
                <a:ea typeface="微软雅黑" pitchFamily="34" charset="-122"/>
              </a:rPr>
              <a:t>手机</a:t>
            </a:r>
            <a:r>
              <a:rPr lang="en-US" altLang="zh-CN" sz="1100" dirty="0">
                <a:latin typeface="微软雅黑" pitchFamily="34" charset="-122"/>
                <a:ea typeface="微软雅黑" pitchFamily="34" charset="-122"/>
              </a:rPr>
              <a:t>APP</a:t>
            </a:r>
            <a:r>
              <a:rPr lang="zh-CN" altLang="en-US" sz="1100" dirty="0">
                <a:latin typeface="微软雅黑" pitchFamily="34" charset="-122"/>
                <a:ea typeface="微软雅黑" pitchFamily="34" charset="-122"/>
              </a:rPr>
              <a:t>服务政府和景区的业务人员，提供全部</a:t>
            </a:r>
            <a:r>
              <a:rPr lang="en-US" altLang="zh-CN" sz="1100" dirty="0">
                <a:latin typeface="微软雅黑" pitchFamily="34" charset="-122"/>
                <a:ea typeface="微软雅黑" pitchFamily="34" charset="-122"/>
              </a:rPr>
              <a:t>5</a:t>
            </a:r>
            <a:r>
              <a:rPr lang="zh-CN" altLang="en-US" sz="1100" dirty="0">
                <a:latin typeface="微软雅黑" pitchFamily="34" charset="-122"/>
                <a:ea typeface="微软雅黑" pitchFamily="34" charset="-122"/>
              </a:rPr>
              <a:t>类大数据产品功能，实现大数据辅助决策、旅游市场监控的常态化支撑。</a:t>
            </a:r>
            <a:endParaRPr lang="en-US" altLang="zh-CN" sz="1100" dirty="0">
              <a:latin typeface="微软雅黑" pitchFamily="34" charset="-122"/>
              <a:ea typeface="微软雅黑" pitchFamily="34" charset="-122"/>
            </a:endParaRPr>
          </a:p>
        </p:txBody>
      </p:sp>
      <p:sp>
        <p:nvSpPr>
          <p:cNvPr id="8" name="椭圆 7"/>
          <p:cNvSpPr/>
          <p:nvPr/>
        </p:nvSpPr>
        <p:spPr>
          <a:xfrm>
            <a:off x="2041476" y="1908571"/>
            <a:ext cx="2003550" cy="1872616"/>
          </a:xfrm>
          <a:prstGeom prst="ellipse">
            <a:avLst/>
          </a:prstGeom>
          <a:noFill/>
          <a:ln>
            <a:solidFill>
              <a:srgbClr val="212D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9" name="Oval 7"/>
          <p:cNvSpPr>
            <a:spLocks noChangeArrowheads="1"/>
          </p:cNvSpPr>
          <p:nvPr/>
        </p:nvSpPr>
        <p:spPr bwMode="auto">
          <a:xfrm>
            <a:off x="3464702" y="3265508"/>
            <a:ext cx="648000" cy="648000"/>
          </a:xfrm>
          <a:prstGeom prst="ellipse">
            <a:avLst/>
          </a:prstGeom>
          <a:solidFill>
            <a:srgbClr val="C00000"/>
          </a:solidFill>
          <a:ln>
            <a:noFill/>
          </a:ln>
          <a:extLst/>
        </p:spPr>
        <p:txBody>
          <a:bodyPr lIns="121926" tIns="60963" rIns="121926" bIns="60963"/>
          <a:lstStyle/>
          <a:p>
            <a:endParaRPr lang="zh-CN" altLang="en-US">
              <a:solidFill>
                <a:schemeClr val="bg1">
                  <a:lumMod val="50000"/>
                </a:schemeClr>
              </a:solidFill>
              <a:cs typeface="+mn-ea"/>
              <a:sym typeface="+mn-lt"/>
            </a:endParaRPr>
          </a:p>
        </p:txBody>
      </p:sp>
      <p:sp>
        <p:nvSpPr>
          <p:cNvPr id="10" name="Oval 8"/>
          <p:cNvSpPr>
            <a:spLocks noChangeArrowheads="1"/>
          </p:cNvSpPr>
          <p:nvPr/>
        </p:nvSpPr>
        <p:spPr bwMode="auto">
          <a:xfrm>
            <a:off x="2024469" y="1919652"/>
            <a:ext cx="648000" cy="648000"/>
          </a:xfrm>
          <a:prstGeom prst="ellipse">
            <a:avLst/>
          </a:prstGeom>
          <a:solidFill>
            <a:srgbClr val="C00000"/>
          </a:solidFill>
          <a:ln>
            <a:noFill/>
          </a:ln>
          <a:extLst/>
        </p:spPr>
        <p:txBody>
          <a:bodyPr lIns="121926" tIns="60963" rIns="121926" bIns="60963"/>
          <a:lstStyle/>
          <a:p>
            <a:endParaRPr lang="zh-CN" altLang="en-US">
              <a:solidFill>
                <a:schemeClr val="bg1">
                  <a:lumMod val="50000"/>
                </a:schemeClr>
              </a:solidFill>
              <a:cs typeface="+mn-ea"/>
              <a:sym typeface="+mn-lt"/>
            </a:endParaRPr>
          </a:p>
        </p:txBody>
      </p:sp>
      <p:sp>
        <p:nvSpPr>
          <p:cNvPr id="11" name="Oval 9"/>
          <p:cNvSpPr>
            <a:spLocks noChangeArrowheads="1"/>
          </p:cNvSpPr>
          <p:nvPr/>
        </p:nvSpPr>
        <p:spPr bwMode="auto">
          <a:xfrm>
            <a:off x="3464702" y="1919652"/>
            <a:ext cx="648000" cy="648000"/>
          </a:xfrm>
          <a:prstGeom prst="ellipse">
            <a:avLst/>
          </a:prstGeom>
          <a:solidFill>
            <a:srgbClr val="C00000"/>
          </a:solidFill>
          <a:ln>
            <a:noFill/>
          </a:ln>
          <a:extLst/>
        </p:spPr>
        <p:txBody>
          <a:bodyPr lIns="121926" tIns="60963" rIns="121926" bIns="60963"/>
          <a:lstStyle/>
          <a:p>
            <a:endParaRPr lang="zh-CN" altLang="en-US">
              <a:solidFill>
                <a:schemeClr val="bg1">
                  <a:lumMod val="50000"/>
                </a:schemeClr>
              </a:solidFill>
              <a:cs typeface="+mn-ea"/>
              <a:sym typeface="+mn-lt"/>
            </a:endParaRPr>
          </a:p>
        </p:txBody>
      </p:sp>
      <p:sp>
        <p:nvSpPr>
          <p:cNvPr id="12" name="Oval 10"/>
          <p:cNvSpPr>
            <a:spLocks noChangeArrowheads="1"/>
          </p:cNvSpPr>
          <p:nvPr/>
        </p:nvSpPr>
        <p:spPr bwMode="auto">
          <a:xfrm>
            <a:off x="2024469" y="3265508"/>
            <a:ext cx="648000" cy="648000"/>
          </a:xfrm>
          <a:prstGeom prst="ellipse">
            <a:avLst/>
          </a:prstGeom>
          <a:solidFill>
            <a:srgbClr val="C00000"/>
          </a:solidFill>
          <a:ln>
            <a:noFill/>
          </a:ln>
          <a:extLst/>
        </p:spPr>
        <p:txBody>
          <a:bodyPr lIns="121926" tIns="60963" rIns="121926" bIns="60963"/>
          <a:lstStyle/>
          <a:p>
            <a:endParaRPr lang="zh-CN" altLang="en-US">
              <a:solidFill>
                <a:schemeClr val="bg1">
                  <a:lumMod val="50000"/>
                </a:schemeClr>
              </a:solidFill>
              <a:cs typeface="+mn-ea"/>
              <a:sym typeface="+mn-lt"/>
            </a:endParaRPr>
          </a:p>
        </p:txBody>
      </p:sp>
      <p:sp>
        <p:nvSpPr>
          <p:cNvPr id="13" name="TextBox 229"/>
          <p:cNvSpPr txBox="1"/>
          <p:nvPr/>
        </p:nvSpPr>
        <p:spPr bwMode="auto">
          <a:xfrm>
            <a:off x="40780" y="2915220"/>
            <a:ext cx="2304255" cy="700576"/>
          </a:xfrm>
          <a:prstGeom prst="rect">
            <a:avLst/>
          </a:prstGeom>
          <a:noFill/>
        </p:spPr>
        <p:txBody>
          <a:bodyPr wrap="square">
            <a:spAutoFit/>
          </a:bodyPr>
          <a:lstStyle/>
          <a:p>
            <a:pPr eaLnBrk="1" fontAlgn="auto" hangingPunct="1">
              <a:lnSpc>
                <a:spcPct val="150000"/>
              </a:lnSpc>
              <a:spcBef>
                <a:spcPts val="0"/>
              </a:spcBef>
              <a:spcAft>
                <a:spcPts val="0"/>
              </a:spcAft>
              <a:defRPr/>
            </a:pPr>
            <a:r>
              <a:rPr lang="en-US" altLang="zh-CN" sz="1400" b="1" dirty="0" smtClean="0">
                <a:solidFill>
                  <a:srgbClr val="404652"/>
                </a:solidFill>
                <a:latin typeface="Microsoft YaHei" charset="-122"/>
                <a:ea typeface="Microsoft YaHei" charset="-122"/>
                <a:cs typeface="Microsoft YaHei" charset="-122"/>
                <a:sym typeface="+mn-lt"/>
              </a:rPr>
              <a:t>03</a:t>
            </a:r>
            <a:r>
              <a:rPr lang="zh-CN" altLang="en-US" sz="1400" b="1" dirty="0" smtClean="0">
                <a:solidFill>
                  <a:srgbClr val="404652"/>
                </a:solidFill>
                <a:latin typeface="Microsoft YaHei" charset="-122"/>
                <a:ea typeface="Microsoft YaHei" charset="-122"/>
                <a:cs typeface="Microsoft YaHei" charset="-122"/>
                <a:sym typeface="+mn-lt"/>
              </a:rPr>
              <a:t> 分析报告</a:t>
            </a:r>
            <a:r>
              <a:rPr lang="en-US" altLang="zh-CN" sz="1400" b="1" dirty="0" smtClean="0">
                <a:solidFill>
                  <a:srgbClr val="404652"/>
                </a:solidFill>
                <a:latin typeface="Microsoft YaHei" charset="-122"/>
                <a:ea typeface="Microsoft YaHei" charset="-122"/>
                <a:cs typeface="Microsoft YaHei" charset="-122"/>
                <a:sym typeface="+mn-lt"/>
              </a:rPr>
              <a:t>-</a:t>
            </a:r>
          </a:p>
          <a:p>
            <a:pPr eaLnBrk="1" fontAlgn="auto" hangingPunct="1">
              <a:lnSpc>
                <a:spcPct val="150000"/>
              </a:lnSpc>
              <a:spcBef>
                <a:spcPts val="0"/>
              </a:spcBef>
              <a:spcAft>
                <a:spcPts val="0"/>
              </a:spcAft>
              <a:defRPr/>
            </a:pPr>
            <a:r>
              <a:rPr lang="zh-CN" altLang="en-US" sz="1400" b="1" dirty="0" smtClean="0">
                <a:solidFill>
                  <a:srgbClr val="404652"/>
                </a:solidFill>
                <a:latin typeface="Microsoft YaHei" charset="-122"/>
                <a:ea typeface="Microsoft YaHei" charset="-122"/>
                <a:cs typeface="Microsoft YaHei" charset="-122"/>
                <a:sym typeface="+mn-lt"/>
              </a:rPr>
              <a:t>标准化</a:t>
            </a:r>
            <a:r>
              <a:rPr lang="en-US" altLang="zh-CN" sz="1400" b="1" dirty="0" smtClean="0">
                <a:solidFill>
                  <a:srgbClr val="404652"/>
                </a:solidFill>
                <a:latin typeface="Microsoft YaHei" charset="-122"/>
                <a:ea typeface="Microsoft YaHei" charset="-122"/>
                <a:cs typeface="Microsoft YaHei" charset="-122"/>
                <a:sym typeface="+mn-lt"/>
              </a:rPr>
              <a:t>+</a:t>
            </a:r>
            <a:r>
              <a:rPr lang="zh-CN" altLang="en-US" sz="1400" b="1" dirty="0" smtClean="0">
                <a:solidFill>
                  <a:srgbClr val="404652"/>
                </a:solidFill>
                <a:latin typeface="Microsoft YaHei" charset="-122"/>
                <a:ea typeface="Microsoft YaHei" charset="-122"/>
                <a:cs typeface="Microsoft YaHei" charset="-122"/>
                <a:sym typeface="+mn-lt"/>
              </a:rPr>
              <a:t>个性化产品</a:t>
            </a:r>
            <a:endParaRPr lang="en-US" sz="1400" b="1" dirty="0">
              <a:solidFill>
                <a:srgbClr val="404652"/>
              </a:solidFill>
              <a:latin typeface="Microsoft YaHei" charset="-122"/>
              <a:ea typeface="Microsoft YaHei" charset="-122"/>
              <a:cs typeface="Microsoft YaHei" charset="-122"/>
              <a:sym typeface="+mn-lt"/>
            </a:endParaRPr>
          </a:p>
        </p:txBody>
      </p:sp>
      <p:sp>
        <p:nvSpPr>
          <p:cNvPr id="14" name="Rectangle 28"/>
          <p:cNvSpPr/>
          <p:nvPr/>
        </p:nvSpPr>
        <p:spPr bwMode="auto">
          <a:xfrm>
            <a:off x="103359" y="3570514"/>
            <a:ext cx="1938115" cy="1361911"/>
          </a:xfrm>
          <a:prstGeom prst="rect">
            <a:avLst/>
          </a:prstGeom>
        </p:spPr>
        <p:txBody>
          <a:bodyPr wrap="square">
            <a:spAutoFit/>
          </a:bodyPr>
          <a:lstStyle/>
          <a:p>
            <a:pPr marL="1588" indent="-1588">
              <a:lnSpc>
                <a:spcPct val="150000"/>
              </a:lnSpc>
            </a:pPr>
            <a:r>
              <a:rPr lang="zh-CN" altLang="en-US" sz="1100" dirty="0">
                <a:latin typeface="微软雅黑" pitchFamily="34" charset="-122"/>
                <a:ea typeface="微软雅黑" pitchFamily="34" charset="-122"/>
              </a:rPr>
              <a:t>分析报告面向政府和景区的中高层管理人员，提供定制化、个性化的数据分析服务，满足客户对辅助决策、运营分析的个性化需求。</a:t>
            </a:r>
            <a:endParaRPr lang="en-US" altLang="zh-CN" sz="1100" dirty="0">
              <a:latin typeface="微软雅黑" pitchFamily="34" charset="-122"/>
              <a:ea typeface="微软雅黑" pitchFamily="34" charset="-122"/>
            </a:endParaRPr>
          </a:p>
        </p:txBody>
      </p:sp>
      <p:sp>
        <p:nvSpPr>
          <p:cNvPr id="15" name="TextBox 229"/>
          <p:cNvSpPr txBox="1"/>
          <p:nvPr/>
        </p:nvSpPr>
        <p:spPr bwMode="auto">
          <a:xfrm>
            <a:off x="4147625" y="2915220"/>
            <a:ext cx="2304255" cy="700576"/>
          </a:xfrm>
          <a:prstGeom prst="rect">
            <a:avLst/>
          </a:prstGeom>
          <a:noFill/>
        </p:spPr>
        <p:txBody>
          <a:bodyPr wrap="square">
            <a:spAutoFit/>
          </a:bodyPr>
          <a:lstStyle>
            <a:defPPr>
              <a:defRPr lang="ko-KR"/>
            </a:defPPr>
            <a:lvl1pPr fontAlgn="auto">
              <a:lnSpc>
                <a:spcPct val="150000"/>
              </a:lnSpc>
              <a:spcBef>
                <a:spcPts val="0"/>
              </a:spcBef>
              <a:spcAft>
                <a:spcPts val="0"/>
              </a:spcAft>
              <a:defRPr sz="1400" b="1">
                <a:solidFill>
                  <a:srgbClr val="404652"/>
                </a:solidFill>
                <a:latin typeface="Microsoft YaHei" charset="-122"/>
                <a:ea typeface="Microsoft YaHei" charset="-122"/>
                <a:cs typeface="Microsoft YaHei" charset="-122"/>
              </a:defRPr>
            </a:lvl1pPr>
          </a:lstStyle>
          <a:p>
            <a:r>
              <a:rPr lang="en-US" altLang="zh-CN" dirty="0">
                <a:sym typeface="+mn-lt"/>
              </a:rPr>
              <a:t>04</a:t>
            </a:r>
            <a:r>
              <a:rPr lang="zh-CN" altLang="en-US" dirty="0">
                <a:sym typeface="+mn-lt"/>
              </a:rPr>
              <a:t> 数据</a:t>
            </a:r>
            <a:r>
              <a:rPr lang="en-US" altLang="zh-CN" dirty="0">
                <a:sym typeface="+mn-lt"/>
              </a:rPr>
              <a:t>API-</a:t>
            </a:r>
          </a:p>
          <a:p>
            <a:r>
              <a:rPr lang="zh-CN" altLang="en-US" dirty="0">
                <a:sym typeface="+mn-lt"/>
              </a:rPr>
              <a:t>标准化</a:t>
            </a:r>
            <a:r>
              <a:rPr lang="en-US" altLang="zh-CN" dirty="0">
                <a:sym typeface="+mn-lt"/>
              </a:rPr>
              <a:t>+</a:t>
            </a:r>
            <a:r>
              <a:rPr lang="zh-CN" altLang="en-US" dirty="0">
                <a:sym typeface="+mn-lt"/>
              </a:rPr>
              <a:t>个性化产品</a:t>
            </a:r>
            <a:endParaRPr lang="en-US" dirty="0">
              <a:sym typeface="+mn-lt"/>
            </a:endParaRPr>
          </a:p>
        </p:txBody>
      </p:sp>
      <p:sp>
        <p:nvSpPr>
          <p:cNvPr id="16" name="Rectangle 28"/>
          <p:cNvSpPr/>
          <p:nvPr/>
        </p:nvSpPr>
        <p:spPr bwMode="auto">
          <a:xfrm>
            <a:off x="4225824" y="3564507"/>
            <a:ext cx="1861964" cy="1107996"/>
          </a:xfrm>
          <a:prstGeom prst="rect">
            <a:avLst/>
          </a:prstGeom>
        </p:spPr>
        <p:txBody>
          <a:bodyPr wrap="square">
            <a:spAutoFit/>
          </a:bodyPr>
          <a:lstStyle/>
          <a:p>
            <a:pPr marL="1588" indent="-1588">
              <a:lnSpc>
                <a:spcPct val="150000"/>
              </a:lnSpc>
            </a:pPr>
            <a:r>
              <a:rPr lang="zh-CN" altLang="en-US" sz="1100" dirty="0">
                <a:latin typeface="微软雅黑" pitchFamily="34" charset="-122"/>
                <a:ea typeface="微软雅黑" pitchFamily="34" charset="-122"/>
              </a:rPr>
              <a:t>景区数据</a:t>
            </a:r>
            <a:r>
              <a:rPr lang="en-US" altLang="zh-CN" sz="1100" dirty="0">
                <a:latin typeface="微软雅黑" pitchFamily="34" charset="-122"/>
                <a:ea typeface="微软雅黑" pitchFamily="34" charset="-122"/>
              </a:rPr>
              <a:t>API</a:t>
            </a:r>
            <a:r>
              <a:rPr lang="zh-CN" altLang="en-US" sz="1100" dirty="0">
                <a:latin typeface="微软雅黑" pitchFamily="34" charset="-122"/>
                <a:ea typeface="微软雅黑" pitchFamily="34" charset="-122"/>
              </a:rPr>
              <a:t>接口，实现与景区智慧旅游平台对接及融合，推广旅游大数据产品。</a:t>
            </a:r>
            <a:endParaRPr lang="en-US" altLang="zh-CN" sz="1100" dirty="0">
              <a:latin typeface="微软雅黑" pitchFamily="34" charset="-122"/>
              <a:ea typeface="微软雅黑" pitchFamily="34" charset="-122"/>
            </a:endParaRPr>
          </a:p>
        </p:txBody>
      </p:sp>
      <p:pic>
        <p:nvPicPr>
          <p:cNvPr id="17" name="Picture 2" descr="D:\BONC\联通研究院\大数据\贵州\旅游2期\需求分析\APP开发\2017\APP\客源-省内.jpg"/>
          <p:cNvPicPr>
            <a:picLocks noChangeAspect="1" noChangeArrowheads="1"/>
          </p:cNvPicPr>
          <p:nvPr/>
        </p:nvPicPr>
        <p:blipFill>
          <a:blip r:embed="rId2"/>
          <a:srcRect/>
          <a:stretch>
            <a:fillRect/>
          </a:stretch>
        </p:blipFill>
        <p:spPr bwMode="auto">
          <a:xfrm>
            <a:off x="6714888" y="2904299"/>
            <a:ext cx="1150001" cy="19041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8" name="Picture 2"/>
          <p:cNvPicPr>
            <a:picLocks noChangeAspect="1" noChangeArrowheads="1"/>
          </p:cNvPicPr>
          <p:nvPr/>
        </p:nvPicPr>
        <p:blipFill>
          <a:blip r:embed="rId3" cstate="print"/>
          <a:srcRect/>
          <a:stretch>
            <a:fillRect/>
          </a:stretch>
        </p:blipFill>
        <p:spPr bwMode="auto">
          <a:xfrm>
            <a:off x="6719105" y="1258487"/>
            <a:ext cx="2236836" cy="12385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9" name="Picture 2"/>
          <p:cNvPicPr>
            <a:picLocks noChangeAspect="1" noChangeArrowheads="1"/>
          </p:cNvPicPr>
          <p:nvPr/>
        </p:nvPicPr>
        <p:blipFill>
          <a:blip r:embed="rId4" cstate="print"/>
          <a:srcRect/>
          <a:stretch>
            <a:fillRect/>
          </a:stretch>
        </p:blipFill>
        <p:spPr bwMode="auto">
          <a:xfrm>
            <a:off x="7991519" y="2858309"/>
            <a:ext cx="1140419" cy="193309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0" name="矩形 19"/>
          <p:cNvSpPr/>
          <p:nvPr/>
        </p:nvSpPr>
        <p:spPr>
          <a:xfrm>
            <a:off x="7181319" y="919120"/>
            <a:ext cx="1450175" cy="338333"/>
          </a:xfrm>
          <a:prstGeom prst="rect">
            <a:avLst/>
          </a:prstGeom>
        </p:spPr>
        <p:txBody>
          <a:bodyPr wrap="none" lIns="121917" tIns="60958" rIns="121917" bIns="60958">
            <a:spAutoFit/>
          </a:bodyPr>
          <a:lstStyle/>
          <a:p>
            <a:r>
              <a:rPr lang="zh-CN" altLang="en-US" sz="1100" dirty="0">
                <a:solidFill>
                  <a:srgbClr val="C00000"/>
                </a:solidFill>
                <a:latin typeface="微软雅黑" pitchFamily="34" charset="-122"/>
                <a:ea typeface="微软雅黑" pitchFamily="34" charset="-122"/>
              </a:rPr>
              <a:t>抢占监控大屏市场</a:t>
            </a:r>
          </a:p>
        </p:txBody>
      </p:sp>
      <p:sp>
        <p:nvSpPr>
          <p:cNvPr id="21" name="矩形 20"/>
          <p:cNvSpPr/>
          <p:nvPr/>
        </p:nvSpPr>
        <p:spPr>
          <a:xfrm>
            <a:off x="6993532" y="2557347"/>
            <a:ext cx="1896593" cy="338333"/>
          </a:xfrm>
          <a:prstGeom prst="rect">
            <a:avLst/>
          </a:prstGeom>
        </p:spPr>
        <p:txBody>
          <a:bodyPr wrap="none" lIns="121917" tIns="60958" rIns="121917" bIns="60958">
            <a:spAutoFit/>
          </a:bodyPr>
          <a:lstStyle/>
          <a:p>
            <a:r>
              <a:rPr lang="zh-CN" altLang="en-US" sz="1100" dirty="0">
                <a:solidFill>
                  <a:srgbClr val="C00000"/>
                </a:solidFill>
                <a:latin typeface="微软雅黑" pitchFamily="34" charset="-122"/>
                <a:ea typeface="微软雅黑" pitchFamily="34" charset="-122"/>
              </a:rPr>
              <a:t>抢占业务桌面及合作伙伴</a:t>
            </a:r>
          </a:p>
        </p:txBody>
      </p:sp>
      <p:grpSp>
        <p:nvGrpSpPr>
          <p:cNvPr id="22" name="组合 249"/>
          <p:cNvGrpSpPr/>
          <p:nvPr/>
        </p:nvGrpSpPr>
        <p:grpSpPr>
          <a:xfrm>
            <a:off x="2540417" y="2318309"/>
            <a:ext cx="1080000" cy="1080000"/>
            <a:chOff x="5195106" y="3101010"/>
            <a:chExt cx="1800200" cy="1800200"/>
          </a:xfrm>
        </p:grpSpPr>
        <p:sp>
          <p:nvSpPr>
            <p:cNvPr id="23" name="椭圆 22"/>
            <p:cNvSpPr/>
            <p:nvPr/>
          </p:nvSpPr>
          <p:spPr>
            <a:xfrm>
              <a:off x="5195106" y="3101010"/>
              <a:ext cx="1800200" cy="1800200"/>
            </a:xfrm>
            <a:prstGeom prst="ellipse">
              <a:avLst/>
            </a:prstGeom>
            <a:solidFill>
              <a:srgbClr val="212D4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4" name="TextBox 252"/>
            <p:cNvSpPr txBox="1"/>
            <p:nvPr/>
          </p:nvSpPr>
          <p:spPr bwMode="auto">
            <a:xfrm>
              <a:off x="5700182" y="4125812"/>
              <a:ext cx="820830" cy="461716"/>
            </a:xfrm>
            <a:prstGeom prst="rect">
              <a:avLst/>
            </a:prstGeom>
            <a:noFill/>
          </p:spPr>
          <p:txBody>
            <a:bodyPr wrap="none">
              <a:spAutoFit/>
            </a:bodyPr>
            <a:lstStyle/>
            <a:p>
              <a:pPr algn="ctr" eaLnBrk="1" fontAlgn="auto" hangingPunct="1">
                <a:spcBef>
                  <a:spcPts val="0"/>
                </a:spcBef>
                <a:spcAft>
                  <a:spcPts val="0"/>
                </a:spcAft>
                <a:defRPr/>
              </a:pPr>
              <a:r>
                <a:rPr lang="zh-CN" altLang="en-US" sz="1200" b="1" smtClean="0">
                  <a:solidFill>
                    <a:schemeClr val="bg1"/>
                  </a:solidFill>
                  <a:latin typeface="Microsoft YaHei" charset="-122"/>
                  <a:ea typeface="Microsoft YaHei" charset="-122"/>
                  <a:cs typeface="Microsoft YaHei" charset="-122"/>
                  <a:sym typeface="+mn-lt"/>
                </a:rPr>
                <a:t>交付</a:t>
              </a:r>
              <a:endParaRPr lang="en-US" sz="1200" b="1" dirty="0">
                <a:solidFill>
                  <a:schemeClr val="bg1"/>
                </a:solidFill>
                <a:latin typeface="Microsoft YaHei" charset="-122"/>
                <a:ea typeface="Microsoft YaHei" charset="-122"/>
                <a:cs typeface="Microsoft YaHei" charset="-122"/>
                <a:sym typeface="+mn-lt"/>
              </a:endParaRPr>
            </a:p>
          </p:txBody>
        </p:sp>
      </p:grpSp>
      <p:sp>
        <p:nvSpPr>
          <p:cNvPr id="25" name="Freeform 8"/>
          <p:cNvSpPr>
            <a:spLocks noEditPoints="1"/>
          </p:cNvSpPr>
          <p:nvPr/>
        </p:nvSpPr>
        <p:spPr bwMode="auto">
          <a:xfrm>
            <a:off x="2903314" y="2591740"/>
            <a:ext cx="354206" cy="294366"/>
          </a:xfrm>
          <a:custGeom>
            <a:avLst/>
            <a:gdLst>
              <a:gd name="T0" fmla="*/ 986 w 1102"/>
              <a:gd name="T1" fmla="*/ 519 h 916"/>
              <a:gd name="T2" fmla="*/ 1002 w 1102"/>
              <a:gd name="T3" fmla="*/ 634 h 916"/>
              <a:gd name="T4" fmla="*/ 964 w 1102"/>
              <a:gd name="T5" fmla="*/ 722 h 916"/>
              <a:gd name="T6" fmla="*/ 877 w 1102"/>
              <a:gd name="T7" fmla="*/ 781 h 916"/>
              <a:gd name="T8" fmla="*/ 827 w 1102"/>
              <a:gd name="T9" fmla="*/ 847 h 916"/>
              <a:gd name="T10" fmla="*/ 754 w 1102"/>
              <a:gd name="T11" fmla="*/ 889 h 916"/>
              <a:gd name="T12" fmla="*/ 642 w 1102"/>
              <a:gd name="T13" fmla="*/ 906 h 916"/>
              <a:gd name="T14" fmla="*/ 673 w 1102"/>
              <a:gd name="T15" fmla="*/ 859 h 916"/>
              <a:gd name="T16" fmla="*/ 721 w 1102"/>
              <a:gd name="T17" fmla="*/ 841 h 916"/>
              <a:gd name="T18" fmla="*/ 642 w 1102"/>
              <a:gd name="T19" fmla="*/ 730 h 916"/>
              <a:gd name="T20" fmla="*/ 761 w 1102"/>
              <a:gd name="T21" fmla="*/ 783 h 916"/>
              <a:gd name="T22" fmla="*/ 819 w 1102"/>
              <a:gd name="T23" fmla="*/ 786 h 916"/>
              <a:gd name="T24" fmla="*/ 723 w 1102"/>
              <a:gd name="T25" fmla="*/ 679 h 916"/>
              <a:gd name="T26" fmla="*/ 736 w 1102"/>
              <a:gd name="T27" fmla="*/ 636 h 916"/>
              <a:gd name="T28" fmla="*/ 871 w 1102"/>
              <a:gd name="T29" fmla="*/ 725 h 916"/>
              <a:gd name="T30" fmla="*/ 909 w 1102"/>
              <a:gd name="T31" fmla="*/ 686 h 916"/>
              <a:gd name="T32" fmla="*/ 779 w 1102"/>
              <a:gd name="T33" fmla="*/ 558 h 916"/>
              <a:gd name="T34" fmla="*/ 822 w 1102"/>
              <a:gd name="T35" fmla="*/ 543 h 916"/>
              <a:gd name="T36" fmla="*/ 957 w 1102"/>
              <a:gd name="T37" fmla="*/ 603 h 916"/>
              <a:gd name="T38" fmla="*/ 655 w 1102"/>
              <a:gd name="T39" fmla="*/ 289 h 916"/>
              <a:gd name="T40" fmla="*/ 700 w 1102"/>
              <a:gd name="T41" fmla="*/ 274 h 916"/>
              <a:gd name="T42" fmla="*/ 92 w 1102"/>
              <a:gd name="T43" fmla="*/ 421 h 916"/>
              <a:gd name="T44" fmla="*/ 0 w 1102"/>
              <a:gd name="T45" fmla="*/ 244 h 916"/>
              <a:gd name="T46" fmla="*/ 166 w 1102"/>
              <a:gd name="T47" fmla="*/ 31 h 916"/>
              <a:gd name="T48" fmla="*/ 248 w 1102"/>
              <a:gd name="T49" fmla="*/ 2 h 916"/>
              <a:gd name="T50" fmla="*/ 346 w 1102"/>
              <a:gd name="T51" fmla="*/ 57 h 916"/>
              <a:gd name="T52" fmla="*/ 503 w 1102"/>
              <a:gd name="T53" fmla="*/ 39 h 916"/>
              <a:gd name="T54" fmla="*/ 324 w 1102"/>
              <a:gd name="T55" fmla="*/ 107 h 916"/>
              <a:gd name="T56" fmla="*/ 223 w 1102"/>
              <a:gd name="T57" fmla="*/ 57 h 916"/>
              <a:gd name="T58" fmla="*/ 57 w 1102"/>
              <a:gd name="T59" fmla="*/ 257 h 916"/>
              <a:gd name="T60" fmla="*/ 136 w 1102"/>
              <a:gd name="T61" fmla="*/ 353 h 916"/>
              <a:gd name="T62" fmla="*/ 142 w 1102"/>
              <a:gd name="T63" fmla="*/ 480 h 916"/>
              <a:gd name="T64" fmla="*/ 515 w 1102"/>
              <a:gd name="T65" fmla="*/ 757 h 916"/>
              <a:gd name="T66" fmla="*/ 490 w 1102"/>
              <a:gd name="T67" fmla="*/ 742 h 916"/>
              <a:gd name="T68" fmla="*/ 437 w 1102"/>
              <a:gd name="T69" fmla="*/ 679 h 916"/>
              <a:gd name="T70" fmla="*/ 377 w 1102"/>
              <a:gd name="T71" fmla="*/ 681 h 916"/>
              <a:gd name="T72" fmla="*/ 354 w 1102"/>
              <a:gd name="T73" fmla="*/ 616 h 916"/>
              <a:gd name="T74" fmla="*/ 283 w 1102"/>
              <a:gd name="T75" fmla="*/ 601 h 916"/>
              <a:gd name="T76" fmla="*/ 271 w 1102"/>
              <a:gd name="T77" fmla="*/ 524 h 916"/>
              <a:gd name="T78" fmla="*/ 187 w 1102"/>
              <a:gd name="T79" fmla="*/ 506 h 916"/>
              <a:gd name="T80" fmla="*/ 128 w 1102"/>
              <a:gd name="T81" fmla="*/ 583 h 916"/>
              <a:gd name="T82" fmla="*/ 166 w 1102"/>
              <a:gd name="T83" fmla="*/ 654 h 916"/>
              <a:gd name="T84" fmla="*/ 220 w 1102"/>
              <a:gd name="T85" fmla="*/ 664 h 916"/>
              <a:gd name="T86" fmla="*/ 229 w 1102"/>
              <a:gd name="T87" fmla="*/ 762 h 916"/>
              <a:gd name="T88" fmla="*/ 326 w 1102"/>
              <a:gd name="T89" fmla="*/ 758 h 916"/>
              <a:gd name="T90" fmla="*/ 343 w 1102"/>
              <a:gd name="T91" fmla="*/ 809 h 916"/>
              <a:gd name="T92" fmla="*/ 439 w 1102"/>
              <a:gd name="T93" fmla="*/ 827 h 916"/>
              <a:gd name="T94" fmla="*/ 458 w 1102"/>
              <a:gd name="T95" fmla="*/ 848 h 916"/>
              <a:gd name="T96" fmla="*/ 518 w 1102"/>
              <a:gd name="T97" fmla="*/ 899 h 916"/>
              <a:gd name="T98" fmla="*/ 592 w 1102"/>
              <a:gd name="T99" fmla="*/ 858 h 916"/>
              <a:gd name="T100" fmla="*/ 577 w 1102"/>
              <a:gd name="T101" fmla="*/ 771 h 916"/>
              <a:gd name="T102" fmla="*/ 992 w 1102"/>
              <a:gd name="T103" fmla="*/ 425 h 916"/>
              <a:gd name="T104" fmla="*/ 1045 w 1102"/>
              <a:gd name="T105" fmla="*/ 300 h 916"/>
              <a:gd name="T106" fmla="*/ 1084 w 1102"/>
              <a:gd name="T107" fmla="*/ 166 h 916"/>
              <a:gd name="T108" fmla="*/ 828 w 1102"/>
              <a:gd name="T109" fmla="*/ 40 h 916"/>
              <a:gd name="T110" fmla="*/ 657 w 1102"/>
              <a:gd name="T111" fmla="*/ 41 h 916"/>
              <a:gd name="T112" fmla="*/ 319 w 1102"/>
              <a:gd name="T113" fmla="*/ 237 h 916"/>
              <a:gd name="T114" fmla="*/ 343 w 1102"/>
              <a:gd name="T115" fmla="*/ 324 h 916"/>
              <a:gd name="T116" fmla="*/ 584 w 1102"/>
              <a:gd name="T117" fmla="*/ 214 h 916"/>
              <a:gd name="T118" fmla="*/ 683 w 1102"/>
              <a:gd name="T119" fmla="*/ 231 h 916"/>
              <a:gd name="T120" fmla="*/ 764 w 1102"/>
              <a:gd name="T121" fmla="*/ 245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02" h="916">
                <a:moveTo>
                  <a:pt x="717" y="273"/>
                </a:moveTo>
                <a:lnTo>
                  <a:pt x="717" y="273"/>
                </a:lnTo>
                <a:lnTo>
                  <a:pt x="817" y="363"/>
                </a:lnTo>
                <a:lnTo>
                  <a:pt x="866" y="407"/>
                </a:lnTo>
                <a:lnTo>
                  <a:pt x="915" y="454"/>
                </a:lnTo>
                <a:lnTo>
                  <a:pt x="915" y="454"/>
                </a:lnTo>
                <a:lnTo>
                  <a:pt x="922" y="459"/>
                </a:lnTo>
                <a:lnTo>
                  <a:pt x="929" y="465"/>
                </a:lnTo>
                <a:lnTo>
                  <a:pt x="965" y="498"/>
                </a:lnTo>
                <a:lnTo>
                  <a:pt x="986" y="519"/>
                </a:lnTo>
                <a:lnTo>
                  <a:pt x="986" y="519"/>
                </a:lnTo>
                <a:lnTo>
                  <a:pt x="995" y="530"/>
                </a:lnTo>
                <a:lnTo>
                  <a:pt x="1002" y="540"/>
                </a:lnTo>
                <a:lnTo>
                  <a:pt x="1007" y="550"/>
                </a:lnTo>
                <a:lnTo>
                  <a:pt x="1011" y="561"/>
                </a:lnTo>
                <a:lnTo>
                  <a:pt x="1014" y="572"/>
                </a:lnTo>
                <a:lnTo>
                  <a:pt x="1014" y="583"/>
                </a:lnTo>
                <a:lnTo>
                  <a:pt x="1014" y="593"/>
                </a:lnTo>
                <a:lnTo>
                  <a:pt x="1013" y="605"/>
                </a:lnTo>
                <a:lnTo>
                  <a:pt x="1011" y="615"/>
                </a:lnTo>
                <a:lnTo>
                  <a:pt x="1006" y="625"/>
                </a:lnTo>
                <a:lnTo>
                  <a:pt x="1002" y="634"/>
                </a:lnTo>
                <a:lnTo>
                  <a:pt x="996" y="644"/>
                </a:lnTo>
                <a:lnTo>
                  <a:pt x="988" y="652"/>
                </a:lnTo>
                <a:lnTo>
                  <a:pt x="980" y="658"/>
                </a:lnTo>
                <a:lnTo>
                  <a:pt x="972" y="664"/>
                </a:lnTo>
                <a:lnTo>
                  <a:pt x="962" y="669"/>
                </a:lnTo>
                <a:lnTo>
                  <a:pt x="962" y="669"/>
                </a:lnTo>
                <a:lnTo>
                  <a:pt x="965" y="680"/>
                </a:lnTo>
                <a:lnTo>
                  <a:pt x="967" y="692"/>
                </a:lnTo>
                <a:lnTo>
                  <a:pt x="967" y="702"/>
                </a:lnTo>
                <a:lnTo>
                  <a:pt x="966" y="712"/>
                </a:lnTo>
                <a:lnTo>
                  <a:pt x="964" y="722"/>
                </a:lnTo>
                <a:lnTo>
                  <a:pt x="960" y="731"/>
                </a:lnTo>
                <a:lnTo>
                  <a:pt x="956" y="741"/>
                </a:lnTo>
                <a:lnTo>
                  <a:pt x="950" y="749"/>
                </a:lnTo>
                <a:lnTo>
                  <a:pt x="943" y="755"/>
                </a:lnTo>
                <a:lnTo>
                  <a:pt x="937" y="762"/>
                </a:lnTo>
                <a:lnTo>
                  <a:pt x="927" y="768"/>
                </a:lnTo>
                <a:lnTo>
                  <a:pt x="918" y="774"/>
                </a:lnTo>
                <a:lnTo>
                  <a:pt x="909" y="777"/>
                </a:lnTo>
                <a:lnTo>
                  <a:pt x="899" y="779"/>
                </a:lnTo>
                <a:lnTo>
                  <a:pt x="889" y="781"/>
                </a:lnTo>
                <a:lnTo>
                  <a:pt x="877" y="781"/>
                </a:lnTo>
                <a:lnTo>
                  <a:pt x="877" y="781"/>
                </a:lnTo>
                <a:lnTo>
                  <a:pt x="876" y="790"/>
                </a:lnTo>
                <a:lnTo>
                  <a:pt x="874" y="799"/>
                </a:lnTo>
                <a:lnTo>
                  <a:pt x="870" y="807"/>
                </a:lnTo>
                <a:lnTo>
                  <a:pt x="866" y="815"/>
                </a:lnTo>
                <a:lnTo>
                  <a:pt x="861" y="822"/>
                </a:lnTo>
                <a:lnTo>
                  <a:pt x="855" y="827"/>
                </a:lnTo>
                <a:lnTo>
                  <a:pt x="849" y="834"/>
                </a:lnTo>
                <a:lnTo>
                  <a:pt x="842" y="839"/>
                </a:lnTo>
                <a:lnTo>
                  <a:pt x="835" y="843"/>
                </a:lnTo>
                <a:lnTo>
                  <a:pt x="827" y="847"/>
                </a:lnTo>
                <a:lnTo>
                  <a:pt x="819" y="850"/>
                </a:lnTo>
                <a:lnTo>
                  <a:pt x="811" y="852"/>
                </a:lnTo>
                <a:lnTo>
                  <a:pt x="802" y="854"/>
                </a:lnTo>
                <a:lnTo>
                  <a:pt x="793" y="854"/>
                </a:lnTo>
                <a:lnTo>
                  <a:pt x="784" y="852"/>
                </a:lnTo>
                <a:lnTo>
                  <a:pt x="774" y="851"/>
                </a:lnTo>
                <a:lnTo>
                  <a:pt x="774" y="851"/>
                </a:lnTo>
                <a:lnTo>
                  <a:pt x="771" y="862"/>
                </a:lnTo>
                <a:lnTo>
                  <a:pt x="766" y="872"/>
                </a:lnTo>
                <a:lnTo>
                  <a:pt x="761" y="881"/>
                </a:lnTo>
                <a:lnTo>
                  <a:pt x="754" y="889"/>
                </a:lnTo>
                <a:lnTo>
                  <a:pt x="746" y="897"/>
                </a:lnTo>
                <a:lnTo>
                  <a:pt x="738" y="903"/>
                </a:lnTo>
                <a:lnTo>
                  <a:pt x="729" y="907"/>
                </a:lnTo>
                <a:lnTo>
                  <a:pt x="719" y="912"/>
                </a:lnTo>
                <a:lnTo>
                  <a:pt x="708" y="914"/>
                </a:lnTo>
                <a:lnTo>
                  <a:pt x="698" y="916"/>
                </a:lnTo>
                <a:lnTo>
                  <a:pt x="687" y="916"/>
                </a:lnTo>
                <a:lnTo>
                  <a:pt x="675" y="915"/>
                </a:lnTo>
                <a:lnTo>
                  <a:pt x="664" y="914"/>
                </a:lnTo>
                <a:lnTo>
                  <a:pt x="652" y="911"/>
                </a:lnTo>
                <a:lnTo>
                  <a:pt x="642" y="906"/>
                </a:lnTo>
                <a:lnTo>
                  <a:pt x="631" y="900"/>
                </a:lnTo>
                <a:lnTo>
                  <a:pt x="623" y="895"/>
                </a:lnTo>
                <a:lnTo>
                  <a:pt x="623" y="895"/>
                </a:lnTo>
                <a:lnTo>
                  <a:pt x="631" y="883"/>
                </a:lnTo>
                <a:lnTo>
                  <a:pt x="636" y="871"/>
                </a:lnTo>
                <a:lnTo>
                  <a:pt x="641" y="858"/>
                </a:lnTo>
                <a:lnTo>
                  <a:pt x="644" y="844"/>
                </a:lnTo>
                <a:lnTo>
                  <a:pt x="644" y="844"/>
                </a:lnTo>
                <a:lnTo>
                  <a:pt x="656" y="851"/>
                </a:lnTo>
                <a:lnTo>
                  <a:pt x="667" y="857"/>
                </a:lnTo>
                <a:lnTo>
                  <a:pt x="673" y="859"/>
                </a:lnTo>
                <a:lnTo>
                  <a:pt x="679" y="860"/>
                </a:lnTo>
                <a:lnTo>
                  <a:pt x="684" y="862"/>
                </a:lnTo>
                <a:lnTo>
                  <a:pt x="691" y="862"/>
                </a:lnTo>
                <a:lnTo>
                  <a:pt x="691" y="862"/>
                </a:lnTo>
                <a:lnTo>
                  <a:pt x="701" y="859"/>
                </a:lnTo>
                <a:lnTo>
                  <a:pt x="709" y="856"/>
                </a:lnTo>
                <a:lnTo>
                  <a:pt x="713" y="852"/>
                </a:lnTo>
                <a:lnTo>
                  <a:pt x="716" y="849"/>
                </a:lnTo>
                <a:lnTo>
                  <a:pt x="719" y="846"/>
                </a:lnTo>
                <a:lnTo>
                  <a:pt x="721" y="841"/>
                </a:lnTo>
                <a:lnTo>
                  <a:pt x="721" y="841"/>
                </a:lnTo>
                <a:lnTo>
                  <a:pt x="722" y="832"/>
                </a:lnTo>
                <a:lnTo>
                  <a:pt x="720" y="820"/>
                </a:lnTo>
                <a:lnTo>
                  <a:pt x="649" y="763"/>
                </a:lnTo>
                <a:lnTo>
                  <a:pt x="649" y="763"/>
                </a:lnTo>
                <a:lnTo>
                  <a:pt x="645" y="760"/>
                </a:lnTo>
                <a:lnTo>
                  <a:pt x="642" y="755"/>
                </a:lnTo>
                <a:lnTo>
                  <a:pt x="640" y="751"/>
                </a:lnTo>
                <a:lnTo>
                  <a:pt x="639" y="745"/>
                </a:lnTo>
                <a:lnTo>
                  <a:pt x="639" y="741"/>
                </a:lnTo>
                <a:lnTo>
                  <a:pt x="640" y="735"/>
                </a:lnTo>
                <a:lnTo>
                  <a:pt x="642" y="730"/>
                </a:lnTo>
                <a:lnTo>
                  <a:pt x="644" y="726"/>
                </a:lnTo>
                <a:lnTo>
                  <a:pt x="644" y="726"/>
                </a:lnTo>
                <a:lnTo>
                  <a:pt x="649" y="721"/>
                </a:lnTo>
                <a:lnTo>
                  <a:pt x="653" y="719"/>
                </a:lnTo>
                <a:lnTo>
                  <a:pt x="658" y="717"/>
                </a:lnTo>
                <a:lnTo>
                  <a:pt x="663" y="716"/>
                </a:lnTo>
                <a:lnTo>
                  <a:pt x="668" y="716"/>
                </a:lnTo>
                <a:lnTo>
                  <a:pt x="673" y="717"/>
                </a:lnTo>
                <a:lnTo>
                  <a:pt x="679" y="718"/>
                </a:lnTo>
                <a:lnTo>
                  <a:pt x="683" y="721"/>
                </a:lnTo>
                <a:lnTo>
                  <a:pt x="761" y="783"/>
                </a:lnTo>
                <a:lnTo>
                  <a:pt x="761" y="783"/>
                </a:lnTo>
                <a:lnTo>
                  <a:pt x="768" y="789"/>
                </a:lnTo>
                <a:lnTo>
                  <a:pt x="774" y="793"/>
                </a:lnTo>
                <a:lnTo>
                  <a:pt x="782" y="797"/>
                </a:lnTo>
                <a:lnTo>
                  <a:pt x="789" y="798"/>
                </a:lnTo>
                <a:lnTo>
                  <a:pt x="795" y="799"/>
                </a:lnTo>
                <a:lnTo>
                  <a:pt x="802" y="798"/>
                </a:lnTo>
                <a:lnTo>
                  <a:pt x="809" y="795"/>
                </a:lnTo>
                <a:lnTo>
                  <a:pt x="814" y="792"/>
                </a:lnTo>
                <a:lnTo>
                  <a:pt x="814" y="792"/>
                </a:lnTo>
                <a:lnTo>
                  <a:pt x="819" y="786"/>
                </a:lnTo>
                <a:lnTo>
                  <a:pt x="822" y="781"/>
                </a:lnTo>
                <a:lnTo>
                  <a:pt x="822" y="781"/>
                </a:lnTo>
                <a:lnTo>
                  <a:pt x="824" y="774"/>
                </a:lnTo>
                <a:lnTo>
                  <a:pt x="825" y="767"/>
                </a:lnTo>
                <a:lnTo>
                  <a:pt x="825" y="763"/>
                </a:lnTo>
                <a:lnTo>
                  <a:pt x="824" y="760"/>
                </a:lnTo>
                <a:lnTo>
                  <a:pt x="821" y="758"/>
                </a:lnTo>
                <a:lnTo>
                  <a:pt x="819" y="754"/>
                </a:lnTo>
                <a:lnTo>
                  <a:pt x="727" y="682"/>
                </a:lnTo>
                <a:lnTo>
                  <a:pt x="727" y="682"/>
                </a:lnTo>
                <a:lnTo>
                  <a:pt x="723" y="679"/>
                </a:lnTo>
                <a:lnTo>
                  <a:pt x="720" y="674"/>
                </a:lnTo>
                <a:lnTo>
                  <a:pt x="717" y="670"/>
                </a:lnTo>
                <a:lnTo>
                  <a:pt x="716" y="664"/>
                </a:lnTo>
                <a:lnTo>
                  <a:pt x="716" y="660"/>
                </a:lnTo>
                <a:lnTo>
                  <a:pt x="717" y="654"/>
                </a:lnTo>
                <a:lnTo>
                  <a:pt x="720" y="649"/>
                </a:lnTo>
                <a:lnTo>
                  <a:pt x="722" y="645"/>
                </a:lnTo>
                <a:lnTo>
                  <a:pt x="722" y="645"/>
                </a:lnTo>
                <a:lnTo>
                  <a:pt x="727" y="640"/>
                </a:lnTo>
                <a:lnTo>
                  <a:pt x="731" y="638"/>
                </a:lnTo>
                <a:lnTo>
                  <a:pt x="736" y="636"/>
                </a:lnTo>
                <a:lnTo>
                  <a:pt x="740" y="634"/>
                </a:lnTo>
                <a:lnTo>
                  <a:pt x="746" y="634"/>
                </a:lnTo>
                <a:lnTo>
                  <a:pt x="750" y="634"/>
                </a:lnTo>
                <a:lnTo>
                  <a:pt x="756" y="637"/>
                </a:lnTo>
                <a:lnTo>
                  <a:pt x="761" y="640"/>
                </a:lnTo>
                <a:lnTo>
                  <a:pt x="857" y="716"/>
                </a:lnTo>
                <a:lnTo>
                  <a:pt x="857" y="716"/>
                </a:lnTo>
                <a:lnTo>
                  <a:pt x="859" y="717"/>
                </a:lnTo>
                <a:lnTo>
                  <a:pt x="859" y="717"/>
                </a:lnTo>
                <a:lnTo>
                  <a:pt x="865" y="721"/>
                </a:lnTo>
                <a:lnTo>
                  <a:pt x="871" y="725"/>
                </a:lnTo>
                <a:lnTo>
                  <a:pt x="878" y="726"/>
                </a:lnTo>
                <a:lnTo>
                  <a:pt x="884" y="727"/>
                </a:lnTo>
                <a:lnTo>
                  <a:pt x="891" y="726"/>
                </a:lnTo>
                <a:lnTo>
                  <a:pt x="897" y="723"/>
                </a:lnTo>
                <a:lnTo>
                  <a:pt x="901" y="720"/>
                </a:lnTo>
                <a:lnTo>
                  <a:pt x="906" y="717"/>
                </a:lnTo>
                <a:lnTo>
                  <a:pt x="909" y="711"/>
                </a:lnTo>
                <a:lnTo>
                  <a:pt x="911" y="705"/>
                </a:lnTo>
                <a:lnTo>
                  <a:pt x="913" y="700"/>
                </a:lnTo>
                <a:lnTo>
                  <a:pt x="911" y="693"/>
                </a:lnTo>
                <a:lnTo>
                  <a:pt x="909" y="686"/>
                </a:lnTo>
                <a:lnTo>
                  <a:pt x="906" y="678"/>
                </a:lnTo>
                <a:lnTo>
                  <a:pt x="899" y="671"/>
                </a:lnTo>
                <a:lnTo>
                  <a:pt x="891" y="663"/>
                </a:lnTo>
                <a:lnTo>
                  <a:pt x="789" y="587"/>
                </a:lnTo>
                <a:lnTo>
                  <a:pt x="789" y="587"/>
                </a:lnTo>
                <a:lnTo>
                  <a:pt x="785" y="583"/>
                </a:lnTo>
                <a:lnTo>
                  <a:pt x="782" y="579"/>
                </a:lnTo>
                <a:lnTo>
                  <a:pt x="780" y="574"/>
                </a:lnTo>
                <a:lnTo>
                  <a:pt x="779" y="568"/>
                </a:lnTo>
                <a:lnTo>
                  <a:pt x="779" y="564"/>
                </a:lnTo>
                <a:lnTo>
                  <a:pt x="779" y="558"/>
                </a:lnTo>
                <a:lnTo>
                  <a:pt x="781" y="553"/>
                </a:lnTo>
                <a:lnTo>
                  <a:pt x="784" y="549"/>
                </a:lnTo>
                <a:lnTo>
                  <a:pt x="784" y="549"/>
                </a:lnTo>
                <a:lnTo>
                  <a:pt x="788" y="544"/>
                </a:lnTo>
                <a:lnTo>
                  <a:pt x="792" y="541"/>
                </a:lnTo>
                <a:lnTo>
                  <a:pt x="797" y="539"/>
                </a:lnTo>
                <a:lnTo>
                  <a:pt x="802" y="538"/>
                </a:lnTo>
                <a:lnTo>
                  <a:pt x="808" y="538"/>
                </a:lnTo>
                <a:lnTo>
                  <a:pt x="812" y="539"/>
                </a:lnTo>
                <a:lnTo>
                  <a:pt x="818" y="540"/>
                </a:lnTo>
                <a:lnTo>
                  <a:pt x="822" y="543"/>
                </a:lnTo>
                <a:lnTo>
                  <a:pt x="923" y="619"/>
                </a:lnTo>
                <a:lnTo>
                  <a:pt x="923" y="619"/>
                </a:lnTo>
                <a:lnTo>
                  <a:pt x="927" y="621"/>
                </a:lnTo>
                <a:lnTo>
                  <a:pt x="931" y="621"/>
                </a:lnTo>
                <a:lnTo>
                  <a:pt x="935" y="621"/>
                </a:lnTo>
                <a:lnTo>
                  <a:pt x="939" y="620"/>
                </a:lnTo>
                <a:lnTo>
                  <a:pt x="943" y="617"/>
                </a:lnTo>
                <a:lnTo>
                  <a:pt x="947" y="615"/>
                </a:lnTo>
                <a:lnTo>
                  <a:pt x="954" y="608"/>
                </a:lnTo>
                <a:lnTo>
                  <a:pt x="954" y="608"/>
                </a:lnTo>
                <a:lnTo>
                  <a:pt x="957" y="603"/>
                </a:lnTo>
                <a:lnTo>
                  <a:pt x="959" y="596"/>
                </a:lnTo>
                <a:lnTo>
                  <a:pt x="960" y="590"/>
                </a:lnTo>
                <a:lnTo>
                  <a:pt x="960" y="583"/>
                </a:lnTo>
                <a:lnTo>
                  <a:pt x="958" y="576"/>
                </a:lnTo>
                <a:lnTo>
                  <a:pt x="956" y="569"/>
                </a:lnTo>
                <a:lnTo>
                  <a:pt x="952" y="564"/>
                </a:lnTo>
                <a:lnTo>
                  <a:pt x="947" y="558"/>
                </a:lnTo>
                <a:lnTo>
                  <a:pt x="926" y="536"/>
                </a:lnTo>
                <a:lnTo>
                  <a:pt x="657" y="291"/>
                </a:lnTo>
                <a:lnTo>
                  <a:pt x="657" y="291"/>
                </a:lnTo>
                <a:lnTo>
                  <a:pt x="655" y="289"/>
                </a:lnTo>
                <a:lnTo>
                  <a:pt x="655" y="287"/>
                </a:lnTo>
                <a:lnTo>
                  <a:pt x="653" y="284"/>
                </a:lnTo>
                <a:lnTo>
                  <a:pt x="655" y="281"/>
                </a:lnTo>
                <a:lnTo>
                  <a:pt x="656" y="279"/>
                </a:lnTo>
                <a:lnTo>
                  <a:pt x="658" y="277"/>
                </a:lnTo>
                <a:lnTo>
                  <a:pt x="660" y="276"/>
                </a:lnTo>
                <a:lnTo>
                  <a:pt x="664" y="276"/>
                </a:lnTo>
                <a:lnTo>
                  <a:pt x="664" y="276"/>
                </a:lnTo>
                <a:lnTo>
                  <a:pt x="676" y="276"/>
                </a:lnTo>
                <a:lnTo>
                  <a:pt x="689" y="275"/>
                </a:lnTo>
                <a:lnTo>
                  <a:pt x="700" y="274"/>
                </a:lnTo>
                <a:lnTo>
                  <a:pt x="713" y="273"/>
                </a:lnTo>
                <a:lnTo>
                  <a:pt x="713" y="273"/>
                </a:lnTo>
                <a:lnTo>
                  <a:pt x="717" y="273"/>
                </a:lnTo>
                <a:lnTo>
                  <a:pt x="717" y="273"/>
                </a:lnTo>
                <a:close/>
                <a:moveTo>
                  <a:pt x="123" y="501"/>
                </a:moveTo>
                <a:lnTo>
                  <a:pt x="123" y="501"/>
                </a:lnTo>
                <a:lnTo>
                  <a:pt x="114" y="486"/>
                </a:lnTo>
                <a:lnTo>
                  <a:pt x="107" y="471"/>
                </a:lnTo>
                <a:lnTo>
                  <a:pt x="101" y="455"/>
                </a:lnTo>
                <a:lnTo>
                  <a:pt x="97" y="438"/>
                </a:lnTo>
                <a:lnTo>
                  <a:pt x="92" y="421"/>
                </a:lnTo>
                <a:lnTo>
                  <a:pt x="90" y="404"/>
                </a:lnTo>
                <a:lnTo>
                  <a:pt x="85" y="368"/>
                </a:lnTo>
                <a:lnTo>
                  <a:pt x="51" y="336"/>
                </a:lnTo>
                <a:lnTo>
                  <a:pt x="51" y="336"/>
                </a:lnTo>
                <a:lnTo>
                  <a:pt x="31" y="315"/>
                </a:lnTo>
                <a:lnTo>
                  <a:pt x="22" y="305"/>
                </a:lnTo>
                <a:lnTo>
                  <a:pt x="16" y="295"/>
                </a:lnTo>
                <a:lnTo>
                  <a:pt x="9" y="284"/>
                </a:lnTo>
                <a:lnTo>
                  <a:pt x="4" y="272"/>
                </a:lnTo>
                <a:lnTo>
                  <a:pt x="1" y="259"/>
                </a:lnTo>
                <a:lnTo>
                  <a:pt x="0" y="244"/>
                </a:lnTo>
                <a:lnTo>
                  <a:pt x="0" y="244"/>
                </a:lnTo>
                <a:lnTo>
                  <a:pt x="1" y="236"/>
                </a:lnTo>
                <a:lnTo>
                  <a:pt x="2" y="228"/>
                </a:lnTo>
                <a:lnTo>
                  <a:pt x="3" y="220"/>
                </a:lnTo>
                <a:lnTo>
                  <a:pt x="6" y="214"/>
                </a:lnTo>
                <a:lnTo>
                  <a:pt x="10" y="206"/>
                </a:lnTo>
                <a:lnTo>
                  <a:pt x="13" y="199"/>
                </a:lnTo>
                <a:lnTo>
                  <a:pt x="18" y="192"/>
                </a:lnTo>
                <a:lnTo>
                  <a:pt x="23" y="185"/>
                </a:lnTo>
                <a:lnTo>
                  <a:pt x="166" y="31"/>
                </a:lnTo>
                <a:lnTo>
                  <a:pt x="166" y="31"/>
                </a:lnTo>
                <a:lnTo>
                  <a:pt x="172" y="24"/>
                </a:lnTo>
                <a:lnTo>
                  <a:pt x="179" y="20"/>
                </a:lnTo>
                <a:lnTo>
                  <a:pt x="186" y="15"/>
                </a:lnTo>
                <a:lnTo>
                  <a:pt x="194" y="10"/>
                </a:lnTo>
                <a:lnTo>
                  <a:pt x="200" y="7"/>
                </a:lnTo>
                <a:lnTo>
                  <a:pt x="208" y="5"/>
                </a:lnTo>
                <a:lnTo>
                  <a:pt x="216" y="2"/>
                </a:lnTo>
                <a:lnTo>
                  <a:pt x="224" y="1"/>
                </a:lnTo>
                <a:lnTo>
                  <a:pt x="232" y="1"/>
                </a:lnTo>
                <a:lnTo>
                  <a:pt x="240" y="1"/>
                </a:lnTo>
                <a:lnTo>
                  <a:pt x="248" y="2"/>
                </a:lnTo>
                <a:lnTo>
                  <a:pt x="256" y="5"/>
                </a:lnTo>
                <a:lnTo>
                  <a:pt x="264" y="7"/>
                </a:lnTo>
                <a:lnTo>
                  <a:pt x="272" y="10"/>
                </a:lnTo>
                <a:lnTo>
                  <a:pt x="279" y="15"/>
                </a:lnTo>
                <a:lnTo>
                  <a:pt x="286" y="20"/>
                </a:lnTo>
                <a:lnTo>
                  <a:pt x="286" y="20"/>
                </a:lnTo>
                <a:lnTo>
                  <a:pt x="301" y="31"/>
                </a:lnTo>
                <a:lnTo>
                  <a:pt x="315" y="40"/>
                </a:lnTo>
                <a:lnTo>
                  <a:pt x="328" y="49"/>
                </a:lnTo>
                <a:lnTo>
                  <a:pt x="346" y="57"/>
                </a:lnTo>
                <a:lnTo>
                  <a:pt x="346" y="57"/>
                </a:lnTo>
                <a:lnTo>
                  <a:pt x="359" y="62"/>
                </a:lnTo>
                <a:lnTo>
                  <a:pt x="366" y="63"/>
                </a:lnTo>
                <a:lnTo>
                  <a:pt x="366" y="63"/>
                </a:lnTo>
                <a:lnTo>
                  <a:pt x="382" y="59"/>
                </a:lnTo>
                <a:lnTo>
                  <a:pt x="398" y="56"/>
                </a:lnTo>
                <a:lnTo>
                  <a:pt x="432" y="48"/>
                </a:lnTo>
                <a:lnTo>
                  <a:pt x="449" y="45"/>
                </a:lnTo>
                <a:lnTo>
                  <a:pt x="467" y="41"/>
                </a:lnTo>
                <a:lnTo>
                  <a:pt x="485" y="39"/>
                </a:lnTo>
                <a:lnTo>
                  <a:pt x="503" y="39"/>
                </a:lnTo>
                <a:lnTo>
                  <a:pt x="503" y="39"/>
                </a:lnTo>
                <a:lnTo>
                  <a:pt x="480" y="55"/>
                </a:lnTo>
                <a:lnTo>
                  <a:pt x="449" y="79"/>
                </a:lnTo>
                <a:lnTo>
                  <a:pt x="408" y="110"/>
                </a:lnTo>
                <a:lnTo>
                  <a:pt x="408" y="110"/>
                </a:lnTo>
                <a:lnTo>
                  <a:pt x="390" y="114"/>
                </a:lnTo>
                <a:lnTo>
                  <a:pt x="373" y="117"/>
                </a:lnTo>
                <a:lnTo>
                  <a:pt x="373" y="117"/>
                </a:lnTo>
                <a:lnTo>
                  <a:pt x="362" y="117"/>
                </a:lnTo>
                <a:lnTo>
                  <a:pt x="350" y="115"/>
                </a:lnTo>
                <a:lnTo>
                  <a:pt x="337" y="112"/>
                </a:lnTo>
                <a:lnTo>
                  <a:pt x="324" y="107"/>
                </a:lnTo>
                <a:lnTo>
                  <a:pt x="311" y="102"/>
                </a:lnTo>
                <a:lnTo>
                  <a:pt x="300" y="96"/>
                </a:lnTo>
                <a:lnTo>
                  <a:pt x="289" y="89"/>
                </a:lnTo>
                <a:lnTo>
                  <a:pt x="280" y="85"/>
                </a:lnTo>
                <a:lnTo>
                  <a:pt x="253" y="63"/>
                </a:lnTo>
                <a:lnTo>
                  <a:pt x="253" y="63"/>
                </a:lnTo>
                <a:lnTo>
                  <a:pt x="247" y="59"/>
                </a:lnTo>
                <a:lnTo>
                  <a:pt x="241" y="57"/>
                </a:lnTo>
                <a:lnTo>
                  <a:pt x="236" y="56"/>
                </a:lnTo>
                <a:lnTo>
                  <a:pt x="229" y="56"/>
                </a:lnTo>
                <a:lnTo>
                  <a:pt x="223" y="57"/>
                </a:lnTo>
                <a:lnTo>
                  <a:pt x="218" y="59"/>
                </a:lnTo>
                <a:lnTo>
                  <a:pt x="212" y="63"/>
                </a:lnTo>
                <a:lnTo>
                  <a:pt x="206" y="67"/>
                </a:lnTo>
                <a:lnTo>
                  <a:pt x="63" y="222"/>
                </a:lnTo>
                <a:lnTo>
                  <a:pt x="63" y="222"/>
                </a:lnTo>
                <a:lnTo>
                  <a:pt x="60" y="227"/>
                </a:lnTo>
                <a:lnTo>
                  <a:pt x="57" y="233"/>
                </a:lnTo>
                <a:lnTo>
                  <a:pt x="55" y="239"/>
                </a:lnTo>
                <a:lnTo>
                  <a:pt x="54" y="245"/>
                </a:lnTo>
                <a:lnTo>
                  <a:pt x="55" y="251"/>
                </a:lnTo>
                <a:lnTo>
                  <a:pt x="57" y="257"/>
                </a:lnTo>
                <a:lnTo>
                  <a:pt x="60" y="263"/>
                </a:lnTo>
                <a:lnTo>
                  <a:pt x="63" y="268"/>
                </a:lnTo>
                <a:lnTo>
                  <a:pt x="63" y="268"/>
                </a:lnTo>
                <a:lnTo>
                  <a:pt x="81" y="288"/>
                </a:lnTo>
                <a:lnTo>
                  <a:pt x="100" y="307"/>
                </a:lnTo>
                <a:lnTo>
                  <a:pt x="100" y="307"/>
                </a:lnTo>
                <a:lnTo>
                  <a:pt x="111" y="318"/>
                </a:lnTo>
                <a:lnTo>
                  <a:pt x="124" y="332"/>
                </a:lnTo>
                <a:lnTo>
                  <a:pt x="130" y="339"/>
                </a:lnTo>
                <a:lnTo>
                  <a:pt x="133" y="346"/>
                </a:lnTo>
                <a:lnTo>
                  <a:pt x="136" y="353"/>
                </a:lnTo>
                <a:lnTo>
                  <a:pt x="139" y="360"/>
                </a:lnTo>
                <a:lnTo>
                  <a:pt x="139" y="360"/>
                </a:lnTo>
                <a:lnTo>
                  <a:pt x="142" y="387"/>
                </a:lnTo>
                <a:lnTo>
                  <a:pt x="147" y="415"/>
                </a:lnTo>
                <a:lnTo>
                  <a:pt x="150" y="430"/>
                </a:lnTo>
                <a:lnTo>
                  <a:pt x="154" y="443"/>
                </a:lnTo>
                <a:lnTo>
                  <a:pt x="159" y="455"/>
                </a:lnTo>
                <a:lnTo>
                  <a:pt x="165" y="466"/>
                </a:lnTo>
                <a:lnTo>
                  <a:pt x="165" y="466"/>
                </a:lnTo>
                <a:lnTo>
                  <a:pt x="152" y="472"/>
                </a:lnTo>
                <a:lnTo>
                  <a:pt x="142" y="480"/>
                </a:lnTo>
                <a:lnTo>
                  <a:pt x="133" y="490"/>
                </a:lnTo>
                <a:lnTo>
                  <a:pt x="123" y="501"/>
                </a:lnTo>
                <a:lnTo>
                  <a:pt x="123" y="501"/>
                </a:lnTo>
                <a:close/>
                <a:moveTo>
                  <a:pt x="577" y="771"/>
                </a:moveTo>
                <a:lnTo>
                  <a:pt x="577" y="771"/>
                </a:lnTo>
                <a:lnTo>
                  <a:pt x="568" y="765"/>
                </a:lnTo>
                <a:lnTo>
                  <a:pt x="558" y="760"/>
                </a:lnTo>
                <a:lnTo>
                  <a:pt x="547" y="757"/>
                </a:lnTo>
                <a:lnTo>
                  <a:pt x="537" y="754"/>
                </a:lnTo>
                <a:lnTo>
                  <a:pt x="526" y="754"/>
                </a:lnTo>
                <a:lnTo>
                  <a:pt x="515" y="757"/>
                </a:lnTo>
                <a:lnTo>
                  <a:pt x="505" y="759"/>
                </a:lnTo>
                <a:lnTo>
                  <a:pt x="496" y="765"/>
                </a:lnTo>
                <a:lnTo>
                  <a:pt x="496" y="765"/>
                </a:lnTo>
                <a:lnTo>
                  <a:pt x="493" y="765"/>
                </a:lnTo>
                <a:lnTo>
                  <a:pt x="490" y="763"/>
                </a:lnTo>
                <a:lnTo>
                  <a:pt x="490" y="763"/>
                </a:lnTo>
                <a:lnTo>
                  <a:pt x="489" y="762"/>
                </a:lnTo>
                <a:lnTo>
                  <a:pt x="489" y="759"/>
                </a:lnTo>
                <a:lnTo>
                  <a:pt x="489" y="759"/>
                </a:lnTo>
                <a:lnTo>
                  <a:pt x="490" y="751"/>
                </a:lnTo>
                <a:lnTo>
                  <a:pt x="490" y="742"/>
                </a:lnTo>
                <a:lnTo>
                  <a:pt x="488" y="733"/>
                </a:lnTo>
                <a:lnTo>
                  <a:pt x="486" y="723"/>
                </a:lnTo>
                <a:lnTo>
                  <a:pt x="482" y="716"/>
                </a:lnTo>
                <a:lnTo>
                  <a:pt x="478" y="708"/>
                </a:lnTo>
                <a:lnTo>
                  <a:pt x="472" y="700"/>
                </a:lnTo>
                <a:lnTo>
                  <a:pt x="466" y="694"/>
                </a:lnTo>
                <a:lnTo>
                  <a:pt x="466" y="694"/>
                </a:lnTo>
                <a:lnTo>
                  <a:pt x="466" y="694"/>
                </a:lnTo>
                <a:lnTo>
                  <a:pt x="457" y="687"/>
                </a:lnTo>
                <a:lnTo>
                  <a:pt x="447" y="681"/>
                </a:lnTo>
                <a:lnTo>
                  <a:pt x="437" y="679"/>
                </a:lnTo>
                <a:lnTo>
                  <a:pt x="425" y="677"/>
                </a:lnTo>
                <a:lnTo>
                  <a:pt x="415" y="677"/>
                </a:lnTo>
                <a:lnTo>
                  <a:pt x="405" y="678"/>
                </a:lnTo>
                <a:lnTo>
                  <a:pt x="394" y="681"/>
                </a:lnTo>
                <a:lnTo>
                  <a:pt x="384" y="687"/>
                </a:lnTo>
                <a:lnTo>
                  <a:pt x="384" y="687"/>
                </a:lnTo>
                <a:lnTo>
                  <a:pt x="382" y="687"/>
                </a:lnTo>
                <a:lnTo>
                  <a:pt x="380" y="686"/>
                </a:lnTo>
                <a:lnTo>
                  <a:pt x="380" y="686"/>
                </a:lnTo>
                <a:lnTo>
                  <a:pt x="377" y="685"/>
                </a:lnTo>
                <a:lnTo>
                  <a:pt x="377" y="681"/>
                </a:lnTo>
                <a:lnTo>
                  <a:pt x="377" y="681"/>
                </a:lnTo>
                <a:lnTo>
                  <a:pt x="378" y="672"/>
                </a:lnTo>
                <a:lnTo>
                  <a:pt x="378" y="664"/>
                </a:lnTo>
                <a:lnTo>
                  <a:pt x="377" y="655"/>
                </a:lnTo>
                <a:lnTo>
                  <a:pt x="375" y="646"/>
                </a:lnTo>
                <a:lnTo>
                  <a:pt x="372" y="638"/>
                </a:lnTo>
                <a:lnTo>
                  <a:pt x="367" y="630"/>
                </a:lnTo>
                <a:lnTo>
                  <a:pt x="361" y="622"/>
                </a:lnTo>
                <a:lnTo>
                  <a:pt x="354" y="616"/>
                </a:lnTo>
                <a:lnTo>
                  <a:pt x="354" y="616"/>
                </a:lnTo>
                <a:lnTo>
                  <a:pt x="354" y="616"/>
                </a:lnTo>
                <a:lnTo>
                  <a:pt x="348" y="611"/>
                </a:lnTo>
                <a:lnTo>
                  <a:pt x="340" y="606"/>
                </a:lnTo>
                <a:lnTo>
                  <a:pt x="330" y="603"/>
                </a:lnTo>
                <a:lnTo>
                  <a:pt x="323" y="600"/>
                </a:lnTo>
                <a:lnTo>
                  <a:pt x="313" y="599"/>
                </a:lnTo>
                <a:lnTo>
                  <a:pt x="304" y="599"/>
                </a:lnTo>
                <a:lnTo>
                  <a:pt x="295" y="600"/>
                </a:lnTo>
                <a:lnTo>
                  <a:pt x="287" y="603"/>
                </a:lnTo>
                <a:lnTo>
                  <a:pt x="287" y="603"/>
                </a:lnTo>
                <a:lnTo>
                  <a:pt x="285" y="603"/>
                </a:lnTo>
                <a:lnTo>
                  <a:pt x="283" y="601"/>
                </a:lnTo>
                <a:lnTo>
                  <a:pt x="283" y="601"/>
                </a:lnTo>
                <a:lnTo>
                  <a:pt x="281" y="599"/>
                </a:lnTo>
                <a:lnTo>
                  <a:pt x="281" y="597"/>
                </a:lnTo>
                <a:lnTo>
                  <a:pt x="281" y="597"/>
                </a:lnTo>
                <a:lnTo>
                  <a:pt x="285" y="585"/>
                </a:lnTo>
                <a:lnTo>
                  <a:pt x="287" y="575"/>
                </a:lnTo>
                <a:lnTo>
                  <a:pt x="287" y="564"/>
                </a:lnTo>
                <a:lnTo>
                  <a:pt x="286" y="553"/>
                </a:lnTo>
                <a:lnTo>
                  <a:pt x="283" y="543"/>
                </a:lnTo>
                <a:lnTo>
                  <a:pt x="278" y="533"/>
                </a:lnTo>
                <a:lnTo>
                  <a:pt x="271" y="524"/>
                </a:lnTo>
                <a:lnTo>
                  <a:pt x="263" y="516"/>
                </a:lnTo>
                <a:lnTo>
                  <a:pt x="263" y="516"/>
                </a:lnTo>
                <a:lnTo>
                  <a:pt x="263" y="516"/>
                </a:lnTo>
                <a:lnTo>
                  <a:pt x="257" y="511"/>
                </a:lnTo>
                <a:lnTo>
                  <a:pt x="252" y="508"/>
                </a:lnTo>
                <a:lnTo>
                  <a:pt x="245" y="504"/>
                </a:lnTo>
                <a:lnTo>
                  <a:pt x="239" y="502"/>
                </a:lnTo>
                <a:lnTo>
                  <a:pt x="226" y="499"/>
                </a:lnTo>
                <a:lnTo>
                  <a:pt x="212" y="499"/>
                </a:lnTo>
                <a:lnTo>
                  <a:pt x="199" y="501"/>
                </a:lnTo>
                <a:lnTo>
                  <a:pt x="187" y="506"/>
                </a:lnTo>
                <a:lnTo>
                  <a:pt x="181" y="509"/>
                </a:lnTo>
                <a:lnTo>
                  <a:pt x="175" y="514"/>
                </a:lnTo>
                <a:lnTo>
                  <a:pt x="170" y="518"/>
                </a:lnTo>
                <a:lnTo>
                  <a:pt x="165" y="523"/>
                </a:lnTo>
                <a:lnTo>
                  <a:pt x="144" y="546"/>
                </a:lnTo>
                <a:lnTo>
                  <a:pt x="144" y="546"/>
                </a:lnTo>
                <a:lnTo>
                  <a:pt x="140" y="551"/>
                </a:lnTo>
                <a:lnTo>
                  <a:pt x="136" y="558"/>
                </a:lnTo>
                <a:lnTo>
                  <a:pt x="133" y="564"/>
                </a:lnTo>
                <a:lnTo>
                  <a:pt x="131" y="571"/>
                </a:lnTo>
                <a:lnTo>
                  <a:pt x="128" y="583"/>
                </a:lnTo>
                <a:lnTo>
                  <a:pt x="127" y="597"/>
                </a:lnTo>
                <a:lnTo>
                  <a:pt x="130" y="609"/>
                </a:lnTo>
                <a:lnTo>
                  <a:pt x="135" y="622"/>
                </a:lnTo>
                <a:lnTo>
                  <a:pt x="139" y="629"/>
                </a:lnTo>
                <a:lnTo>
                  <a:pt x="142" y="634"/>
                </a:lnTo>
                <a:lnTo>
                  <a:pt x="147" y="639"/>
                </a:lnTo>
                <a:lnTo>
                  <a:pt x="151" y="645"/>
                </a:lnTo>
                <a:lnTo>
                  <a:pt x="151" y="645"/>
                </a:lnTo>
                <a:lnTo>
                  <a:pt x="151" y="645"/>
                </a:lnTo>
                <a:lnTo>
                  <a:pt x="158" y="649"/>
                </a:lnTo>
                <a:lnTo>
                  <a:pt x="166" y="654"/>
                </a:lnTo>
                <a:lnTo>
                  <a:pt x="174" y="657"/>
                </a:lnTo>
                <a:lnTo>
                  <a:pt x="182" y="660"/>
                </a:lnTo>
                <a:lnTo>
                  <a:pt x="190" y="661"/>
                </a:lnTo>
                <a:lnTo>
                  <a:pt x="198" y="661"/>
                </a:lnTo>
                <a:lnTo>
                  <a:pt x="206" y="661"/>
                </a:lnTo>
                <a:lnTo>
                  <a:pt x="214" y="660"/>
                </a:lnTo>
                <a:lnTo>
                  <a:pt x="214" y="660"/>
                </a:lnTo>
                <a:lnTo>
                  <a:pt x="218" y="660"/>
                </a:lnTo>
                <a:lnTo>
                  <a:pt x="220" y="661"/>
                </a:lnTo>
                <a:lnTo>
                  <a:pt x="220" y="661"/>
                </a:lnTo>
                <a:lnTo>
                  <a:pt x="220" y="664"/>
                </a:lnTo>
                <a:lnTo>
                  <a:pt x="219" y="666"/>
                </a:lnTo>
                <a:lnTo>
                  <a:pt x="219" y="666"/>
                </a:lnTo>
                <a:lnTo>
                  <a:pt x="212" y="678"/>
                </a:lnTo>
                <a:lnTo>
                  <a:pt x="207" y="690"/>
                </a:lnTo>
                <a:lnTo>
                  <a:pt x="205" y="703"/>
                </a:lnTo>
                <a:lnTo>
                  <a:pt x="205" y="716"/>
                </a:lnTo>
                <a:lnTo>
                  <a:pt x="207" y="728"/>
                </a:lnTo>
                <a:lnTo>
                  <a:pt x="212" y="741"/>
                </a:lnTo>
                <a:lnTo>
                  <a:pt x="219" y="752"/>
                </a:lnTo>
                <a:lnTo>
                  <a:pt x="229" y="762"/>
                </a:lnTo>
                <a:lnTo>
                  <a:pt x="229" y="762"/>
                </a:lnTo>
                <a:lnTo>
                  <a:pt x="229" y="762"/>
                </a:lnTo>
                <a:lnTo>
                  <a:pt x="239" y="769"/>
                </a:lnTo>
                <a:lnTo>
                  <a:pt x="252" y="775"/>
                </a:lnTo>
                <a:lnTo>
                  <a:pt x="264" y="778"/>
                </a:lnTo>
                <a:lnTo>
                  <a:pt x="277" y="778"/>
                </a:lnTo>
                <a:lnTo>
                  <a:pt x="289" y="777"/>
                </a:lnTo>
                <a:lnTo>
                  <a:pt x="302" y="773"/>
                </a:lnTo>
                <a:lnTo>
                  <a:pt x="313" y="767"/>
                </a:lnTo>
                <a:lnTo>
                  <a:pt x="324" y="759"/>
                </a:lnTo>
                <a:lnTo>
                  <a:pt x="324" y="759"/>
                </a:lnTo>
                <a:lnTo>
                  <a:pt x="326" y="758"/>
                </a:lnTo>
                <a:lnTo>
                  <a:pt x="328" y="758"/>
                </a:lnTo>
                <a:lnTo>
                  <a:pt x="328" y="758"/>
                </a:lnTo>
                <a:lnTo>
                  <a:pt x="330" y="760"/>
                </a:lnTo>
                <a:lnTo>
                  <a:pt x="330" y="762"/>
                </a:lnTo>
                <a:lnTo>
                  <a:pt x="330" y="762"/>
                </a:lnTo>
                <a:lnTo>
                  <a:pt x="330" y="770"/>
                </a:lnTo>
                <a:lnTo>
                  <a:pt x="332" y="778"/>
                </a:lnTo>
                <a:lnTo>
                  <a:pt x="333" y="787"/>
                </a:lnTo>
                <a:lnTo>
                  <a:pt x="335" y="794"/>
                </a:lnTo>
                <a:lnTo>
                  <a:pt x="338" y="802"/>
                </a:lnTo>
                <a:lnTo>
                  <a:pt x="343" y="809"/>
                </a:lnTo>
                <a:lnTo>
                  <a:pt x="349" y="816"/>
                </a:lnTo>
                <a:lnTo>
                  <a:pt x="354" y="823"/>
                </a:lnTo>
                <a:lnTo>
                  <a:pt x="354" y="823"/>
                </a:lnTo>
                <a:lnTo>
                  <a:pt x="354" y="823"/>
                </a:lnTo>
                <a:lnTo>
                  <a:pt x="366" y="830"/>
                </a:lnTo>
                <a:lnTo>
                  <a:pt x="377" y="835"/>
                </a:lnTo>
                <a:lnTo>
                  <a:pt x="390" y="839"/>
                </a:lnTo>
                <a:lnTo>
                  <a:pt x="402" y="839"/>
                </a:lnTo>
                <a:lnTo>
                  <a:pt x="415" y="838"/>
                </a:lnTo>
                <a:lnTo>
                  <a:pt x="428" y="833"/>
                </a:lnTo>
                <a:lnTo>
                  <a:pt x="439" y="827"/>
                </a:lnTo>
                <a:lnTo>
                  <a:pt x="449" y="819"/>
                </a:lnTo>
                <a:lnTo>
                  <a:pt x="449" y="819"/>
                </a:lnTo>
                <a:lnTo>
                  <a:pt x="451" y="818"/>
                </a:lnTo>
                <a:lnTo>
                  <a:pt x="454" y="818"/>
                </a:lnTo>
                <a:lnTo>
                  <a:pt x="454" y="818"/>
                </a:lnTo>
                <a:lnTo>
                  <a:pt x="456" y="820"/>
                </a:lnTo>
                <a:lnTo>
                  <a:pt x="457" y="823"/>
                </a:lnTo>
                <a:lnTo>
                  <a:pt x="457" y="823"/>
                </a:lnTo>
                <a:lnTo>
                  <a:pt x="456" y="831"/>
                </a:lnTo>
                <a:lnTo>
                  <a:pt x="457" y="839"/>
                </a:lnTo>
                <a:lnTo>
                  <a:pt x="458" y="848"/>
                </a:lnTo>
                <a:lnTo>
                  <a:pt x="462" y="855"/>
                </a:lnTo>
                <a:lnTo>
                  <a:pt x="465" y="863"/>
                </a:lnTo>
                <a:lnTo>
                  <a:pt x="469" y="870"/>
                </a:lnTo>
                <a:lnTo>
                  <a:pt x="474" y="876"/>
                </a:lnTo>
                <a:lnTo>
                  <a:pt x="481" y="883"/>
                </a:lnTo>
                <a:lnTo>
                  <a:pt x="481" y="883"/>
                </a:lnTo>
                <a:lnTo>
                  <a:pt x="486" y="887"/>
                </a:lnTo>
                <a:lnTo>
                  <a:pt x="493" y="891"/>
                </a:lnTo>
                <a:lnTo>
                  <a:pt x="498" y="893"/>
                </a:lnTo>
                <a:lnTo>
                  <a:pt x="505" y="896"/>
                </a:lnTo>
                <a:lnTo>
                  <a:pt x="518" y="899"/>
                </a:lnTo>
                <a:lnTo>
                  <a:pt x="531" y="899"/>
                </a:lnTo>
                <a:lnTo>
                  <a:pt x="545" y="897"/>
                </a:lnTo>
                <a:lnTo>
                  <a:pt x="558" y="892"/>
                </a:lnTo>
                <a:lnTo>
                  <a:pt x="563" y="889"/>
                </a:lnTo>
                <a:lnTo>
                  <a:pt x="569" y="885"/>
                </a:lnTo>
                <a:lnTo>
                  <a:pt x="574" y="881"/>
                </a:lnTo>
                <a:lnTo>
                  <a:pt x="579" y="875"/>
                </a:lnTo>
                <a:lnTo>
                  <a:pt x="584" y="870"/>
                </a:lnTo>
                <a:lnTo>
                  <a:pt x="584" y="870"/>
                </a:lnTo>
                <a:lnTo>
                  <a:pt x="588" y="864"/>
                </a:lnTo>
                <a:lnTo>
                  <a:pt x="592" y="858"/>
                </a:lnTo>
                <a:lnTo>
                  <a:pt x="595" y="851"/>
                </a:lnTo>
                <a:lnTo>
                  <a:pt x="598" y="846"/>
                </a:lnTo>
                <a:lnTo>
                  <a:pt x="601" y="832"/>
                </a:lnTo>
                <a:lnTo>
                  <a:pt x="601" y="819"/>
                </a:lnTo>
                <a:lnTo>
                  <a:pt x="599" y="806"/>
                </a:lnTo>
                <a:lnTo>
                  <a:pt x="594" y="793"/>
                </a:lnTo>
                <a:lnTo>
                  <a:pt x="591" y="787"/>
                </a:lnTo>
                <a:lnTo>
                  <a:pt x="586" y="782"/>
                </a:lnTo>
                <a:lnTo>
                  <a:pt x="582" y="776"/>
                </a:lnTo>
                <a:lnTo>
                  <a:pt x="577" y="771"/>
                </a:lnTo>
                <a:lnTo>
                  <a:pt x="577" y="771"/>
                </a:lnTo>
                <a:close/>
                <a:moveTo>
                  <a:pt x="764" y="245"/>
                </a:moveTo>
                <a:lnTo>
                  <a:pt x="764" y="245"/>
                </a:lnTo>
                <a:lnTo>
                  <a:pt x="947" y="421"/>
                </a:lnTo>
                <a:lnTo>
                  <a:pt x="947" y="421"/>
                </a:lnTo>
                <a:lnTo>
                  <a:pt x="954" y="426"/>
                </a:lnTo>
                <a:lnTo>
                  <a:pt x="960" y="429"/>
                </a:lnTo>
                <a:lnTo>
                  <a:pt x="968" y="431"/>
                </a:lnTo>
                <a:lnTo>
                  <a:pt x="978" y="430"/>
                </a:lnTo>
                <a:lnTo>
                  <a:pt x="978" y="430"/>
                </a:lnTo>
                <a:lnTo>
                  <a:pt x="986" y="428"/>
                </a:lnTo>
                <a:lnTo>
                  <a:pt x="992" y="425"/>
                </a:lnTo>
                <a:lnTo>
                  <a:pt x="999" y="419"/>
                </a:lnTo>
                <a:lnTo>
                  <a:pt x="1004" y="412"/>
                </a:lnTo>
                <a:lnTo>
                  <a:pt x="1004" y="412"/>
                </a:lnTo>
                <a:lnTo>
                  <a:pt x="1014" y="393"/>
                </a:lnTo>
                <a:lnTo>
                  <a:pt x="1022" y="372"/>
                </a:lnTo>
                <a:lnTo>
                  <a:pt x="1028" y="350"/>
                </a:lnTo>
                <a:lnTo>
                  <a:pt x="1034" y="328"/>
                </a:lnTo>
                <a:lnTo>
                  <a:pt x="1034" y="328"/>
                </a:lnTo>
                <a:lnTo>
                  <a:pt x="1036" y="317"/>
                </a:lnTo>
                <a:lnTo>
                  <a:pt x="1039" y="308"/>
                </a:lnTo>
                <a:lnTo>
                  <a:pt x="1045" y="300"/>
                </a:lnTo>
                <a:lnTo>
                  <a:pt x="1051" y="292"/>
                </a:lnTo>
                <a:lnTo>
                  <a:pt x="1083" y="258"/>
                </a:lnTo>
                <a:lnTo>
                  <a:pt x="1083" y="258"/>
                </a:lnTo>
                <a:lnTo>
                  <a:pt x="1092" y="248"/>
                </a:lnTo>
                <a:lnTo>
                  <a:pt x="1097" y="236"/>
                </a:lnTo>
                <a:lnTo>
                  <a:pt x="1101" y="224"/>
                </a:lnTo>
                <a:lnTo>
                  <a:pt x="1102" y="211"/>
                </a:lnTo>
                <a:lnTo>
                  <a:pt x="1101" y="200"/>
                </a:lnTo>
                <a:lnTo>
                  <a:pt x="1097" y="187"/>
                </a:lnTo>
                <a:lnTo>
                  <a:pt x="1092" y="176"/>
                </a:lnTo>
                <a:lnTo>
                  <a:pt x="1084" y="166"/>
                </a:lnTo>
                <a:lnTo>
                  <a:pt x="952" y="22"/>
                </a:lnTo>
                <a:lnTo>
                  <a:pt x="952" y="22"/>
                </a:lnTo>
                <a:lnTo>
                  <a:pt x="942" y="13"/>
                </a:lnTo>
                <a:lnTo>
                  <a:pt x="932" y="7"/>
                </a:lnTo>
                <a:lnTo>
                  <a:pt x="919" y="2"/>
                </a:lnTo>
                <a:lnTo>
                  <a:pt x="907" y="0"/>
                </a:lnTo>
                <a:lnTo>
                  <a:pt x="894" y="0"/>
                </a:lnTo>
                <a:lnTo>
                  <a:pt x="882" y="2"/>
                </a:lnTo>
                <a:lnTo>
                  <a:pt x="870" y="7"/>
                </a:lnTo>
                <a:lnTo>
                  <a:pt x="859" y="15"/>
                </a:lnTo>
                <a:lnTo>
                  <a:pt x="828" y="40"/>
                </a:lnTo>
                <a:lnTo>
                  <a:pt x="828" y="40"/>
                </a:lnTo>
                <a:lnTo>
                  <a:pt x="817" y="47"/>
                </a:lnTo>
                <a:lnTo>
                  <a:pt x="810" y="50"/>
                </a:lnTo>
                <a:lnTo>
                  <a:pt x="804" y="53"/>
                </a:lnTo>
                <a:lnTo>
                  <a:pt x="797" y="54"/>
                </a:lnTo>
                <a:lnTo>
                  <a:pt x="790" y="55"/>
                </a:lnTo>
                <a:lnTo>
                  <a:pt x="777" y="55"/>
                </a:lnTo>
                <a:lnTo>
                  <a:pt x="777" y="55"/>
                </a:lnTo>
                <a:lnTo>
                  <a:pt x="679" y="42"/>
                </a:lnTo>
                <a:lnTo>
                  <a:pt x="679" y="42"/>
                </a:lnTo>
                <a:lnTo>
                  <a:pt x="657" y="41"/>
                </a:lnTo>
                <a:lnTo>
                  <a:pt x="634" y="41"/>
                </a:lnTo>
                <a:lnTo>
                  <a:pt x="612" y="44"/>
                </a:lnTo>
                <a:lnTo>
                  <a:pt x="592" y="48"/>
                </a:lnTo>
                <a:lnTo>
                  <a:pt x="571" y="55"/>
                </a:lnTo>
                <a:lnTo>
                  <a:pt x="551" y="64"/>
                </a:lnTo>
                <a:lnTo>
                  <a:pt x="531" y="74"/>
                </a:lnTo>
                <a:lnTo>
                  <a:pt x="513" y="88"/>
                </a:lnTo>
                <a:lnTo>
                  <a:pt x="513" y="88"/>
                </a:lnTo>
                <a:lnTo>
                  <a:pt x="416" y="162"/>
                </a:lnTo>
                <a:lnTo>
                  <a:pt x="319" y="237"/>
                </a:lnTo>
                <a:lnTo>
                  <a:pt x="319" y="237"/>
                </a:lnTo>
                <a:lnTo>
                  <a:pt x="309" y="247"/>
                </a:lnTo>
                <a:lnTo>
                  <a:pt x="302" y="257"/>
                </a:lnTo>
                <a:lnTo>
                  <a:pt x="297" y="267"/>
                </a:lnTo>
                <a:lnTo>
                  <a:pt x="296" y="276"/>
                </a:lnTo>
                <a:lnTo>
                  <a:pt x="297" y="287"/>
                </a:lnTo>
                <a:lnTo>
                  <a:pt x="301" y="296"/>
                </a:lnTo>
                <a:lnTo>
                  <a:pt x="307" y="304"/>
                </a:lnTo>
                <a:lnTo>
                  <a:pt x="313" y="310"/>
                </a:lnTo>
                <a:lnTo>
                  <a:pt x="321" y="316"/>
                </a:lnTo>
                <a:lnTo>
                  <a:pt x="332" y="322"/>
                </a:lnTo>
                <a:lnTo>
                  <a:pt x="343" y="324"/>
                </a:lnTo>
                <a:lnTo>
                  <a:pt x="356" y="326"/>
                </a:lnTo>
                <a:lnTo>
                  <a:pt x="369" y="325"/>
                </a:lnTo>
                <a:lnTo>
                  <a:pt x="383" y="323"/>
                </a:lnTo>
                <a:lnTo>
                  <a:pt x="397" y="318"/>
                </a:lnTo>
                <a:lnTo>
                  <a:pt x="412" y="310"/>
                </a:lnTo>
                <a:lnTo>
                  <a:pt x="552" y="224"/>
                </a:lnTo>
                <a:lnTo>
                  <a:pt x="552" y="224"/>
                </a:lnTo>
                <a:lnTo>
                  <a:pt x="560" y="219"/>
                </a:lnTo>
                <a:lnTo>
                  <a:pt x="568" y="216"/>
                </a:lnTo>
                <a:lnTo>
                  <a:pt x="576" y="215"/>
                </a:lnTo>
                <a:lnTo>
                  <a:pt x="584" y="214"/>
                </a:lnTo>
                <a:lnTo>
                  <a:pt x="592" y="214"/>
                </a:lnTo>
                <a:lnTo>
                  <a:pt x="600" y="214"/>
                </a:lnTo>
                <a:lnTo>
                  <a:pt x="608" y="216"/>
                </a:lnTo>
                <a:lnTo>
                  <a:pt x="616" y="219"/>
                </a:lnTo>
                <a:lnTo>
                  <a:pt x="616" y="219"/>
                </a:lnTo>
                <a:lnTo>
                  <a:pt x="626" y="223"/>
                </a:lnTo>
                <a:lnTo>
                  <a:pt x="638" y="226"/>
                </a:lnTo>
                <a:lnTo>
                  <a:pt x="649" y="228"/>
                </a:lnTo>
                <a:lnTo>
                  <a:pt x="660" y="229"/>
                </a:lnTo>
                <a:lnTo>
                  <a:pt x="672" y="231"/>
                </a:lnTo>
                <a:lnTo>
                  <a:pt x="683" y="231"/>
                </a:lnTo>
                <a:lnTo>
                  <a:pt x="695" y="229"/>
                </a:lnTo>
                <a:lnTo>
                  <a:pt x="705" y="228"/>
                </a:lnTo>
                <a:lnTo>
                  <a:pt x="705" y="228"/>
                </a:lnTo>
                <a:lnTo>
                  <a:pt x="713" y="227"/>
                </a:lnTo>
                <a:lnTo>
                  <a:pt x="721" y="227"/>
                </a:lnTo>
                <a:lnTo>
                  <a:pt x="729" y="227"/>
                </a:lnTo>
                <a:lnTo>
                  <a:pt x="737" y="229"/>
                </a:lnTo>
                <a:lnTo>
                  <a:pt x="744" y="232"/>
                </a:lnTo>
                <a:lnTo>
                  <a:pt x="750" y="236"/>
                </a:lnTo>
                <a:lnTo>
                  <a:pt x="757" y="241"/>
                </a:lnTo>
                <a:lnTo>
                  <a:pt x="764" y="245"/>
                </a:lnTo>
                <a:lnTo>
                  <a:pt x="764" y="245"/>
                </a:lnTo>
                <a:close/>
              </a:path>
            </a:pathLst>
          </a:custGeom>
          <a:solidFill>
            <a:schemeClr val="bg1"/>
          </a:solidFill>
          <a:ln>
            <a:noFill/>
          </a:ln>
        </p:spPr>
        <p:txBody>
          <a:bodyPr vert="horz" wrap="square" lIns="91440" tIns="45720" rIns="91440" bIns="45720" numCol="1" anchor="t" anchorCtr="0" compatLnSpc="1"/>
          <a:lstStyle/>
          <a:p>
            <a:endParaRPr lang="ko-KR" altLang="en-US" sz="1600"/>
          </a:p>
        </p:txBody>
      </p:sp>
      <p:sp>
        <p:nvSpPr>
          <p:cNvPr id="26" name="Freeform 12"/>
          <p:cNvSpPr>
            <a:spLocks noEditPoints="1"/>
          </p:cNvSpPr>
          <p:nvPr/>
        </p:nvSpPr>
        <p:spPr bwMode="auto">
          <a:xfrm>
            <a:off x="2210651" y="3435878"/>
            <a:ext cx="252000" cy="288000"/>
          </a:xfrm>
          <a:custGeom>
            <a:avLst/>
            <a:gdLst>
              <a:gd name="T0" fmla="*/ 292 w 959"/>
              <a:gd name="T1" fmla="*/ 1 h 1168"/>
              <a:gd name="T2" fmla="*/ 918 w 959"/>
              <a:gd name="T3" fmla="*/ 9 h 1168"/>
              <a:gd name="T4" fmla="*/ 957 w 959"/>
              <a:gd name="T5" fmla="*/ 62 h 1168"/>
              <a:gd name="T6" fmla="*/ 950 w 959"/>
              <a:gd name="T7" fmla="*/ 1127 h 1168"/>
              <a:gd name="T8" fmla="*/ 896 w 959"/>
              <a:gd name="T9" fmla="*/ 1167 h 1168"/>
              <a:gd name="T10" fmla="*/ 40 w 959"/>
              <a:gd name="T11" fmla="*/ 1159 h 1168"/>
              <a:gd name="T12" fmla="*/ 1 w 959"/>
              <a:gd name="T13" fmla="*/ 1107 h 1168"/>
              <a:gd name="T14" fmla="*/ 9 w 959"/>
              <a:gd name="T15" fmla="*/ 270 h 1168"/>
              <a:gd name="T16" fmla="*/ 877 w 959"/>
              <a:gd name="T17" fmla="*/ 82 h 1168"/>
              <a:gd name="T18" fmla="*/ 304 w 959"/>
              <a:gd name="T19" fmla="*/ 324 h 1168"/>
              <a:gd name="T20" fmla="*/ 287 w 959"/>
              <a:gd name="T21" fmla="*/ 269 h 1168"/>
              <a:gd name="T22" fmla="*/ 377 w 959"/>
              <a:gd name="T23" fmla="*/ 900 h 1168"/>
              <a:gd name="T24" fmla="*/ 329 w 959"/>
              <a:gd name="T25" fmla="*/ 964 h 1168"/>
              <a:gd name="T26" fmla="*/ 235 w 959"/>
              <a:gd name="T27" fmla="*/ 983 h 1168"/>
              <a:gd name="T28" fmla="*/ 158 w 959"/>
              <a:gd name="T29" fmla="*/ 931 h 1168"/>
              <a:gd name="T30" fmla="*/ 139 w 959"/>
              <a:gd name="T31" fmla="*/ 836 h 1168"/>
              <a:gd name="T32" fmla="*/ 187 w 959"/>
              <a:gd name="T33" fmla="*/ 761 h 1168"/>
              <a:gd name="T34" fmla="*/ 205 w 959"/>
              <a:gd name="T35" fmla="*/ 657 h 1168"/>
              <a:gd name="T36" fmla="*/ 258 w 959"/>
              <a:gd name="T37" fmla="*/ 642 h 1168"/>
              <a:gd name="T38" fmla="*/ 343 w 959"/>
              <a:gd name="T39" fmla="*/ 470 h 1168"/>
              <a:gd name="T40" fmla="*/ 502 w 959"/>
              <a:gd name="T41" fmla="*/ 292 h 1168"/>
              <a:gd name="T42" fmla="*/ 531 w 959"/>
              <a:gd name="T43" fmla="*/ 265 h 1168"/>
              <a:gd name="T44" fmla="*/ 821 w 959"/>
              <a:gd name="T45" fmla="*/ 286 h 1168"/>
              <a:gd name="T46" fmla="*/ 805 w 959"/>
              <a:gd name="T47" fmla="*/ 509 h 1168"/>
              <a:gd name="T48" fmla="*/ 771 w 959"/>
              <a:gd name="T49" fmla="*/ 593 h 1168"/>
              <a:gd name="T50" fmla="*/ 717 w 959"/>
              <a:gd name="T51" fmla="*/ 738 h 1168"/>
              <a:gd name="T52" fmla="*/ 785 w 959"/>
              <a:gd name="T53" fmla="*/ 774 h 1168"/>
              <a:gd name="T54" fmla="*/ 822 w 959"/>
              <a:gd name="T55" fmla="*/ 861 h 1168"/>
              <a:gd name="T56" fmla="*/ 785 w 959"/>
              <a:gd name="T57" fmla="*/ 949 h 1168"/>
              <a:gd name="T58" fmla="*/ 699 w 959"/>
              <a:gd name="T59" fmla="*/ 986 h 1168"/>
              <a:gd name="T60" fmla="*/ 612 w 959"/>
              <a:gd name="T61" fmla="*/ 949 h 1168"/>
              <a:gd name="T62" fmla="*/ 505 w 959"/>
              <a:gd name="T63" fmla="*/ 930 h 1168"/>
              <a:gd name="T64" fmla="*/ 475 w 959"/>
              <a:gd name="T65" fmla="*/ 915 h 1168"/>
              <a:gd name="T66" fmla="*/ 415 w 959"/>
              <a:gd name="T67" fmla="*/ 452 h 1168"/>
              <a:gd name="T68" fmla="*/ 313 w 959"/>
              <a:gd name="T69" fmla="*/ 585 h 1168"/>
              <a:gd name="T70" fmla="*/ 346 w 959"/>
              <a:gd name="T71" fmla="*/ 674 h 1168"/>
              <a:gd name="T72" fmla="*/ 308 w 959"/>
              <a:gd name="T73" fmla="*/ 747 h 1168"/>
              <a:gd name="T74" fmla="*/ 365 w 959"/>
              <a:gd name="T75" fmla="*/ 796 h 1168"/>
              <a:gd name="T76" fmla="*/ 475 w 959"/>
              <a:gd name="T77" fmla="*/ 801 h 1168"/>
              <a:gd name="T78" fmla="*/ 577 w 959"/>
              <a:gd name="T79" fmla="*/ 850 h 1168"/>
              <a:gd name="T80" fmla="*/ 612 w 959"/>
              <a:gd name="T81" fmla="*/ 774 h 1168"/>
              <a:gd name="T82" fmla="*/ 680 w 959"/>
              <a:gd name="T83" fmla="*/ 616 h 1168"/>
              <a:gd name="T84" fmla="*/ 628 w 959"/>
              <a:gd name="T85" fmla="*/ 589 h 1168"/>
              <a:gd name="T86" fmla="*/ 514 w 959"/>
              <a:gd name="T87" fmla="*/ 507 h 1168"/>
              <a:gd name="T88" fmla="*/ 557 w 959"/>
              <a:gd name="T89" fmla="*/ 319 h 1168"/>
              <a:gd name="T90" fmla="*/ 719 w 959"/>
              <a:gd name="T91" fmla="*/ 795 h 1168"/>
              <a:gd name="T92" fmla="*/ 660 w 959"/>
              <a:gd name="T93" fmla="*/ 804 h 1168"/>
              <a:gd name="T94" fmla="*/ 630 w 959"/>
              <a:gd name="T95" fmla="*/ 868 h 1168"/>
              <a:gd name="T96" fmla="*/ 692 w 959"/>
              <a:gd name="T97" fmla="*/ 931 h 1168"/>
              <a:gd name="T98" fmla="*/ 756 w 959"/>
              <a:gd name="T99" fmla="*/ 900 h 1168"/>
              <a:gd name="T100" fmla="*/ 756 w 959"/>
              <a:gd name="T101" fmla="*/ 823 h 1168"/>
              <a:gd name="T102" fmla="*/ 267 w 959"/>
              <a:gd name="T103" fmla="*/ 792 h 1168"/>
              <a:gd name="T104" fmla="*/ 211 w 959"/>
              <a:gd name="T105" fmla="*/ 812 h 1168"/>
              <a:gd name="T106" fmla="*/ 197 w 959"/>
              <a:gd name="T107" fmla="*/ 889 h 1168"/>
              <a:gd name="T108" fmla="*/ 260 w 959"/>
              <a:gd name="T109" fmla="*/ 931 h 1168"/>
              <a:gd name="T110" fmla="*/ 328 w 959"/>
              <a:gd name="T111" fmla="*/ 875 h 1168"/>
              <a:gd name="T112" fmla="*/ 308 w 959"/>
              <a:gd name="T113" fmla="*/ 812 h 1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59" h="1168">
                <a:moveTo>
                  <a:pt x="23" y="252"/>
                </a:moveTo>
                <a:lnTo>
                  <a:pt x="252" y="23"/>
                </a:lnTo>
                <a:lnTo>
                  <a:pt x="252" y="23"/>
                </a:lnTo>
                <a:lnTo>
                  <a:pt x="258" y="17"/>
                </a:lnTo>
                <a:lnTo>
                  <a:pt x="264" y="13"/>
                </a:lnTo>
                <a:lnTo>
                  <a:pt x="271" y="9"/>
                </a:lnTo>
                <a:lnTo>
                  <a:pt x="278" y="6"/>
                </a:lnTo>
                <a:lnTo>
                  <a:pt x="284" y="3"/>
                </a:lnTo>
                <a:lnTo>
                  <a:pt x="292" y="1"/>
                </a:lnTo>
                <a:lnTo>
                  <a:pt x="299" y="0"/>
                </a:lnTo>
                <a:lnTo>
                  <a:pt x="307" y="0"/>
                </a:lnTo>
                <a:lnTo>
                  <a:pt x="881" y="0"/>
                </a:lnTo>
                <a:lnTo>
                  <a:pt x="881" y="0"/>
                </a:lnTo>
                <a:lnTo>
                  <a:pt x="889" y="0"/>
                </a:lnTo>
                <a:lnTo>
                  <a:pt x="896" y="1"/>
                </a:lnTo>
                <a:lnTo>
                  <a:pt x="904" y="3"/>
                </a:lnTo>
                <a:lnTo>
                  <a:pt x="911" y="6"/>
                </a:lnTo>
                <a:lnTo>
                  <a:pt x="918" y="9"/>
                </a:lnTo>
                <a:lnTo>
                  <a:pt x="925" y="14"/>
                </a:lnTo>
                <a:lnTo>
                  <a:pt x="930" y="18"/>
                </a:lnTo>
                <a:lnTo>
                  <a:pt x="936" y="23"/>
                </a:lnTo>
                <a:lnTo>
                  <a:pt x="941" y="29"/>
                </a:lnTo>
                <a:lnTo>
                  <a:pt x="945" y="34"/>
                </a:lnTo>
                <a:lnTo>
                  <a:pt x="950" y="41"/>
                </a:lnTo>
                <a:lnTo>
                  <a:pt x="952" y="48"/>
                </a:lnTo>
                <a:lnTo>
                  <a:pt x="955" y="55"/>
                </a:lnTo>
                <a:lnTo>
                  <a:pt x="957" y="62"/>
                </a:lnTo>
                <a:lnTo>
                  <a:pt x="958" y="70"/>
                </a:lnTo>
                <a:lnTo>
                  <a:pt x="959" y="78"/>
                </a:lnTo>
                <a:lnTo>
                  <a:pt x="959" y="1091"/>
                </a:lnTo>
                <a:lnTo>
                  <a:pt x="959" y="1091"/>
                </a:lnTo>
                <a:lnTo>
                  <a:pt x="958" y="1099"/>
                </a:lnTo>
                <a:lnTo>
                  <a:pt x="957" y="1107"/>
                </a:lnTo>
                <a:lnTo>
                  <a:pt x="955" y="1114"/>
                </a:lnTo>
                <a:lnTo>
                  <a:pt x="952" y="1120"/>
                </a:lnTo>
                <a:lnTo>
                  <a:pt x="950" y="1127"/>
                </a:lnTo>
                <a:lnTo>
                  <a:pt x="945" y="1134"/>
                </a:lnTo>
                <a:lnTo>
                  <a:pt x="941" y="1140"/>
                </a:lnTo>
                <a:lnTo>
                  <a:pt x="936" y="1145"/>
                </a:lnTo>
                <a:lnTo>
                  <a:pt x="930" y="1150"/>
                </a:lnTo>
                <a:lnTo>
                  <a:pt x="925" y="1155"/>
                </a:lnTo>
                <a:lnTo>
                  <a:pt x="918" y="1159"/>
                </a:lnTo>
                <a:lnTo>
                  <a:pt x="911" y="1163"/>
                </a:lnTo>
                <a:lnTo>
                  <a:pt x="904" y="1165"/>
                </a:lnTo>
                <a:lnTo>
                  <a:pt x="896" y="1167"/>
                </a:lnTo>
                <a:lnTo>
                  <a:pt x="889" y="1168"/>
                </a:lnTo>
                <a:lnTo>
                  <a:pt x="881" y="1168"/>
                </a:lnTo>
                <a:lnTo>
                  <a:pt x="78" y="1168"/>
                </a:lnTo>
                <a:lnTo>
                  <a:pt x="78" y="1168"/>
                </a:lnTo>
                <a:lnTo>
                  <a:pt x="70" y="1168"/>
                </a:lnTo>
                <a:lnTo>
                  <a:pt x="62" y="1167"/>
                </a:lnTo>
                <a:lnTo>
                  <a:pt x="55" y="1165"/>
                </a:lnTo>
                <a:lnTo>
                  <a:pt x="47" y="1163"/>
                </a:lnTo>
                <a:lnTo>
                  <a:pt x="40" y="1159"/>
                </a:lnTo>
                <a:lnTo>
                  <a:pt x="34" y="1155"/>
                </a:lnTo>
                <a:lnTo>
                  <a:pt x="28" y="1150"/>
                </a:lnTo>
                <a:lnTo>
                  <a:pt x="23" y="1145"/>
                </a:lnTo>
                <a:lnTo>
                  <a:pt x="17" y="1140"/>
                </a:lnTo>
                <a:lnTo>
                  <a:pt x="13" y="1134"/>
                </a:lnTo>
                <a:lnTo>
                  <a:pt x="9" y="1127"/>
                </a:lnTo>
                <a:lnTo>
                  <a:pt x="6" y="1120"/>
                </a:lnTo>
                <a:lnTo>
                  <a:pt x="4" y="1114"/>
                </a:lnTo>
                <a:lnTo>
                  <a:pt x="1" y="1107"/>
                </a:lnTo>
                <a:lnTo>
                  <a:pt x="0" y="1099"/>
                </a:lnTo>
                <a:lnTo>
                  <a:pt x="0" y="1091"/>
                </a:lnTo>
                <a:lnTo>
                  <a:pt x="0" y="307"/>
                </a:lnTo>
                <a:lnTo>
                  <a:pt x="0" y="307"/>
                </a:lnTo>
                <a:lnTo>
                  <a:pt x="0" y="300"/>
                </a:lnTo>
                <a:lnTo>
                  <a:pt x="1" y="292"/>
                </a:lnTo>
                <a:lnTo>
                  <a:pt x="4" y="284"/>
                </a:lnTo>
                <a:lnTo>
                  <a:pt x="6" y="277"/>
                </a:lnTo>
                <a:lnTo>
                  <a:pt x="9" y="270"/>
                </a:lnTo>
                <a:lnTo>
                  <a:pt x="13" y="265"/>
                </a:lnTo>
                <a:lnTo>
                  <a:pt x="17" y="258"/>
                </a:lnTo>
                <a:lnTo>
                  <a:pt x="23" y="252"/>
                </a:lnTo>
                <a:lnTo>
                  <a:pt x="23" y="252"/>
                </a:lnTo>
                <a:close/>
                <a:moveTo>
                  <a:pt x="279" y="329"/>
                </a:moveTo>
                <a:lnTo>
                  <a:pt x="82" y="329"/>
                </a:lnTo>
                <a:lnTo>
                  <a:pt x="82" y="1086"/>
                </a:lnTo>
                <a:lnTo>
                  <a:pt x="877" y="1086"/>
                </a:lnTo>
                <a:lnTo>
                  <a:pt x="877" y="82"/>
                </a:lnTo>
                <a:lnTo>
                  <a:pt x="343" y="82"/>
                </a:lnTo>
                <a:lnTo>
                  <a:pt x="343" y="266"/>
                </a:lnTo>
                <a:lnTo>
                  <a:pt x="343" y="266"/>
                </a:lnTo>
                <a:lnTo>
                  <a:pt x="340" y="278"/>
                </a:lnTo>
                <a:lnTo>
                  <a:pt x="337" y="291"/>
                </a:lnTo>
                <a:lnTo>
                  <a:pt x="331" y="301"/>
                </a:lnTo>
                <a:lnTo>
                  <a:pt x="323" y="310"/>
                </a:lnTo>
                <a:lnTo>
                  <a:pt x="314" y="318"/>
                </a:lnTo>
                <a:lnTo>
                  <a:pt x="304" y="324"/>
                </a:lnTo>
                <a:lnTo>
                  <a:pt x="291" y="327"/>
                </a:lnTo>
                <a:lnTo>
                  <a:pt x="279" y="329"/>
                </a:lnTo>
                <a:lnTo>
                  <a:pt x="279" y="329"/>
                </a:lnTo>
                <a:close/>
                <a:moveTo>
                  <a:pt x="119" y="274"/>
                </a:moveTo>
                <a:lnTo>
                  <a:pt x="279" y="274"/>
                </a:lnTo>
                <a:lnTo>
                  <a:pt x="279" y="274"/>
                </a:lnTo>
                <a:lnTo>
                  <a:pt x="282" y="274"/>
                </a:lnTo>
                <a:lnTo>
                  <a:pt x="286" y="272"/>
                </a:lnTo>
                <a:lnTo>
                  <a:pt x="287" y="269"/>
                </a:lnTo>
                <a:lnTo>
                  <a:pt x="288" y="266"/>
                </a:lnTo>
                <a:lnTo>
                  <a:pt x="288" y="104"/>
                </a:lnTo>
                <a:lnTo>
                  <a:pt x="119" y="274"/>
                </a:lnTo>
                <a:lnTo>
                  <a:pt x="119" y="274"/>
                </a:lnTo>
                <a:close/>
                <a:moveTo>
                  <a:pt x="475" y="881"/>
                </a:moveTo>
                <a:lnTo>
                  <a:pt x="381" y="881"/>
                </a:lnTo>
                <a:lnTo>
                  <a:pt x="381" y="881"/>
                </a:lnTo>
                <a:lnTo>
                  <a:pt x="379" y="891"/>
                </a:lnTo>
                <a:lnTo>
                  <a:pt x="377" y="900"/>
                </a:lnTo>
                <a:lnTo>
                  <a:pt x="373" y="909"/>
                </a:lnTo>
                <a:lnTo>
                  <a:pt x="370" y="918"/>
                </a:lnTo>
                <a:lnTo>
                  <a:pt x="364" y="926"/>
                </a:lnTo>
                <a:lnTo>
                  <a:pt x="360" y="934"/>
                </a:lnTo>
                <a:lnTo>
                  <a:pt x="354" y="942"/>
                </a:lnTo>
                <a:lnTo>
                  <a:pt x="347" y="949"/>
                </a:lnTo>
                <a:lnTo>
                  <a:pt x="347" y="949"/>
                </a:lnTo>
                <a:lnTo>
                  <a:pt x="338" y="957"/>
                </a:lnTo>
                <a:lnTo>
                  <a:pt x="329" y="964"/>
                </a:lnTo>
                <a:lnTo>
                  <a:pt x="319" y="971"/>
                </a:lnTo>
                <a:lnTo>
                  <a:pt x="308" y="975"/>
                </a:lnTo>
                <a:lnTo>
                  <a:pt x="297" y="980"/>
                </a:lnTo>
                <a:lnTo>
                  <a:pt x="284" y="983"/>
                </a:lnTo>
                <a:lnTo>
                  <a:pt x="273" y="985"/>
                </a:lnTo>
                <a:lnTo>
                  <a:pt x="260" y="986"/>
                </a:lnTo>
                <a:lnTo>
                  <a:pt x="260" y="986"/>
                </a:lnTo>
                <a:lnTo>
                  <a:pt x="248" y="985"/>
                </a:lnTo>
                <a:lnTo>
                  <a:pt x="235" y="983"/>
                </a:lnTo>
                <a:lnTo>
                  <a:pt x="224" y="980"/>
                </a:lnTo>
                <a:lnTo>
                  <a:pt x="212" y="975"/>
                </a:lnTo>
                <a:lnTo>
                  <a:pt x="201" y="971"/>
                </a:lnTo>
                <a:lnTo>
                  <a:pt x="191" y="964"/>
                </a:lnTo>
                <a:lnTo>
                  <a:pt x="182" y="957"/>
                </a:lnTo>
                <a:lnTo>
                  <a:pt x="173" y="949"/>
                </a:lnTo>
                <a:lnTo>
                  <a:pt x="173" y="949"/>
                </a:lnTo>
                <a:lnTo>
                  <a:pt x="165" y="940"/>
                </a:lnTo>
                <a:lnTo>
                  <a:pt x="158" y="931"/>
                </a:lnTo>
                <a:lnTo>
                  <a:pt x="152" y="921"/>
                </a:lnTo>
                <a:lnTo>
                  <a:pt x="146" y="909"/>
                </a:lnTo>
                <a:lnTo>
                  <a:pt x="143" y="898"/>
                </a:lnTo>
                <a:lnTo>
                  <a:pt x="139" y="886"/>
                </a:lnTo>
                <a:lnTo>
                  <a:pt x="137" y="874"/>
                </a:lnTo>
                <a:lnTo>
                  <a:pt x="137" y="861"/>
                </a:lnTo>
                <a:lnTo>
                  <a:pt x="137" y="861"/>
                </a:lnTo>
                <a:lnTo>
                  <a:pt x="137" y="849"/>
                </a:lnTo>
                <a:lnTo>
                  <a:pt x="139" y="836"/>
                </a:lnTo>
                <a:lnTo>
                  <a:pt x="143" y="825"/>
                </a:lnTo>
                <a:lnTo>
                  <a:pt x="146" y="813"/>
                </a:lnTo>
                <a:lnTo>
                  <a:pt x="152" y="802"/>
                </a:lnTo>
                <a:lnTo>
                  <a:pt x="158" y="792"/>
                </a:lnTo>
                <a:lnTo>
                  <a:pt x="165" y="783"/>
                </a:lnTo>
                <a:lnTo>
                  <a:pt x="173" y="774"/>
                </a:lnTo>
                <a:lnTo>
                  <a:pt x="173" y="774"/>
                </a:lnTo>
                <a:lnTo>
                  <a:pt x="179" y="767"/>
                </a:lnTo>
                <a:lnTo>
                  <a:pt x="187" y="761"/>
                </a:lnTo>
                <a:lnTo>
                  <a:pt x="195" y="755"/>
                </a:lnTo>
                <a:lnTo>
                  <a:pt x="203" y="751"/>
                </a:lnTo>
                <a:lnTo>
                  <a:pt x="212" y="747"/>
                </a:lnTo>
                <a:lnTo>
                  <a:pt x="222" y="744"/>
                </a:lnTo>
                <a:lnTo>
                  <a:pt x="231" y="740"/>
                </a:lnTo>
                <a:lnTo>
                  <a:pt x="241" y="738"/>
                </a:lnTo>
                <a:lnTo>
                  <a:pt x="206" y="662"/>
                </a:lnTo>
                <a:lnTo>
                  <a:pt x="206" y="662"/>
                </a:lnTo>
                <a:lnTo>
                  <a:pt x="205" y="657"/>
                </a:lnTo>
                <a:lnTo>
                  <a:pt x="203" y="653"/>
                </a:lnTo>
                <a:lnTo>
                  <a:pt x="205" y="647"/>
                </a:lnTo>
                <a:lnTo>
                  <a:pt x="206" y="642"/>
                </a:lnTo>
                <a:lnTo>
                  <a:pt x="209" y="639"/>
                </a:lnTo>
                <a:lnTo>
                  <a:pt x="214" y="636"/>
                </a:lnTo>
                <a:lnTo>
                  <a:pt x="220" y="634"/>
                </a:lnTo>
                <a:lnTo>
                  <a:pt x="227" y="636"/>
                </a:lnTo>
                <a:lnTo>
                  <a:pt x="258" y="642"/>
                </a:lnTo>
                <a:lnTo>
                  <a:pt x="258" y="642"/>
                </a:lnTo>
                <a:lnTo>
                  <a:pt x="264" y="617"/>
                </a:lnTo>
                <a:lnTo>
                  <a:pt x="272" y="593"/>
                </a:lnTo>
                <a:lnTo>
                  <a:pt x="280" y="570"/>
                </a:lnTo>
                <a:lnTo>
                  <a:pt x="290" y="548"/>
                </a:lnTo>
                <a:lnTo>
                  <a:pt x="302" y="527"/>
                </a:lnTo>
                <a:lnTo>
                  <a:pt x="314" y="507"/>
                </a:lnTo>
                <a:lnTo>
                  <a:pt x="328" y="487"/>
                </a:lnTo>
                <a:lnTo>
                  <a:pt x="343" y="470"/>
                </a:lnTo>
                <a:lnTo>
                  <a:pt x="343" y="470"/>
                </a:lnTo>
                <a:lnTo>
                  <a:pt x="360" y="452"/>
                </a:lnTo>
                <a:lnTo>
                  <a:pt x="378" y="436"/>
                </a:lnTo>
                <a:lnTo>
                  <a:pt x="396" y="421"/>
                </a:lnTo>
                <a:lnTo>
                  <a:pt x="416" y="407"/>
                </a:lnTo>
                <a:lnTo>
                  <a:pt x="436" y="396"/>
                </a:lnTo>
                <a:lnTo>
                  <a:pt x="458" y="386"/>
                </a:lnTo>
                <a:lnTo>
                  <a:pt x="480" y="378"/>
                </a:lnTo>
                <a:lnTo>
                  <a:pt x="502" y="372"/>
                </a:lnTo>
                <a:lnTo>
                  <a:pt x="502" y="292"/>
                </a:lnTo>
                <a:lnTo>
                  <a:pt x="502" y="292"/>
                </a:lnTo>
                <a:lnTo>
                  <a:pt x="502" y="286"/>
                </a:lnTo>
                <a:lnTo>
                  <a:pt x="505" y="282"/>
                </a:lnTo>
                <a:lnTo>
                  <a:pt x="507" y="277"/>
                </a:lnTo>
                <a:lnTo>
                  <a:pt x="512" y="273"/>
                </a:lnTo>
                <a:lnTo>
                  <a:pt x="516" y="269"/>
                </a:lnTo>
                <a:lnTo>
                  <a:pt x="521" y="267"/>
                </a:lnTo>
                <a:lnTo>
                  <a:pt x="526" y="266"/>
                </a:lnTo>
                <a:lnTo>
                  <a:pt x="531" y="265"/>
                </a:lnTo>
                <a:lnTo>
                  <a:pt x="795" y="265"/>
                </a:lnTo>
                <a:lnTo>
                  <a:pt x="795" y="265"/>
                </a:lnTo>
                <a:lnTo>
                  <a:pt x="800" y="266"/>
                </a:lnTo>
                <a:lnTo>
                  <a:pt x="805" y="267"/>
                </a:lnTo>
                <a:lnTo>
                  <a:pt x="809" y="269"/>
                </a:lnTo>
                <a:lnTo>
                  <a:pt x="814" y="273"/>
                </a:lnTo>
                <a:lnTo>
                  <a:pt x="817" y="277"/>
                </a:lnTo>
                <a:lnTo>
                  <a:pt x="820" y="282"/>
                </a:lnTo>
                <a:lnTo>
                  <a:pt x="821" y="286"/>
                </a:lnTo>
                <a:lnTo>
                  <a:pt x="822" y="292"/>
                </a:lnTo>
                <a:lnTo>
                  <a:pt x="822" y="484"/>
                </a:lnTo>
                <a:lnTo>
                  <a:pt x="822" y="484"/>
                </a:lnTo>
                <a:lnTo>
                  <a:pt x="821" y="489"/>
                </a:lnTo>
                <a:lnTo>
                  <a:pt x="820" y="494"/>
                </a:lnTo>
                <a:lnTo>
                  <a:pt x="817" y="499"/>
                </a:lnTo>
                <a:lnTo>
                  <a:pt x="814" y="503"/>
                </a:lnTo>
                <a:lnTo>
                  <a:pt x="809" y="507"/>
                </a:lnTo>
                <a:lnTo>
                  <a:pt x="805" y="509"/>
                </a:lnTo>
                <a:lnTo>
                  <a:pt x="800" y="511"/>
                </a:lnTo>
                <a:lnTo>
                  <a:pt x="795" y="511"/>
                </a:lnTo>
                <a:lnTo>
                  <a:pt x="708" y="511"/>
                </a:lnTo>
                <a:lnTo>
                  <a:pt x="708" y="511"/>
                </a:lnTo>
                <a:lnTo>
                  <a:pt x="710" y="513"/>
                </a:lnTo>
                <a:lnTo>
                  <a:pt x="766" y="584"/>
                </a:lnTo>
                <a:lnTo>
                  <a:pt x="766" y="584"/>
                </a:lnTo>
                <a:lnTo>
                  <a:pt x="768" y="588"/>
                </a:lnTo>
                <a:lnTo>
                  <a:pt x="771" y="593"/>
                </a:lnTo>
                <a:lnTo>
                  <a:pt x="771" y="598"/>
                </a:lnTo>
                <a:lnTo>
                  <a:pt x="771" y="604"/>
                </a:lnTo>
                <a:lnTo>
                  <a:pt x="767" y="608"/>
                </a:lnTo>
                <a:lnTo>
                  <a:pt x="764" y="613"/>
                </a:lnTo>
                <a:lnTo>
                  <a:pt x="758" y="615"/>
                </a:lnTo>
                <a:lnTo>
                  <a:pt x="751" y="616"/>
                </a:lnTo>
                <a:lnTo>
                  <a:pt x="717" y="616"/>
                </a:lnTo>
                <a:lnTo>
                  <a:pt x="717" y="738"/>
                </a:lnTo>
                <a:lnTo>
                  <a:pt x="717" y="738"/>
                </a:lnTo>
                <a:lnTo>
                  <a:pt x="726" y="740"/>
                </a:lnTo>
                <a:lnTo>
                  <a:pt x="736" y="743"/>
                </a:lnTo>
                <a:lnTo>
                  <a:pt x="745" y="746"/>
                </a:lnTo>
                <a:lnTo>
                  <a:pt x="755" y="751"/>
                </a:lnTo>
                <a:lnTo>
                  <a:pt x="763" y="755"/>
                </a:lnTo>
                <a:lnTo>
                  <a:pt x="771" y="761"/>
                </a:lnTo>
                <a:lnTo>
                  <a:pt x="779" y="767"/>
                </a:lnTo>
                <a:lnTo>
                  <a:pt x="785" y="774"/>
                </a:lnTo>
                <a:lnTo>
                  <a:pt x="785" y="774"/>
                </a:lnTo>
                <a:lnTo>
                  <a:pt x="793" y="783"/>
                </a:lnTo>
                <a:lnTo>
                  <a:pt x="800" y="792"/>
                </a:lnTo>
                <a:lnTo>
                  <a:pt x="807" y="802"/>
                </a:lnTo>
                <a:lnTo>
                  <a:pt x="812" y="813"/>
                </a:lnTo>
                <a:lnTo>
                  <a:pt x="816" y="825"/>
                </a:lnTo>
                <a:lnTo>
                  <a:pt x="820" y="836"/>
                </a:lnTo>
                <a:lnTo>
                  <a:pt x="821" y="849"/>
                </a:lnTo>
                <a:lnTo>
                  <a:pt x="822" y="861"/>
                </a:lnTo>
                <a:lnTo>
                  <a:pt x="822" y="861"/>
                </a:lnTo>
                <a:lnTo>
                  <a:pt x="821" y="874"/>
                </a:lnTo>
                <a:lnTo>
                  <a:pt x="820" y="886"/>
                </a:lnTo>
                <a:lnTo>
                  <a:pt x="816" y="898"/>
                </a:lnTo>
                <a:lnTo>
                  <a:pt x="812" y="909"/>
                </a:lnTo>
                <a:lnTo>
                  <a:pt x="807" y="921"/>
                </a:lnTo>
                <a:lnTo>
                  <a:pt x="800" y="931"/>
                </a:lnTo>
                <a:lnTo>
                  <a:pt x="793" y="940"/>
                </a:lnTo>
                <a:lnTo>
                  <a:pt x="785" y="949"/>
                </a:lnTo>
                <a:lnTo>
                  <a:pt x="785" y="949"/>
                </a:lnTo>
                <a:lnTo>
                  <a:pt x="777" y="957"/>
                </a:lnTo>
                <a:lnTo>
                  <a:pt x="767" y="964"/>
                </a:lnTo>
                <a:lnTo>
                  <a:pt x="757" y="971"/>
                </a:lnTo>
                <a:lnTo>
                  <a:pt x="747" y="975"/>
                </a:lnTo>
                <a:lnTo>
                  <a:pt x="735" y="980"/>
                </a:lnTo>
                <a:lnTo>
                  <a:pt x="724" y="983"/>
                </a:lnTo>
                <a:lnTo>
                  <a:pt x="711" y="985"/>
                </a:lnTo>
                <a:lnTo>
                  <a:pt x="699" y="986"/>
                </a:lnTo>
                <a:lnTo>
                  <a:pt x="699" y="986"/>
                </a:lnTo>
                <a:lnTo>
                  <a:pt x="686" y="985"/>
                </a:lnTo>
                <a:lnTo>
                  <a:pt x="674" y="983"/>
                </a:lnTo>
                <a:lnTo>
                  <a:pt x="662" y="980"/>
                </a:lnTo>
                <a:lnTo>
                  <a:pt x="651" y="975"/>
                </a:lnTo>
                <a:lnTo>
                  <a:pt x="640" y="971"/>
                </a:lnTo>
                <a:lnTo>
                  <a:pt x="630" y="964"/>
                </a:lnTo>
                <a:lnTo>
                  <a:pt x="620" y="957"/>
                </a:lnTo>
                <a:lnTo>
                  <a:pt x="612" y="949"/>
                </a:lnTo>
                <a:lnTo>
                  <a:pt x="612" y="949"/>
                </a:lnTo>
                <a:lnTo>
                  <a:pt x="605" y="941"/>
                </a:lnTo>
                <a:lnTo>
                  <a:pt x="598" y="933"/>
                </a:lnTo>
                <a:lnTo>
                  <a:pt x="593" y="925"/>
                </a:lnTo>
                <a:lnTo>
                  <a:pt x="588" y="915"/>
                </a:lnTo>
                <a:lnTo>
                  <a:pt x="583" y="906"/>
                </a:lnTo>
                <a:lnTo>
                  <a:pt x="580" y="896"/>
                </a:lnTo>
                <a:lnTo>
                  <a:pt x="578" y="885"/>
                </a:lnTo>
                <a:lnTo>
                  <a:pt x="577" y="875"/>
                </a:lnTo>
                <a:lnTo>
                  <a:pt x="505" y="930"/>
                </a:lnTo>
                <a:lnTo>
                  <a:pt x="505" y="930"/>
                </a:lnTo>
                <a:lnTo>
                  <a:pt x="500" y="933"/>
                </a:lnTo>
                <a:lnTo>
                  <a:pt x="496" y="936"/>
                </a:lnTo>
                <a:lnTo>
                  <a:pt x="491" y="936"/>
                </a:lnTo>
                <a:lnTo>
                  <a:pt x="486" y="934"/>
                </a:lnTo>
                <a:lnTo>
                  <a:pt x="482" y="932"/>
                </a:lnTo>
                <a:lnTo>
                  <a:pt x="478" y="929"/>
                </a:lnTo>
                <a:lnTo>
                  <a:pt x="476" y="923"/>
                </a:lnTo>
                <a:lnTo>
                  <a:pt x="475" y="915"/>
                </a:lnTo>
                <a:lnTo>
                  <a:pt x="475" y="881"/>
                </a:lnTo>
                <a:lnTo>
                  <a:pt x="475" y="881"/>
                </a:lnTo>
                <a:close/>
                <a:moveTo>
                  <a:pt x="502" y="410"/>
                </a:moveTo>
                <a:lnTo>
                  <a:pt x="502" y="410"/>
                </a:lnTo>
                <a:lnTo>
                  <a:pt x="483" y="415"/>
                </a:lnTo>
                <a:lnTo>
                  <a:pt x="466" y="422"/>
                </a:lnTo>
                <a:lnTo>
                  <a:pt x="448" y="431"/>
                </a:lnTo>
                <a:lnTo>
                  <a:pt x="430" y="442"/>
                </a:lnTo>
                <a:lnTo>
                  <a:pt x="415" y="452"/>
                </a:lnTo>
                <a:lnTo>
                  <a:pt x="400" y="464"/>
                </a:lnTo>
                <a:lnTo>
                  <a:pt x="384" y="479"/>
                </a:lnTo>
                <a:lnTo>
                  <a:pt x="370" y="494"/>
                </a:lnTo>
                <a:lnTo>
                  <a:pt x="370" y="494"/>
                </a:lnTo>
                <a:lnTo>
                  <a:pt x="356" y="510"/>
                </a:lnTo>
                <a:lnTo>
                  <a:pt x="344" y="527"/>
                </a:lnTo>
                <a:lnTo>
                  <a:pt x="332" y="545"/>
                </a:lnTo>
                <a:lnTo>
                  <a:pt x="322" y="565"/>
                </a:lnTo>
                <a:lnTo>
                  <a:pt x="313" y="585"/>
                </a:lnTo>
                <a:lnTo>
                  <a:pt x="305" y="606"/>
                </a:lnTo>
                <a:lnTo>
                  <a:pt x="298" y="628"/>
                </a:lnTo>
                <a:lnTo>
                  <a:pt x="294" y="650"/>
                </a:lnTo>
                <a:lnTo>
                  <a:pt x="331" y="659"/>
                </a:lnTo>
                <a:lnTo>
                  <a:pt x="331" y="659"/>
                </a:lnTo>
                <a:lnTo>
                  <a:pt x="337" y="662"/>
                </a:lnTo>
                <a:lnTo>
                  <a:pt x="341" y="665"/>
                </a:lnTo>
                <a:lnTo>
                  <a:pt x="344" y="670"/>
                </a:lnTo>
                <a:lnTo>
                  <a:pt x="346" y="674"/>
                </a:lnTo>
                <a:lnTo>
                  <a:pt x="345" y="679"/>
                </a:lnTo>
                <a:lnTo>
                  <a:pt x="344" y="685"/>
                </a:lnTo>
                <a:lnTo>
                  <a:pt x="341" y="689"/>
                </a:lnTo>
                <a:lnTo>
                  <a:pt x="338" y="693"/>
                </a:lnTo>
                <a:lnTo>
                  <a:pt x="282" y="739"/>
                </a:lnTo>
                <a:lnTo>
                  <a:pt x="282" y="739"/>
                </a:lnTo>
                <a:lnTo>
                  <a:pt x="291" y="742"/>
                </a:lnTo>
                <a:lnTo>
                  <a:pt x="300" y="744"/>
                </a:lnTo>
                <a:lnTo>
                  <a:pt x="308" y="747"/>
                </a:lnTo>
                <a:lnTo>
                  <a:pt x="317" y="752"/>
                </a:lnTo>
                <a:lnTo>
                  <a:pt x="325" y="756"/>
                </a:lnTo>
                <a:lnTo>
                  <a:pt x="333" y="761"/>
                </a:lnTo>
                <a:lnTo>
                  <a:pt x="340" y="767"/>
                </a:lnTo>
                <a:lnTo>
                  <a:pt x="347" y="774"/>
                </a:lnTo>
                <a:lnTo>
                  <a:pt x="347" y="774"/>
                </a:lnTo>
                <a:lnTo>
                  <a:pt x="354" y="780"/>
                </a:lnTo>
                <a:lnTo>
                  <a:pt x="360" y="788"/>
                </a:lnTo>
                <a:lnTo>
                  <a:pt x="365" y="796"/>
                </a:lnTo>
                <a:lnTo>
                  <a:pt x="370" y="805"/>
                </a:lnTo>
                <a:lnTo>
                  <a:pt x="375" y="815"/>
                </a:lnTo>
                <a:lnTo>
                  <a:pt x="378" y="824"/>
                </a:lnTo>
                <a:lnTo>
                  <a:pt x="380" y="834"/>
                </a:lnTo>
                <a:lnTo>
                  <a:pt x="381" y="844"/>
                </a:lnTo>
                <a:lnTo>
                  <a:pt x="475" y="844"/>
                </a:lnTo>
                <a:lnTo>
                  <a:pt x="475" y="808"/>
                </a:lnTo>
                <a:lnTo>
                  <a:pt x="475" y="808"/>
                </a:lnTo>
                <a:lnTo>
                  <a:pt x="475" y="801"/>
                </a:lnTo>
                <a:lnTo>
                  <a:pt x="477" y="796"/>
                </a:lnTo>
                <a:lnTo>
                  <a:pt x="481" y="793"/>
                </a:lnTo>
                <a:lnTo>
                  <a:pt x="485" y="791"/>
                </a:lnTo>
                <a:lnTo>
                  <a:pt x="490" y="790"/>
                </a:lnTo>
                <a:lnTo>
                  <a:pt x="496" y="790"/>
                </a:lnTo>
                <a:lnTo>
                  <a:pt x="500" y="792"/>
                </a:lnTo>
                <a:lnTo>
                  <a:pt x="505" y="794"/>
                </a:lnTo>
                <a:lnTo>
                  <a:pt x="577" y="850"/>
                </a:lnTo>
                <a:lnTo>
                  <a:pt x="577" y="850"/>
                </a:lnTo>
                <a:lnTo>
                  <a:pt x="578" y="839"/>
                </a:lnTo>
                <a:lnTo>
                  <a:pt x="580" y="828"/>
                </a:lnTo>
                <a:lnTo>
                  <a:pt x="583" y="818"/>
                </a:lnTo>
                <a:lnTo>
                  <a:pt x="588" y="808"/>
                </a:lnTo>
                <a:lnTo>
                  <a:pt x="593" y="799"/>
                </a:lnTo>
                <a:lnTo>
                  <a:pt x="598" y="790"/>
                </a:lnTo>
                <a:lnTo>
                  <a:pt x="604" y="782"/>
                </a:lnTo>
                <a:lnTo>
                  <a:pt x="612" y="774"/>
                </a:lnTo>
                <a:lnTo>
                  <a:pt x="612" y="774"/>
                </a:lnTo>
                <a:lnTo>
                  <a:pt x="619" y="767"/>
                </a:lnTo>
                <a:lnTo>
                  <a:pt x="627" y="761"/>
                </a:lnTo>
                <a:lnTo>
                  <a:pt x="635" y="755"/>
                </a:lnTo>
                <a:lnTo>
                  <a:pt x="643" y="751"/>
                </a:lnTo>
                <a:lnTo>
                  <a:pt x="652" y="746"/>
                </a:lnTo>
                <a:lnTo>
                  <a:pt x="661" y="743"/>
                </a:lnTo>
                <a:lnTo>
                  <a:pt x="670" y="740"/>
                </a:lnTo>
                <a:lnTo>
                  <a:pt x="680" y="738"/>
                </a:lnTo>
                <a:lnTo>
                  <a:pt x="680" y="616"/>
                </a:lnTo>
                <a:lnTo>
                  <a:pt x="644" y="616"/>
                </a:lnTo>
                <a:lnTo>
                  <a:pt x="644" y="616"/>
                </a:lnTo>
                <a:lnTo>
                  <a:pt x="638" y="615"/>
                </a:lnTo>
                <a:lnTo>
                  <a:pt x="632" y="613"/>
                </a:lnTo>
                <a:lnTo>
                  <a:pt x="629" y="609"/>
                </a:lnTo>
                <a:lnTo>
                  <a:pt x="627" y="605"/>
                </a:lnTo>
                <a:lnTo>
                  <a:pt x="627" y="599"/>
                </a:lnTo>
                <a:lnTo>
                  <a:pt x="627" y="593"/>
                </a:lnTo>
                <a:lnTo>
                  <a:pt x="628" y="589"/>
                </a:lnTo>
                <a:lnTo>
                  <a:pt x="631" y="584"/>
                </a:lnTo>
                <a:lnTo>
                  <a:pt x="686" y="513"/>
                </a:lnTo>
                <a:lnTo>
                  <a:pt x="686" y="513"/>
                </a:lnTo>
                <a:lnTo>
                  <a:pt x="688" y="511"/>
                </a:lnTo>
                <a:lnTo>
                  <a:pt x="530" y="511"/>
                </a:lnTo>
                <a:lnTo>
                  <a:pt x="530" y="511"/>
                </a:lnTo>
                <a:lnTo>
                  <a:pt x="524" y="510"/>
                </a:lnTo>
                <a:lnTo>
                  <a:pt x="518" y="509"/>
                </a:lnTo>
                <a:lnTo>
                  <a:pt x="514" y="507"/>
                </a:lnTo>
                <a:lnTo>
                  <a:pt x="510" y="503"/>
                </a:lnTo>
                <a:lnTo>
                  <a:pt x="507" y="500"/>
                </a:lnTo>
                <a:lnTo>
                  <a:pt x="505" y="495"/>
                </a:lnTo>
                <a:lnTo>
                  <a:pt x="502" y="489"/>
                </a:lnTo>
                <a:lnTo>
                  <a:pt x="502" y="484"/>
                </a:lnTo>
                <a:lnTo>
                  <a:pt x="502" y="410"/>
                </a:lnTo>
                <a:lnTo>
                  <a:pt x="502" y="410"/>
                </a:lnTo>
                <a:close/>
                <a:moveTo>
                  <a:pt x="767" y="319"/>
                </a:moveTo>
                <a:lnTo>
                  <a:pt x="557" y="319"/>
                </a:lnTo>
                <a:lnTo>
                  <a:pt x="557" y="456"/>
                </a:lnTo>
                <a:lnTo>
                  <a:pt x="767" y="456"/>
                </a:lnTo>
                <a:lnTo>
                  <a:pt x="767" y="319"/>
                </a:lnTo>
                <a:lnTo>
                  <a:pt x="767" y="319"/>
                </a:lnTo>
                <a:close/>
                <a:moveTo>
                  <a:pt x="748" y="812"/>
                </a:moveTo>
                <a:lnTo>
                  <a:pt x="748" y="812"/>
                </a:lnTo>
                <a:lnTo>
                  <a:pt x="737" y="804"/>
                </a:lnTo>
                <a:lnTo>
                  <a:pt x="725" y="798"/>
                </a:lnTo>
                <a:lnTo>
                  <a:pt x="719" y="795"/>
                </a:lnTo>
                <a:lnTo>
                  <a:pt x="712" y="793"/>
                </a:lnTo>
                <a:lnTo>
                  <a:pt x="706" y="792"/>
                </a:lnTo>
                <a:lnTo>
                  <a:pt x="699" y="792"/>
                </a:lnTo>
                <a:lnTo>
                  <a:pt x="699" y="792"/>
                </a:lnTo>
                <a:lnTo>
                  <a:pt x="692" y="792"/>
                </a:lnTo>
                <a:lnTo>
                  <a:pt x="685" y="793"/>
                </a:lnTo>
                <a:lnTo>
                  <a:pt x="678" y="795"/>
                </a:lnTo>
                <a:lnTo>
                  <a:pt x="671" y="798"/>
                </a:lnTo>
                <a:lnTo>
                  <a:pt x="660" y="804"/>
                </a:lnTo>
                <a:lnTo>
                  <a:pt x="650" y="812"/>
                </a:lnTo>
                <a:lnTo>
                  <a:pt x="650" y="812"/>
                </a:lnTo>
                <a:lnTo>
                  <a:pt x="642" y="823"/>
                </a:lnTo>
                <a:lnTo>
                  <a:pt x="635" y="834"/>
                </a:lnTo>
                <a:lnTo>
                  <a:pt x="631" y="848"/>
                </a:lnTo>
                <a:lnTo>
                  <a:pt x="630" y="855"/>
                </a:lnTo>
                <a:lnTo>
                  <a:pt x="630" y="861"/>
                </a:lnTo>
                <a:lnTo>
                  <a:pt x="630" y="861"/>
                </a:lnTo>
                <a:lnTo>
                  <a:pt x="630" y="868"/>
                </a:lnTo>
                <a:lnTo>
                  <a:pt x="631" y="875"/>
                </a:lnTo>
                <a:lnTo>
                  <a:pt x="635" y="889"/>
                </a:lnTo>
                <a:lnTo>
                  <a:pt x="642" y="900"/>
                </a:lnTo>
                <a:lnTo>
                  <a:pt x="650" y="910"/>
                </a:lnTo>
                <a:lnTo>
                  <a:pt x="650" y="910"/>
                </a:lnTo>
                <a:lnTo>
                  <a:pt x="660" y="920"/>
                </a:lnTo>
                <a:lnTo>
                  <a:pt x="671" y="925"/>
                </a:lnTo>
                <a:lnTo>
                  <a:pt x="685" y="930"/>
                </a:lnTo>
                <a:lnTo>
                  <a:pt x="692" y="931"/>
                </a:lnTo>
                <a:lnTo>
                  <a:pt x="699" y="931"/>
                </a:lnTo>
                <a:lnTo>
                  <a:pt x="699" y="931"/>
                </a:lnTo>
                <a:lnTo>
                  <a:pt x="706" y="931"/>
                </a:lnTo>
                <a:lnTo>
                  <a:pt x="712" y="930"/>
                </a:lnTo>
                <a:lnTo>
                  <a:pt x="725" y="925"/>
                </a:lnTo>
                <a:lnTo>
                  <a:pt x="737" y="920"/>
                </a:lnTo>
                <a:lnTo>
                  <a:pt x="748" y="910"/>
                </a:lnTo>
                <a:lnTo>
                  <a:pt x="748" y="910"/>
                </a:lnTo>
                <a:lnTo>
                  <a:pt x="756" y="900"/>
                </a:lnTo>
                <a:lnTo>
                  <a:pt x="761" y="889"/>
                </a:lnTo>
                <a:lnTo>
                  <a:pt x="766" y="875"/>
                </a:lnTo>
                <a:lnTo>
                  <a:pt x="767" y="868"/>
                </a:lnTo>
                <a:lnTo>
                  <a:pt x="767" y="861"/>
                </a:lnTo>
                <a:lnTo>
                  <a:pt x="767" y="861"/>
                </a:lnTo>
                <a:lnTo>
                  <a:pt x="767" y="855"/>
                </a:lnTo>
                <a:lnTo>
                  <a:pt x="766" y="848"/>
                </a:lnTo>
                <a:lnTo>
                  <a:pt x="761" y="834"/>
                </a:lnTo>
                <a:lnTo>
                  <a:pt x="756" y="823"/>
                </a:lnTo>
                <a:lnTo>
                  <a:pt x="748" y="812"/>
                </a:lnTo>
                <a:lnTo>
                  <a:pt x="748" y="812"/>
                </a:lnTo>
                <a:close/>
                <a:moveTo>
                  <a:pt x="308" y="812"/>
                </a:moveTo>
                <a:lnTo>
                  <a:pt x="308" y="812"/>
                </a:lnTo>
                <a:lnTo>
                  <a:pt x="298" y="804"/>
                </a:lnTo>
                <a:lnTo>
                  <a:pt x="287" y="798"/>
                </a:lnTo>
                <a:lnTo>
                  <a:pt x="281" y="795"/>
                </a:lnTo>
                <a:lnTo>
                  <a:pt x="274" y="793"/>
                </a:lnTo>
                <a:lnTo>
                  <a:pt x="267" y="792"/>
                </a:lnTo>
                <a:lnTo>
                  <a:pt x="260" y="792"/>
                </a:lnTo>
                <a:lnTo>
                  <a:pt x="260" y="792"/>
                </a:lnTo>
                <a:lnTo>
                  <a:pt x="252" y="792"/>
                </a:lnTo>
                <a:lnTo>
                  <a:pt x="246" y="793"/>
                </a:lnTo>
                <a:lnTo>
                  <a:pt x="240" y="795"/>
                </a:lnTo>
                <a:lnTo>
                  <a:pt x="233" y="798"/>
                </a:lnTo>
                <a:lnTo>
                  <a:pt x="222" y="804"/>
                </a:lnTo>
                <a:lnTo>
                  <a:pt x="211" y="812"/>
                </a:lnTo>
                <a:lnTo>
                  <a:pt x="211" y="812"/>
                </a:lnTo>
                <a:lnTo>
                  <a:pt x="203" y="823"/>
                </a:lnTo>
                <a:lnTo>
                  <a:pt x="197" y="834"/>
                </a:lnTo>
                <a:lnTo>
                  <a:pt x="193" y="848"/>
                </a:lnTo>
                <a:lnTo>
                  <a:pt x="192" y="855"/>
                </a:lnTo>
                <a:lnTo>
                  <a:pt x="191" y="861"/>
                </a:lnTo>
                <a:lnTo>
                  <a:pt x="191" y="861"/>
                </a:lnTo>
                <a:lnTo>
                  <a:pt x="192" y="868"/>
                </a:lnTo>
                <a:lnTo>
                  <a:pt x="193" y="875"/>
                </a:lnTo>
                <a:lnTo>
                  <a:pt x="197" y="889"/>
                </a:lnTo>
                <a:lnTo>
                  <a:pt x="203" y="900"/>
                </a:lnTo>
                <a:lnTo>
                  <a:pt x="211" y="910"/>
                </a:lnTo>
                <a:lnTo>
                  <a:pt x="211" y="910"/>
                </a:lnTo>
                <a:lnTo>
                  <a:pt x="222" y="920"/>
                </a:lnTo>
                <a:lnTo>
                  <a:pt x="233" y="925"/>
                </a:lnTo>
                <a:lnTo>
                  <a:pt x="246" y="930"/>
                </a:lnTo>
                <a:lnTo>
                  <a:pt x="252" y="931"/>
                </a:lnTo>
                <a:lnTo>
                  <a:pt x="260" y="931"/>
                </a:lnTo>
                <a:lnTo>
                  <a:pt x="260" y="931"/>
                </a:lnTo>
                <a:lnTo>
                  <a:pt x="267" y="931"/>
                </a:lnTo>
                <a:lnTo>
                  <a:pt x="274" y="930"/>
                </a:lnTo>
                <a:lnTo>
                  <a:pt x="287" y="925"/>
                </a:lnTo>
                <a:lnTo>
                  <a:pt x="298" y="920"/>
                </a:lnTo>
                <a:lnTo>
                  <a:pt x="308" y="910"/>
                </a:lnTo>
                <a:lnTo>
                  <a:pt x="308" y="910"/>
                </a:lnTo>
                <a:lnTo>
                  <a:pt x="317" y="900"/>
                </a:lnTo>
                <a:lnTo>
                  <a:pt x="323" y="889"/>
                </a:lnTo>
                <a:lnTo>
                  <a:pt x="328" y="875"/>
                </a:lnTo>
                <a:lnTo>
                  <a:pt x="329" y="868"/>
                </a:lnTo>
                <a:lnTo>
                  <a:pt x="329" y="861"/>
                </a:lnTo>
                <a:lnTo>
                  <a:pt x="329" y="861"/>
                </a:lnTo>
                <a:lnTo>
                  <a:pt x="329" y="855"/>
                </a:lnTo>
                <a:lnTo>
                  <a:pt x="328" y="848"/>
                </a:lnTo>
                <a:lnTo>
                  <a:pt x="323" y="834"/>
                </a:lnTo>
                <a:lnTo>
                  <a:pt x="317" y="823"/>
                </a:lnTo>
                <a:lnTo>
                  <a:pt x="308" y="812"/>
                </a:lnTo>
                <a:lnTo>
                  <a:pt x="308" y="812"/>
                </a:lnTo>
                <a:close/>
              </a:path>
            </a:pathLst>
          </a:custGeom>
          <a:solidFill>
            <a:schemeClr val="bg1"/>
          </a:solidFill>
          <a:ln>
            <a:noFill/>
          </a:ln>
        </p:spPr>
        <p:txBody>
          <a:bodyPr vert="horz" wrap="square" lIns="91440" tIns="45720" rIns="91440" bIns="45720" numCol="1" anchor="t" anchorCtr="0" compatLnSpc="1"/>
          <a:lstStyle/>
          <a:p>
            <a:endParaRPr lang="ko-KR" altLang="en-US" sz="1600"/>
          </a:p>
        </p:txBody>
      </p:sp>
      <p:sp>
        <p:nvSpPr>
          <p:cNvPr id="27" name="Freeform 448"/>
          <p:cNvSpPr>
            <a:spLocks noEditPoints="1"/>
          </p:cNvSpPr>
          <p:nvPr/>
        </p:nvSpPr>
        <p:spPr bwMode="auto">
          <a:xfrm>
            <a:off x="2137516" y="2052787"/>
            <a:ext cx="402901" cy="374947"/>
          </a:xfrm>
          <a:custGeom>
            <a:avLst/>
            <a:gdLst>
              <a:gd name="T0" fmla="*/ 183 w 195"/>
              <a:gd name="T1" fmla="*/ 0 h 183"/>
              <a:gd name="T2" fmla="*/ 11 w 195"/>
              <a:gd name="T3" fmla="*/ 0 h 183"/>
              <a:gd name="T4" fmla="*/ 0 w 195"/>
              <a:gd name="T5" fmla="*/ 12 h 183"/>
              <a:gd name="T6" fmla="*/ 0 w 195"/>
              <a:gd name="T7" fmla="*/ 138 h 183"/>
              <a:gd name="T8" fmla="*/ 11 w 195"/>
              <a:gd name="T9" fmla="*/ 150 h 183"/>
              <a:gd name="T10" fmla="*/ 89 w 195"/>
              <a:gd name="T11" fmla="*/ 150 h 183"/>
              <a:gd name="T12" fmla="*/ 89 w 195"/>
              <a:gd name="T13" fmla="*/ 168 h 183"/>
              <a:gd name="T14" fmla="*/ 38 w 195"/>
              <a:gd name="T15" fmla="*/ 168 h 183"/>
              <a:gd name="T16" fmla="*/ 34 w 195"/>
              <a:gd name="T17" fmla="*/ 171 h 183"/>
              <a:gd name="T18" fmla="*/ 26 w 195"/>
              <a:gd name="T19" fmla="*/ 180 h 183"/>
              <a:gd name="T20" fmla="*/ 29 w 195"/>
              <a:gd name="T21" fmla="*/ 183 h 183"/>
              <a:gd name="T22" fmla="*/ 167 w 195"/>
              <a:gd name="T23" fmla="*/ 183 h 183"/>
              <a:gd name="T24" fmla="*/ 170 w 195"/>
              <a:gd name="T25" fmla="*/ 180 h 183"/>
              <a:gd name="T26" fmla="*/ 161 w 195"/>
              <a:gd name="T27" fmla="*/ 171 h 183"/>
              <a:gd name="T28" fmla="*/ 157 w 195"/>
              <a:gd name="T29" fmla="*/ 168 h 183"/>
              <a:gd name="T30" fmla="*/ 107 w 195"/>
              <a:gd name="T31" fmla="*/ 168 h 183"/>
              <a:gd name="T32" fmla="*/ 107 w 195"/>
              <a:gd name="T33" fmla="*/ 150 h 183"/>
              <a:gd name="T34" fmla="*/ 183 w 195"/>
              <a:gd name="T35" fmla="*/ 150 h 183"/>
              <a:gd name="T36" fmla="*/ 195 w 195"/>
              <a:gd name="T37" fmla="*/ 138 h 183"/>
              <a:gd name="T38" fmla="*/ 195 w 195"/>
              <a:gd name="T39" fmla="*/ 12 h 183"/>
              <a:gd name="T40" fmla="*/ 183 w 195"/>
              <a:gd name="T41" fmla="*/ 0 h 183"/>
              <a:gd name="T42" fmla="*/ 182 w 195"/>
              <a:gd name="T43" fmla="*/ 127 h 183"/>
              <a:gd name="T44" fmla="*/ 175 w 195"/>
              <a:gd name="T45" fmla="*/ 135 h 183"/>
              <a:gd name="T46" fmla="*/ 135 w 195"/>
              <a:gd name="T47" fmla="*/ 135 h 183"/>
              <a:gd name="T48" fmla="*/ 132 w 195"/>
              <a:gd name="T49" fmla="*/ 134 h 183"/>
              <a:gd name="T50" fmla="*/ 68 w 195"/>
              <a:gd name="T51" fmla="*/ 134 h 183"/>
              <a:gd name="T52" fmla="*/ 64 w 195"/>
              <a:gd name="T53" fmla="*/ 135 h 183"/>
              <a:gd name="T54" fmla="*/ 20 w 195"/>
              <a:gd name="T55" fmla="*/ 135 h 183"/>
              <a:gd name="T56" fmla="*/ 13 w 195"/>
              <a:gd name="T57" fmla="*/ 127 h 183"/>
              <a:gd name="T58" fmla="*/ 13 w 195"/>
              <a:gd name="T59" fmla="*/ 21 h 183"/>
              <a:gd name="T60" fmla="*/ 20 w 195"/>
              <a:gd name="T61" fmla="*/ 14 h 183"/>
              <a:gd name="T62" fmla="*/ 175 w 195"/>
              <a:gd name="T63" fmla="*/ 14 h 183"/>
              <a:gd name="T64" fmla="*/ 182 w 195"/>
              <a:gd name="T65" fmla="*/ 21 h 183"/>
              <a:gd name="T66" fmla="*/ 182 w 195"/>
              <a:gd name="T67" fmla="*/ 12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5" h="183">
                <a:moveTo>
                  <a:pt x="183" y="0"/>
                </a:moveTo>
                <a:cubicBezTo>
                  <a:pt x="11" y="0"/>
                  <a:pt x="11" y="0"/>
                  <a:pt x="11" y="0"/>
                </a:cubicBezTo>
                <a:cubicBezTo>
                  <a:pt x="5" y="0"/>
                  <a:pt x="0" y="5"/>
                  <a:pt x="0" y="12"/>
                </a:cubicBezTo>
                <a:cubicBezTo>
                  <a:pt x="0" y="138"/>
                  <a:pt x="0" y="138"/>
                  <a:pt x="0" y="138"/>
                </a:cubicBezTo>
                <a:cubicBezTo>
                  <a:pt x="0" y="144"/>
                  <a:pt x="5" y="150"/>
                  <a:pt x="11" y="150"/>
                </a:cubicBezTo>
                <a:cubicBezTo>
                  <a:pt x="89" y="150"/>
                  <a:pt x="89" y="150"/>
                  <a:pt x="89" y="150"/>
                </a:cubicBezTo>
                <a:cubicBezTo>
                  <a:pt x="89" y="168"/>
                  <a:pt x="89" y="168"/>
                  <a:pt x="89" y="168"/>
                </a:cubicBezTo>
                <a:cubicBezTo>
                  <a:pt x="38" y="168"/>
                  <a:pt x="38" y="168"/>
                  <a:pt x="38" y="168"/>
                </a:cubicBezTo>
                <a:cubicBezTo>
                  <a:pt x="37" y="168"/>
                  <a:pt x="34" y="169"/>
                  <a:pt x="34" y="171"/>
                </a:cubicBezTo>
                <a:cubicBezTo>
                  <a:pt x="26" y="180"/>
                  <a:pt x="26" y="180"/>
                  <a:pt x="26" y="180"/>
                </a:cubicBezTo>
                <a:cubicBezTo>
                  <a:pt x="26" y="181"/>
                  <a:pt x="28" y="183"/>
                  <a:pt x="29" y="183"/>
                </a:cubicBezTo>
                <a:cubicBezTo>
                  <a:pt x="167" y="183"/>
                  <a:pt x="167" y="183"/>
                  <a:pt x="167" y="183"/>
                </a:cubicBezTo>
                <a:cubicBezTo>
                  <a:pt x="169" y="183"/>
                  <a:pt x="170" y="181"/>
                  <a:pt x="170" y="180"/>
                </a:cubicBezTo>
                <a:cubicBezTo>
                  <a:pt x="161" y="171"/>
                  <a:pt x="161" y="171"/>
                  <a:pt x="161" y="171"/>
                </a:cubicBezTo>
                <a:cubicBezTo>
                  <a:pt x="161" y="169"/>
                  <a:pt x="158" y="168"/>
                  <a:pt x="157" y="168"/>
                </a:cubicBezTo>
                <a:cubicBezTo>
                  <a:pt x="107" y="168"/>
                  <a:pt x="107" y="168"/>
                  <a:pt x="107" y="168"/>
                </a:cubicBezTo>
                <a:cubicBezTo>
                  <a:pt x="107" y="150"/>
                  <a:pt x="107" y="150"/>
                  <a:pt x="107" y="150"/>
                </a:cubicBezTo>
                <a:cubicBezTo>
                  <a:pt x="183" y="150"/>
                  <a:pt x="183" y="150"/>
                  <a:pt x="183" y="150"/>
                </a:cubicBezTo>
                <a:cubicBezTo>
                  <a:pt x="190" y="150"/>
                  <a:pt x="195" y="144"/>
                  <a:pt x="195" y="138"/>
                </a:cubicBezTo>
                <a:cubicBezTo>
                  <a:pt x="195" y="12"/>
                  <a:pt x="195" y="12"/>
                  <a:pt x="195" y="12"/>
                </a:cubicBezTo>
                <a:cubicBezTo>
                  <a:pt x="195" y="5"/>
                  <a:pt x="190" y="0"/>
                  <a:pt x="183" y="0"/>
                </a:cubicBezTo>
                <a:close/>
                <a:moveTo>
                  <a:pt x="182" y="127"/>
                </a:moveTo>
                <a:cubicBezTo>
                  <a:pt x="182" y="131"/>
                  <a:pt x="179" y="135"/>
                  <a:pt x="175" y="135"/>
                </a:cubicBezTo>
                <a:cubicBezTo>
                  <a:pt x="135" y="135"/>
                  <a:pt x="135" y="135"/>
                  <a:pt x="135" y="135"/>
                </a:cubicBezTo>
                <a:cubicBezTo>
                  <a:pt x="134" y="134"/>
                  <a:pt x="133" y="134"/>
                  <a:pt x="132" y="134"/>
                </a:cubicBezTo>
                <a:cubicBezTo>
                  <a:pt x="68" y="134"/>
                  <a:pt x="68" y="134"/>
                  <a:pt x="68" y="134"/>
                </a:cubicBezTo>
                <a:cubicBezTo>
                  <a:pt x="67" y="134"/>
                  <a:pt x="65" y="134"/>
                  <a:pt x="64" y="135"/>
                </a:cubicBezTo>
                <a:cubicBezTo>
                  <a:pt x="20" y="135"/>
                  <a:pt x="20" y="135"/>
                  <a:pt x="20" y="135"/>
                </a:cubicBezTo>
                <a:cubicBezTo>
                  <a:pt x="16" y="135"/>
                  <a:pt x="13" y="131"/>
                  <a:pt x="13" y="127"/>
                </a:cubicBezTo>
                <a:cubicBezTo>
                  <a:pt x="13" y="21"/>
                  <a:pt x="13" y="21"/>
                  <a:pt x="13" y="21"/>
                </a:cubicBezTo>
                <a:cubicBezTo>
                  <a:pt x="13" y="17"/>
                  <a:pt x="16" y="14"/>
                  <a:pt x="20" y="14"/>
                </a:cubicBezTo>
                <a:cubicBezTo>
                  <a:pt x="175" y="14"/>
                  <a:pt x="175" y="14"/>
                  <a:pt x="175" y="14"/>
                </a:cubicBezTo>
                <a:cubicBezTo>
                  <a:pt x="179" y="14"/>
                  <a:pt x="182" y="17"/>
                  <a:pt x="182" y="21"/>
                </a:cubicBezTo>
                <a:cubicBezTo>
                  <a:pt x="182" y="127"/>
                  <a:pt x="182" y="127"/>
                  <a:pt x="182" y="1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44"/>
          <p:cNvSpPr>
            <a:spLocks noEditPoints="1"/>
          </p:cNvSpPr>
          <p:nvPr/>
        </p:nvSpPr>
        <p:spPr bwMode="auto">
          <a:xfrm rot="2728155">
            <a:off x="3527199" y="2010864"/>
            <a:ext cx="533339" cy="468000"/>
          </a:xfrm>
          <a:custGeom>
            <a:avLst/>
            <a:gdLst>
              <a:gd name="T0" fmla="*/ 57 w 199"/>
              <a:gd name="T1" fmla="*/ 3 h 184"/>
              <a:gd name="T2" fmla="*/ 26 w 199"/>
              <a:gd name="T3" fmla="*/ 38 h 184"/>
              <a:gd name="T4" fmla="*/ 1 w 199"/>
              <a:gd name="T5" fmla="*/ 78 h 184"/>
              <a:gd name="T6" fmla="*/ 2 w 199"/>
              <a:gd name="T7" fmla="*/ 84 h 184"/>
              <a:gd name="T8" fmla="*/ 49 w 199"/>
              <a:gd name="T9" fmla="*/ 119 h 184"/>
              <a:gd name="T10" fmla="*/ 72 w 199"/>
              <a:gd name="T11" fmla="*/ 136 h 184"/>
              <a:gd name="T12" fmla="*/ 135 w 199"/>
              <a:gd name="T13" fmla="*/ 183 h 184"/>
              <a:gd name="T14" fmla="*/ 141 w 199"/>
              <a:gd name="T15" fmla="*/ 182 h 184"/>
              <a:gd name="T16" fmla="*/ 173 w 199"/>
              <a:gd name="T17" fmla="*/ 147 h 184"/>
              <a:gd name="T18" fmla="*/ 197 w 199"/>
              <a:gd name="T19" fmla="*/ 107 h 184"/>
              <a:gd name="T20" fmla="*/ 196 w 199"/>
              <a:gd name="T21" fmla="*/ 100 h 184"/>
              <a:gd name="T22" fmla="*/ 63 w 199"/>
              <a:gd name="T23" fmla="*/ 2 h 184"/>
              <a:gd name="T24" fmla="*/ 57 w 199"/>
              <a:gd name="T25" fmla="*/ 3 h 184"/>
              <a:gd name="T26" fmla="*/ 23 w 199"/>
              <a:gd name="T27" fmla="*/ 54 h 184"/>
              <a:gd name="T28" fmla="*/ 41 w 199"/>
              <a:gd name="T29" fmla="*/ 31 h 184"/>
              <a:gd name="T30" fmla="*/ 43 w 199"/>
              <a:gd name="T31" fmla="*/ 32 h 184"/>
              <a:gd name="T32" fmla="*/ 25 w 199"/>
              <a:gd name="T33" fmla="*/ 55 h 184"/>
              <a:gd name="T34" fmla="*/ 23 w 199"/>
              <a:gd name="T35" fmla="*/ 54 h 184"/>
              <a:gd name="T36" fmla="*/ 16 w 199"/>
              <a:gd name="T37" fmla="*/ 82 h 184"/>
              <a:gd name="T38" fmla="*/ 15 w 199"/>
              <a:gd name="T39" fmla="*/ 76 h 184"/>
              <a:gd name="T40" fmla="*/ 60 w 199"/>
              <a:gd name="T41" fmla="*/ 16 h 184"/>
              <a:gd name="T42" fmla="*/ 65 w 199"/>
              <a:gd name="T43" fmla="*/ 15 h 184"/>
              <a:gd name="T44" fmla="*/ 166 w 199"/>
              <a:gd name="T45" fmla="*/ 90 h 184"/>
              <a:gd name="T46" fmla="*/ 167 w 199"/>
              <a:gd name="T47" fmla="*/ 95 h 184"/>
              <a:gd name="T48" fmla="*/ 122 w 199"/>
              <a:gd name="T49" fmla="*/ 156 h 184"/>
              <a:gd name="T50" fmla="*/ 117 w 199"/>
              <a:gd name="T51" fmla="*/ 157 h 184"/>
              <a:gd name="T52" fmla="*/ 16 w 199"/>
              <a:gd name="T53" fmla="*/ 82 h 184"/>
              <a:gd name="T54" fmla="*/ 148 w 199"/>
              <a:gd name="T55" fmla="*/ 143 h 184"/>
              <a:gd name="T56" fmla="*/ 131 w 199"/>
              <a:gd name="T57" fmla="*/ 165 h 184"/>
              <a:gd name="T58" fmla="*/ 129 w 199"/>
              <a:gd name="T59" fmla="*/ 165 h 184"/>
              <a:gd name="T60" fmla="*/ 128 w 199"/>
              <a:gd name="T61" fmla="*/ 162 h 184"/>
              <a:gd name="T62" fmla="*/ 144 w 199"/>
              <a:gd name="T63" fmla="*/ 141 h 184"/>
              <a:gd name="T64" fmla="*/ 147 w 199"/>
              <a:gd name="T65" fmla="*/ 140 h 184"/>
              <a:gd name="T66" fmla="*/ 148 w 199"/>
              <a:gd name="T67" fmla="*/ 143 h 184"/>
              <a:gd name="T68" fmla="*/ 161 w 199"/>
              <a:gd name="T69" fmla="*/ 137 h 184"/>
              <a:gd name="T70" fmla="*/ 150 w 199"/>
              <a:gd name="T71" fmla="*/ 139 h 184"/>
              <a:gd name="T72" fmla="*/ 148 w 199"/>
              <a:gd name="T73" fmla="*/ 127 h 184"/>
              <a:gd name="T74" fmla="*/ 159 w 199"/>
              <a:gd name="T75" fmla="*/ 126 h 184"/>
              <a:gd name="T76" fmla="*/ 161 w 199"/>
              <a:gd name="T77" fmla="*/ 137 h 184"/>
              <a:gd name="T78" fmla="*/ 179 w 199"/>
              <a:gd name="T79" fmla="*/ 101 h 184"/>
              <a:gd name="T80" fmla="*/ 163 w 199"/>
              <a:gd name="T81" fmla="*/ 123 h 184"/>
              <a:gd name="T82" fmla="*/ 160 w 199"/>
              <a:gd name="T83" fmla="*/ 123 h 184"/>
              <a:gd name="T84" fmla="*/ 159 w 199"/>
              <a:gd name="T85" fmla="*/ 121 h 184"/>
              <a:gd name="T86" fmla="*/ 175 w 199"/>
              <a:gd name="T87" fmla="*/ 99 h 184"/>
              <a:gd name="T88" fmla="*/ 178 w 199"/>
              <a:gd name="T89" fmla="*/ 99 h 184"/>
              <a:gd name="T90" fmla="*/ 179 w 199"/>
              <a:gd name="T91" fmla="*/ 10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184">
                <a:moveTo>
                  <a:pt x="57" y="3"/>
                </a:moveTo>
                <a:cubicBezTo>
                  <a:pt x="57" y="3"/>
                  <a:pt x="39" y="21"/>
                  <a:pt x="26" y="38"/>
                </a:cubicBezTo>
                <a:cubicBezTo>
                  <a:pt x="14" y="55"/>
                  <a:pt x="2" y="76"/>
                  <a:pt x="1" y="78"/>
                </a:cubicBezTo>
                <a:cubicBezTo>
                  <a:pt x="0" y="80"/>
                  <a:pt x="0" y="82"/>
                  <a:pt x="2" y="84"/>
                </a:cubicBezTo>
                <a:cubicBezTo>
                  <a:pt x="49" y="119"/>
                  <a:pt x="49" y="119"/>
                  <a:pt x="49" y="119"/>
                </a:cubicBezTo>
                <a:cubicBezTo>
                  <a:pt x="72" y="136"/>
                  <a:pt x="72" y="136"/>
                  <a:pt x="72" y="136"/>
                </a:cubicBezTo>
                <a:cubicBezTo>
                  <a:pt x="135" y="183"/>
                  <a:pt x="135" y="183"/>
                  <a:pt x="135" y="183"/>
                </a:cubicBezTo>
                <a:cubicBezTo>
                  <a:pt x="137" y="184"/>
                  <a:pt x="140" y="184"/>
                  <a:pt x="141" y="182"/>
                </a:cubicBezTo>
                <a:cubicBezTo>
                  <a:pt x="141" y="182"/>
                  <a:pt x="160" y="165"/>
                  <a:pt x="173" y="147"/>
                </a:cubicBezTo>
                <a:cubicBezTo>
                  <a:pt x="186" y="130"/>
                  <a:pt x="197" y="107"/>
                  <a:pt x="197" y="107"/>
                </a:cubicBezTo>
                <a:cubicBezTo>
                  <a:pt x="199" y="105"/>
                  <a:pt x="198" y="102"/>
                  <a:pt x="196" y="100"/>
                </a:cubicBezTo>
                <a:cubicBezTo>
                  <a:pt x="63" y="2"/>
                  <a:pt x="63" y="2"/>
                  <a:pt x="63" y="2"/>
                </a:cubicBezTo>
                <a:cubicBezTo>
                  <a:pt x="61" y="0"/>
                  <a:pt x="58" y="1"/>
                  <a:pt x="57" y="3"/>
                </a:cubicBezTo>
                <a:close/>
                <a:moveTo>
                  <a:pt x="23" y="54"/>
                </a:moveTo>
                <a:cubicBezTo>
                  <a:pt x="41" y="31"/>
                  <a:pt x="41" y="31"/>
                  <a:pt x="41" y="31"/>
                </a:cubicBezTo>
                <a:cubicBezTo>
                  <a:pt x="43" y="32"/>
                  <a:pt x="43" y="32"/>
                  <a:pt x="43" y="32"/>
                </a:cubicBezTo>
                <a:cubicBezTo>
                  <a:pt x="25" y="55"/>
                  <a:pt x="25" y="55"/>
                  <a:pt x="25" y="55"/>
                </a:cubicBezTo>
                <a:lnTo>
                  <a:pt x="23" y="54"/>
                </a:lnTo>
                <a:close/>
                <a:moveTo>
                  <a:pt x="16" y="82"/>
                </a:moveTo>
                <a:cubicBezTo>
                  <a:pt x="14" y="80"/>
                  <a:pt x="14" y="78"/>
                  <a:pt x="15" y="76"/>
                </a:cubicBezTo>
                <a:cubicBezTo>
                  <a:pt x="60" y="16"/>
                  <a:pt x="60" y="16"/>
                  <a:pt x="60" y="16"/>
                </a:cubicBezTo>
                <a:cubicBezTo>
                  <a:pt x="61" y="14"/>
                  <a:pt x="64" y="14"/>
                  <a:pt x="65" y="15"/>
                </a:cubicBezTo>
                <a:cubicBezTo>
                  <a:pt x="166" y="90"/>
                  <a:pt x="166" y="90"/>
                  <a:pt x="166" y="90"/>
                </a:cubicBezTo>
                <a:cubicBezTo>
                  <a:pt x="168" y="91"/>
                  <a:pt x="169" y="94"/>
                  <a:pt x="167" y="95"/>
                </a:cubicBezTo>
                <a:cubicBezTo>
                  <a:pt x="122" y="156"/>
                  <a:pt x="122" y="156"/>
                  <a:pt x="122" y="156"/>
                </a:cubicBezTo>
                <a:cubicBezTo>
                  <a:pt x="121" y="158"/>
                  <a:pt x="119" y="158"/>
                  <a:pt x="117" y="157"/>
                </a:cubicBezTo>
                <a:lnTo>
                  <a:pt x="16" y="82"/>
                </a:lnTo>
                <a:close/>
                <a:moveTo>
                  <a:pt x="148" y="143"/>
                </a:moveTo>
                <a:cubicBezTo>
                  <a:pt x="131" y="165"/>
                  <a:pt x="131" y="165"/>
                  <a:pt x="131" y="165"/>
                </a:cubicBezTo>
                <a:cubicBezTo>
                  <a:pt x="131" y="166"/>
                  <a:pt x="130" y="166"/>
                  <a:pt x="129" y="165"/>
                </a:cubicBezTo>
                <a:cubicBezTo>
                  <a:pt x="128" y="165"/>
                  <a:pt x="128" y="163"/>
                  <a:pt x="128" y="162"/>
                </a:cubicBezTo>
                <a:cubicBezTo>
                  <a:pt x="144" y="141"/>
                  <a:pt x="144" y="141"/>
                  <a:pt x="144" y="141"/>
                </a:cubicBezTo>
                <a:cubicBezTo>
                  <a:pt x="145" y="140"/>
                  <a:pt x="146" y="140"/>
                  <a:pt x="147" y="140"/>
                </a:cubicBezTo>
                <a:cubicBezTo>
                  <a:pt x="148" y="141"/>
                  <a:pt x="148" y="142"/>
                  <a:pt x="148" y="143"/>
                </a:cubicBezTo>
                <a:close/>
                <a:moveTo>
                  <a:pt x="161" y="137"/>
                </a:moveTo>
                <a:cubicBezTo>
                  <a:pt x="158" y="141"/>
                  <a:pt x="153" y="141"/>
                  <a:pt x="150" y="139"/>
                </a:cubicBezTo>
                <a:cubicBezTo>
                  <a:pt x="146" y="136"/>
                  <a:pt x="145" y="131"/>
                  <a:pt x="148" y="127"/>
                </a:cubicBezTo>
                <a:cubicBezTo>
                  <a:pt x="151" y="124"/>
                  <a:pt x="156" y="123"/>
                  <a:pt x="159" y="126"/>
                </a:cubicBezTo>
                <a:cubicBezTo>
                  <a:pt x="163" y="128"/>
                  <a:pt x="164" y="133"/>
                  <a:pt x="161" y="137"/>
                </a:cubicBezTo>
                <a:close/>
                <a:moveTo>
                  <a:pt x="179" y="101"/>
                </a:moveTo>
                <a:cubicBezTo>
                  <a:pt x="163" y="123"/>
                  <a:pt x="163" y="123"/>
                  <a:pt x="163" y="123"/>
                </a:cubicBezTo>
                <a:cubicBezTo>
                  <a:pt x="162" y="124"/>
                  <a:pt x="161" y="124"/>
                  <a:pt x="160" y="123"/>
                </a:cubicBezTo>
                <a:cubicBezTo>
                  <a:pt x="159" y="123"/>
                  <a:pt x="159" y="121"/>
                  <a:pt x="159" y="121"/>
                </a:cubicBezTo>
                <a:cubicBezTo>
                  <a:pt x="175" y="99"/>
                  <a:pt x="175" y="99"/>
                  <a:pt x="175" y="99"/>
                </a:cubicBezTo>
                <a:cubicBezTo>
                  <a:pt x="176" y="98"/>
                  <a:pt x="177" y="98"/>
                  <a:pt x="178" y="99"/>
                </a:cubicBezTo>
                <a:cubicBezTo>
                  <a:pt x="179" y="99"/>
                  <a:pt x="179" y="100"/>
                  <a:pt x="179" y="10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7"/>
          <p:cNvSpPr>
            <a:spLocks noEditPoints="1"/>
          </p:cNvSpPr>
          <p:nvPr/>
        </p:nvSpPr>
        <p:spPr bwMode="auto">
          <a:xfrm>
            <a:off x="3591207" y="3371612"/>
            <a:ext cx="412750" cy="409575"/>
          </a:xfrm>
          <a:custGeom>
            <a:avLst/>
            <a:gdLst>
              <a:gd name="T0" fmla="*/ 65 w 110"/>
              <a:gd name="T1" fmla="*/ 33 h 109"/>
              <a:gd name="T2" fmla="*/ 75 w 110"/>
              <a:gd name="T3" fmla="*/ 51 h 109"/>
              <a:gd name="T4" fmla="*/ 77 w 110"/>
              <a:gd name="T5" fmla="*/ 52 h 109"/>
              <a:gd name="T6" fmla="*/ 78 w 110"/>
              <a:gd name="T7" fmla="*/ 58 h 109"/>
              <a:gd name="T8" fmla="*/ 89 w 110"/>
              <a:gd name="T9" fmla="*/ 69 h 109"/>
              <a:gd name="T10" fmla="*/ 83 w 110"/>
              <a:gd name="T11" fmla="*/ 74 h 109"/>
              <a:gd name="T12" fmla="*/ 110 w 110"/>
              <a:gd name="T13" fmla="*/ 101 h 109"/>
              <a:gd name="T14" fmla="*/ 103 w 110"/>
              <a:gd name="T15" fmla="*/ 109 h 109"/>
              <a:gd name="T16" fmla="*/ 76 w 110"/>
              <a:gd name="T17" fmla="*/ 81 h 109"/>
              <a:gd name="T18" fmla="*/ 71 w 110"/>
              <a:gd name="T19" fmla="*/ 87 h 109"/>
              <a:gd name="T20" fmla="*/ 61 w 110"/>
              <a:gd name="T21" fmla="*/ 76 h 109"/>
              <a:gd name="T22" fmla="*/ 60 w 110"/>
              <a:gd name="T23" fmla="*/ 76 h 109"/>
              <a:gd name="T24" fmla="*/ 53 w 110"/>
              <a:gd name="T25" fmla="*/ 76 h 109"/>
              <a:gd name="T26" fmla="*/ 52 w 110"/>
              <a:gd name="T27" fmla="*/ 74 h 109"/>
              <a:gd name="T28" fmla="*/ 34 w 110"/>
              <a:gd name="T29" fmla="*/ 64 h 109"/>
              <a:gd name="T30" fmla="*/ 18 w 110"/>
              <a:gd name="T31" fmla="*/ 48 h 109"/>
              <a:gd name="T32" fmla="*/ 49 w 110"/>
              <a:gd name="T33" fmla="*/ 17 h 109"/>
              <a:gd name="T34" fmla="*/ 65 w 110"/>
              <a:gd name="T35" fmla="*/ 33 h 109"/>
              <a:gd name="T36" fmla="*/ 0 w 110"/>
              <a:gd name="T37" fmla="*/ 22 h 109"/>
              <a:gd name="T38" fmla="*/ 23 w 110"/>
              <a:gd name="T39" fmla="*/ 0 h 109"/>
              <a:gd name="T40" fmla="*/ 42 w 110"/>
              <a:gd name="T41" fmla="*/ 19 h 109"/>
              <a:gd name="T42" fmla="*/ 20 w 110"/>
              <a:gd name="T43" fmla="*/ 41 h 109"/>
              <a:gd name="T44" fmla="*/ 0 w 110"/>
              <a:gd name="T45" fmla="*/ 22 h 109"/>
              <a:gd name="T46" fmla="*/ 13 w 110"/>
              <a:gd name="T47" fmla="*/ 18 h 109"/>
              <a:gd name="T48" fmla="*/ 8 w 110"/>
              <a:gd name="T49" fmla="*/ 22 h 109"/>
              <a:gd name="T50" fmla="*/ 12 w 110"/>
              <a:gd name="T51" fmla="*/ 26 h 109"/>
              <a:gd name="T52" fmla="*/ 16 w 110"/>
              <a:gd name="T53" fmla="*/ 21 h 109"/>
              <a:gd name="T54" fmla="*/ 13 w 110"/>
              <a:gd name="T55" fmla="*/ 18 h 109"/>
              <a:gd name="T56" fmla="*/ 27 w 110"/>
              <a:gd name="T57" fmla="*/ 10 h 109"/>
              <a:gd name="T58" fmla="*/ 24 w 110"/>
              <a:gd name="T59" fmla="*/ 7 h 109"/>
              <a:gd name="T60" fmla="*/ 19 w 110"/>
              <a:gd name="T61" fmla="*/ 11 h 109"/>
              <a:gd name="T62" fmla="*/ 23 w 110"/>
              <a:gd name="T63" fmla="*/ 15 h 109"/>
              <a:gd name="T64" fmla="*/ 27 w 110"/>
              <a:gd name="T65" fmla="*/ 1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109">
                <a:moveTo>
                  <a:pt x="65" y="33"/>
                </a:moveTo>
                <a:cubicBezTo>
                  <a:pt x="67" y="36"/>
                  <a:pt x="74" y="45"/>
                  <a:pt x="75" y="51"/>
                </a:cubicBezTo>
                <a:cubicBezTo>
                  <a:pt x="76" y="51"/>
                  <a:pt x="77" y="52"/>
                  <a:pt x="77" y="52"/>
                </a:cubicBezTo>
                <a:cubicBezTo>
                  <a:pt x="79" y="54"/>
                  <a:pt x="79" y="56"/>
                  <a:pt x="78" y="58"/>
                </a:cubicBezTo>
                <a:cubicBezTo>
                  <a:pt x="89" y="69"/>
                  <a:pt x="89" y="69"/>
                  <a:pt x="89" y="69"/>
                </a:cubicBezTo>
                <a:cubicBezTo>
                  <a:pt x="83" y="74"/>
                  <a:pt x="83" y="74"/>
                  <a:pt x="83" y="74"/>
                </a:cubicBezTo>
                <a:cubicBezTo>
                  <a:pt x="110" y="101"/>
                  <a:pt x="110" y="101"/>
                  <a:pt x="110" y="101"/>
                </a:cubicBezTo>
                <a:cubicBezTo>
                  <a:pt x="103" y="109"/>
                  <a:pt x="103" y="109"/>
                  <a:pt x="103" y="109"/>
                </a:cubicBezTo>
                <a:cubicBezTo>
                  <a:pt x="76" y="81"/>
                  <a:pt x="76" y="81"/>
                  <a:pt x="76" y="81"/>
                </a:cubicBezTo>
                <a:cubicBezTo>
                  <a:pt x="71" y="87"/>
                  <a:pt x="71" y="87"/>
                  <a:pt x="71" y="87"/>
                </a:cubicBezTo>
                <a:cubicBezTo>
                  <a:pt x="61" y="76"/>
                  <a:pt x="61" y="76"/>
                  <a:pt x="61" y="76"/>
                </a:cubicBezTo>
                <a:cubicBezTo>
                  <a:pt x="60" y="76"/>
                  <a:pt x="60" y="76"/>
                  <a:pt x="60" y="76"/>
                </a:cubicBezTo>
                <a:cubicBezTo>
                  <a:pt x="58" y="78"/>
                  <a:pt x="55" y="78"/>
                  <a:pt x="53" y="76"/>
                </a:cubicBezTo>
                <a:cubicBezTo>
                  <a:pt x="53" y="75"/>
                  <a:pt x="53" y="75"/>
                  <a:pt x="52" y="74"/>
                </a:cubicBezTo>
                <a:cubicBezTo>
                  <a:pt x="46" y="72"/>
                  <a:pt x="37" y="67"/>
                  <a:pt x="34" y="64"/>
                </a:cubicBezTo>
                <a:cubicBezTo>
                  <a:pt x="18" y="48"/>
                  <a:pt x="18" y="48"/>
                  <a:pt x="18" y="48"/>
                </a:cubicBezTo>
                <a:cubicBezTo>
                  <a:pt x="49" y="17"/>
                  <a:pt x="49" y="17"/>
                  <a:pt x="49" y="17"/>
                </a:cubicBezTo>
                <a:lnTo>
                  <a:pt x="65" y="33"/>
                </a:lnTo>
                <a:close/>
                <a:moveTo>
                  <a:pt x="0" y="22"/>
                </a:moveTo>
                <a:cubicBezTo>
                  <a:pt x="23" y="0"/>
                  <a:pt x="23" y="0"/>
                  <a:pt x="23" y="0"/>
                </a:cubicBezTo>
                <a:cubicBezTo>
                  <a:pt x="42" y="19"/>
                  <a:pt x="42" y="19"/>
                  <a:pt x="42" y="19"/>
                </a:cubicBezTo>
                <a:cubicBezTo>
                  <a:pt x="20" y="41"/>
                  <a:pt x="20" y="41"/>
                  <a:pt x="20" y="41"/>
                </a:cubicBezTo>
                <a:lnTo>
                  <a:pt x="0" y="22"/>
                </a:lnTo>
                <a:close/>
                <a:moveTo>
                  <a:pt x="13" y="18"/>
                </a:moveTo>
                <a:cubicBezTo>
                  <a:pt x="8" y="22"/>
                  <a:pt x="8" y="22"/>
                  <a:pt x="8" y="22"/>
                </a:cubicBezTo>
                <a:cubicBezTo>
                  <a:pt x="12" y="26"/>
                  <a:pt x="12" y="26"/>
                  <a:pt x="12" y="26"/>
                </a:cubicBezTo>
                <a:cubicBezTo>
                  <a:pt x="16" y="21"/>
                  <a:pt x="16" y="21"/>
                  <a:pt x="16" y="21"/>
                </a:cubicBezTo>
                <a:lnTo>
                  <a:pt x="13" y="18"/>
                </a:lnTo>
                <a:close/>
                <a:moveTo>
                  <a:pt x="27" y="10"/>
                </a:moveTo>
                <a:cubicBezTo>
                  <a:pt x="24" y="7"/>
                  <a:pt x="24" y="7"/>
                  <a:pt x="24" y="7"/>
                </a:cubicBezTo>
                <a:cubicBezTo>
                  <a:pt x="19" y="11"/>
                  <a:pt x="19" y="11"/>
                  <a:pt x="19" y="11"/>
                </a:cubicBezTo>
                <a:cubicBezTo>
                  <a:pt x="23" y="15"/>
                  <a:pt x="23" y="15"/>
                  <a:pt x="23" y="15"/>
                </a:cubicBezTo>
                <a:lnTo>
                  <a:pt x="27" y="1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 xmlns:p14="http://schemas.microsoft.com/office/powerpoint/2010/main" val="102097097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kern="0" dirty="0" smtClean="0">
                <a:solidFill>
                  <a:prstClr val="black"/>
                </a:solidFill>
              </a:rPr>
              <a:t>8.1</a:t>
            </a:r>
            <a:r>
              <a:rPr kumimoji="1" lang="zh-CN" altLang="en-US" kern="0" dirty="0" smtClean="0">
                <a:solidFill>
                  <a:prstClr val="black"/>
                </a:solidFill>
              </a:rPr>
              <a:t>、</a:t>
            </a:r>
            <a:r>
              <a:rPr lang="zh-CN" altLang="en-US" dirty="0" smtClean="0">
                <a:solidFill>
                  <a:prstClr val="black"/>
                </a:solidFill>
              </a:rPr>
              <a:t>客源</a:t>
            </a:r>
            <a:r>
              <a:rPr lang="zh-CN" altLang="en-US" dirty="0">
                <a:solidFill>
                  <a:prstClr val="black"/>
                </a:solidFill>
              </a:rPr>
              <a:t>分析</a:t>
            </a:r>
            <a:r>
              <a:rPr lang="zh-CN" altLang="en-US" dirty="0" smtClean="0">
                <a:solidFill>
                  <a:prstClr val="black"/>
                </a:solidFill>
              </a:rPr>
              <a:t>产品</a:t>
            </a:r>
            <a:endParaRPr kumimoji="1" lang="zh-CN" altLang="en-US" dirty="0"/>
          </a:p>
        </p:txBody>
      </p:sp>
      <p:sp>
        <p:nvSpPr>
          <p:cNvPr id="3" name="文本框 64"/>
          <p:cNvSpPr txBox="1"/>
          <p:nvPr/>
        </p:nvSpPr>
        <p:spPr>
          <a:xfrm>
            <a:off x="1" y="701270"/>
            <a:ext cx="9143999" cy="867930"/>
          </a:xfrm>
          <a:prstGeom prst="rect">
            <a:avLst/>
          </a:prstGeom>
          <a:noFill/>
          <a:ln>
            <a:noFill/>
            <a:prstDash val="dash"/>
          </a:ln>
        </p:spPr>
        <p:txBody>
          <a:bodyPr wrap="square" rtlCol="0">
            <a:spAutoFit/>
          </a:bodyPr>
          <a:lstStyle/>
          <a:p>
            <a:pPr marL="285750" indent="-285750">
              <a:lnSpc>
                <a:spcPct val="120000"/>
              </a:lnSpc>
              <a:buClr>
                <a:srgbClr val="C00000"/>
              </a:buClr>
              <a:buFont typeface="Wingdings" charset="2"/>
              <a:buChar char="n"/>
            </a:pPr>
            <a:r>
              <a:rPr lang="zh-CN" altLang="en-US" b="1" dirty="0" smtClean="0">
                <a:solidFill>
                  <a:prstClr val="black"/>
                </a:solidFill>
                <a:latin typeface="微软雅黑" pitchFamily="34" charset="-122"/>
              </a:rPr>
              <a:t>客源</a:t>
            </a:r>
            <a:r>
              <a:rPr lang="zh-CN" altLang="en-US" b="1" dirty="0">
                <a:solidFill>
                  <a:prstClr val="black"/>
                </a:solidFill>
                <a:latin typeface="微软雅黑" pitchFamily="34" charset="-122"/>
              </a:rPr>
              <a:t>分析产品</a:t>
            </a:r>
            <a:r>
              <a:rPr lang="zh-CN" altLang="en-US" b="1" dirty="0">
                <a:solidFill>
                  <a:prstClr val="black"/>
                </a:solidFill>
                <a:sym typeface="Arial" pitchFamily="34" charset="0"/>
              </a:rPr>
              <a:t>反映客从何来，哪些省份的游客最多，并从省、地市、县、景区四个维度实时反映出游客来源、游客数量，以及当前人数分布。帮助旅游管理部门、景区了解区域内游客聚集状况，为景区的游客目的地营销提供数据参考</a:t>
            </a:r>
            <a:r>
              <a:rPr lang="zh-CN" altLang="en-US" b="1" dirty="0" smtClean="0">
                <a:solidFill>
                  <a:prstClr val="black"/>
                </a:solidFill>
                <a:sym typeface="Arial" pitchFamily="34" charset="0"/>
              </a:rPr>
              <a:t>依据</a:t>
            </a:r>
            <a:r>
              <a:rPr lang="zh-CN" altLang="en-US" b="1" dirty="0" smtClean="0">
                <a:solidFill>
                  <a:prstClr val="black"/>
                </a:solidFill>
                <a:latin typeface="微软雅黑" pitchFamily="34" charset="-122"/>
              </a:rPr>
              <a:t>。</a:t>
            </a:r>
            <a:endParaRPr lang="zh-CN" altLang="en-US" b="1" dirty="0">
              <a:solidFill>
                <a:prstClr val="black"/>
              </a:solidFill>
              <a:latin typeface="微软雅黑" pitchFamily="34" charset="-122"/>
            </a:endParaRPr>
          </a:p>
        </p:txBody>
      </p:sp>
      <p:pic>
        <p:nvPicPr>
          <p:cNvPr id="4" name="Picture 3" descr="D:\BONC\联通研究院\大数据\贵州\旅游2期\需求分析\功能说明\截屏\客源-省内.png"/>
          <p:cNvPicPr>
            <a:picLocks noChangeAspect="1" noChangeArrowheads="1"/>
          </p:cNvPicPr>
          <p:nvPr/>
        </p:nvPicPr>
        <p:blipFill>
          <a:blip r:embed="rId2" cstate="print"/>
          <a:srcRect/>
          <a:stretch>
            <a:fillRect/>
          </a:stretch>
        </p:blipFill>
        <p:spPr bwMode="auto">
          <a:xfrm>
            <a:off x="179512" y="2139702"/>
            <a:ext cx="5097618" cy="2586046"/>
          </a:xfrm>
          <a:prstGeom prst="roundRect">
            <a:avLst>
              <a:gd name="adj" fmla="val 11111"/>
            </a:avLst>
          </a:prstGeom>
          <a:ln w="127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5" name="圆角矩形 4"/>
          <p:cNvSpPr/>
          <p:nvPr/>
        </p:nvSpPr>
        <p:spPr bwMode="auto">
          <a:xfrm>
            <a:off x="1612091" y="1671686"/>
            <a:ext cx="1285884" cy="324000"/>
          </a:xfrm>
          <a:prstGeom prst="roundRect">
            <a:avLst/>
          </a:prstGeom>
          <a:solidFill>
            <a:srgbClr val="212D46"/>
          </a:solidFill>
          <a:ln>
            <a:noFill/>
          </a:ln>
        </p:spPr>
        <p:style>
          <a:lnRef idx="1">
            <a:schemeClr val="accent2"/>
          </a:lnRef>
          <a:fillRef idx="3">
            <a:schemeClr val="accent2"/>
          </a:fillRef>
          <a:effectRef idx="2">
            <a:schemeClr val="accent2"/>
          </a:effectRef>
          <a:fontRef idx="minor">
            <a:schemeClr val="lt1"/>
          </a:fontRef>
        </p:style>
        <p:txBody>
          <a:bodyPr wrap="none" rtlCol="0" anchor="t"/>
          <a:lstStyle/>
          <a:p>
            <a:pPr algn="ctr"/>
            <a:r>
              <a:rPr lang="zh-CN" altLang="en-US" b="1" kern="0" dirty="0">
                <a:solidFill>
                  <a:prstClr val="white"/>
                </a:solidFill>
                <a:latin typeface="微软雅黑" pitchFamily="34" charset="-122"/>
              </a:rPr>
              <a:t>数据大屏</a:t>
            </a:r>
          </a:p>
        </p:txBody>
      </p:sp>
      <p:pic>
        <p:nvPicPr>
          <p:cNvPr id="6" name="Picture 2"/>
          <p:cNvPicPr>
            <a:picLocks noChangeAspect="1" noChangeArrowheads="1"/>
          </p:cNvPicPr>
          <p:nvPr/>
        </p:nvPicPr>
        <p:blipFill>
          <a:blip r:embed="rId3"/>
          <a:srcRect/>
          <a:stretch>
            <a:fillRect/>
          </a:stretch>
        </p:blipFill>
        <p:spPr bwMode="auto">
          <a:xfrm>
            <a:off x="5377426" y="2106364"/>
            <a:ext cx="1660499" cy="2633684"/>
          </a:xfrm>
          <a:prstGeom prst="roundRect">
            <a:avLst>
              <a:gd name="adj" fmla="val 11111"/>
            </a:avLst>
          </a:prstGeom>
          <a:ln w="127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7" name="圆角矩形 6"/>
          <p:cNvSpPr/>
          <p:nvPr/>
        </p:nvSpPr>
        <p:spPr bwMode="auto">
          <a:xfrm>
            <a:off x="5563409" y="1663896"/>
            <a:ext cx="1285884" cy="324000"/>
          </a:xfrm>
          <a:prstGeom prst="roundRect">
            <a:avLst/>
          </a:prstGeom>
          <a:solidFill>
            <a:srgbClr val="212D46"/>
          </a:solidFill>
          <a:ln>
            <a:noFill/>
          </a:ln>
        </p:spPr>
        <p:style>
          <a:lnRef idx="1">
            <a:schemeClr val="accent2"/>
          </a:lnRef>
          <a:fillRef idx="3">
            <a:schemeClr val="accent2"/>
          </a:fillRef>
          <a:effectRef idx="2">
            <a:schemeClr val="accent2"/>
          </a:effectRef>
          <a:fontRef idx="minor">
            <a:schemeClr val="lt1"/>
          </a:fontRef>
        </p:style>
        <p:txBody>
          <a:bodyPr wrap="none" rtlCol="0" anchor="t"/>
          <a:lstStyle/>
          <a:p>
            <a:pPr algn="ctr"/>
            <a:r>
              <a:rPr lang="zh-CN" altLang="en-US" b="1" kern="0" dirty="0">
                <a:solidFill>
                  <a:prstClr val="white"/>
                </a:solidFill>
                <a:latin typeface="微软雅黑" pitchFamily="34" charset="-122"/>
              </a:rPr>
              <a:t>手机</a:t>
            </a:r>
            <a:r>
              <a:rPr lang="en-US" altLang="zh-CN" b="1" kern="0" dirty="0">
                <a:solidFill>
                  <a:prstClr val="white"/>
                </a:solidFill>
                <a:latin typeface="微软雅黑" pitchFamily="34" charset="-122"/>
              </a:rPr>
              <a:t>APP</a:t>
            </a:r>
            <a:endParaRPr lang="zh-CN" altLang="en-US" b="1" kern="0" dirty="0">
              <a:solidFill>
                <a:prstClr val="white"/>
              </a:solidFill>
              <a:latin typeface="微软雅黑" pitchFamily="34" charset="-122"/>
            </a:endParaRPr>
          </a:p>
        </p:txBody>
      </p:sp>
      <p:pic>
        <p:nvPicPr>
          <p:cNvPr id="8" name="Picture 3"/>
          <p:cNvPicPr>
            <a:picLocks noChangeArrowheads="1"/>
          </p:cNvPicPr>
          <p:nvPr/>
        </p:nvPicPr>
        <p:blipFill>
          <a:blip r:embed="rId4"/>
          <a:srcRect/>
          <a:stretch>
            <a:fillRect/>
          </a:stretch>
        </p:blipFill>
        <p:spPr bwMode="auto">
          <a:xfrm>
            <a:off x="7138221" y="2101600"/>
            <a:ext cx="1764000" cy="2681308"/>
          </a:xfrm>
          <a:prstGeom prst="roundRect">
            <a:avLst>
              <a:gd name="adj" fmla="val 11111"/>
            </a:avLst>
          </a:prstGeom>
          <a:ln w="127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9" name="圆角矩形 8"/>
          <p:cNvSpPr/>
          <p:nvPr/>
        </p:nvSpPr>
        <p:spPr bwMode="auto">
          <a:xfrm>
            <a:off x="7377279" y="1663896"/>
            <a:ext cx="1285884" cy="324000"/>
          </a:xfrm>
          <a:prstGeom prst="roundRect">
            <a:avLst/>
          </a:prstGeom>
          <a:solidFill>
            <a:srgbClr val="212D46"/>
          </a:solidFill>
          <a:ln>
            <a:noFill/>
          </a:ln>
        </p:spPr>
        <p:style>
          <a:lnRef idx="1">
            <a:schemeClr val="accent2"/>
          </a:lnRef>
          <a:fillRef idx="3">
            <a:schemeClr val="accent2"/>
          </a:fillRef>
          <a:effectRef idx="2">
            <a:schemeClr val="accent2"/>
          </a:effectRef>
          <a:fontRef idx="minor">
            <a:schemeClr val="lt1"/>
          </a:fontRef>
        </p:style>
        <p:txBody>
          <a:bodyPr wrap="none" rtlCol="0" anchor="t"/>
          <a:lstStyle/>
          <a:p>
            <a:pPr algn="ctr"/>
            <a:r>
              <a:rPr lang="zh-CN" altLang="en-US" b="1" kern="0" dirty="0">
                <a:solidFill>
                  <a:prstClr val="white"/>
                </a:solidFill>
                <a:latin typeface="微软雅黑" pitchFamily="34" charset="-122"/>
              </a:rPr>
              <a:t>分析报告</a:t>
            </a:r>
          </a:p>
        </p:txBody>
      </p:sp>
    </p:spTree>
    <p:extLst>
      <p:ext uri="{BB962C8B-B14F-4D97-AF65-F5344CB8AC3E}">
        <p14:creationId xmlns="" xmlns:p14="http://schemas.microsoft.com/office/powerpoint/2010/main" val="163193849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kern="0" dirty="0" smtClean="0">
                <a:solidFill>
                  <a:prstClr val="black"/>
                </a:solidFill>
              </a:rPr>
              <a:t>8.1</a:t>
            </a:r>
            <a:r>
              <a:rPr kumimoji="1" lang="zh-CN" altLang="en-US" kern="0" dirty="0" smtClean="0">
                <a:solidFill>
                  <a:prstClr val="black"/>
                </a:solidFill>
              </a:rPr>
              <a:t>、</a:t>
            </a:r>
            <a:r>
              <a:rPr lang="zh-CN" altLang="en-US" dirty="0" smtClean="0">
                <a:solidFill>
                  <a:prstClr val="black"/>
                </a:solidFill>
              </a:rPr>
              <a:t>客源</a:t>
            </a:r>
            <a:r>
              <a:rPr lang="zh-CN" altLang="en-US" dirty="0">
                <a:solidFill>
                  <a:prstClr val="black"/>
                </a:solidFill>
              </a:rPr>
              <a:t>分析产品</a:t>
            </a:r>
            <a:r>
              <a:rPr lang="en-US" altLang="zh-CN" dirty="0">
                <a:solidFill>
                  <a:prstClr val="black"/>
                </a:solidFill>
              </a:rPr>
              <a:t>-</a:t>
            </a:r>
            <a:r>
              <a:rPr lang="zh-CN" altLang="en-US" dirty="0" smtClean="0">
                <a:solidFill>
                  <a:prstClr val="black"/>
                </a:solidFill>
              </a:rPr>
              <a:t>界面</a:t>
            </a:r>
            <a:endParaRPr kumimoji="1" lang="zh-CN" altLang="en-US" dirty="0"/>
          </a:p>
        </p:txBody>
      </p:sp>
      <p:pic>
        <p:nvPicPr>
          <p:cNvPr id="3" name="图片 6"/>
          <p:cNvPicPr>
            <a:picLocks noChangeAspect="1" noChangeArrowheads="1"/>
          </p:cNvPicPr>
          <p:nvPr/>
        </p:nvPicPr>
        <p:blipFill>
          <a:blip r:embed="rId2" cstate="print"/>
          <a:srcRect/>
          <a:stretch>
            <a:fillRect/>
          </a:stretch>
        </p:blipFill>
        <p:spPr bwMode="auto">
          <a:xfrm>
            <a:off x="428598" y="1057213"/>
            <a:ext cx="3590939" cy="14466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图片 12"/>
          <p:cNvPicPr>
            <a:picLocks noChangeAspect="1" noChangeArrowheads="1"/>
          </p:cNvPicPr>
          <p:nvPr/>
        </p:nvPicPr>
        <p:blipFill>
          <a:blip r:embed="rId3" cstate="print"/>
          <a:srcRect/>
          <a:stretch>
            <a:fillRect/>
          </a:stretch>
        </p:blipFill>
        <p:spPr bwMode="auto">
          <a:xfrm>
            <a:off x="4714876" y="1057341"/>
            <a:ext cx="3500462" cy="143137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图片 24"/>
          <p:cNvPicPr>
            <a:picLocks noChangeAspect="1" noChangeArrowheads="1"/>
          </p:cNvPicPr>
          <p:nvPr/>
        </p:nvPicPr>
        <p:blipFill>
          <a:blip r:embed="rId4" cstate="print"/>
          <a:srcRect/>
          <a:stretch>
            <a:fillRect/>
          </a:stretch>
        </p:blipFill>
        <p:spPr bwMode="auto">
          <a:xfrm>
            <a:off x="428596" y="3121990"/>
            <a:ext cx="3594946" cy="157044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图片 3"/>
          <p:cNvPicPr>
            <a:picLocks noChangeArrowheads="1"/>
          </p:cNvPicPr>
          <p:nvPr/>
        </p:nvPicPr>
        <p:blipFill>
          <a:blip r:embed="rId5" cstate="print"/>
          <a:srcRect/>
          <a:stretch>
            <a:fillRect/>
          </a:stretch>
        </p:blipFill>
        <p:spPr bwMode="auto">
          <a:xfrm>
            <a:off x="4691063" y="3107256"/>
            <a:ext cx="3636000" cy="1566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圆角矩形 6"/>
          <p:cNvSpPr/>
          <p:nvPr/>
        </p:nvSpPr>
        <p:spPr bwMode="auto">
          <a:xfrm>
            <a:off x="1179490" y="791753"/>
            <a:ext cx="1831988" cy="243000"/>
          </a:xfrm>
          <a:prstGeom prst="roundRect">
            <a:avLst/>
          </a:prstGeom>
          <a:solidFill>
            <a:schemeClr val="accent2">
              <a:lumMod val="50000"/>
            </a:schemeClr>
          </a:solidFill>
          <a:ln/>
        </p:spPr>
        <p:style>
          <a:lnRef idx="1">
            <a:schemeClr val="accent2"/>
          </a:lnRef>
          <a:fillRef idx="3">
            <a:schemeClr val="accent2"/>
          </a:fillRef>
          <a:effectRef idx="2">
            <a:schemeClr val="accent2"/>
          </a:effectRef>
          <a:fontRef idx="minor">
            <a:schemeClr val="lt1"/>
          </a:fontRef>
        </p:style>
        <p:txBody>
          <a:bodyPr wrap="none" rtlCol="0" anchor="ctr"/>
          <a:lstStyle/>
          <a:p>
            <a:pPr algn="ctr" defTabSz="914400" fontAlgn="base">
              <a:spcBef>
                <a:spcPct val="0"/>
              </a:spcBef>
              <a:spcAft>
                <a:spcPct val="0"/>
              </a:spcAft>
            </a:pPr>
            <a:r>
              <a:rPr lang="zh-CN" altLang="en-US" b="1" dirty="0" smtClean="0">
                <a:solidFill>
                  <a:prstClr val="white"/>
                </a:solidFill>
              </a:rPr>
              <a:t>省外漫入客源分析</a:t>
            </a:r>
            <a:endParaRPr lang="zh-CN" altLang="en-US" b="1" kern="0" dirty="0">
              <a:solidFill>
                <a:prstClr val="white"/>
              </a:solidFill>
              <a:latin typeface="微软雅黑" pitchFamily="34" charset="-122"/>
            </a:endParaRPr>
          </a:p>
        </p:txBody>
      </p:sp>
      <p:sp>
        <p:nvSpPr>
          <p:cNvPr id="8" name="圆角矩形 7"/>
          <p:cNvSpPr/>
          <p:nvPr/>
        </p:nvSpPr>
        <p:spPr bwMode="auto">
          <a:xfrm>
            <a:off x="5429256" y="791753"/>
            <a:ext cx="1831988" cy="243000"/>
          </a:xfrm>
          <a:prstGeom prst="roundRect">
            <a:avLst/>
          </a:prstGeom>
          <a:solidFill>
            <a:schemeClr val="accent2">
              <a:lumMod val="50000"/>
            </a:schemeClr>
          </a:solidFill>
          <a:ln/>
        </p:spPr>
        <p:style>
          <a:lnRef idx="1">
            <a:schemeClr val="accent2"/>
          </a:lnRef>
          <a:fillRef idx="3">
            <a:schemeClr val="accent2"/>
          </a:fillRef>
          <a:effectRef idx="2">
            <a:schemeClr val="accent2"/>
          </a:effectRef>
          <a:fontRef idx="minor">
            <a:schemeClr val="lt1"/>
          </a:fontRef>
        </p:style>
        <p:txBody>
          <a:bodyPr wrap="none" rtlCol="0" anchor="ctr"/>
          <a:lstStyle/>
          <a:p>
            <a:pPr algn="ctr" defTabSz="914400" fontAlgn="base">
              <a:spcBef>
                <a:spcPct val="0"/>
              </a:spcBef>
              <a:spcAft>
                <a:spcPct val="0"/>
              </a:spcAft>
            </a:pPr>
            <a:r>
              <a:rPr lang="zh-CN" altLang="en-US" b="1" dirty="0" smtClean="0">
                <a:solidFill>
                  <a:prstClr val="white"/>
                </a:solidFill>
              </a:rPr>
              <a:t>漫出客源分析</a:t>
            </a:r>
            <a:endParaRPr lang="zh-CN" altLang="en-US" b="1" kern="0" dirty="0">
              <a:solidFill>
                <a:prstClr val="white"/>
              </a:solidFill>
              <a:latin typeface="微软雅黑" pitchFamily="34" charset="-122"/>
            </a:endParaRPr>
          </a:p>
        </p:txBody>
      </p:sp>
      <p:sp>
        <p:nvSpPr>
          <p:cNvPr id="9" name="圆角矩形 8"/>
          <p:cNvSpPr/>
          <p:nvPr/>
        </p:nvSpPr>
        <p:spPr bwMode="auto">
          <a:xfrm>
            <a:off x="1168376" y="2856530"/>
            <a:ext cx="1831988" cy="243000"/>
          </a:xfrm>
          <a:prstGeom prst="roundRect">
            <a:avLst/>
          </a:prstGeom>
          <a:solidFill>
            <a:schemeClr val="accent2">
              <a:lumMod val="50000"/>
            </a:schemeClr>
          </a:solidFill>
          <a:ln/>
        </p:spPr>
        <p:style>
          <a:lnRef idx="1">
            <a:schemeClr val="accent2"/>
          </a:lnRef>
          <a:fillRef idx="3">
            <a:schemeClr val="accent2"/>
          </a:fillRef>
          <a:effectRef idx="2">
            <a:schemeClr val="accent2"/>
          </a:effectRef>
          <a:fontRef idx="minor">
            <a:schemeClr val="lt1"/>
          </a:fontRef>
        </p:style>
        <p:txBody>
          <a:bodyPr wrap="none" rtlCol="0" anchor="ctr"/>
          <a:lstStyle/>
          <a:p>
            <a:pPr algn="ctr" defTabSz="914400" fontAlgn="base">
              <a:spcBef>
                <a:spcPct val="0"/>
              </a:spcBef>
              <a:spcAft>
                <a:spcPct val="0"/>
              </a:spcAft>
            </a:pPr>
            <a:r>
              <a:rPr lang="zh-CN" altLang="en-US" b="1" dirty="0" smtClean="0">
                <a:solidFill>
                  <a:prstClr val="white"/>
                </a:solidFill>
              </a:rPr>
              <a:t>实时客流监控</a:t>
            </a:r>
            <a:endParaRPr lang="zh-CN" altLang="en-US" b="1" kern="0" dirty="0">
              <a:solidFill>
                <a:prstClr val="white"/>
              </a:solidFill>
              <a:latin typeface="微软雅黑" pitchFamily="34" charset="-122"/>
            </a:endParaRPr>
          </a:p>
        </p:txBody>
      </p:sp>
      <p:sp>
        <p:nvSpPr>
          <p:cNvPr id="10" name="圆角矩形 9"/>
          <p:cNvSpPr/>
          <p:nvPr/>
        </p:nvSpPr>
        <p:spPr bwMode="auto">
          <a:xfrm>
            <a:off x="5418142" y="2841668"/>
            <a:ext cx="1831988" cy="243000"/>
          </a:xfrm>
          <a:prstGeom prst="roundRect">
            <a:avLst/>
          </a:prstGeom>
          <a:solidFill>
            <a:schemeClr val="accent2">
              <a:lumMod val="50000"/>
            </a:schemeClr>
          </a:solidFill>
          <a:ln/>
        </p:spPr>
        <p:style>
          <a:lnRef idx="1">
            <a:schemeClr val="accent2"/>
          </a:lnRef>
          <a:fillRef idx="3">
            <a:schemeClr val="accent2"/>
          </a:fillRef>
          <a:effectRef idx="2">
            <a:schemeClr val="accent2"/>
          </a:effectRef>
          <a:fontRef idx="minor">
            <a:schemeClr val="lt1"/>
          </a:fontRef>
        </p:style>
        <p:txBody>
          <a:bodyPr wrap="none" rtlCol="0" anchor="ctr"/>
          <a:lstStyle/>
          <a:p>
            <a:pPr algn="ctr" defTabSz="914400" fontAlgn="base">
              <a:spcBef>
                <a:spcPct val="0"/>
              </a:spcBef>
              <a:spcAft>
                <a:spcPct val="0"/>
              </a:spcAft>
            </a:pPr>
            <a:r>
              <a:rPr lang="zh-CN" altLang="en-US" b="1" dirty="0" smtClean="0">
                <a:solidFill>
                  <a:prstClr val="white"/>
                </a:solidFill>
              </a:rPr>
              <a:t>漫入客源分析</a:t>
            </a:r>
            <a:endParaRPr lang="zh-CN" altLang="en-US" b="1" kern="0" dirty="0">
              <a:solidFill>
                <a:prstClr val="white"/>
              </a:solidFill>
              <a:latin typeface="微软雅黑" pitchFamily="34" charset="-122"/>
            </a:endParaRPr>
          </a:p>
        </p:txBody>
      </p:sp>
      <p:sp>
        <p:nvSpPr>
          <p:cNvPr id="11" name="矩形 10"/>
          <p:cNvSpPr/>
          <p:nvPr/>
        </p:nvSpPr>
        <p:spPr>
          <a:xfrm>
            <a:off x="765150" y="2526293"/>
            <a:ext cx="3057247" cy="307777"/>
          </a:xfrm>
          <a:prstGeom prst="rect">
            <a:avLst/>
          </a:prstGeom>
        </p:spPr>
        <p:txBody>
          <a:bodyPr wrap="none">
            <a:spAutoFit/>
          </a:bodyPr>
          <a:lstStyle/>
          <a:p>
            <a:pPr defTabSz="914400" fontAlgn="base">
              <a:spcBef>
                <a:spcPct val="0"/>
              </a:spcBef>
              <a:spcAft>
                <a:spcPct val="0"/>
              </a:spcAft>
            </a:pPr>
            <a:r>
              <a:rPr lang="zh-CN" altLang="en-US" dirty="0" smtClean="0">
                <a:solidFill>
                  <a:prstClr val="black"/>
                </a:solidFill>
                <a:latin typeface="微软雅黑" pitchFamily="34" charset="-122"/>
              </a:rPr>
              <a:t>反映客从何来，哪些省份的游客最多</a:t>
            </a:r>
            <a:endParaRPr lang="zh-CN" altLang="en-US" dirty="0">
              <a:solidFill>
                <a:prstClr val="black"/>
              </a:solidFill>
              <a:latin typeface="微软雅黑" pitchFamily="34" charset="-122"/>
            </a:endParaRPr>
          </a:p>
        </p:txBody>
      </p:sp>
      <p:sp>
        <p:nvSpPr>
          <p:cNvPr id="12" name="矩形 11"/>
          <p:cNvSpPr/>
          <p:nvPr/>
        </p:nvSpPr>
        <p:spPr>
          <a:xfrm>
            <a:off x="5304732" y="2511303"/>
            <a:ext cx="2339102" cy="307777"/>
          </a:xfrm>
          <a:prstGeom prst="rect">
            <a:avLst/>
          </a:prstGeom>
        </p:spPr>
        <p:txBody>
          <a:bodyPr wrap="none">
            <a:spAutoFit/>
          </a:bodyPr>
          <a:lstStyle/>
          <a:p>
            <a:pPr defTabSz="914400" fontAlgn="base">
              <a:spcBef>
                <a:spcPct val="0"/>
              </a:spcBef>
              <a:spcAft>
                <a:spcPct val="0"/>
              </a:spcAft>
            </a:pPr>
            <a:r>
              <a:rPr lang="zh-CN" altLang="en-US" dirty="0" smtClean="0">
                <a:solidFill>
                  <a:prstClr val="black"/>
                </a:solidFill>
                <a:latin typeface="微软雅黑" pitchFamily="34" charset="-122"/>
              </a:rPr>
              <a:t>分析本省和本地市游客去向</a:t>
            </a:r>
            <a:endParaRPr lang="zh-CN" altLang="en-US" dirty="0">
              <a:solidFill>
                <a:prstClr val="black"/>
              </a:solidFill>
              <a:latin typeface="微软雅黑" pitchFamily="34" charset="-122"/>
            </a:endParaRPr>
          </a:p>
        </p:txBody>
      </p:sp>
      <p:sp>
        <p:nvSpPr>
          <p:cNvPr id="13" name="矩形 12"/>
          <p:cNvSpPr/>
          <p:nvPr/>
        </p:nvSpPr>
        <p:spPr>
          <a:xfrm>
            <a:off x="571472" y="4714895"/>
            <a:ext cx="3416320" cy="307777"/>
          </a:xfrm>
          <a:prstGeom prst="rect">
            <a:avLst/>
          </a:prstGeom>
        </p:spPr>
        <p:txBody>
          <a:bodyPr wrap="none">
            <a:spAutoFit/>
          </a:bodyPr>
          <a:lstStyle/>
          <a:p>
            <a:pPr defTabSz="914400" fontAlgn="base">
              <a:spcBef>
                <a:spcPct val="0"/>
              </a:spcBef>
              <a:spcAft>
                <a:spcPct val="0"/>
              </a:spcAft>
            </a:pPr>
            <a:r>
              <a:rPr lang="zh-CN" altLang="en-US" dirty="0" smtClean="0">
                <a:solidFill>
                  <a:prstClr val="black"/>
                </a:solidFill>
                <a:latin typeface="微软雅黑" pitchFamily="34" charset="-122"/>
              </a:rPr>
              <a:t>显示本县域以及下属景区圈的实时客流量</a:t>
            </a:r>
            <a:endParaRPr lang="zh-CN" altLang="en-US" dirty="0">
              <a:solidFill>
                <a:prstClr val="black"/>
              </a:solidFill>
              <a:latin typeface="微软雅黑" pitchFamily="34" charset="-122"/>
            </a:endParaRPr>
          </a:p>
        </p:txBody>
      </p:sp>
      <p:sp>
        <p:nvSpPr>
          <p:cNvPr id="14" name="矩形 13"/>
          <p:cNvSpPr/>
          <p:nvPr/>
        </p:nvSpPr>
        <p:spPr>
          <a:xfrm>
            <a:off x="5286380" y="4695845"/>
            <a:ext cx="2339102" cy="307777"/>
          </a:xfrm>
          <a:prstGeom prst="rect">
            <a:avLst/>
          </a:prstGeom>
        </p:spPr>
        <p:txBody>
          <a:bodyPr wrap="none">
            <a:spAutoFit/>
          </a:bodyPr>
          <a:lstStyle/>
          <a:p>
            <a:pPr defTabSz="914400" fontAlgn="base">
              <a:spcBef>
                <a:spcPct val="0"/>
              </a:spcBef>
              <a:spcAft>
                <a:spcPct val="0"/>
              </a:spcAft>
            </a:pPr>
            <a:r>
              <a:rPr lang="zh-CN" altLang="en-US" dirty="0" smtClean="0">
                <a:solidFill>
                  <a:prstClr val="black"/>
                </a:solidFill>
                <a:latin typeface="微软雅黑" pitchFamily="34" charset="-122"/>
              </a:rPr>
              <a:t>展现客流来源国家及其客流</a:t>
            </a:r>
            <a:endParaRPr lang="zh-CN" altLang="en-US" dirty="0">
              <a:solidFill>
                <a:prstClr val="black"/>
              </a:solidFill>
              <a:latin typeface="微软雅黑" pitchFamily="34" charset="-122"/>
            </a:endParaRPr>
          </a:p>
        </p:txBody>
      </p:sp>
    </p:spTree>
    <p:extLst>
      <p:ext uri="{BB962C8B-B14F-4D97-AF65-F5344CB8AC3E}">
        <p14:creationId xmlns="" xmlns:p14="http://schemas.microsoft.com/office/powerpoint/2010/main" val="116434127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kern="0" dirty="0" smtClean="0">
                <a:solidFill>
                  <a:prstClr val="black"/>
                </a:solidFill>
              </a:rPr>
              <a:t>8.2</a:t>
            </a:r>
            <a:r>
              <a:rPr kumimoji="1" lang="zh-CN" altLang="en-US" kern="0" dirty="0" smtClean="0">
                <a:solidFill>
                  <a:prstClr val="black"/>
                </a:solidFill>
              </a:rPr>
              <a:t>、</a:t>
            </a:r>
            <a:r>
              <a:rPr lang="zh-CN" altLang="en-US" dirty="0" smtClean="0">
                <a:solidFill>
                  <a:prstClr val="black"/>
                </a:solidFill>
              </a:rPr>
              <a:t>游客</a:t>
            </a:r>
            <a:r>
              <a:rPr lang="zh-CN" altLang="en-US" dirty="0">
                <a:solidFill>
                  <a:prstClr val="black"/>
                </a:solidFill>
              </a:rPr>
              <a:t>画像</a:t>
            </a:r>
            <a:r>
              <a:rPr lang="zh-CN" altLang="en-US" dirty="0" smtClean="0">
                <a:solidFill>
                  <a:prstClr val="black"/>
                </a:solidFill>
              </a:rPr>
              <a:t>产品</a:t>
            </a:r>
            <a:endParaRPr kumimoji="1" lang="zh-CN" altLang="en-US" dirty="0"/>
          </a:p>
        </p:txBody>
      </p:sp>
      <p:sp>
        <p:nvSpPr>
          <p:cNvPr id="3" name="文本框 64"/>
          <p:cNvSpPr txBox="1"/>
          <p:nvPr/>
        </p:nvSpPr>
        <p:spPr>
          <a:xfrm>
            <a:off x="0" y="701858"/>
            <a:ext cx="9143999" cy="609398"/>
          </a:xfrm>
          <a:prstGeom prst="rect">
            <a:avLst/>
          </a:prstGeom>
          <a:noFill/>
          <a:ln>
            <a:noFill/>
            <a:prstDash val="dash"/>
          </a:ln>
        </p:spPr>
        <p:txBody>
          <a:bodyPr wrap="square" rtlCol="0">
            <a:spAutoFit/>
          </a:bodyPr>
          <a:lstStyle/>
          <a:p>
            <a:pPr marL="285750" indent="-285750">
              <a:lnSpc>
                <a:spcPct val="120000"/>
              </a:lnSpc>
              <a:buClr>
                <a:srgbClr val="C00000"/>
              </a:buClr>
              <a:buFont typeface="Wingdings" charset="2"/>
              <a:buChar char="n"/>
            </a:pPr>
            <a:r>
              <a:rPr lang="zh-CN" altLang="en-US" b="1" dirty="0">
                <a:solidFill>
                  <a:prstClr val="black"/>
                </a:solidFill>
                <a:latin typeface="微软雅黑"/>
                <a:sym typeface="Arial" pitchFamily="34" charset="0"/>
              </a:rPr>
              <a:t>游画像产品对游客的年龄结构、性别比例、消费能力、</a:t>
            </a:r>
            <a:r>
              <a:rPr lang="en-US" altLang="en-US" b="1" dirty="0">
                <a:solidFill>
                  <a:prstClr val="black"/>
                </a:solidFill>
                <a:sym typeface="Arial" pitchFamily="34" charset="0"/>
              </a:rPr>
              <a:t>APP</a:t>
            </a:r>
            <a:r>
              <a:rPr lang="zh-CN" altLang="en-US" b="1" dirty="0">
                <a:solidFill>
                  <a:prstClr val="black"/>
                </a:solidFill>
                <a:latin typeface="微软雅黑"/>
                <a:sym typeface="Arial" pitchFamily="34" charset="0"/>
              </a:rPr>
              <a:t>使用状况、交通工具喜好、手机使用状况等进行数据分析</a:t>
            </a:r>
            <a:r>
              <a:rPr lang="zh-CN" altLang="en-US" b="1">
                <a:solidFill>
                  <a:prstClr val="black"/>
                </a:solidFill>
                <a:latin typeface="微软雅黑"/>
                <a:sym typeface="Arial" pitchFamily="34" charset="0"/>
              </a:rPr>
              <a:t>，</a:t>
            </a:r>
            <a:r>
              <a:rPr lang="zh-CN" altLang="en-US" b="1" smtClean="0">
                <a:solidFill>
                  <a:prstClr val="black"/>
                </a:solidFill>
                <a:latin typeface="微软雅黑"/>
                <a:sym typeface="Arial" pitchFamily="34" charset="0"/>
              </a:rPr>
              <a:t>找出游客</a:t>
            </a:r>
            <a:r>
              <a:rPr lang="zh-CN" altLang="en-US" b="1" dirty="0">
                <a:solidFill>
                  <a:prstClr val="black"/>
                </a:solidFill>
                <a:latin typeface="微软雅黑"/>
                <a:sym typeface="Arial" pitchFamily="34" charset="0"/>
              </a:rPr>
              <a:t>的主要特点及规律，为各级旅游管理部门、景区企业制定营销策略提供数据</a:t>
            </a:r>
            <a:r>
              <a:rPr lang="zh-CN" altLang="en-US" b="1" dirty="0" smtClean="0">
                <a:solidFill>
                  <a:prstClr val="black"/>
                </a:solidFill>
                <a:latin typeface="微软雅黑"/>
                <a:sym typeface="Arial" pitchFamily="34" charset="0"/>
              </a:rPr>
              <a:t>参考</a:t>
            </a:r>
            <a:r>
              <a:rPr lang="zh-CN" altLang="en-US" b="1" dirty="0" smtClean="0">
                <a:solidFill>
                  <a:prstClr val="black"/>
                </a:solidFill>
                <a:latin typeface="微软雅黑"/>
              </a:rPr>
              <a:t>。</a:t>
            </a:r>
            <a:endParaRPr lang="zh-CN" altLang="en-US" b="1" dirty="0">
              <a:solidFill>
                <a:prstClr val="black"/>
              </a:solidFill>
              <a:latin typeface="微软雅黑"/>
            </a:endParaRPr>
          </a:p>
        </p:txBody>
      </p:sp>
      <p:sp>
        <p:nvSpPr>
          <p:cNvPr id="4" name="圆角矩形 3"/>
          <p:cNvSpPr/>
          <p:nvPr/>
        </p:nvSpPr>
        <p:spPr bwMode="auto">
          <a:xfrm>
            <a:off x="1687043" y="1664300"/>
            <a:ext cx="1285884" cy="324000"/>
          </a:xfrm>
          <a:prstGeom prst="roundRect">
            <a:avLst/>
          </a:prstGeom>
          <a:solidFill>
            <a:srgbClr val="212D46"/>
          </a:solidFill>
          <a:ln>
            <a:noFill/>
          </a:ln>
        </p:spPr>
        <p:style>
          <a:lnRef idx="1">
            <a:schemeClr val="accent2"/>
          </a:lnRef>
          <a:fillRef idx="3">
            <a:schemeClr val="accent2"/>
          </a:fillRef>
          <a:effectRef idx="2">
            <a:schemeClr val="accent2"/>
          </a:effectRef>
          <a:fontRef idx="minor">
            <a:schemeClr val="lt1"/>
          </a:fontRef>
        </p:style>
        <p:txBody>
          <a:bodyPr wrap="none" rtlCol="0" anchor="t"/>
          <a:lstStyle/>
          <a:p>
            <a:pPr algn="ctr"/>
            <a:r>
              <a:rPr lang="zh-CN" altLang="en-US" b="1" kern="0" dirty="0">
                <a:solidFill>
                  <a:prstClr val="white"/>
                </a:solidFill>
                <a:latin typeface="微软雅黑" pitchFamily="34" charset="-122"/>
              </a:rPr>
              <a:t>数据大屏</a:t>
            </a:r>
          </a:p>
        </p:txBody>
      </p:sp>
      <p:sp>
        <p:nvSpPr>
          <p:cNvPr id="5" name="圆角矩形 4"/>
          <p:cNvSpPr/>
          <p:nvPr/>
        </p:nvSpPr>
        <p:spPr bwMode="auto">
          <a:xfrm>
            <a:off x="5638361" y="1656510"/>
            <a:ext cx="1285884" cy="324000"/>
          </a:xfrm>
          <a:prstGeom prst="roundRect">
            <a:avLst/>
          </a:prstGeom>
          <a:solidFill>
            <a:srgbClr val="212D46"/>
          </a:solidFill>
          <a:ln>
            <a:noFill/>
          </a:ln>
        </p:spPr>
        <p:style>
          <a:lnRef idx="1">
            <a:schemeClr val="accent2"/>
          </a:lnRef>
          <a:fillRef idx="3">
            <a:schemeClr val="accent2"/>
          </a:fillRef>
          <a:effectRef idx="2">
            <a:schemeClr val="accent2"/>
          </a:effectRef>
          <a:fontRef idx="minor">
            <a:schemeClr val="lt1"/>
          </a:fontRef>
        </p:style>
        <p:txBody>
          <a:bodyPr wrap="none" rtlCol="0" anchor="t"/>
          <a:lstStyle/>
          <a:p>
            <a:pPr algn="ctr"/>
            <a:r>
              <a:rPr lang="zh-CN" altLang="en-US" b="1" kern="0" dirty="0">
                <a:solidFill>
                  <a:prstClr val="white"/>
                </a:solidFill>
                <a:latin typeface="微软雅黑" pitchFamily="34" charset="-122"/>
              </a:rPr>
              <a:t>手机</a:t>
            </a:r>
            <a:r>
              <a:rPr lang="en-US" altLang="zh-CN" b="1" kern="0" dirty="0">
                <a:solidFill>
                  <a:prstClr val="white"/>
                </a:solidFill>
                <a:latin typeface="微软雅黑" pitchFamily="34" charset="-122"/>
              </a:rPr>
              <a:t>APP</a:t>
            </a:r>
            <a:endParaRPr lang="zh-CN" altLang="en-US" b="1" kern="0" dirty="0">
              <a:solidFill>
                <a:prstClr val="white"/>
              </a:solidFill>
              <a:latin typeface="微软雅黑" pitchFamily="34" charset="-122"/>
            </a:endParaRPr>
          </a:p>
        </p:txBody>
      </p:sp>
      <p:sp>
        <p:nvSpPr>
          <p:cNvPr id="6" name="圆角矩形 5"/>
          <p:cNvSpPr/>
          <p:nvPr/>
        </p:nvSpPr>
        <p:spPr bwMode="auto">
          <a:xfrm>
            <a:off x="7537025" y="1656510"/>
            <a:ext cx="1285884" cy="324000"/>
          </a:xfrm>
          <a:prstGeom prst="roundRect">
            <a:avLst/>
          </a:prstGeom>
          <a:solidFill>
            <a:srgbClr val="212D46"/>
          </a:solidFill>
          <a:ln>
            <a:noFill/>
          </a:ln>
        </p:spPr>
        <p:style>
          <a:lnRef idx="1">
            <a:schemeClr val="accent2"/>
          </a:lnRef>
          <a:fillRef idx="3">
            <a:schemeClr val="accent2"/>
          </a:fillRef>
          <a:effectRef idx="2">
            <a:schemeClr val="accent2"/>
          </a:effectRef>
          <a:fontRef idx="minor">
            <a:schemeClr val="lt1"/>
          </a:fontRef>
        </p:style>
        <p:txBody>
          <a:bodyPr wrap="none" rtlCol="0" anchor="t"/>
          <a:lstStyle/>
          <a:p>
            <a:pPr algn="ctr"/>
            <a:r>
              <a:rPr lang="zh-CN" altLang="en-US" b="1" kern="0" dirty="0">
                <a:solidFill>
                  <a:prstClr val="white"/>
                </a:solidFill>
                <a:latin typeface="微软雅黑" pitchFamily="34" charset="-122"/>
              </a:rPr>
              <a:t>分析报告</a:t>
            </a:r>
          </a:p>
        </p:txBody>
      </p:sp>
      <p:pic>
        <p:nvPicPr>
          <p:cNvPr id="7" name="图片 6" descr="省-游客属性.png"/>
          <p:cNvPicPr>
            <a:picLocks/>
          </p:cNvPicPr>
          <p:nvPr/>
        </p:nvPicPr>
        <p:blipFill>
          <a:blip r:embed="rId2"/>
          <a:stretch>
            <a:fillRect/>
          </a:stretch>
        </p:blipFill>
        <p:spPr>
          <a:xfrm>
            <a:off x="229711" y="2097838"/>
            <a:ext cx="5112000" cy="2730502"/>
          </a:xfrm>
          <a:prstGeom prst="roundRect">
            <a:avLst>
              <a:gd name="adj" fmla="val 766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2"/>
          <p:cNvPicPr>
            <a:picLocks noChangeAspect="1" noChangeArrowheads="1"/>
          </p:cNvPicPr>
          <p:nvPr/>
        </p:nvPicPr>
        <p:blipFill>
          <a:blip r:embed="rId3"/>
          <a:srcRect/>
          <a:stretch>
            <a:fillRect/>
          </a:stretch>
        </p:blipFill>
        <p:spPr bwMode="auto">
          <a:xfrm>
            <a:off x="5431985" y="2097839"/>
            <a:ext cx="1714512" cy="2721638"/>
          </a:xfrm>
          <a:prstGeom prst="roundRect">
            <a:avLst>
              <a:gd name="adj" fmla="val 806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3"/>
          <p:cNvPicPr>
            <a:picLocks noChangeArrowheads="1"/>
          </p:cNvPicPr>
          <p:nvPr/>
        </p:nvPicPr>
        <p:blipFill>
          <a:blip r:embed="rId4"/>
          <a:srcRect/>
          <a:stretch>
            <a:fillRect/>
          </a:stretch>
        </p:blipFill>
        <p:spPr bwMode="auto">
          <a:xfrm>
            <a:off x="7314773" y="2077200"/>
            <a:ext cx="1745408" cy="2786082"/>
          </a:xfrm>
          <a:prstGeom prst="roundRect">
            <a:avLst>
              <a:gd name="adj" fmla="val 878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 xmlns:p14="http://schemas.microsoft.com/office/powerpoint/2010/main" val="54085917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kern="0" dirty="0" smtClean="0">
                <a:solidFill>
                  <a:prstClr val="black"/>
                </a:solidFill>
              </a:rPr>
              <a:t>8.2</a:t>
            </a:r>
            <a:r>
              <a:rPr kumimoji="1" lang="zh-CN" altLang="en-US" kern="0" dirty="0" smtClean="0">
                <a:solidFill>
                  <a:prstClr val="black"/>
                </a:solidFill>
              </a:rPr>
              <a:t>、</a:t>
            </a:r>
            <a:r>
              <a:rPr lang="zh-CN" altLang="en-US" dirty="0" smtClean="0">
                <a:solidFill>
                  <a:prstClr val="black"/>
                </a:solidFill>
              </a:rPr>
              <a:t>游客</a:t>
            </a:r>
            <a:r>
              <a:rPr lang="zh-CN" altLang="en-US" dirty="0">
                <a:solidFill>
                  <a:prstClr val="black"/>
                </a:solidFill>
              </a:rPr>
              <a:t>画像产品</a:t>
            </a:r>
            <a:r>
              <a:rPr lang="en-US" altLang="zh-CN" dirty="0">
                <a:solidFill>
                  <a:prstClr val="black"/>
                </a:solidFill>
              </a:rPr>
              <a:t>-</a:t>
            </a:r>
            <a:r>
              <a:rPr lang="zh-CN" altLang="en-US" dirty="0" smtClean="0">
                <a:solidFill>
                  <a:prstClr val="black"/>
                </a:solidFill>
              </a:rPr>
              <a:t>界面</a:t>
            </a:r>
            <a:endParaRPr kumimoji="1" lang="zh-CN" altLang="en-US" dirty="0"/>
          </a:p>
        </p:txBody>
      </p:sp>
      <p:sp>
        <p:nvSpPr>
          <p:cNvPr id="3" name="圆角矩形 2"/>
          <p:cNvSpPr/>
          <p:nvPr/>
        </p:nvSpPr>
        <p:spPr bwMode="auto">
          <a:xfrm>
            <a:off x="1179490" y="791753"/>
            <a:ext cx="1831988" cy="243000"/>
          </a:xfrm>
          <a:prstGeom prst="roundRect">
            <a:avLst/>
          </a:prstGeom>
          <a:solidFill>
            <a:schemeClr val="accent2">
              <a:lumMod val="50000"/>
            </a:schemeClr>
          </a:solidFill>
          <a:ln/>
        </p:spPr>
        <p:style>
          <a:lnRef idx="1">
            <a:schemeClr val="accent2"/>
          </a:lnRef>
          <a:fillRef idx="3">
            <a:schemeClr val="accent2"/>
          </a:fillRef>
          <a:effectRef idx="2">
            <a:schemeClr val="accent2"/>
          </a:effectRef>
          <a:fontRef idx="minor">
            <a:schemeClr val="lt1"/>
          </a:fontRef>
        </p:style>
        <p:txBody>
          <a:bodyPr wrap="none" rtlCol="0" anchor="ctr"/>
          <a:lstStyle/>
          <a:p>
            <a:pPr algn="ctr" defTabSz="914400" fontAlgn="base">
              <a:spcBef>
                <a:spcPct val="0"/>
              </a:spcBef>
              <a:spcAft>
                <a:spcPct val="0"/>
              </a:spcAft>
            </a:pPr>
            <a:r>
              <a:rPr lang="zh-CN" altLang="en-US" b="1" dirty="0" smtClean="0">
                <a:solidFill>
                  <a:prstClr val="white"/>
                </a:solidFill>
              </a:rPr>
              <a:t>游客特征分析</a:t>
            </a:r>
            <a:endParaRPr lang="zh-CN" altLang="en-US" b="1" kern="0" dirty="0">
              <a:solidFill>
                <a:prstClr val="white"/>
              </a:solidFill>
              <a:latin typeface="微软雅黑" pitchFamily="34" charset="-122"/>
            </a:endParaRPr>
          </a:p>
        </p:txBody>
      </p:sp>
      <p:sp>
        <p:nvSpPr>
          <p:cNvPr id="4" name="圆角矩形 3"/>
          <p:cNvSpPr/>
          <p:nvPr/>
        </p:nvSpPr>
        <p:spPr bwMode="auto">
          <a:xfrm>
            <a:off x="5429256" y="791753"/>
            <a:ext cx="1831988" cy="243000"/>
          </a:xfrm>
          <a:prstGeom prst="roundRect">
            <a:avLst/>
          </a:prstGeom>
          <a:solidFill>
            <a:schemeClr val="accent2">
              <a:lumMod val="50000"/>
            </a:schemeClr>
          </a:solidFill>
          <a:ln/>
        </p:spPr>
        <p:style>
          <a:lnRef idx="1">
            <a:schemeClr val="accent2"/>
          </a:lnRef>
          <a:fillRef idx="3">
            <a:schemeClr val="accent2"/>
          </a:fillRef>
          <a:effectRef idx="2">
            <a:schemeClr val="accent2"/>
          </a:effectRef>
          <a:fontRef idx="minor">
            <a:schemeClr val="lt1"/>
          </a:fontRef>
        </p:style>
        <p:txBody>
          <a:bodyPr wrap="none" rtlCol="0" anchor="ctr"/>
          <a:lstStyle/>
          <a:p>
            <a:pPr algn="ctr" defTabSz="914400" fontAlgn="base">
              <a:spcBef>
                <a:spcPct val="0"/>
              </a:spcBef>
              <a:spcAft>
                <a:spcPct val="0"/>
              </a:spcAft>
            </a:pPr>
            <a:r>
              <a:rPr lang="zh-CN" altLang="en-US" b="1" dirty="0" smtClean="0">
                <a:solidFill>
                  <a:prstClr val="white"/>
                </a:solidFill>
              </a:rPr>
              <a:t>景区停留分析</a:t>
            </a:r>
            <a:endParaRPr lang="zh-CN" altLang="en-US" b="1" kern="0" dirty="0">
              <a:solidFill>
                <a:prstClr val="white"/>
              </a:solidFill>
              <a:latin typeface="微软雅黑" pitchFamily="34" charset="-122"/>
            </a:endParaRPr>
          </a:p>
        </p:txBody>
      </p:sp>
      <p:sp>
        <p:nvSpPr>
          <p:cNvPr id="5" name="圆角矩形 4"/>
          <p:cNvSpPr/>
          <p:nvPr/>
        </p:nvSpPr>
        <p:spPr bwMode="auto">
          <a:xfrm>
            <a:off x="1168376" y="3032725"/>
            <a:ext cx="1831988" cy="243000"/>
          </a:xfrm>
          <a:prstGeom prst="roundRect">
            <a:avLst/>
          </a:prstGeom>
          <a:solidFill>
            <a:schemeClr val="accent2">
              <a:lumMod val="50000"/>
            </a:schemeClr>
          </a:solidFill>
          <a:ln/>
        </p:spPr>
        <p:style>
          <a:lnRef idx="1">
            <a:schemeClr val="accent2"/>
          </a:lnRef>
          <a:fillRef idx="3">
            <a:schemeClr val="accent2"/>
          </a:fillRef>
          <a:effectRef idx="2">
            <a:schemeClr val="accent2"/>
          </a:effectRef>
          <a:fontRef idx="minor">
            <a:schemeClr val="lt1"/>
          </a:fontRef>
        </p:style>
        <p:txBody>
          <a:bodyPr wrap="none" rtlCol="0" anchor="ctr"/>
          <a:lstStyle/>
          <a:p>
            <a:pPr algn="ctr" defTabSz="914400" fontAlgn="base">
              <a:spcBef>
                <a:spcPct val="0"/>
              </a:spcBef>
              <a:spcAft>
                <a:spcPct val="0"/>
              </a:spcAft>
            </a:pPr>
            <a:r>
              <a:rPr lang="zh-CN" altLang="en-US" b="1" kern="0" dirty="0" smtClean="0">
                <a:solidFill>
                  <a:prstClr val="white"/>
                </a:solidFill>
                <a:latin typeface="微软雅黑" pitchFamily="34" charset="-122"/>
              </a:rPr>
              <a:t>地市</a:t>
            </a:r>
            <a:r>
              <a:rPr lang="zh-CN" altLang="en-US" b="1" dirty="0" smtClean="0">
                <a:solidFill>
                  <a:prstClr val="white"/>
                </a:solidFill>
              </a:rPr>
              <a:t>停留分析</a:t>
            </a:r>
            <a:endParaRPr lang="zh-CN" altLang="en-US" b="1" kern="0" dirty="0" smtClean="0">
              <a:solidFill>
                <a:prstClr val="white"/>
              </a:solidFill>
              <a:latin typeface="微软雅黑" pitchFamily="34" charset="-122"/>
            </a:endParaRPr>
          </a:p>
        </p:txBody>
      </p:sp>
      <p:sp>
        <p:nvSpPr>
          <p:cNvPr id="6" name="圆角矩形 5"/>
          <p:cNvSpPr/>
          <p:nvPr/>
        </p:nvSpPr>
        <p:spPr bwMode="auto">
          <a:xfrm>
            <a:off x="5418142" y="3032725"/>
            <a:ext cx="1831988" cy="243000"/>
          </a:xfrm>
          <a:prstGeom prst="roundRect">
            <a:avLst/>
          </a:prstGeom>
          <a:solidFill>
            <a:schemeClr val="accent2">
              <a:lumMod val="50000"/>
            </a:schemeClr>
          </a:solidFill>
          <a:ln/>
        </p:spPr>
        <p:style>
          <a:lnRef idx="1">
            <a:schemeClr val="accent2"/>
          </a:lnRef>
          <a:fillRef idx="3">
            <a:schemeClr val="accent2"/>
          </a:fillRef>
          <a:effectRef idx="2">
            <a:schemeClr val="accent2"/>
          </a:effectRef>
          <a:fontRef idx="minor">
            <a:schemeClr val="lt1"/>
          </a:fontRef>
        </p:style>
        <p:txBody>
          <a:bodyPr wrap="none" rtlCol="0" anchor="ctr"/>
          <a:lstStyle/>
          <a:p>
            <a:pPr algn="ctr" defTabSz="914400" fontAlgn="base">
              <a:spcBef>
                <a:spcPct val="0"/>
              </a:spcBef>
              <a:spcAft>
                <a:spcPct val="0"/>
              </a:spcAft>
            </a:pPr>
            <a:r>
              <a:rPr lang="zh-CN" altLang="en-US" b="1" dirty="0" smtClean="0">
                <a:solidFill>
                  <a:prstClr val="white"/>
                </a:solidFill>
              </a:rPr>
              <a:t>游客景区轨迹产品</a:t>
            </a:r>
            <a:endParaRPr lang="zh-CN" altLang="en-US" b="1" kern="0" dirty="0">
              <a:solidFill>
                <a:prstClr val="white"/>
              </a:solidFill>
              <a:latin typeface="微软雅黑" pitchFamily="34" charset="-122"/>
            </a:endParaRPr>
          </a:p>
        </p:txBody>
      </p:sp>
      <p:sp>
        <p:nvSpPr>
          <p:cNvPr id="7" name="矩形 6"/>
          <p:cNvSpPr/>
          <p:nvPr/>
        </p:nvSpPr>
        <p:spPr>
          <a:xfrm>
            <a:off x="428596" y="2473921"/>
            <a:ext cx="3643338" cy="461665"/>
          </a:xfrm>
          <a:prstGeom prst="rect">
            <a:avLst/>
          </a:prstGeom>
        </p:spPr>
        <p:txBody>
          <a:bodyPr wrap="square">
            <a:spAutoFit/>
          </a:bodyPr>
          <a:lstStyle/>
          <a:p>
            <a:pPr algn="ctr" defTabSz="914400" fontAlgn="base">
              <a:spcBef>
                <a:spcPct val="0"/>
              </a:spcBef>
              <a:spcAft>
                <a:spcPct val="0"/>
              </a:spcAft>
            </a:pPr>
            <a:r>
              <a:rPr lang="zh-CN" altLang="en-US" sz="1200" dirty="0" smtClean="0">
                <a:solidFill>
                  <a:prstClr val="black"/>
                </a:solidFill>
                <a:latin typeface="微软雅黑"/>
              </a:rPr>
              <a:t>展示游客旅游乘坐的交通工具、年龄、性别、消费水平、</a:t>
            </a:r>
            <a:r>
              <a:rPr lang="en-US" sz="1200" dirty="0" smtClean="0">
                <a:solidFill>
                  <a:prstClr val="black"/>
                </a:solidFill>
              </a:rPr>
              <a:t>App</a:t>
            </a:r>
            <a:r>
              <a:rPr lang="zh-CN" altLang="en-US" sz="1200" dirty="0" smtClean="0">
                <a:solidFill>
                  <a:prstClr val="black"/>
                </a:solidFill>
                <a:latin typeface="微软雅黑"/>
              </a:rPr>
              <a:t>使用、终端品牌的占比</a:t>
            </a:r>
            <a:endParaRPr lang="zh-CN" altLang="en-US" sz="1200" dirty="0">
              <a:solidFill>
                <a:prstClr val="black"/>
              </a:solidFill>
              <a:latin typeface="微软雅黑"/>
            </a:endParaRPr>
          </a:p>
        </p:txBody>
      </p:sp>
      <p:sp>
        <p:nvSpPr>
          <p:cNvPr id="8" name="矩形 7"/>
          <p:cNvSpPr/>
          <p:nvPr/>
        </p:nvSpPr>
        <p:spPr>
          <a:xfrm>
            <a:off x="5304743" y="2549619"/>
            <a:ext cx="2492990" cy="276999"/>
          </a:xfrm>
          <a:prstGeom prst="rect">
            <a:avLst/>
          </a:prstGeom>
        </p:spPr>
        <p:txBody>
          <a:bodyPr wrap="none">
            <a:spAutoFit/>
          </a:bodyPr>
          <a:lstStyle/>
          <a:p>
            <a:pPr algn="ctr" defTabSz="914400" fontAlgn="base">
              <a:spcBef>
                <a:spcPct val="0"/>
              </a:spcBef>
              <a:spcAft>
                <a:spcPct val="0"/>
              </a:spcAft>
            </a:pPr>
            <a:r>
              <a:rPr lang="zh-CN" altLang="en-US" sz="1200" dirty="0" smtClean="0">
                <a:solidFill>
                  <a:prstClr val="black"/>
                </a:solidFill>
                <a:latin typeface="微软雅黑"/>
              </a:rPr>
              <a:t>反映省内、外游客在景区停留时长</a:t>
            </a:r>
            <a:endParaRPr lang="zh-CN" altLang="en-US" sz="1200" dirty="0">
              <a:solidFill>
                <a:prstClr val="black"/>
              </a:solidFill>
              <a:latin typeface="微软雅黑"/>
            </a:endParaRPr>
          </a:p>
        </p:txBody>
      </p:sp>
      <p:sp>
        <p:nvSpPr>
          <p:cNvPr id="9" name="矩形 8"/>
          <p:cNvSpPr/>
          <p:nvPr/>
        </p:nvSpPr>
        <p:spPr>
          <a:xfrm>
            <a:off x="571474" y="4714895"/>
            <a:ext cx="2646878" cy="276999"/>
          </a:xfrm>
          <a:prstGeom prst="rect">
            <a:avLst/>
          </a:prstGeom>
        </p:spPr>
        <p:txBody>
          <a:bodyPr wrap="none">
            <a:spAutoFit/>
          </a:bodyPr>
          <a:lstStyle/>
          <a:p>
            <a:pPr algn="ctr" defTabSz="914400" fontAlgn="base">
              <a:spcBef>
                <a:spcPct val="0"/>
              </a:spcBef>
              <a:spcAft>
                <a:spcPct val="0"/>
              </a:spcAft>
            </a:pPr>
            <a:r>
              <a:rPr lang="zh-CN" altLang="en-US" sz="1200" dirty="0" smtClean="0">
                <a:solidFill>
                  <a:prstClr val="black"/>
                </a:solidFill>
                <a:latin typeface="微软雅黑"/>
              </a:rPr>
              <a:t>反映省内、外游客在各地市停留时长</a:t>
            </a:r>
            <a:endParaRPr lang="zh-CN" altLang="en-US" sz="1200" dirty="0">
              <a:solidFill>
                <a:prstClr val="black"/>
              </a:solidFill>
              <a:latin typeface="微软雅黑"/>
            </a:endParaRPr>
          </a:p>
        </p:txBody>
      </p:sp>
      <p:sp>
        <p:nvSpPr>
          <p:cNvPr id="10" name="矩形 9"/>
          <p:cNvSpPr/>
          <p:nvPr/>
        </p:nvSpPr>
        <p:spPr>
          <a:xfrm>
            <a:off x="4500573" y="4695840"/>
            <a:ext cx="3929091" cy="461665"/>
          </a:xfrm>
          <a:prstGeom prst="rect">
            <a:avLst/>
          </a:prstGeom>
        </p:spPr>
        <p:txBody>
          <a:bodyPr wrap="square">
            <a:spAutoFit/>
          </a:bodyPr>
          <a:lstStyle/>
          <a:p>
            <a:pPr algn="ctr" defTabSz="914400" fontAlgn="base">
              <a:spcBef>
                <a:spcPct val="0"/>
              </a:spcBef>
              <a:spcAft>
                <a:spcPct val="0"/>
              </a:spcAft>
            </a:pPr>
            <a:r>
              <a:rPr lang="zh-CN" altLang="en-US" sz="1200" dirty="0" smtClean="0">
                <a:solidFill>
                  <a:prstClr val="black"/>
                </a:solidFill>
                <a:latin typeface="微软雅黑"/>
              </a:rPr>
              <a:t>显示来到景区的游客是从哪些景区来、之后又去了哪些景区，显示景区游客的旅游轨迹信息</a:t>
            </a:r>
            <a:endParaRPr lang="zh-CN" altLang="en-US" sz="1200" dirty="0">
              <a:solidFill>
                <a:prstClr val="black"/>
              </a:solidFill>
              <a:latin typeface="微软雅黑"/>
            </a:endParaRPr>
          </a:p>
        </p:txBody>
      </p:sp>
      <p:pic>
        <p:nvPicPr>
          <p:cNvPr id="11" name="图片 21" descr="C:\360云盘\备份文件\工作管理\贵州联通\贵州旅游大数据项目\系统截图\游客特征分析 (2).png"/>
          <p:cNvPicPr>
            <a:picLocks noChangeArrowheads="1"/>
          </p:cNvPicPr>
          <p:nvPr/>
        </p:nvPicPr>
        <p:blipFill>
          <a:blip r:embed="rId2" cstate="print"/>
          <a:srcRect/>
          <a:stretch>
            <a:fillRect/>
          </a:stretch>
        </p:blipFill>
        <p:spPr bwMode="auto">
          <a:xfrm>
            <a:off x="428597" y="1070337"/>
            <a:ext cx="3643338" cy="1368000"/>
          </a:xfrm>
          <a:prstGeom prst="rect">
            <a:avLst/>
          </a:prstGeom>
          <a:noFill/>
          <a:ln w="9525">
            <a:noFill/>
            <a:miter lim="800000"/>
            <a:headEnd/>
            <a:tailEnd/>
          </a:ln>
        </p:spPr>
      </p:pic>
      <p:pic>
        <p:nvPicPr>
          <p:cNvPr id="12" name="图片 5" descr="C:\Users\user\Desktop\景区逗留时间.png"/>
          <p:cNvPicPr>
            <a:picLocks noChangeArrowheads="1"/>
          </p:cNvPicPr>
          <p:nvPr/>
        </p:nvPicPr>
        <p:blipFill>
          <a:blip r:embed="rId3" cstate="print"/>
          <a:srcRect/>
          <a:stretch>
            <a:fillRect/>
          </a:stretch>
        </p:blipFill>
        <p:spPr bwMode="auto">
          <a:xfrm>
            <a:off x="4572000" y="1070337"/>
            <a:ext cx="3744000" cy="1368000"/>
          </a:xfrm>
          <a:prstGeom prst="rect">
            <a:avLst/>
          </a:prstGeom>
          <a:noFill/>
          <a:ln w="9525">
            <a:noFill/>
            <a:miter lim="800000"/>
            <a:headEnd/>
            <a:tailEnd/>
          </a:ln>
        </p:spPr>
      </p:pic>
      <p:pic>
        <p:nvPicPr>
          <p:cNvPr id="13" name="Picture 5"/>
          <p:cNvPicPr>
            <a:picLocks noChangeArrowheads="1"/>
          </p:cNvPicPr>
          <p:nvPr/>
        </p:nvPicPr>
        <p:blipFill>
          <a:blip r:embed="rId4" cstate="print"/>
          <a:srcRect/>
          <a:stretch>
            <a:fillRect/>
          </a:stretch>
        </p:blipFill>
        <p:spPr bwMode="auto">
          <a:xfrm>
            <a:off x="428597" y="3311309"/>
            <a:ext cx="3643338" cy="1368000"/>
          </a:xfrm>
          <a:prstGeom prst="rect">
            <a:avLst/>
          </a:prstGeom>
          <a:noFill/>
          <a:ln w="9525">
            <a:noFill/>
            <a:miter lim="800000"/>
            <a:headEnd/>
            <a:tailEnd/>
          </a:ln>
          <a:effectLst/>
        </p:spPr>
      </p:pic>
      <p:pic>
        <p:nvPicPr>
          <p:cNvPr id="14" name="图片 21"/>
          <p:cNvPicPr>
            <a:picLocks noChangeAspect="1" noChangeArrowheads="1"/>
          </p:cNvPicPr>
          <p:nvPr/>
        </p:nvPicPr>
        <p:blipFill>
          <a:blip r:embed="rId5" cstate="print"/>
          <a:srcRect/>
          <a:stretch>
            <a:fillRect/>
          </a:stretch>
        </p:blipFill>
        <p:spPr bwMode="auto">
          <a:xfrm>
            <a:off x="4500544" y="3304166"/>
            <a:ext cx="3815456" cy="1375143"/>
          </a:xfrm>
          <a:prstGeom prst="rect">
            <a:avLst/>
          </a:prstGeom>
          <a:noFill/>
          <a:ln w="9525">
            <a:noFill/>
            <a:miter lim="800000"/>
            <a:headEnd/>
            <a:tailEnd/>
          </a:ln>
        </p:spPr>
      </p:pic>
    </p:spTree>
    <p:extLst>
      <p:ext uri="{BB962C8B-B14F-4D97-AF65-F5344CB8AC3E}">
        <p14:creationId xmlns="" xmlns:p14="http://schemas.microsoft.com/office/powerpoint/2010/main" val="8181817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kern="0" dirty="0">
                <a:solidFill>
                  <a:prstClr val="black"/>
                </a:solidFill>
              </a:rPr>
              <a:t>6</a:t>
            </a:r>
            <a:r>
              <a:rPr kumimoji="1" lang="zh-CN" altLang="en-US" kern="0" dirty="0">
                <a:solidFill>
                  <a:prstClr val="black"/>
                </a:solidFill>
              </a:rPr>
              <a:t>、</a:t>
            </a:r>
            <a:r>
              <a:rPr lang="zh-CN" altLang="en-US" dirty="0">
                <a:solidFill>
                  <a:prstClr val="black"/>
                </a:solidFill>
              </a:rPr>
              <a:t>中国联通大数据优势</a:t>
            </a:r>
            <a:r>
              <a:rPr lang="en-US" altLang="zh-CN" dirty="0">
                <a:solidFill>
                  <a:prstClr val="black"/>
                </a:solidFill>
              </a:rPr>
              <a:t>-</a:t>
            </a:r>
            <a:r>
              <a:rPr lang="zh-CN" altLang="en-US" dirty="0">
                <a:solidFill>
                  <a:prstClr val="black"/>
                </a:solidFill>
              </a:rPr>
              <a:t>信息价值</a:t>
            </a:r>
            <a:r>
              <a:rPr lang="zh-CN" altLang="en-US" dirty="0" smtClean="0">
                <a:solidFill>
                  <a:prstClr val="black"/>
                </a:solidFill>
              </a:rPr>
              <a:t>高</a:t>
            </a:r>
            <a:endParaRPr kumimoji="1" lang="zh-CN" altLang="en-US" dirty="0"/>
          </a:p>
        </p:txBody>
      </p:sp>
      <p:grpSp>
        <p:nvGrpSpPr>
          <p:cNvPr id="106" name="组 105"/>
          <p:cNvGrpSpPr/>
          <p:nvPr/>
        </p:nvGrpSpPr>
        <p:grpSpPr>
          <a:xfrm>
            <a:off x="135988" y="2047678"/>
            <a:ext cx="8898104" cy="2700000"/>
            <a:chOff x="107504" y="2386206"/>
            <a:chExt cx="8898104" cy="2700000"/>
          </a:xfrm>
        </p:grpSpPr>
        <p:sp>
          <p:nvSpPr>
            <p:cNvPr id="3" name="矩形 2"/>
            <p:cNvSpPr/>
            <p:nvPr/>
          </p:nvSpPr>
          <p:spPr bwMode="auto">
            <a:xfrm>
              <a:off x="5364088" y="2386207"/>
              <a:ext cx="1776450" cy="1887816"/>
            </a:xfrm>
            <a:prstGeom prst="rect">
              <a:avLst/>
            </a:prstGeom>
            <a:solidFill>
              <a:schemeClr val="bg1">
                <a:lumMod val="85000"/>
              </a:schemeClr>
            </a:solidFill>
            <a:ln w="3175">
              <a:noFill/>
              <a:miter lim="800000"/>
              <a:headEnd/>
              <a:tailEnd/>
            </a:ln>
            <a:effectLst/>
          </p:spPr>
          <p:txBody>
            <a:bodyPr wrap="square" lIns="91428" tIns="45714" rIns="91428" bIns="45714" rtlCol="0" anchor="t"/>
            <a:lstStyle/>
            <a:p>
              <a:pPr algn="ctr" defTabSz="914265" fontAlgn="base">
                <a:spcBef>
                  <a:spcPct val="0"/>
                </a:spcBef>
                <a:spcAft>
                  <a:spcPct val="0"/>
                </a:spcAft>
              </a:pPr>
              <a:endParaRPr lang="zh-CN" altLang="en-US" sz="1100" b="1" kern="0" dirty="0">
                <a:solidFill>
                  <a:srgbClr val="000000"/>
                </a:solidFill>
                <a:latin typeface="微软雅黑"/>
                <a:sym typeface="Arial" panose="020B0604020202020204" pitchFamily="34" charset="0"/>
              </a:endParaRPr>
            </a:p>
          </p:txBody>
        </p:sp>
        <p:sp>
          <p:nvSpPr>
            <p:cNvPr id="4" name="矩形 3"/>
            <p:cNvSpPr/>
            <p:nvPr/>
          </p:nvSpPr>
          <p:spPr bwMode="auto">
            <a:xfrm>
              <a:off x="7164288" y="2386225"/>
              <a:ext cx="1776450" cy="1884095"/>
            </a:xfrm>
            <a:prstGeom prst="rect">
              <a:avLst/>
            </a:prstGeom>
            <a:solidFill>
              <a:schemeClr val="bg1">
                <a:lumMod val="75000"/>
              </a:schemeClr>
            </a:solidFill>
            <a:ln w="3175">
              <a:noFill/>
              <a:miter lim="800000"/>
              <a:headEnd/>
              <a:tailEnd/>
            </a:ln>
            <a:effectLst/>
          </p:spPr>
          <p:txBody>
            <a:bodyPr wrap="square" lIns="91428" tIns="45714" rIns="91428" bIns="45714" rtlCol="0" anchor="t"/>
            <a:lstStyle/>
            <a:p>
              <a:pPr algn="ctr" defTabSz="914265" fontAlgn="base">
                <a:spcBef>
                  <a:spcPct val="0"/>
                </a:spcBef>
                <a:spcAft>
                  <a:spcPct val="0"/>
                </a:spcAft>
              </a:pPr>
              <a:endParaRPr lang="zh-CN" altLang="en-US" sz="1100" b="1" kern="0" dirty="0">
                <a:solidFill>
                  <a:srgbClr val="000000"/>
                </a:solidFill>
                <a:latin typeface="微软雅黑"/>
                <a:sym typeface="Arial" panose="020B0604020202020204" pitchFamily="34" charset="0"/>
              </a:endParaRPr>
            </a:p>
          </p:txBody>
        </p:sp>
        <p:sp>
          <p:nvSpPr>
            <p:cNvPr id="5" name="矩形 4"/>
            <p:cNvSpPr/>
            <p:nvPr/>
          </p:nvSpPr>
          <p:spPr bwMode="auto">
            <a:xfrm>
              <a:off x="107504" y="2386206"/>
              <a:ext cx="5232834" cy="2700000"/>
            </a:xfrm>
            <a:prstGeom prst="rect">
              <a:avLst/>
            </a:prstGeom>
            <a:solidFill>
              <a:schemeClr val="bg1">
                <a:lumMod val="95000"/>
              </a:schemeClr>
            </a:solidFill>
            <a:ln w="3175">
              <a:noFill/>
              <a:miter lim="800000"/>
              <a:headEnd/>
              <a:tailEnd/>
            </a:ln>
            <a:effectLst/>
          </p:spPr>
          <p:txBody>
            <a:bodyPr wrap="square" lIns="91428" tIns="45714" rIns="91428" bIns="45714" rtlCol="0" anchor="t"/>
            <a:lstStyle/>
            <a:p>
              <a:pPr algn="ctr" defTabSz="914265" fontAlgn="base">
                <a:spcBef>
                  <a:spcPct val="0"/>
                </a:spcBef>
                <a:spcAft>
                  <a:spcPct val="0"/>
                </a:spcAft>
              </a:pPr>
              <a:endParaRPr lang="zh-CN" altLang="en-US" sz="1100" b="1" kern="0" dirty="0">
                <a:solidFill>
                  <a:srgbClr val="000000"/>
                </a:solidFill>
                <a:latin typeface="微软雅黑"/>
                <a:sym typeface="Arial" panose="020B0604020202020204" pitchFamily="34" charset="0"/>
              </a:endParaRPr>
            </a:p>
          </p:txBody>
        </p:sp>
        <p:sp>
          <p:nvSpPr>
            <p:cNvPr id="6" name="矩形 5"/>
            <p:cNvSpPr/>
            <p:nvPr/>
          </p:nvSpPr>
          <p:spPr bwMode="auto">
            <a:xfrm>
              <a:off x="179514" y="2655595"/>
              <a:ext cx="1656184" cy="900000"/>
            </a:xfrm>
            <a:prstGeom prst="rect">
              <a:avLst/>
            </a:prstGeom>
            <a:solidFill>
              <a:srgbClr val="C3D69B"/>
            </a:solidFill>
            <a:ln w="12700">
              <a:solidFill>
                <a:schemeClr val="bg1">
                  <a:lumMod val="85000"/>
                </a:schemeClr>
              </a:solidFill>
              <a:miter lim="800000"/>
              <a:headEnd/>
              <a:tailEnd/>
            </a:ln>
            <a:effectLst/>
          </p:spPr>
          <p:txBody>
            <a:bodyPr wrap="none" lIns="91428" tIns="0" rIns="91428" bIns="0" rtlCol="0" anchor="t"/>
            <a:lstStyle/>
            <a:p>
              <a:pPr algn="ctr" defTabSz="914265" fontAlgn="base">
                <a:spcBef>
                  <a:spcPct val="0"/>
                </a:spcBef>
                <a:spcAft>
                  <a:spcPct val="0"/>
                </a:spcAft>
              </a:pPr>
              <a:r>
                <a:rPr lang="zh-CN" altLang="en-US" sz="1100" b="1" kern="0" dirty="0">
                  <a:solidFill>
                    <a:srgbClr val="000000"/>
                  </a:solidFill>
                  <a:latin typeface="微软雅黑"/>
                  <a:sym typeface="Arial" panose="020B0604020202020204" pitchFamily="34" charset="0"/>
                </a:rPr>
                <a:t>客户基本资料</a:t>
              </a:r>
              <a:endParaRPr lang="zh-CN" altLang="en-US" sz="1100" b="1" dirty="0">
                <a:solidFill>
                  <a:srgbClr val="FF0000"/>
                </a:solidFill>
                <a:latin typeface="微软雅黑"/>
                <a:sym typeface="Arial" panose="020B0604020202020204" pitchFamily="34" charset="0"/>
              </a:endParaRPr>
            </a:p>
          </p:txBody>
        </p:sp>
        <p:sp>
          <p:nvSpPr>
            <p:cNvPr id="7" name="矩形 6"/>
            <p:cNvSpPr/>
            <p:nvPr/>
          </p:nvSpPr>
          <p:spPr bwMode="auto">
            <a:xfrm>
              <a:off x="3635898" y="3590022"/>
              <a:ext cx="1656184" cy="684000"/>
            </a:xfrm>
            <a:prstGeom prst="rect">
              <a:avLst/>
            </a:prstGeom>
            <a:solidFill>
              <a:srgbClr val="C3E3F0"/>
            </a:solidFill>
            <a:ln w="12700">
              <a:solidFill>
                <a:schemeClr val="bg1">
                  <a:lumMod val="85000"/>
                </a:schemeClr>
              </a:solidFill>
              <a:miter lim="800000"/>
              <a:headEnd/>
              <a:tailEnd/>
            </a:ln>
            <a:effectLst/>
          </p:spPr>
          <p:txBody>
            <a:bodyPr wrap="none" lIns="91428" tIns="0" rIns="91428" bIns="0" rtlCol="0" anchor="t"/>
            <a:lstStyle/>
            <a:p>
              <a:pPr algn="ctr" defTabSz="914265" fontAlgn="base">
                <a:spcBef>
                  <a:spcPct val="0"/>
                </a:spcBef>
                <a:spcAft>
                  <a:spcPct val="0"/>
                </a:spcAft>
              </a:pPr>
              <a:r>
                <a:rPr lang="zh-CN" altLang="en-US" sz="1100" b="1" kern="0" dirty="0">
                  <a:solidFill>
                    <a:srgbClr val="000000"/>
                  </a:solidFill>
                  <a:latin typeface="微软雅黑"/>
                  <a:sym typeface="Arial" panose="020B0604020202020204" pitchFamily="34" charset="0"/>
                </a:rPr>
                <a:t>用户消费信息</a:t>
              </a:r>
            </a:p>
          </p:txBody>
        </p:sp>
        <p:sp>
          <p:nvSpPr>
            <p:cNvPr id="8" name="矩形 7"/>
            <p:cNvSpPr/>
            <p:nvPr/>
          </p:nvSpPr>
          <p:spPr bwMode="auto">
            <a:xfrm>
              <a:off x="1907704" y="3590022"/>
              <a:ext cx="1656184" cy="684000"/>
            </a:xfrm>
            <a:prstGeom prst="rect">
              <a:avLst/>
            </a:prstGeom>
            <a:solidFill>
              <a:srgbClr val="C3D69B"/>
            </a:solidFill>
            <a:ln w="12700">
              <a:solidFill>
                <a:schemeClr val="bg1">
                  <a:lumMod val="85000"/>
                </a:schemeClr>
              </a:solidFill>
              <a:miter lim="800000"/>
              <a:headEnd/>
              <a:tailEnd/>
            </a:ln>
            <a:effectLst/>
          </p:spPr>
          <p:txBody>
            <a:bodyPr wrap="none" lIns="91428" tIns="0" rIns="91428" bIns="0" rtlCol="0" anchor="t"/>
            <a:lstStyle/>
            <a:p>
              <a:pPr algn="ctr" defTabSz="914265" fontAlgn="base">
                <a:spcBef>
                  <a:spcPct val="0"/>
                </a:spcBef>
                <a:spcAft>
                  <a:spcPct val="0"/>
                </a:spcAft>
              </a:pPr>
              <a:r>
                <a:rPr lang="zh-CN" altLang="en-US" sz="1100" b="1" kern="0" dirty="0">
                  <a:solidFill>
                    <a:srgbClr val="000000"/>
                  </a:solidFill>
                  <a:latin typeface="微软雅黑"/>
                  <a:sym typeface="Arial" panose="020B0604020202020204" pitchFamily="34" charset="0"/>
                </a:rPr>
                <a:t>用户终端信息</a:t>
              </a:r>
              <a:endParaRPr lang="zh-CN" altLang="en-US" sz="1100" b="1" dirty="0">
                <a:solidFill>
                  <a:srgbClr val="000000"/>
                </a:solidFill>
                <a:latin typeface="微软雅黑"/>
                <a:sym typeface="Arial" panose="020B0604020202020204" pitchFamily="34" charset="0"/>
              </a:endParaRPr>
            </a:p>
          </p:txBody>
        </p:sp>
        <p:sp>
          <p:nvSpPr>
            <p:cNvPr id="9" name="矩形 8"/>
            <p:cNvSpPr/>
            <p:nvPr/>
          </p:nvSpPr>
          <p:spPr bwMode="auto">
            <a:xfrm>
              <a:off x="5436096" y="2645434"/>
              <a:ext cx="1656184" cy="756000"/>
            </a:xfrm>
            <a:prstGeom prst="rect">
              <a:avLst/>
            </a:prstGeom>
            <a:solidFill>
              <a:srgbClr val="C3E3F0"/>
            </a:solidFill>
            <a:ln w="12700">
              <a:solidFill>
                <a:schemeClr val="bg1">
                  <a:lumMod val="85000"/>
                </a:schemeClr>
              </a:solidFill>
              <a:miter lim="800000"/>
              <a:headEnd/>
              <a:tailEnd/>
            </a:ln>
            <a:effectLst/>
          </p:spPr>
          <p:txBody>
            <a:bodyPr wrap="none" lIns="91428" tIns="0" rIns="91428" bIns="0" rtlCol="0" anchor="t"/>
            <a:lstStyle/>
            <a:p>
              <a:pPr algn="ctr" defTabSz="914265" fontAlgn="base">
                <a:spcBef>
                  <a:spcPct val="0"/>
                </a:spcBef>
                <a:spcAft>
                  <a:spcPct val="0"/>
                </a:spcAft>
              </a:pPr>
              <a:r>
                <a:rPr lang="zh-CN" altLang="en-US" sz="1100" b="1" kern="0" dirty="0">
                  <a:solidFill>
                    <a:srgbClr val="000000"/>
                  </a:solidFill>
                  <a:latin typeface="微软雅黑"/>
                  <a:sym typeface="Arial" panose="020B0604020202020204" pitchFamily="34" charset="0"/>
                </a:rPr>
                <a:t>业务基地用户画像</a:t>
              </a:r>
            </a:p>
          </p:txBody>
        </p:sp>
        <p:sp>
          <p:nvSpPr>
            <p:cNvPr id="10" name="矩形 9"/>
            <p:cNvSpPr/>
            <p:nvPr/>
          </p:nvSpPr>
          <p:spPr bwMode="auto">
            <a:xfrm>
              <a:off x="7236297" y="2645434"/>
              <a:ext cx="1656184" cy="756000"/>
            </a:xfrm>
            <a:prstGeom prst="rect">
              <a:avLst/>
            </a:prstGeom>
            <a:solidFill>
              <a:srgbClr val="FFCCCC"/>
            </a:solidFill>
            <a:ln w="12700">
              <a:solidFill>
                <a:schemeClr val="bg1">
                  <a:lumMod val="85000"/>
                </a:schemeClr>
              </a:solidFill>
              <a:miter lim="800000"/>
              <a:headEnd/>
              <a:tailEnd/>
            </a:ln>
            <a:effectLst/>
          </p:spPr>
          <p:txBody>
            <a:bodyPr wrap="none" lIns="91428" tIns="0" rIns="91428" bIns="0" rtlCol="0" anchor="t"/>
            <a:lstStyle/>
            <a:p>
              <a:pPr algn="ctr" defTabSz="914265" fontAlgn="base">
                <a:spcBef>
                  <a:spcPct val="0"/>
                </a:spcBef>
                <a:spcAft>
                  <a:spcPct val="0"/>
                </a:spcAft>
              </a:pPr>
              <a:r>
                <a:rPr lang="zh-CN" altLang="en-US" sz="1100" b="1" kern="0" dirty="0">
                  <a:solidFill>
                    <a:srgbClr val="000000"/>
                  </a:solidFill>
                  <a:latin typeface="微软雅黑"/>
                  <a:sym typeface="Arial" panose="020B0604020202020204" pitchFamily="34" charset="0"/>
                </a:rPr>
                <a:t>用户互联网行为</a:t>
              </a:r>
            </a:p>
          </p:txBody>
        </p:sp>
        <p:sp>
          <p:nvSpPr>
            <p:cNvPr id="11" name="矩形 10"/>
            <p:cNvSpPr/>
            <p:nvPr/>
          </p:nvSpPr>
          <p:spPr bwMode="auto">
            <a:xfrm>
              <a:off x="179514" y="3590022"/>
              <a:ext cx="1656184" cy="684000"/>
            </a:xfrm>
            <a:prstGeom prst="rect">
              <a:avLst/>
            </a:prstGeom>
            <a:solidFill>
              <a:srgbClr val="C3D69B"/>
            </a:solidFill>
            <a:ln w="12700">
              <a:solidFill>
                <a:schemeClr val="bg1">
                  <a:lumMod val="85000"/>
                </a:schemeClr>
              </a:solidFill>
              <a:miter lim="800000"/>
              <a:headEnd/>
              <a:tailEnd/>
            </a:ln>
            <a:effectLst/>
          </p:spPr>
          <p:txBody>
            <a:bodyPr wrap="none" lIns="91428" tIns="0" rIns="91428" bIns="0" rtlCol="0" anchor="t"/>
            <a:lstStyle/>
            <a:p>
              <a:pPr algn="ctr" defTabSz="914265" fontAlgn="base">
                <a:spcBef>
                  <a:spcPct val="0"/>
                </a:spcBef>
                <a:spcAft>
                  <a:spcPct val="0"/>
                </a:spcAft>
              </a:pPr>
              <a:r>
                <a:rPr lang="zh-CN" altLang="en-US" sz="1100" b="1" kern="0" dirty="0">
                  <a:solidFill>
                    <a:srgbClr val="000000"/>
                  </a:solidFill>
                  <a:latin typeface="微软雅黑"/>
                  <a:sym typeface="Arial" panose="020B0604020202020204" pitchFamily="34" charset="0"/>
                </a:rPr>
                <a:t>用户状态信息</a:t>
              </a:r>
              <a:endParaRPr lang="zh-CN" altLang="en-US" sz="1100" b="1" dirty="0">
                <a:solidFill>
                  <a:srgbClr val="000000"/>
                </a:solidFill>
                <a:latin typeface="微软雅黑"/>
                <a:sym typeface="Arial" panose="020B0604020202020204" pitchFamily="34" charset="0"/>
              </a:endParaRPr>
            </a:p>
          </p:txBody>
        </p:sp>
        <p:sp>
          <p:nvSpPr>
            <p:cNvPr id="12" name="矩形 11"/>
            <p:cNvSpPr/>
            <p:nvPr/>
          </p:nvSpPr>
          <p:spPr bwMode="auto">
            <a:xfrm>
              <a:off x="1907704" y="4330421"/>
              <a:ext cx="1656184" cy="720000"/>
            </a:xfrm>
            <a:prstGeom prst="rect">
              <a:avLst/>
            </a:prstGeom>
            <a:solidFill>
              <a:srgbClr val="C3D69B"/>
            </a:solidFill>
            <a:ln w="12700">
              <a:solidFill>
                <a:schemeClr val="bg1">
                  <a:lumMod val="85000"/>
                </a:schemeClr>
              </a:solidFill>
              <a:miter lim="800000"/>
              <a:headEnd/>
              <a:tailEnd/>
            </a:ln>
            <a:effectLst/>
          </p:spPr>
          <p:txBody>
            <a:bodyPr wrap="none" lIns="91428" tIns="0" rIns="91428" bIns="0" rtlCol="0" anchor="t"/>
            <a:lstStyle/>
            <a:p>
              <a:pPr algn="ctr" defTabSz="914265" fontAlgn="base">
                <a:spcBef>
                  <a:spcPct val="0"/>
                </a:spcBef>
                <a:spcAft>
                  <a:spcPct val="0"/>
                </a:spcAft>
              </a:pPr>
              <a:r>
                <a:rPr lang="zh-CN" altLang="en-US" sz="1100" b="1" kern="0" dirty="0">
                  <a:solidFill>
                    <a:srgbClr val="000000"/>
                  </a:solidFill>
                  <a:latin typeface="微软雅黑"/>
                  <a:sym typeface="Arial" panose="020B0604020202020204" pitchFamily="34" charset="0"/>
                </a:rPr>
                <a:t>用户储值信息</a:t>
              </a:r>
              <a:endParaRPr lang="zh-CN" altLang="en-US" sz="1100" b="1" dirty="0">
                <a:solidFill>
                  <a:srgbClr val="000000"/>
                </a:solidFill>
                <a:latin typeface="微软雅黑"/>
                <a:sym typeface="Arial" panose="020B0604020202020204" pitchFamily="34" charset="0"/>
              </a:endParaRPr>
            </a:p>
          </p:txBody>
        </p:sp>
        <p:sp>
          <p:nvSpPr>
            <p:cNvPr id="13" name="矩形 12"/>
            <p:cNvSpPr/>
            <p:nvPr/>
          </p:nvSpPr>
          <p:spPr bwMode="auto">
            <a:xfrm>
              <a:off x="1907704" y="2655595"/>
              <a:ext cx="1656184" cy="900000"/>
            </a:xfrm>
            <a:prstGeom prst="rect">
              <a:avLst/>
            </a:prstGeom>
            <a:solidFill>
              <a:srgbClr val="FFCCCC"/>
            </a:solidFill>
            <a:ln w="12700">
              <a:solidFill>
                <a:schemeClr val="bg1">
                  <a:lumMod val="85000"/>
                </a:schemeClr>
              </a:solidFill>
              <a:miter lim="800000"/>
              <a:headEnd/>
              <a:tailEnd/>
            </a:ln>
            <a:effectLst/>
          </p:spPr>
          <p:txBody>
            <a:bodyPr wrap="none" lIns="91428" tIns="0" rIns="91428" bIns="0" rtlCol="0" anchor="t"/>
            <a:lstStyle/>
            <a:p>
              <a:pPr algn="ctr" defTabSz="914265" fontAlgn="base">
                <a:spcBef>
                  <a:spcPct val="0"/>
                </a:spcBef>
                <a:spcAft>
                  <a:spcPct val="0"/>
                </a:spcAft>
              </a:pPr>
              <a:r>
                <a:rPr lang="zh-CN" altLang="en-US" sz="1100" b="1" kern="0" dirty="0">
                  <a:solidFill>
                    <a:srgbClr val="000000"/>
                  </a:solidFill>
                  <a:latin typeface="微软雅黑"/>
                  <a:sym typeface="Arial" panose="020B0604020202020204" pitchFamily="34" charset="0"/>
                </a:rPr>
                <a:t>用户通信行为</a:t>
              </a:r>
            </a:p>
          </p:txBody>
        </p:sp>
        <p:sp>
          <p:nvSpPr>
            <p:cNvPr id="14" name="矩形 13"/>
            <p:cNvSpPr/>
            <p:nvPr/>
          </p:nvSpPr>
          <p:spPr bwMode="auto">
            <a:xfrm>
              <a:off x="5436096" y="3477375"/>
              <a:ext cx="1656184" cy="749186"/>
            </a:xfrm>
            <a:prstGeom prst="rect">
              <a:avLst/>
            </a:prstGeom>
            <a:solidFill>
              <a:srgbClr val="C3E3F0"/>
            </a:solidFill>
            <a:ln w="12700">
              <a:solidFill>
                <a:schemeClr val="bg1">
                  <a:lumMod val="85000"/>
                </a:schemeClr>
              </a:solidFill>
              <a:miter lim="800000"/>
              <a:headEnd/>
              <a:tailEnd/>
            </a:ln>
            <a:effectLst/>
          </p:spPr>
          <p:txBody>
            <a:bodyPr wrap="none" lIns="91428" tIns="0" rIns="91428" bIns="0" rtlCol="0" anchor="t"/>
            <a:lstStyle/>
            <a:p>
              <a:pPr algn="ctr" defTabSz="914265" fontAlgn="base">
                <a:spcBef>
                  <a:spcPct val="0"/>
                </a:spcBef>
                <a:spcAft>
                  <a:spcPct val="0"/>
                </a:spcAft>
              </a:pPr>
              <a:r>
                <a:rPr lang="zh-CN" altLang="en-US" sz="1100" b="1" kern="0" dirty="0">
                  <a:solidFill>
                    <a:srgbClr val="000000"/>
                  </a:solidFill>
                  <a:latin typeface="微软雅黑"/>
                  <a:sym typeface="Arial" panose="020B0604020202020204" pitchFamily="34" charset="0"/>
                </a:rPr>
                <a:t>网厅手厅用户画像</a:t>
              </a:r>
            </a:p>
          </p:txBody>
        </p:sp>
        <p:sp>
          <p:nvSpPr>
            <p:cNvPr id="15" name="矩形 14"/>
            <p:cNvSpPr/>
            <p:nvPr/>
          </p:nvSpPr>
          <p:spPr bwMode="auto">
            <a:xfrm>
              <a:off x="7236297" y="3477375"/>
              <a:ext cx="1656184" cy="749186"/>
            </a:xfrm>
            <a:prstGeom prst="rect">
              <a:avLst/>
            </a:prstGeom>
            <a:solidFill>
              <a:srgbClr val="FFCCCC"/>
            </a:solidFill>
            <a:ln w="12700">
              <a:solidFill>
                <a:schemeClr val="bg1">
                  <a:lumMod val="85000"/>
                </a:schemeClr>
              </a:solidFill>
              <a:miter lim="800000"/>
              <a:headEnd/>
              <a:tailEnd/>
            </a:ln>
            <a:effectLst/>
          </p:spPr>
          <p:txBody>
            <a:bodyPr wrap="none" lIns="91428" tIns="0" rIns="91428" bIns="0" rtlCol="0" anchor="t"/>
            <a:lstStyle/>
            <a:p>
              <a:pPr algn="ctr" defTabSz="914265" fontAlgn="base">
                <a:spcBef>
                  <a:spcPct val="0"/>
                </a:spcBef>
                <a:spcAft>
                  <a:spcPct val="0"/>
                </a:spcAft>
              </a:pPr>
              <a:r>
                <a:rPr lang="zh-CN" altLang="en-US" sz="1100" b="1" kern="0" dirty="0">
                  <a:solidFill>
                    <a:srgbClr val="000000"/>
                  </a:solidFill>
                  <a:latin typeface="微软雅黑"/>
                  <a:sym typeface="Arial" panose="020B0604020202020204" pitchFamily="34" charset="0"/>
                </a:rPr>
                <a:t>用户位置信息</a:t>
              </a:r>
            </a:p>
          </p:txBody>
        </p:sp>
        <p:sp>
          <p:nvSpPr>
            <p:cNvPr id="16" name="矩形 15"/>
            <p:cNvSpPr/>
            <p:nvPr/>
          </p:nvSpPr>
          <p:spPr bwMode="auto">
            <a:xfrm>
              <a:off x="179514" y="4330421"/>
              <a:ext cx="1656184" cy="720000"/>
            </a:xfrm>
            <a:prstGeom prst="rect">
              <a:avLst/>
            </a:prstGeom>
            <a:solidFill>
              <a:srgbClr val="C3D69B"/>
            </a:solidFill>
            <a:ln w="12700">
              <a:solidFill>
                <a:schemeClr val="bg1">
                  <a:lumMod val="85000"/>
                </a:schemeClr>
              </a:solidFill>
              <a:miter lim="800000"/>
              <a:headEnd/>
              <a:tailEnd/>
            </a:ln>
            <a:effectLst/>
          </p:spPr>
          <p:txBody>
            <a:bodyPr wrap="none" lIns="91428" tIns="0" rIns="91428" bIns="0" rtlCol="0" anchor="t"/>
            <a:lstStyle/>
            <a:p>
              <a:pPr algn="ctr" defTabSz="914265" fontAlgn="base">
                <a:spcBef>
                  <a:spcPct val="0"/>
                </a:spcBef>
                <a:spcAft>
                  <a:spcPct val="0"/>
                </a:spcAft>
              </a:pPr>
              <a:r>
                <a:rPr lang="zh-CN" altLang="en-US" sz="1100" b="1" kern="0" dirty="0">
                  <a:solidFill>
                    <a:srgbClr val="000000"/>
                  </a:solidFill>
                  <a:latin typeface="微软雅黑"/>
                  <a:sym typeface="Arial" panose="020B0604020202020204" pitchFamily="34" charset="0"/>
                </a:rPr>
                <a:t>用户订购信息</a:t>
              </a:r>
              <a:endParaRPr lang="zh-CN" altLang="en-US" sz="1100" b="1" dirty="0">
                <a:solidFill>
                  <a:srgbClr val="000000"/>
                </a:solidFill>
                <a:latin typeface="微软雅黑"/>
                <a:sym typeface="Arial" panose="020B0604020202020204" pitchFamily="34" charset="0"/>
              </a:endParaRPr>
            </a:p>
          </p:txBody>
        </p:sp>
        <p:sp>
          <p:nvSpPr>
            <p:cNvPr id="17" name="矩形 16"/>
            <p:cNvSpPr/>
            <p:nvPr/>
          </p:nvSpPr>
          <p:spPr bwMode="auto">
            <a:xfrm>
              <a:off x="3635898" y="2655595"/>
              <a:ext cx="1656184" cy="900000"/>
            </a:xfrm>
            <a:prstGeom prst="rect">
              <a:avLst/>
            </a:prstGeom>
            <a:solidFill>
              <a:srgbClr val="C3E3F0"/>
            </a:solidFill>
            <a:ln w="12700">
              <a:solidFill>
                <a:schemeClr val="bg1">
                  <a:lumMod val="85000"/>
                </a:schemeClr>
              </a:solidFill>
              <a:miter lim="800000"/>
              <a:headEnd/>
              <a:tailEnd/>
            </a:ln>
            <a:effectLst/>
          </p:spPr>
          <p:txBody>
            <a:bodyPr wrap="none" lIns="91428" tIns="0" rIns="91428" bIns="0" rtlCol="0" anchor="t"/>
            <a:lstStyle/>
            <a:p>
              <a:pPr algn="ctr" defTabSz="914265" fontAlgn="base">
                <a:spcBef>
                  <a:spcPct val="0"/>
                </a:spcBef>
                <a:spcAft>
                  <a:spcPct val="0"/>
                </a:spcAft>
              </a:pPr>
              <a:r>
                <a:rPr lang="zh-CN" altLang="en-US" sz="1100" b="1" kern="0" dirty="0">
                  <a:solidFill>
                    <a:srgbClr val="000000"/>
                  </a:solidFill>
                  <a:latin typeface="微软雅黑"/>
                  <a:sym typeface="Arial" panose="020B0604020202020204" pitchFamily="34" charset="0"/>
                </a:rPr>
                <a:t>用户信用信息</a:t>
              </a:r>
            </a:p>
          </p:txBody>
        </p:sp>
        <p:sp>
          <p:nvSpPr>
            <p:cNvPr id="18" name="矩形 17"/>
            <p:cNvSpPr/>
            <p:nvPr/>
          </p:nvSpPr>
          <p:spPr bwMode="auto">
            <a:xfrm>
              <a:off x="3635898" y="4330421"/>
              <a:ext cx="1656184" cy="720000"/>
            </a:xfrm>
            <a:prstGeom prst="rect">
              <a:avLst/>
            </a:prstGeom>
            <a:solidFill>
              <a:srgbClr val="C3E3F0"/>
            </a:solidFill>
            <a:ln w="12700">
              <a:solidFill>
                <a:schemeClr val="bg1">
                  <a:lumMod val="85000"/>
                </a:schemeClr>
              </a:solidFill>
              <a:miter lim="800000"/>
              <a:headEnd/>
              <a:tailEnd/>
            </a:ln>
            <a:effectLst/>
          </p:spPr>
          <p:txBody>
            <a:bodyPr wrap="none" lIns="91428" tIns="0" rIns="91428" bIns="0" rtlCol="0" anchor="t"/>
            <a:lstStyle/>
            <a:p>
              <a:pPr algn="ctr" defTabSz="914265" fontAlgn="base">
                <a:spcBef>
                  <a:spcPct val="0"/>
                </a:spcBef>
                <a:spcAft>
                  <a:spcPct val="0"/>
                </a:spcAft>
              </a:pPr>
              <a:r>
                <a:rPr lang="zh-CN" altLang="en-US" sz="1100" b="1" kern="0" dirty="0">
                  <a:solidFill>
                    <a:srgbClr val="000000"/>
                  </a:solidFill>
                  <a:latin typeface="微软雅黑"/>
                  <a:sym typeface="Arial" panose="020B0604020202020204" pitchFamily="34" charset="0"/>
                </a:rPr>
                <a:t>用户分群信息</a:t>
              </a:r>
            </a:p>
          </p:txBody>
        </p:sp>
        <p:sp>
          <p:nvSpPr>
            <p:cNvPr id="19" name="矩形 18"/>
            <p:cNvSpPr/>
            <p:nvPr/>
          </p:nvSpPr>
          <p:spPr>
            <a:xfrm>
              <a:off x="5333608" y="4371950"/>
              <a:ext cx="3672000" cy="230832"/>
            </a:xfrm>
            <a:prstGeom prst="rect">
              <a:avLst/>
            </a:prstGeom>
          </p:spPr>
          <p:txBody>
            <a:bodyPr wrap="square" lIns="91428" tIns="45714" rIns="91428" bIns="45714">
              <a:spAutoFit/>
            </a:bodyPr>
            <a:lstStyle/>
            <a:p>
              <a:pPr defTabSz="914265" fontAlgn="base">
                <a:spcBef>
                  <a:spcPct val="0"/>
                </a:spcBef>
                <a:spcAft>
                  <a:spcPct val="0"/>
                </a:spcAft>
              </a:pPr>
              <a:r>
                <a:rPr lang="zh-CN" altLang="en-US" sz="900" b="1" dirty="0">
                  <a:solidFill>
                    <a:srgbClr val="000000"/>
                  </a:solidFill>
                  <a:latin typeface="微软雅黑"/>
                  <a:sym typeface="Arial" panose="020B0604020202020204" pitchFamily="34" charset="0"/>
                </a:rPr>
                <a:t>注： 联通业务基地包括沃易购、沃商店、沃阅读、沃音乐、沃视频等 </a:t>
              </a:r>
            </a:p>
          </p:txBody>
        </p:sp>
        <p:sp>
          <p:nvSpPr>
            <p:cNvPr id="20" name="TextBox 42"/>
            <p:cNvSpPr txBox="1"/>
            <p:nvPr/>
          </p:nvSpPr>
          <p:spPr>
            <a:xfrm>
              <a:off x="2085980" y="2386220"/>
              <a:ext cx="1107996" cy="276999"/>
            </a:xfrm>
            <a:prstGeom prst="rect">
              <a:avLst/>
            </a:prstGeom>
            <a:noFill/>
          </p:spPr>
          <p:txBody>
            <a:bodyPr wrap="none" lIns="91428" tIns="45714" rIns="91428" bIns="45714" rtlCol="0">
              <a:spAutoFit/>
            </a:bodyPr>
            <a:lstStyle/>
            <a:p>
              <a:pPr defTabSz="914265" fontAlgn="base">
                <a:spcBef>
                  <a:spcPct val="0"/>
                </a:spcBef>
                <a:spcAft>
                  <a:spcPct val="0"/>
                </a:spcAft>
              </a:pPr>
              <a:r>
                <a:rPr lang="zh-CN" altLang="en-US" sz="1200" b="1" dirty="0">
                  <a:solidFill>
                    <a:srgbClr val="C00000"/>
                  </a:solidFill>
                  <a:latin typeface="微软雅黑"/>
                  <a:sym typeface="Arial" panose="020B0604020202020204" pitchFamily="34" charset="0"/>
                </a:rPr>
                <a:t>业务支撑系统</a:t>
              </a:r>
            </a:p>
          </p:txBody>
        </p:sp>
        <p:sp>
          <p:nvSpPr>
            <p:cNvPr id="21" name="TextBox 43"/>
            <p:cNvSpPr txBox="1"/>
            <p:nvPr/>
          </p:nvSpPr>
          <p:spPr>
            <a:xfrm>
              <a:off x="5614372" y="2386220"/>
              <a:ext cx="1107996" cy="276999"/>
            </a:xfrm>
            <a:prstGeom prst="rect">
              <a:avLst/>
            </a:prstGeom>
            <a:noFill/>
          </p:spPr>
          <p:txBody>
            <a:bodyPr wrap="none" lIns="91428" tIns="45714" rIns="91428" bIns="45714" rtlCol="0">
              <a:spAutoFit/>
            </a:bodyPr>
            <a:lstStyle/>
            <a:p>
              <a:pPr defTabSz="914265" fontAlgn="base">
                <a:spcBef>
                  <a:spcPct val="0"/>
                </a:spcBef>
                <a:spcAft>
                  <a:spcPct val="0"/>
                </a:spcAft>
              </a:pPr>
              <a:r>
                <a:rPr lang="zh-CN" altLang="en-US" sz="1200" b="1" dirty="0">
                  <a:solidFill>
                    <a:srgbClr val="C00000"/>
                  </a:solidFill>
                  <a:latin typeface="微软雅黑"/>
                  <a:sym typeface="Arial" panose="020B0604020202020204" pitchFamily="34" charset="0"/>
                </a:rPr>
                <a:t>自营内容产品</a:t>
              </a:r>
            </a:p>
          </p:txBody>
        </p:sp>
        <p:sp>
          <p:nvSpPr>
            <p:cNvPr id="22" name="TextBox 44"/>
            <p:cNvSpPr txBox="1"/>
            <p:nvPr/>
          </p:nvSpPr>
          <p:spPr>
            <a:xfrm>
              <a:off x="7452320" y="2386220"/>
              <a:ext cx="1107996" cy="276999"/>
            </a:xfrm>
            <a:prstGeom prst="rect">
              <a:avLst/>
            </a:prstGeom>
            <a:noFill/>
          </p:spPr>
          <p:txBody>
            <a:bodyPr wrap="none" lIns="91428" tIns="45714" rIns="91428" bIns="45714" rtlCol="0">
              <a:spAutoFit/>
            </a:bodyPr>
            <a:lstStyle/>
            <a:p>
              <a:pPr defTabSz="914265" fontAlgn="base">
                <a:spcBef>
                  <a:spcPct val="0"/>
                </a:spcBef>
                <a:spcAft>
                  <a:spcPct val="0"/>
                </a:spcAft>
              </a:pPr>
              <a:r>
                <a:rPr lang="zh-CN" altLang="en-US" sz="1200" b="1" dirty="0">
                  <a:solidFill>
                    <a:srgbClr val="C00000"/>
                  </a:solidFill>
                  <a:latin typeface="微软雅黑"/>
                  <a:sym typeface="Arial" panose="020B0604020202020204" pitchFamily="34" charset="0"/>
                </a:rPr>
                <a:t>网络管道数据</a:t>
              </a:r>
            </a:p>
          </p:txBody>
        </p:sp>
        <p:sp>
          <p:nvSpPr>
            <p:cNvPr id="23" name="TextBox 48"/>
            <p:cNvSpPr txBox="1"/>
            <p:nvPr/>
          </p:nvSpPr>
          <p:spPr>
            <a:xfrm>
              <a:off x="5404244" y="4713446"/>
              <a:ext cx="646331" cy="276999"/>
            </a:xfrm>
            <a:prstGeom prst="rect">
              <a:avLst/>
            </a:prstGeom>
            <a:noFill/>
          </p:spPr>
          <p:txBody>
            <a:bodyPr wrap="none" lIns="91428" tIns="45714" rIns="91428" bIns="45714" rtlCol="0">
              <a:spAutoFit/>
            </a:bodyPr>
            <a:lstStyle/>
            <a:p>
              <a:pPr defTabSz="914265" fontAlgn="base">
                <a:spcBef>
                  <a:spcPct val="0"/>
                </a:spcBef>
                <a:spcAft>
                  <a:spcPct val="0"/>
                </a:spcAft>
              </a:pPr>
              <a:r>
                <a:rPr lang="zh-CN" altLang="en-US" sz="1200" b="1" dirty="0">
                  <a:solidFill>
                    <a:srgbClr val="000000"/>
                  </a:solidFill>
                  <a:latin typeface="微软雅黑"/>
                  <a:sym typeface="Arial" panose="020B0604020202020204" pitchFamily="34" charset="0"/>
                </a:rPr>
                <a:t>图例：</a:t>
              </a:r>
            </a:p>
          </p:txBody>
        </p:sp>
        <p:sp>
          <p:nvSpPr>
            <p:cNvPr id="24" name="矩形 23"/>
            <p:cNvSpPr/>
            <p:nvPr/>
          </p:nvSpPr>
          <p:spPr bwMode="auto">
            <a:xfrm>
              <a:off x="6081920" y="4725930"/>
              <a:ext cx="828000" cy="252000"/>
            </a:xfrm>
            <a:prstGeom prst="rect">
              <a:avLst/>
            </a:prstGeom>
            <a:solidFill>
              <a:srgbClr val="C3D69B"/>
            </a:solidFill>
            <a:ln w="12700">
              <a:solidFill>
                <a:schemeClr val="bg1">
                  <a:lumMod val="85000"/>
                </a:schemeClr>
              </a:solidFill>
              <a:miter lim="800000"/>
              <a:headEnd/>
              <a:tailEnd/>
            </a:ln>
            <a:effectLst/>
          </p:spPr>
          <p:txBody>
            <a:bodyPr wrap="none" lIns="91428" tIns="45714" rIns="91428" bIns="45714" rtlCol="0" anchor="ctr"/>
            <a:lstStyle/>
            <a:p>
              <a:pPr algn="ctr" defTabSz="914265" fontAlgn="base">
                <a:spcBef>
                  <a:spcPct val="0"/>
                </a:spcBef>
                <a:spcAft>
                  <a:spcPct val="0"/>
                </a:spcAft>
              </a:pPr>
              <a:r>
                <a:rPr lang="zh-CN" altLang="en-US" sz="1000" kern="0" dirty="0">
                  <a:solidFill>
                    <a:srgbClr val="000000"/>
                  </a:solidFill>
                  <a:latin typeface="微软雅黑"/>
                  <a:sym typeface="Arial" panose="020B0604020202020204" pitchFamily="34" charset="0"/>
                </a:rPr>
                <a:t>月频次数据</a:t>
              </a:r>
              <a:endParaRPr lang="zh-CN" altLang="en-US" sz="1000" dirty="0">
                <a:solidFill>
                  <a:srgbClr val="000000"/>
                </a:solidFill>
                <a:latin typeface="微软雅黑"/>
                <a:sym typeface="Arial" panose="020B0604020202020204" pitchFamily="34" charset="0"/>
              </a:endParaRPr>
            </a:p>
          </p:txBody>
        </p:sp>
        <p:sp>
          <p:nvSpPr>
            <p:cNvPr id="25" name="矩形 24"/>
            <p:cNvSpPr/>
            <p:nvPr/>
          </p:nvSpPr>
          <p:spPr bwMode="auto">
            <a:xfrm>
              <a:off x="7078724" y="4725930"/>
              <a:ext cx="828000" cy="252000"/>
            </a:xfrm>
            <a:prstGeom prst="rect">
              <a:avLst/>
            </a:prstGeom>
            <a:solidFill>
              <a:srgbClr val="C3E3F0"/>
            </a:solidFill>
            <a:ln w="12700">
              <a:solidFill>
                <a:schemeClr val="bg1">
                  <a:lumMod val="85000"/>
                </a:schemeClr>
              </a:solidFill>
              <a:miter lim="800000"/>
              <a:headEnd/>
              <a:tailEnd/>
            </a:ln>
            <a:effectLst/>
          </p:spPr>
          <p:txBody>
            <a:bodyPr wrap="none" lIns="91428" tIns="45714" rIns="91428" bIns="45714" rtlCol="0" anchor="ctr"/>
            <a:lstStyle/>
            <a:p>
              <a:pPr algn="ctr" defTabSz="914265" fontAlgn="base">
                <a:spcBef>
                  <a:spcPct val="0"/>
                </a:spcBef>
                <a:spcAft>
                  <a:spcPct val="0"/>
                </a:spcAft>
              </a:pPr>
              <a:r>
                <a:rPr lang="zh-CN" altLang="en-US" sz="1000" kern="0" dirty="0">
                  <a:solidFill>
                    <a:srgbClr val="000000"/>
                  </a:solidFill>
                  <a:latin typeface="微软雅黑"/>
                  <a:sym typeface="Arial" panose="020B0604020202020204" pitchFamily="34" charset="0"/>
                </a:rPr>
                <a:t>日频次数据</a:t>
              </a:r>
              <a:endParaRPr lang="zh-CN" altLang="en-US" sz="1000" dirty="0">
                <a:solidFill>
                  <a:srgbClr val="000000"/>
                </a:solidFill>
                <a:latin typeface="微软雅黑"/>
                <a:sym typeface="Arial" panose="020B0604020202020204" pitchFamily="34" charset="0"/>
              </a:endParaRPr>
            </a:p>
          </p:txBody>
        </p:sp>
        <p:sp>
          <p:nvSpPr>
            <p:cNvPr id="26" name="矩形 25"/>
            <p:cNvSpPr/>
            <p:nvPr/>
          </p:nvSpPr>
          <p:spPr bwMode="auto">
            <a:xfrm>
              <a:off x="8075528" y="4725930"/>
              <a:ext cx="828000" cy="252000"/>
            </a:xfrm>
            <a:prstGeom prst="rect">
              <a:avLst/>
            </a:prstGeom>
            <a:solidFill>
              <a:srgbClr val="FFCCCC"/>
            </a:solidFill>
            <a:ln w="12700">
              <a:solidFill>
                <a:schemeClr val="bg1">
                  <a:lumMod val="85000"/>
                </a:schemeClr>
              </a:solidFill>
              <a:miter lim="800000"/>
              <a:headEnd/>
              <a:tailEnd/>
            </a:ln>
            <a:effectLst/>
          </p:spPr>
          <p:txBody>
            <a:bodyPr wrap="none" lIns="91428" tIns="45714" rIns="91428" bIns="45714" rtlCol="0" anchor="ctr"/>
            <a:lstStyle/>
            <a:p>
              <a:pPr algn="ctr" defTabSz="914265" fontAlgn="base">
                <a:spcBef>
                  <a:spcPct val="0"/>
                </a:spcBef>
                <a:spcAft>
                  <a:spcPct val="0"/>
                </a:spcAft>
              </a:pPr>
              <a:r>
                <a:rPr lang="zh-CN" altLang="en-US" sz="1000" kern="0" dirty="0">
                  <a:solidFill>
                    <a:srgbClr val="000000"/>
                  </a:solidFill>
                  <a:latin typeface="微软雅黑"/>
                  <a:sym typeface="Arial" panose="020B0604020202020204" pitchFamily="34" charset="0"/>
                </a:rPr>
                <a:t>实时频次数据</a:t>
              </a:r>
              <a:endParaRPr lang="zh-CN" altLang="en-US" sz="1000" dirty="0">
                <a:solidFill>
                  <a:srgbClr val="000000"/>
                </a:solidFill>
                <a:latin typeface="微软雅黑"/>
                <a:sym typeface="Arial" panose="020B0604020202020204" pitchFamily="34" charset="0"/>
              </a:endParaRPr>
            </a:p>
          </p:txBody>
        </p:sp>
        <p:sp>
          <p:nvSpPr>
            <p:cNvPr id="27" name="矩形 26"/>
            <p:cNvSpPr/>
            <p:nvPr/>
          </p:nvSpPr>
          <p:spPr bwMode="auto">
            <a:xfrm>
              <a:off x="230312" y="2841312"/>
              <a:ext cx="504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zh-CN" altLang="en-US" sz="900" dirty="0">
                  <a:solidFill>
                    <a:srgbClr val="000000"/>
                  </a:solidFill>
                  <a:latin typeface="微软雅黑"/>
                  <a:sym typeface="Arial" panose="020B0604020202020204" pitchFamily="34" charset="0"/>
                </a:rPr>
                <a:t>姓名</a:t>
              </a:r>
            </a:p>
          </p:txBody>
        </p:sp>
        <p:sp>
          <p:nvSpPr>
            <p:cNvPr id="28" name="矩形 27"/>
            <p:cNvSpPr/>
            <p:nvPr/>
          </p:nvSpPr>
          <p:spPr bwMode="auto">
            <a:xfrm>
              <a:off x="230312" y="3075060"/>
              <a:ext cx="504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zh-CN" altLang="en-US" sz="900" dirty="0">
                  <a:solidFill>
                    <a:srgbClr val="000000"/>
                  </a:solidFill>
                  <a:latin typeface="微软雅黑"/>
                  <a:sym typeface="Arial" panose="020B0604020202020204" pitchFamily="34" charset="0"/>
                </a:rPr>
                <a:t>性别</a:t>
              </a:r>
            </a:p>
          </p:txBody>
        </p:sp>
        <p:sp>
          <p:nvSpPr>
            <p:cNvPr id="29" name="矩形 28"/>
            <p:cNvSpPr/>
            <p:nvPr/>
          </p:nvSpPr>
          <p:spPr bwMode="auto">
            <a:xfrm>
              <a:off x="765736" y="2841312"/>
              <a:ext cx="504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zh-CN" altLang="en-US" sz="900" dirty="0">
                  <a:solidFill>
                    <a:srgbClr val="000000"/>
                  </a:solidFill>
                  <a:latin typeface="微软雅黑"/>
                  <a:sym typeface="Arial" panose="020B0604020202020204" pitchFamily="34" charset="0"/>
                </a:rPr>
                <a:t>客户类型</a:t>
              </a:r>
            </a:p>
          </p:txBody>
        </p:sp>
        <p:sp>
          <p:nvSpPr>
            <p:cNvPr id="30" name="矩形 29"/>
            <p:cNvSpPr/>
            <p:nvPr/>
          </p:nvSpPr>
          <p:spPr bwMode="auto">
            <a:xfrm>
              <a:off x="765736" y="3075060"/>
              <a:ext cx="504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zh-CN" altLang="en-US" sz="900" dirty="0">
                  <a:solidFill>
                    <a:srgbClr val="000000"/>
                  </a:solidFill>
                  <a:latin typeface="微软雅黑"/>
                  <a:sym typeface="Arial" panose="020B0604020202020204" pitchFamily="34" charset="0"/>
                </a:rPr>
                <a:t>电话号码</a:t>
              </a:r>
            </a:p>
          </p:txBody>
        </p:sp>
        <p:sp>
          <p:nvSpPr>
            <p:cNvPr id="31" name="矩形 30"/>
            <p:cNvSpPr/>
            <p:nvPr/>
          </p:nvSpPr>
          <p:spPr bwMode="auto">
            <a:xfrm>
              <a:off x="230312" y="3308808"/>
              <a:ext cx="504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zh-CN" altLang="en-US" sz="900" dirty="0">
                  <a:solidFill>
                    <a:srgbClr val="000000"/>
                  </a:solidFill>
                  <a:latin typeface="微软雅黑"/>
                  <a:sym typeface="Arial" panose="020B0604020202020204" pitchFamily="34" charset="0"/>
                </a:rPr>
                <a:t>证件号码</a:t>
              </a:r>
            </a:p>
          </p:txBody>
        </p:sp>
        <p:sp>
          <p:nvSpPr>
            <p:cNvPr id="32" name="矩形 31"/>
            <p:cNvSpPr/>
            <p:nvPr/>
          </p:nvSpPr>
          <p:spPr bwMode="auto">
            <a:xfrm>
              <a:off x="765736" y="3308808"/>
              <a:ext cx="504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zh-CN" altLang="en-US" sz="900" dirty="0">
                  <a:solidFill>
                    <a:srgbClr val="000000"/>
                  </a:solidFill>
                  <a:latin typeface="微软雅黑"/>
                  <a:sym typeface="Arial" panose="020B0604020202020204" pitchFamily="34" charset="0"/>
                </a:rPr>
                <a:t>地域</a:t>
              </a:r>
            </a:p>
          </p:txBody>
        </p:sp>
        <p:sp>
          <p:nvSpPr>
            <p:cNvPr id="33" name="矩形 32"/>
            <p:cNvSpPr/>
            <p:nvPr/>
          </p:nvSpPr>
          <p:spPr bwMode="auto">
            <a:xfrm>
              <a:off x="1301216" y="2839462"/>
              <a:ext cx="504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zh-CN" altLang="en-US" sz="900" dirty="0">
                  <a:solidFill>
                    <a:srgbClr val="000000"/>
                  </a:solidFill>
                  <a:latin typeface="微软雅黑"/>
                  <a:sym typeface="Arial" panose="020B0604020202020204" pitchFamily="34" charset="0"/>
                </a:rPr>
                <a:t>年龄</a:t>
              </a:r>
            </a:p>
          </p:txBody>
        </p:sp>
        <p:sp>
          <p:nvSpPr>
            <p:cNvPr id="34" name="矩形 33"/>
            <p:cNvSpPr/>
            <p:nvPr/>
          </p:nvSpPr>
          <p:spPr bwMode="auto">
            <a:xfrm>
              <a:off x="1301216" y="3073210"/>
              <a:ext cx="504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zh-CN" altLang="en-US" sz="900" dirty="0">
                  <a:solidFill>
                    <a:srgbClr val="000000"/>
                  </a:solidFill>
                  <a:latin typeface="微软雅黑"/>
                  <a:sym typeface="Arial" panose="020B0604020202020204" pitchFamily="34" charset="0"/>
                </a:rPr>
                <a:t>住址</a:t>
              </a:r>
            </a:p>
          </p:txBody>
        </p:sp>
        <p:sp>
          <p:nvSpPr>
            <p:cNvPr id="35" name="矩形 34"/>
            <p:cNvSpPr/>
            <p:nvPr/>
          </p:nvSpPr>
          <p:spPr bwMode="auto">
            <a:xfrm>
              <a:off x="1301216" y="3306958"/>
              <a:ext cx="504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en-US" altLang="zh-CN" sz="900" dirty="0">
                  <a:solidFill>
                    <a:srgbClr val="000000"/>
                  </a:solidFill>
                  <a:latin typeface="微软雅黑"/>
                  <a:sym typeface="Arial" panose="020B0604020202020204" pitchFamily="34" charset="0"/>
                </a:rPr>
                <a:t>……</a:t>
              </a:r>
              <a:endParaRPr lang="zh-CN" altLang="en-US" sz="900" dirty="0">
                <a:solidFill>
                  <a:srgbClr val="000000"/>
                </a:solidFill>
                <a:latin typeface="微软雅黑"/>
                <a:sym typeface="Arial" panose="020B0604020202020204" pitchFamily="34" charset="0"/>
              </a:endParaRPr>
            </a:p>
          </p:txBody>
        </p:sp>
        <p:sp>
          <p:nvSpPr>
            <p:cNvPr id="36" name="矩形 35"/>
            <p:cNvSpPr/>
            <p:nvPr/>
          </p:nvSpPr>
          <p:spPr bwMode="auto">
            <a:xfrm>
              <a:off x="1947456" y="2841312"/>
              <a:ext cx="504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zh-CN" altLang="en-US" sz="900" dirty="0">
                  <a:solidFill>
                    <a:srgbClr val="000000"/>
                  </a:solidFill>
                  <a:latin typeface="微软雅黑"/>
                  <a:sym typeface="Arial" panose="020B0604020202020204" pitchFamily="34" charset="0"/>
                </a:rPr>
                <a:t>语音</a:t>
              </a:r>
            </a:p>
          </p:txBody>
        </p:sp>
        <p:sp>
          <p:nvSpPr>
            <p:cNvPr id="37" name="矩形 36"/>
            <p:cNvSpPr/>
            <p:nvPr/>
          </p:nvSpPr>
          <p:spPr bwMode="auto">
            <a:xfrm>
              <a:off x="1947456" y="3075060"/>
              <a:ext cx="504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zh-CN" altLang="en-US" sz="900" dirty="0">
                  <a:solidFill>
                    <a:srgbClr val="000000"/>
                  </a:solidFill>
                  <a:latin typeface="微软雅黑"/>
                  <a:sym typeface="Arial" panose="020B0604020202020204" pitchFamily="34" charset="0"/>
                </a:rPr>
                <a:t>短信</a:t>
              </a:r>
            </a:p>
          </p:txBody>
        </p:sp>
        <p:sp>
          <p:nvSpPr>
            <p:cNvPr id="38" name="矩形 37"/>
            <p:cNvSpPr/>
            <p:nvPr/>
          </p:nvSpPr>
          <p:spPr bwMode="auto">
            <a:xfrm>
              <a:off x="2482880" y="2841312"/>
              <a:ext cx="504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zh-CN" altLang="en-US" sz="900" dirty="0">
                  <a:solidFill>
                    <a:srgbClr val="000000"/>
                  </a:solidFill>
                  <a:latin typeface="微软雅黑"/>
                  <a:sym typeface="Arial" panose="020B0604020202020204" pitchFamily="34" charset="0"/>
                </a:rPr>
                <a:t>通话类型</a:t>
              </a:r>
            </a:p>
          </p:txBody>
        </p:sp>
        <p:sp>
          <p:nvSpPr>
            <p:cNvPr id="39" name="矩形 38"/>
            <p:cNvSpPr/>
            <p:nvPr/>
          </p:nvSpPr>
          <p:spPr bwMode="auto">
            <a:xfrm>
              <a:off x="2482880" y="3075060"/>
              <a:ext cx="504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zh-CN" altLang="en-US" sz="900" dirty="0">
                  <a:solidFill>
                    <a:srgbClr val="000000"/>
                  </a:solidFill>
                  <a:latin typeface="微软雅黑"/>
                  <a:sym typeface="Arial" panose="020B0604020202020204" pitchFamily="34" charset="0"/>
                </a:rPr>
                <a:t>通话时间</a:t>
              </a:r>
            </a:p>
          </p:txBody>
        </p:sp>
        <p:sp>
          <p:nvSpPr>
            <p:cNvPr id="40" name="矩形 39"/>
            <p:cNvSpPr/>
            <p:nvPr/>
          </p:nvSpPr>
          <p:spPr bwMode="auto">
            <a:xfrm>
              <a:off x="1947456" y="3308808"/>
              <a:ext cx="504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zh-CN" altLang="en-US" sz="900" dirty="0">
                  <a:solidFill>
                    <a:srgbClr val="000000"/>
                  </a:solidFill>
                  <a:latin typeface="微软雅黑"/>
                  <a:sym typeface="Arial" panose="020B0604020202020204" pitchFamily="34" charset="0"/>
                </a:rPr>
                <a:t>流量</a:t>
              </a:r>
            </a:p>
          </p:txBody>
        </p:sp>
        <p:sp>
          <p:nvSpPr>
            <p:cNvPr id="41" name="矩形 40"/>
            <p:cNvSpPr/>
            <p:nvPr/>
          </p:nvSpPr>
          <p:spPr bwMode="auto">
            <a:xfrm>
              <a:off x="2482880" y="3308808"/>
              <a:ext cx="504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zh-CN" altLang="en-US" sz="900" dirty="0">
                  <a:solidFill>
                    <a:srgbClr val="000000"/>
                  </a:solidFill>
                  <a:latin typeface="微软雅黑"/>
                  <a:sym typeface="Arial" panose="020B0604020202020204" pitchFamily="34" charset="0"/>
                </a:rPr>
                <a:t>通话地点</a:t>
              </a:r>
            </a:p>
          </p:txBody>
        </p:sp>
        <p:sp>
          <p:nvSpPr>
            <p:cNvPr id="42" name="矩形 41"/>
            <p:cNvSpPr/>
            <p:nvPr/>
          </p:nvSpPr>
          <p:spPr bwMode="auto">
            <a:xfrm>
              <a:off x="3018360" y="2839462"/>
              <a:ext cx="504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zh-CN" altLang="en-US" sz="900" dirty="0">
                  <a:solidFill>
                    <a:srgbClr val="000000"/>
                  </a:solidFill>
                  <a:latin typeface="微软雅黑"/>
                  <a:sym typeface="Arial" panose="020B0604020202020204" pitchFamily="34" charset="0"/>
                </a:rPr>
                <a:t>通话时长</a:t>
              </a:r>
            </a:p>
          </p:txBody>
        </p:sp>
        <p:sp>
          <p:nvSpPr>
            <p:cNvPr id="43" name="矩形 42"/>
            <p:cNvSpPr/>
            <p:nvPr/>
          </p:nvSpPr>
          <p:spPr bwMode="auto">
            <a:xfrm>
              <a:off x="3018360" y="3073210"/>
              <a:ext cx="504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zh-CN" altLang="en-US" sz="900" dirty="0">
                  <a:solidFill>
                    <a:srgbClr val="000000"/>
                  </a:solidFill>
                  <a:latin typeface="微软雅黑"/>
                  <a:sym typeface="Arial" panose="020B0604020202020204" pitchFamily="34" charset="0"/>
                </a:rPr>
                <a:t>对端号码</a:t>
              </a:r>
            </a:p>
          </p:txBody>
        </p:sp>
        <p:sp>
          <p:nvSpPr>
            <p:cNvPr id="44" name="矩形 43"/>
            <p:cNvSpPr/>
            <p:nvPr/>
          </p:nvSpPr>
          <p:spPr bwMode="auto">
            <a:xfrm>
              <a:off x="3018360" y="3306958"/>
              <a:ext cx="504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en-US" altLang="zh-CN" sz="900" dirty="0">
                  <a:solidFill>
                    <a:srgbClr val="000000"/>
                  </a:solidFill>
                  <a:latin typeface="微软雅黑"/>
                  <a:sym typeface="Arial" panose="020B0604020202020204" pitchFamily="34" charset="0"/>
                </a:rPr>
                <a:t>……</a:t>
              </a:r>
              <a:endParaRPr lang="zh-CN" altLang="en-US" sz="900" dirty="0">
                <a:solidFill>
                  <a:srgbClr val="000000"/>
                </a:solidFill>
                <a:latin typeface="微软雅黑"/>
                <a:sym typeface="Arial" panose="020B0604020202020204" pitchFamily="34" charset="0"/>
              </a:endParaRPr>
            </a:p>
          </p:txBody>
        </p:sp>
        <p:sp>
          <p:nvSpPr>
            <p:cNvPr id="45" name="矩形 44"/>
            <p:cNvSpPr/>
            <p:nvPr/>
          </p:nvSpPr>
          <p:spPr bwMode="auto">
            <a:xfrm>
              <a:off x="3674760" y="2841312"/>
              <a:ext cx="720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zh-CN" altLang="en-US" sz="900" dirty="0">
                  <a:solidFill>
                    <a:srgbClr val="000000"/>
                  </a:solidFill>
                  <a:latin typeface="微软雅黑"/>
                  <a:sym typeface="Arial" panose="020B0604020202020204" pitchFamily="34" charset="0"/>
                </a:rPr>
                <a:t>初始信用度</a:t>
              </a:r>
            </a:p>
          </p:txBody>
        </p:sp>
        <p:sp>
          <p:nvSpPr>
            <p:cNvPr id="46" name="矩形 45"/>
            <p:cNvSpPr/>
            <p:nvPr/>
          </p:nvSpPr>
          <p:spPr bwMode="auto">
            <a:xfrm>
              <a:off x="3674760" y="3075060"/>
              <a:ext cx="720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zh-CN" altLang="en-US" sz="900" dirty="0">
                  <a:solidFill>
                    <a:srgbClr val="000000"/>
                  </a:solidFill>
                  <a:latin typeface="微软雅黑"/>
                  <a:sym typeface="Arial" panose="020B0604020202020204" pitchFamily="34" charset="0"/>
                </a:rPr>
                <a:t>动态信用度</a:t>
              </a:r>
            </a:p>
          </p:txBody>
        </p:sp>
        <p:sp>
          <p:nvSpPr>
            <p:cNvPr id="47" name="矩形 46"/>
            <p:cNvSpPr/>
            <p:nvPr/>
          </p:nvSpPr>
          <p:spPr bwMode="auto">
            <a:xfrm>
              <a:off x="4499160" y="2841312"/>
              <a:ext cx="720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zh-CN" altLang="en-US" sz="900" dirty="0">
                  <a:solidFill>
                    <a:srgbClr val="000000"/>
                  </a:solidFill>
                  <a:latin typeface="微软雅黑"/>
                  <a:sym typeface="Arial" panose="020B0604020202020204" pitchFamily="34" charset="0"/>
                </a:rPr>
                <a:t>欠费额度</a:t>
              </a:r>
            </a:p>
          </p:txBody>
        </p:sp>
        <p:sp>
          <p:nvSpPr>
            <p:cNvPr id="48" name="矩形 47"/>
            <p:cNvSpPr/>
            <p:nvPr/>
          </p:nvSpPr>
          <p:spPr bwMode="auto">
            <a:xfrm>
              <a:off x="4499160" y="3075060"/>
              <a:ext cx="720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zh-CN" altLang="en-US" sz="900" dirty="0">
                  <a:solidFill>
                    <a:srgbClr val="000000"/>
                  </a:solidFill>
                  <a:latin typeface="微软雅黑"/>
                  <a:sym typeface="Arial" panose="020B0604020202020204" pitchFamily="34" charset="0"/>
                </a:rPr>
                <a:t>欠费频次</a:t>
              </a:r>
            </a:p>
          </p:txBody>
        </p:sp>
        <p:sp>
          <p:nvSpPr>
            <p:cNvPr id="49" name="矩形 48"/>
            <p:cNvSpPr/>
            <p:nvPr/>
          </p:nvSpPr>
          <p:spPr bwMode="auto">
            <a:xfrm>
              <a:off x="3674760" y="3308808"/>
              <a:ext cx="720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zh-CN" altLang="en-US" sz="900" dirty="0">
                  <a:solidFill>
                    <a:srgbClr val="000000"/>
                  </a:solidFill>
                  <a:latin typeface="微软雅黑"/>
                  <a:sym typeface="Arial" panose="020B0604020202020204" pitchFamily="34" charset="0"/>
                </a:rPr>
                <a:t>欠费账龄</a:t>
              </a:r>
            </a:p>
          </p:txBody>
        </p:sp>
        <p:sp>
          <p:nvSpPr>
            <p:cNvPr id="50" name="矩形 49"/>
            <p:cNvSpPr/>
            <p:nvPr/>
          </p:nvSpPr>
          <p:spPr bwMode="auto">
            <a:xfrm>
              <a:off x="4499160" y="3308808"/>
              <a:ext cx="720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en-US" altLang="zh-CN" sz="900" dirty="0">
                  <a:solidFill>
                    <a:srgbClr val="000000"/>
                  </a:solidFill>
                  <a:latin typeface="微软雅黑"/>
                  <a:sym typeface="Arial" panose="020B0604020202020204" pitchFamily="34" charset="0"/>
                </a:rPr>
                <a:t>……</a:t>
              </a:r>
              <a:endParaRPr lang="zh-CN" altLang="en-US" sz="900" dirty="0">
                <a:solidFill>
                  <a:srgbClr val="000000"/>
                </a:solidFill>
                <a:latin typeface="微软雅黑"/>
                <a:sym typeface="Arial" panose="020B0604020202020204" pitchFamily="34" charset="0"/>
              </a:endParaRPr>
            </a:p>
          </p:txBody>
        </p:sp>
        <p:sp>
          <p:nvSpPr>
            <p:cNvPr id="51" name="矩形 50"/>
            <p:cNvSpPr/>
            <p:nvPr/>
          </p:nvSpPr>
          <p:spPr bwMode="auto">
            <a:xfrm>
              <a:off x="230312" y="3800301"/>
              <a:ext cx="972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zh-CN" altLang="en-US" sz="900" dirty="0">
                  <a:solidFill>
                    <a:srgbClr val="000000"/>
                  </a:solidFill>
                  <a:latin typeface="微软雅黑"/>
                  <a:sym typeface="Arial" panose="020B0604020202020204" pitchFamily="34" charset="0"/>
                </a:rPr>
                <a:t>号码状态</a:t>
              </a:r>
            </a:p>
          </p:txBody>
        </p:sp>
        <p:sp>
          <p:nvSpPr>
            <p:cNvPr id="52" name="矩形 51"/>
            <p:cNvSpPr/>
            <p:nvPr/>
          </p:nvSpPr>
          <p:spPr bwMode="auto">
            <a:xfrm>
              <a:off x="1280008" y="3800301"/>
              <a:ext cx="504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zh-CN" altLang="en-US" sz="900" dirty="0">
                  <a:solidFill>
                    <a:srgbClr val="000000"/>
                  </a:solidFill>
                  <a:latin typeface="微软雅黑"/>
                  <a:sym typeface="Arial" panose="020B0604020202020204" pitchFamily="34" charset="0"/>
                </a:rPr>
                <a:t>欠费状态</a:t>
              </a:r>
            </a:p>
          </p:txBody>
        </p:sp>
        <p:sp>
          <p:nvSpPr>
            <p:cNvPr id="53" name="矩形 52"/>
            <p:cNvSpPr/>
            <p:nvPr/>
          </p:nvSpPr>
          <p:spPr bwMode="auto">
            <a:xfrm>
              <a:off x="230312" y="4043302"/>
              <a:ext cx="972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zh-CN" altLang="en-US" sz="900" dirty="0">
                  <a:solidFill>
                    <a:srgbClr val="000000"/>
                  </a:solidFill>
                  <a:latin typeface="微软雅黑"/>
                  <a:sym typeface="Arial" panose="020B0604020202020204" pitchFamily="34" charset="0"/>
                </a:rPr>
                <a:t>年龄业务开通状态</a:t>
              </a:r>
            </a:p>
          </p:txBody>
        </p:sp>
        <p:sp>
          <p:nvSpPr>
            <p:cNvPr id="54" name="矩形 53"/>
            <p:cNvSpPr/>
            <p:nvPr/>
          </p:nvSpPr>
          <p:spPr bwMode="auto">
            <a:xfrm>
              <a:off x="1291056" y="4054301"/>
              <a:ext cx="504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en-US" altLang="zh-CN" sz="900" dirty="0">
                  <a:solidFill>
                    <a:srgbClr val="000000"/>
                  </a:solidFill>
                  <a:latin typeface="微软雅黑"/>
                  <a:sym typeface="Arial" panose="020B0604020202020204" pitchFamily="34" charset="0"/>
                </a:rPr>
                <a:t>……</a:t>
              </a:r>
              <a:endParaRPr lang="zh-CN" altLang="en-US" sz="900" dirty="0">
                <a:solidFill>
                  <a:srgbClr val="000000"/>
                </a:solidFill>
                <a:latin typeface="微软雅黑"/>
                <a:sym typeface="Arial" panose="020B0604020202020204" pitchFamily="34" charset="0"/>
              </a:endParaRPr>
            </a:p>
          </p:txBody>
        </p:sp>
        <p:sp>
          <p:nvSpPr>
            <p:cNvPr id="55" name="矩形 54"/>
            <p:cNvSpPr/>
            <p:nvPr/>
          </p:nvSpPr>
          <p:spPr bwMode="auto">
            <a:xfrm>
              <a:off x="1947456" y="3802151"/>
              <a:ext cx="504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zh-CN" altLang="en-US" sz="900" dirty="0">
                  <a:solidFill>
                    <a:srgbClr val="000000"/>
                  </a:solidFill>
                  <a:latin typeface="微软雅黑"/>
                  <a:sym typeface="Arial" panose="020B0604020202020204" pitchFamily="34" charset="0"/>
                </a:rPr>
                <a:t>手机号码</a:t>
              </a:r>
            </a:p>
          </p:txBody>
        </p:sp>
        <p:sp>
          <p:nvSpPr>
            <p:cNvPr id="56" name="矩形 55"/>
            <p:cNvSpPr/>
            <p:nvPr/>
          </p:nvSpPr>
          <p:spPr bwMode="auto">
            <a:xfrm>
              <a:off x="1947456" y="4035899"/>
              <a:ext cx="504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zh-CN" altLang="en-US" sz="900" dirty="0">
                  <a:solidFill>
                    <a:srgbClr val="000000"/>
                  </a:solidFill>
                  <a:latin typeface="微软雅黑"/>
                  <a:sym typeface="Arial" panose="020B0604020202020204" pitchFamily="34" charset="0"/>
                </a:rPr>
                <a:t>终端型号</a:t>
              </a:r>
            </a:p>
          </p:txBody>
        </p:sp>
        <p:sp>
          <p:nvSpPr>
            <p:cNvPr id="57" name="矩形 56"/>
            <p:cNvSpPr/>
            <p:nvPr/>
          </p:nvSpPr>
          <p:spPr bwMode="auto">
            <a:xfrm>
              <a:off x="2482880" y="3802151"/>
              <a:ext cx="504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en-US" altLang="zh-CN" sz="900" dirty="0">
                  <a:solidFill>
                    <a:srgbClr val="000000"/>
                  </a:solidFill>
                  <a:latin typeface="微软雅黑"/>
                  <a:sym typeface="Arial" panose="020B0604020202020204" pitchFamily="34" charset="0"/>
                </a:rPr>
                <a:t>IMEI</a:t>
              </a:r>
              <a:endParaRPr lang="zh-CN" altLang="en-US" sz="900" dirty="0">
                <a:solidFill>
                  <a:srgbClr val="000000"/>
                </a:solidFill>
                <a:latin typeface="微软雅黑"/>
                <a:sym typeface="Arial" panose="020B0604020202020204" pitchFamily="34" charset="0"/>
              </a:endParaRPr>
            </a:p>
          </p:txBody>
        </p:sp>
        <p:sp>
          <p:nvSpPr>
            <p:cNvPr id="58" name="矩形 57"/>
            <p:cNvSpPr/>
            <p:nvPr/>
          </p:nvSpPr>
          <p:spPr bwMode="auto">
            <a:xfrm>
              <a:off x="2482880" y="4035899"/>
              <a:ext cx="504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zh-CN" altLang="en-US" sz="900" dirty="0">
                  <a:solidFill>
                    <a:srgbClr val="000000"/>
                  </a:solidFill>
                  <a:latin typeface="微软雅黑"/>
                  <a:sym typeface="Arial" panose="020B0604020202020204" pitchFamily="34" charset="0"/>
                </a:rPr>
                <a:t>终端厂商</a:t>
              </a:r>
            </a:p>
          </p:txBody>
        </p:sp>
        <p:sp>
          <p:nvSpPr>
            <p:cNvPr id="59" name="矩形 58"/>
            <p:cNvSpPr/>
            <p:nvPr/>
          </p:nvSpPr>
          <p:spPr bwMode="auto">
            <a:xfrm>
              <a:off x="3018360" y="3800301"/>
              <a:ext cx="504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en-US" altLang="zh-CN" sz="900" dirty="0">
                  <a:solidFill>
                    <a:srgbClr val="000000"/>
                  </a:solidFill>
                  <a:latin typeface="微软雅黑"/>
                  <a:sym typeface="Arial" panose="020B0604020202020204" pitchFamily="34" charset="0"/>
                </a:rPr>
                <a:t>IMSI</a:t>
              </a:r>
              <a:endParaRPr lang="zh-CN" altLang="en-US" sz="900" dirty="0">
                <a:solidFill>
                  <a:srgbClr val="000000"/>
                </a:solidFill>
                <a:latin typeface="微软雅黑"/>
                <a:sym typeface="Arial" panose="020B0604020202020204" pitchFamily="34" charset="0"/>
              </a:endParaRPr>
            </a:p>
          </p:txBody>
        </p:sp>
        <p:sp>
          <p:nvSpPr>
            <p:cNvPr id="60" name="矩形 59"/>
            <p:cNvSpPr/>
            <p:nvPr/>
          </p:nvSpPr>
          <p:spPr bwMode="auto">
            <a:xfrm>
              <a:off x="3018360" y="4034049"/>
              <a:ext cx="504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en-US" altLang="zh-CN" sz="900" dirty="0">
                  <a:solidFill>
                    <a:srgbClr val="000000"/>
                  </a:solidFill>
                  <a:latin typeface="微软雅黑"/>
                  <a:sym typeface="Arial" panose="020B0604020202020204" pitchFamily="34" charset="0"/>
                </a:rPr>
                <a:t>……</a:t>
              </a:r>
              <a:endParaRPr lang="zh-CN" altLang="en-US" sz="900" dirty="0">
                <a:solidFill>
                  <a:srgbClr val="000000"/>
                </a:solidFill>
                <a:latin typeface="微软雅黑"/>
                <a:sym typeface="Arial" panose="020B0604020202020204" pitchFamily="34" charset="0"/>
              </a:endParaRPr>
            </a:p>
          </p:txBody>
        </p:sp>
        <p:sp>
          <p:nvSpPr>
            <p:cNvPr id="61" name="矩形 60"/>
            <p:cNvSpPr/>
            <p:nvPr/>
          </p:nvSpPr>
          <p:spPr bwMode="auto">
            <a:xfrm>
              <a:off x="3674760" y="3802151"/>
              <a:ext cx="504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zh-CN" altLang="en-US" sz="900" dirty="0">
                  <a:solidFill>
                    <a:srgbClr val="000000"/>
                  </a:solidFill>
                  <a:latin typeface="微软雅黑"/>
                  <a:sym typeface="Arial" panose="020B0604020202020204" pitchFamily="34" charset="0"/>
                </a:rPr>
                <a:t>消费金额</a:t>
              </a:r>
            </a:p>
          </p:txBody>
        </p:sp>
        <p:sp>
          <p:nvSpPr>
            <p:cNvPr id="62" name="矩形 61"/>
            <p:cNvSpPr/>
            <p:nvPr/>
          </p:nvSpPr>
          <p:spPr bwMode="auto">
            <a:xfrm>
              <a:off x="3674760" y="4035899"/>
              <a:ext cx="504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zh-CN" altLang="en-US" sz="900" dirty="0">
                  <a:solidFill>
                    <a:srgbClr val="000000"/>
                  </a:solidFill>
                  <a:latin typeface="微软雅黑"/>
                  <a:sym typeface="Arial" panose="020B0604020202020204" pitchFamily="34" charset="0"/>
                </a:rPr>
                <a:t>流量费</a:t>
              </a:r>
            </a:p>
          </p:txBody>
        </p:sp>
        <p:sp>
          <p:nvSpPr>
            <p:cNvPr id="63" name="矩形 62"/>
            <p:cNvSpPr/>
            <p:nvPr/>
          </p:nvSpPr>
          <p:spPr bwMode="auto">
            <a:xfrm>
              <a:off x="4210184" y="3802151"/>
              <a:ext cx="504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zh-CN" altLang="en-US" sz="900" dirty="0">
                  <a:solidFill>
                    <a:srgbClr val="000000"/>
                  </a:solidFill>
                  <a:latin typeface="微软雅黑"/>
                  <a:sym typeface="Arial" panose="020B0604020202020204" pitchFamily="34" charset="0"/>
                </a:rPr>
                <a:t>月租费</a:t>
              </a:r>
            </a:p>
          </p:txBody>
        </p:sp>
        <p:sp>
          <p:nvSpPr>
            <p:cNvPr id="64" name="矩形 63"/>
            <p:cNvSpPr/>
            <p:nvPr/>
          </p:nvSpPr>
          <p:spPr bwMode="auto">
            <a:xfrm>
              <a:off x="4210184" y="4035899"/>
              <a:ext cx="504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zh-CN" altLang="en-US" sz="900" dirty="0">
                  <a:solidFill>
                    <a:srgbClr val="000000"/>
                  </a:solidFill>
                  <a:latin typeface="微软雅黑"/>
                  <a:sym typeface="Arial" panose="020B0604020202020204" pitchFamily="34" charset="0"/>
                </a:rPr>
                <a:t>短信费</a:t>
              </a:r>
            </a:p>
          </p:txBody>
        </p:sp>
        <p:sp>
          <p:nvSpPr>
            <p:cNvPr id="65" name="矩形 64"/>
            <p:cNvSpPr/>
            <p:nvPr/>
          </p:nvSpPr>
          <p:spPr bwMode="auto">
            <a:xfrm>
              <a:off x="4745664" y="3800301"/>
              <a:ext cx="504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zh-CN" altLang="en-US" sz="900" dirty="0">
                  <a:solidFill>
                    <a:srgbClr val="000000"/>
                  </a:solidFill>
                  <a:latin typeface="微软雅黑"/>
                  <a:sym typeface="Arial" panose="020B0604020202020204" pitchFamily="34" charset="0"/>
                </a:rPr>
                <a:t>通信费</a:t>
              </a:r>
            </a:p>
          </p:txBody>
        </p:sp>
        <p:sp>
          <p:nvSpPr>
            <p:cNvPr id="66" name="矩形 65"/>
            <p:cNvSpPr/>
            <p:nvPr/>
          </p:nvSpPr>
          <p:spPr bwMode="auto">
            <a:xfrm>
              <a:off x="4745664" y="4034049"/>
              <a:ext cx="504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en-US" altLang="zh-CN" sz="900" dirty="0">
                  <a:solidFill>
                    <a:srgbClr val="000000"/>
                  </a:solidFill>
                  <a:latin typeface="微软雅黑"/>
                  <a:sym typeface="Arial" panose="020B0604020202020204" pitchFamily="34" charset="0"/>
                </a:rPr>
                <a:t>……</a:t>
              </a:r>
              <a:endParaRPr lang="zh-CN" altLang="en-US" sz="900" dirty="0">
                <a:solidFill>
                  <a:srgbClr val="000000"/>
                </a:solidFill>
                <a:latin typeface="微软雅黑"/>
                <a:sym typeface="Arial" panose="020B0604020202020204" pitchFamily="34" charset="0"/>
              </a:endParaRPr>
            </a:p>
          </p:txBody>
        </p:sp>
        <p:sp>
          <p:nvSpPr>
            <p:cNvPr id="67" name="矩形 66"/>
            <p:cNvSpPr/>
            <p:nvPr/>
          </p:nvSpPr>
          <p:spPr bwMode="auto">
            <a:xfrm>
              <a:off x="230312" y="4555545"/>
              <a:ext cx="504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zh-CN" altLang="en-US" sz="900" dirty="0">
                  <a:solidFill>
                    <a:srgbClr val="000000"/>
                  </a:solidFill>
                  <a:latin typeface="微软雅黑"/>
                  <a:sym typeface="Arial" panose="020B0604020202020204" pitchFamily="34" charset="0"/>
                </a:rPr>
                <a:t>订购产品</a:t>
              </a:r>
            </a:p>
          </p:txBody>
        </p:sp>
        <p:sp>
          <p:nvSpPr>
            <p:cNvPr id="68" name="矩形 67"/>
            <p:cNvSpPr/>
            <p:nvPr/>
          </p:nvSpPr>
          <p:spPr bwMode="auto">
            <a:xfrm>
              <a:off x="230312" y="4789293"/>
              <a:ext cx="504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zh-CN" altLang="en-US" sz="900" dirty="0">
                  <a:solidFill>
                    <a:srgbClr val="000000"/>
                  </a:solidFill>
                  <a:latin typeface="微软雅黑"/>
                  <a:sym typeface="Arial" panose="020B0604020202020204" pitchFamily="34" charset="0"/>
                </a:rPr>
                <a:t>开通渠道</a:t>
              </a:r>
            </a:p>
          </p:txBody>
        </p:sp>
        <p:sp>
          <p:nvSpPr>
            <p:cNvPr id="69" name="矩形 68"/>
            <p:cNvSpPr/>
            <p:nvPr/>
          </p:nvSpPr>
          <p:spPr bwMode="auto">
            <a:xfrm>
              <a:off x="765736" y="4555545"/>
              <a:ext cx="504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zh-CN" altLang="en-US" sz="900" dirty="0">
                  <a:solidFill>
                    <a:srgbClr val="000000"/>
                  </a:solidFill>
                  <a:latin typeface="微软雅黑"/>
                  <a:sym typeface="Arial" panose="020B0604020202020204" pitchFamily="34" charset="0"/>
                </a:rPr>
                <a:t>流量包</a:t>
              </a:r>
            </a:p>
          </p:txBody>
        </p:sp>
        <p:sp>
          <p:nvSpPr>
            <p:cNvPr id="70" name="矩形 69"/>
            <p:cNvSpPr/>
            <p:nvPr/>
          </p:nvSpPr>
          <p:spPr bwMode="auto">
            <a:xfrm>
              <a:off x="765736" y="4789293"/>
              <a:ext cx="504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zh-CN" altLang="en-US" sz="900" dirty="0">
                  <a:solidFill>
                    <a:srgbClr val="000000"/>
                  </a:solidFill>
                  <a:latin typeface="微软雅黑"/>
                  <a:sym typeface="Arial" panose="020B0604020202020204" pitchFamily="34" charset="0"/>
                </a:rPr>
                <a:t>发展员工</a:t>
              </a:r>
            </a:p>
          </p:txBody>
        </p:sp>
        <p:sp>
          <p:nvSpPr>
            <p:cNvPr id="71" name="矩形 70"/>
            <p:cNvSpPr/>
            <p:nvPr/>
          </p:nvSpPr>
          <p:spPr bwMode="auto">
            <a:xfrm>
              <a:off x="1301216" y="4553695"/>
              <a:ext cx="504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zh-CN" altLang="en-US" sz="900" dirty="0">
                  <a:solidFill>
                    <a:srgbClr val="000000"/>
                  </a:solidFill>
                  <a:latin typeface="微软雅黑"/>
                  <a:sym typeface="Arial" panose="020B0604020202020204" pitchFamily="34" charset="0"/>
                </a:rPr>
                <a:t>合约计划</a:t>
              </a:r>
            </a:p>
          </p:txBody>
        </p:sp>
        <p:sp>
          <p:nvSpPr>
            <p:cNvPr id="72" name="矩形 71"/>
            <p:cNvSpPr/>
            <p:nvPr/>
          </p:nvSpPr>
          <p:spPr bwMode="auto">
            <a:xfrm>
              <a:off x="1301216" y="4787443"/>
              <a:ext cx="504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en-US" altLang="zh-CN" sz="900" dirty="0">
                  <a:solidFill>
                    <a:srgbClr val="000000"/>
                  </a:solidFill>
                  <a:latin typeface="微软雅黑"/>
                  <a:sym typeface="Arial" panose="020B0604020202020204" pitchFamily="34" charset="0"/>
                </a:rPr>
                <a:t>……</a:t>
              </a:r>
              <a:endParaRPr lang="zh-CN" altLang="en-US" sz="900" dirty="0">
                <a:solidFill>
                  <a:srgbClr val="000000"/>
                </a:solidFill>
                <a:latin typeface="微软雅黑"/>
                <a:sym typeface="Arial" panose="020B0604020202020204" pitchFamily="34" charset="0"/>
              </a:endParaRPr>
            </a:p>
          </p:txBody>
        </p:sp>
        <p:sp>
          <p:nvSpPr>
            <p:cNvPr id="73" name="矩形 72"/>
            <p:cNvSpPr/>
            <p:nvPr/>
          </p:nvSpPr>
          <p:spPr bwMode="auto">
            <a:xfrm>
              <a:off x="1957240" y="4553695"/>
              <a:ext cx="720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zh-CN" altLang="en-US" sz="900" dirty="0">
                  <a:solidFill>
                    <a:srgbClr val="000000"/>
                  </a:solidFill>
                  <a:latin typeface="微软雅黑"/>
                  <a:sym typeface="Arial" panose="020B0604020202020204" pitchFamily="34" charset="0"/>
                </a:rPr>
                <a:t>缴费渠道</a:t>
              </a:r>
            </a:p>
          </p:txBody>
        </p:sp>
        <p:sp>
          <p:nvSpPr>
            <p:cNvPr id="74" name="矩形 73"/>
            <p:cNvSpPr/>
            <p:nvPr/>
          </p:nvSpPr>
          <p:spPr bwMode="auto">
            <a:xfrm>
              <a:off x="2730272" y="4553695"/>
              <a:ext cx="720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zh-CN" altLang="en-US" sz="900" dirty="0">
                  <a:solidFill>
                    <a:srgbClr val="000000"/>
                  </a:solidFill>
                  <a:latin typeface="微软雅黑"/>
                  <a:sym typeface="Arial" panose="020B0604020202020204" pitchFamily="34" charset="0"/>
                </a:rPr>
                <a:t>缴费时间</a:t>
              </a:r>
            </a:p>
          </p:txBody>
        </p:sp>
        <p:sp>
          <p:nvSpPr>
            <p:cNvPr id="75" name="矩形 74"/>
            <p:cNvSpPr/>
            <p:nvPr/>
          </p:nvSpPr>
          <p:spPr bwMode="auto">
            <a:xfrm>
              <a:off x="1957240" y="4796696"/>
              <a:ext cx="720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zh-CN" altLang="en-US" sz="900" dirty="0">
                  <a:solidFill>
                    <a:srgbClr val="000000"/>
                  </a:solidFill>
                  <a:latin typeface="微软雅黑"/>
                  <a:sym typeface="Arial" panose="020B0604020202020204" pitchFamily="34" charset="0"/>
                </a:rPr>
                <a:t>缴费金额</a:t>
              </a:r>
            </a:p>
          </p:txBody>
        </p:sp>
        <p:sp>
          <p:nvSpPr>
            <p:cNvPr id="76" name="矩形 75"/>
            <p:cNvSpPr/>
            <p:nvPr/>
          </p:nvSpPr>
          <p:spPr bwMode="auto">
            <a:xfrm>
              <a:off x="2730272" y="4807695"/>
              <a:ext cx="720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en-US" altLang="zh-CN" sz="900" dirty="0">
                  <a:solidFill>
                    <a:srgbClr val="000000"/>
                  </a:solidFill>
                  <a:latin typeface="微软雅黑"/>
                  <a:sym typeface="Arial" panose="020B0604020202020204" pitchFamily="34" charset="0"/>
                </a:rPr>
                <a:t>……</a:t>
              </a:r>
              <a:endParaRPr lang="zh-CN" altLang="en-US" sz="900" dirty="0">
                <a:solidFill>
                  <a:srgbClr val="000000"/>
                </a:solidFill>
                <a:latin typeface="微软雅黑"/>
                <a:sym typeface="Arial" panose="020B0604020202020204" pitchFamily="34" charset="0"/>
              </a:endParaRPr>
            </a:p>
          </p:txBody>
        </p:sp>
        <p:sp>
          <p:nvSpPr>
            <p:cNvPr id="77" name="矩形 76"/>
            <p:cNvSpPr/>
            <p:nvPr/>
          </p:nvSpPr>
          <p:spPr bwMode="auto">
            <a:xfrm>
              <a:off x="3726128" y="4553695"/>
              <a:ext cx="720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zh-CN" altLang="en-US" sz="900" dirty="0">
                  <a:solidFill>
                    <a:srgbClr val="000000"/>
                  </a:solidFill>
                  <a:latin typeface="微软雅黑"/>
                  <a:sym typeface="Arial" panose="020B0604020202020204" pitchFamily="34" charset="0"/>
                </a:rPr>
                <a:t>集客分群</a:t>
              </a:r>
            </a:p>
          </p:txBody>
        </p:sp>
        <p:sp>
          <p:nvSpPr>
            <p:cNvPr id="78" name="矩形 77"/>
            <p:cNvSpPr/>
            <p:nvPr/>
          </p:nvSpPr>
          <p:spPr bwMode="auto">
            <a:xfrm>
              <a:off x="4499160" y="4553695"/>
              <a:ext cx="720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zh-CN" altLang="en-US" sz="900" dirty="0">
                  <a:solidFill>
                    <a:srgbClr val="000000"/>
                  </a:solidFill>
                  <a:latin typeface="微软雅黑"/>
                  <a:sym typeface="Arial" panose="020B0604020202020204" pitchFamily="34" charset="0"/>
                </a:rPr>
                <a:t>客户分群</a:t>
              </a:r>
            </a:p>
          </p:txBody>
        </p:sp>
        <p:sp>
          <p:nvSpPr>
            <p:cNvPr id="79" name="矩形 78"/>
            <p:cNvSpPr/>
            <p:nvPr/>
          </p:nvSpPr>
          <p:spPr bwMode="auto">
            <a:xfrm>
              <a:off x="3726128" y="4796696"/>
              <a:ext cx="720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en-US" altLang="zh-CN" sz="900" dirty="0">
                  <a:solidFill>
                    <a:srgbClr val="000000"/>
                  </a:solidFill>
                  <a:latin typeface="微软雅黑"/>
                  <a:sym typeface="Arial" panose="020B0604020202020204" pitchFamily="34" charset="0"/>
                </a:rPr>
                <a:t>VIP</a:t>
              </a:r>
              <a:r>
                <a:rPr lang="zh-CN" altLang="en-US" sz="900" dirty="0">
                  <a:solidFill>
                    <a:srgbClr val="000000"/>
                  </a:solidFill>
                  <a:latin typeface="微软雅黑"/>
                  <a:sym typeface="Arial" panose="020B0604020202020204" pitchFamily="34" charset="0"/>
                </a:rPr>
                <a:t>分群</a:t>
              </a:r>
            </a:p>
          </p:txBody>
        </p:sp>
        <p:sp>
          <p:nvSpPr>
            <p:cNvPr id="80" name="矩形 79"/>
            <p:cNvSpPr/>
            <p:nvPr/>
          </p:nvSpPr>
          <p:spPr bwMode="auto">
            <a:xfrm>
              <a:off x="4499160" y="4807695"/>
              <a:ext cx="720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en-US" altLang="zh-CN" sz="900" dirty="0">
                  <a:solidFill>
                    <a:srgbClr val="000000"/>
                  </a:solidFill>
                  <a:latin typeface="微软雅黑"/>
                  <a:sym typeface="Arial" panose="020B0604020202020204" pitchFamily="34" charset="0"/>
                </a:rPr>
                <a:t>……</a:t>
              </a:r>
              <a:endParaRPr lang="zh-CN" altLang="en-US" sz="900" dirty="0">
                <a:solidFill>
                  <a:srgbClr val="000000"/>
                </a:solidFill>
                <a:latin typeface="微软雅黑"/>
                <a:sym typeface="Arial" panose="020B0604020202020204" pitchFamily="34" charset="0"/>
              </a:endParaRPr>
            </a:p>
          </p:txBody>
        </p:sp>
        <p:sp>
          <p:nvSpPr>
            <p:cNvPr id="81" name="矩形 80"/>
            <p:cNvSpPr/>
            <p:nvPr/>
          </p:nvSpPr>
          <p:spPr bwMode="auto">
            <a:xfrm>
              <a:off x="5476736" y="2861632"/>
              <a:ext cx="504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zh-CN" altLang="en-US" sz="900" dirty="0">
                  <a:solidFill>
                    <a:srgbClr val="000000"/>
                  </a:solidFill>
                  <a:latin typeface="微软雅黑"/>
                  <a:sym typeface="Arial" panose="020B0604020202020204" pitchFamily="34" charset="0"/>
                </a:rPr>
                <a:t>号码</a:t>
              </a:r>
            </a:p>
          </p:txBody>
        </p:sp>
        <p:sp>
          <p:nvSpPr>
            <p:cNvPr id="82" name="矩形 81"/>
            <p:cNvSpPr/>
            <p:nvPr/>
          </p:nvSpPr>
          <p:spPr bwMode="auto">
            <a:xfrm>
              <a:off x="5476736" y="3095380"/>
              <a:ext cx="504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zh-CN" altLang="en-US" sz="900" dirty="0">
                  <a:solidFill>
                    <a:srgbClr val="000000"/>
                  </a:solidFill>
                  <a:latin typeface="微软雅黑"/>
                  <a:sym typeface="Arial" panose="020B0604020202020204" pitchFamily="34" charset="0"/>
                </a:rPr>
                <a:t>使用内容</a:t>
              </a:r>
            </a:p>
          </p:txBody>
        </p:sp>
        <p:sp>
          <p:nvSpPr>
            <p:cNvPr id="83" name="矩形 82"/>
            <p:cNvSpPr/>
            <p:nvPr/>
          </p:nvSpPr>
          <p:spPr bwMode="auto">
            <a:xfrm>
              <a:off x="6012160" y="2861632"/>
              <a:ext cx="504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en-US" altLang="zh-CN" sz="900" dirty="0">
                  <a:solidFill>
                    <a:srgbClr val="000000"/>
                  </a:solidFill>
                  <a:latin typeface="微软雅黑"/>
                  <a:sym typeface="Arial" panose="020B0604020202020204" pitchFamily="34" charset="0"/>
                </a:rPr>
                <a:t>IMEI</a:t>
              </a:r>
              <a:endParaRPr lang="zh-CN" altLang="en-US" sz="900" dirty="0">
                <a:solidFill>
                  <a:srgbClr val="000000"/>
                </a:solidFill>
                <a:latin typeface="微软雅黑"/>
                <a:sym typeface="Arial" panose="020B0604020202020204" pitchFamily="34" charset="0"/>
              </a:endParaRPr>
            </a:p>
          </p:txBody>
        </p:sp>
        <p:sp>
          <p:nvSpPr>
            <p:cNvPr id="84" name="矩形 83"/>
            <p:cNvSpPr/>
            <p:nvPr/>
          </p:nvSpPr>
          <p:spPr bwMode="auto">
            <a:xfrm>
              <a:off x="6012160" y="3095380"/>
              <a:ext cx="504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zh-CN" altLang="en-US" sz="900" dirty="0">
                  <a:solidFill>
                    <a:srgbClr val="000000"/>
                  </a:solidFill>
                  <a:latin typeface="微软雅黑"/>
                  <a:sym typeface="Arial" panose="020B0604020202020204" pitchFamily="34" charset="0"/>
                </a:rPr>
                <a:t>访问</a:t>
              </a:r>
              <a:r>
                <a:rPr lang="en-US" altLang="zh-CN" sz="900" dirty="0">
                  <a:solidFill>
                    <a:srgbClr val="000000"/>
                  </a:solidFill>
                  <a:latin typeface="微软雅黑"/>
                  <a:sym typeface="Arial" panose="020B0604020202020204" pitchFamily="34" charset="0"/>
                </a:rPr>
                <a:t>IP</a:t>
              </a:r>
              <a:endParaRPr lang="zh-CN" altLang="en-US" sz="900" dirty="0">
                <a:solidFill>
                  <a:srgbClr val="000000"/>
                </a:solidFill>
                <a:latin typeface="微软雅黑"/>
                <a:sym typeface="Arial" panose="020B0604020202020204" pitchFamily="34" charset="0"/>
              </a:endParaRPr>
            </a:p>
          </p:txBody>
        </p:sp>
        <p:sp>
          <p:nvSpPr>
            <p:cNvPr id="85" name="矩形 84"/>
            <p:cNvSpPr/>
            <p:nvPr/>
          </p:nvSpPr>
          <p:spPr bwMode="auto">
            <a:xfrm>
              <a:off x="6547640" y="2859782"/>
              <a:ext cx="504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zh-CN" altLang="en-US" sz="900" dirty="0">
                  <a:solidFill>
                    <a:srgbClr val="000000"/>
                  </a:solidFill>
                  <a:latin typeface="微软雅黑"/>
                  <a:sym typeface="Arial" panose="020B0604020202020204" pitchFamily="34" charset="0"/>
                </a:rPr>
                <a:t>业务基地</a:t>
              </a:r>
            </a:p>
          </p:txBody>
        </p:sp>
        <p:sp>
          <p:nvSpPr>
            <p:cNvPr id="86" name="矩形 85"/>
            <p:cNvSpPr/>
            <p:nvPr/>
          </p:nvSpPr>
          <p:spPr bwMode="auto">
            <a:xfrm>
              <a:off x="6547640" y="3093530"/>
              <a:ext cx="504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en-US" altLang="zh-CN" sz="900" dirty="0">
                  <a:solidFill>
                    <a:srgbClr val="000000"/>
                  </a:solidFill>
                  <a:latin typeface="微软雅黑"/>
                  <a:sym typeface="Arial" panose="020B0604020202020204" pitchFamily="34" charset="0"/>
                </a:rPr>
                <a:t>……</a:t>
              </a:r>
              <a:endParaRPr lang="zh-CN" altLang="en-US" sz="900" dirty="0">
                <a:solidFill>
                  <a:srgbClr val="000000"/>
                </a:solidFill>
                <a:latin typeface="微软雅黑"/>
                <a:sym typeface="Arial" panose="020B0604020202020204" pitchFamily="34" charset="0"/>
              </a:endParaRPr>
            </a:p>
          </p:txBody>
        </p:sp>
        <p:sp>
          <p:nvSpPr>
            <p:cNvPr id="87" name="矩形 86"/>
            <p:cNvSpPr/>
            <p:nvPr/>
          </p:nvSpPr>
          <p:spPr bwMode="auto">
            <a:xfrm>
              <a:off x="5477336" y="3717872"/>
              <a:ext cx="504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zh-CN" altLang="en-US" sz="900" dirty="0">
                  <a:solidFill>
                    <a:srgbClr val="000000"/>
                  </a:solidFill>
                  <a:latin typeface="微软雅黑"/>
                  <a:sym typeface="Arial" panose="020B0604020202020204" pitchFamily="34" charset="0"/>
                </a:rPr>
                <a:t>号码</a:t>
              </a:r>
            </a:p>
          </p:txBody>
        </p:sp>
        <p:sp>
          <p:nvSpPr>
            <p:cNvPr id="88" name="矩形 87"/>
            <p:cNvSpPr/>
            <p:nvPr/>
          </p:nvSpPr>
          <p:spPr bwMode="auto">
            <a:xfrm>
              <a:off x="5477336" y="3951620"/>
              <a:ext cx="504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zh-CN" altLang="en-US" sz="900" dirty="0">
                  <a:solidFill>
                    <a:srgbClr val="000000"/>
                  </a:solidFill>
                  <a:latin typeface="微软雅黑"/>
                  <a:sym typeface="Arial" panose="020B0604020202020204" pitchFamily="34" charset="0"/>
                </a:rPr>
                <a:t>访问类型</a:t>
              </a:r>
            </a:p>
          </p:txBody>
        </p:sp>
        <p:sp>
          <p:nvSpPr>
            <p:cNvPr id="89" name="矩形 88"/>
            <p:cNvSpPr/>
            <p:nvPr/>
          </p:nvSpPr>
          <p:spPr bwMode="auto">
            <a:xfrm>
              <a:off x="6012760" y="3717872"/>
              <a:ext cx="504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en-US" altLang="zh-CN" sz="900" dirty="0">
                  <a:solidFill>
                    <a:srgbClr val="000000"/>
                  </a:solidFill>
                  <a:latin typeface="微软雅黑"/>
                  <a:sym typeface="Arial" panose="020B0604020202020204" pitchFamily="34" charset="0"/>
                </a:rPr>
                <a:t>IMEI</a:t>
              </a:r>
              <a:endParaRPr lang="zh-CN" altLang="en-US" sz="900" dirty="0">
                <a:solidFill>
                  <a:srgbClr val="000000"/>
                </a:solidFill>
                <a:latin typeface="微软雅黑"/>
                <a:sym typeface="Arial" panose="020B0604020202020204" pitchFamily="34" charset="0"/>
              </a:endParaRPr>
            </a:p>
          </p:txBody>
        </p:sp>
        <p:sp>
          <p:nvSpPr>
            <p:cNvPr id="90" name="矩形 89"/>
            <p:cNvSpPr/>
            <p:nvPr/>
          </p:nvSpPr>
          <p:spPr bwMode="auto">
            <a:xfrm>
              <a:off x="6012760" y="3951620"/>
              <a:ext cx="504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zh-CN" altLang="en-US" sz="900" dirty="0">
                  <a:solidFill>
                    <a:srgbClr val="000000"/>
                  </a:solidFill>
                  <a:latin typeface="微软雅黑"/>
                  <a:sym typeface="Arial" panose="020B0604020202020204" pitchFamily="34" charset="0"/>
                </a:rPr>
                <a:t>访问</a:t>
              </a:r>
              <a:r>
                <a:rPr lang="en-US" altLang="zh-CN" sz="900" dirty="0">
                  <a:solidFill>
                    <a:srgbClr val="000000"/>
                  </a:solidFill>
                  <a:latin typeface="微软雅黑"/>
                  <a:sym typeface="Arial" panose="020B0604020202020204" pitchFamily="34" charset="0"/>
                </a:rPr>
                <a:t>IP</a:t>
              </a:r>
              <a:endParaRPr lang="zh-CN" altLang="en-US" sz="900" dirty="0">
                <a:solidFill>
                  <a:srgbClr val="000000"/>
                </a:solidFill>
                <a:latin typeface="微软雅黑"/>
                <a:sym typeface="Arial" panose="020B0604020202020204" pitchFamily="34" charset="0"/>
              </a:endParaRPr>
            </a:p>
          </p:txBody>
        </p:sp>
        <p:sp>
          <p:nvSpPr>
            <p:cNvPr id="91" name="矩形 90"/>
            <p:cNvSpPr/>
            <p:nvPr/>
          </p:nvSpPr>
          <p:spPr bwMode="auto">
            <a:xfrm>
              <a:off x="6548240" y="3716022"/>
              <a:ext cx="504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zh-CN" altLang="en-US" sz="900" dirty="0">
                  <a:solidFill>
                    <a:srgbClr val="000000"/>
                  </a:solidFill>
                  <a:latin typeface="微软雅黑"/>
                  <a:sym typeface="Arial" panose="020B0604020202020204" pitchFamily="34" charset="0"/>
                </a:rPr>
                <a:t>访问位置</a:t>
              </a:r>
            </a:p>
          </p:txBody>
        </p:sp>
        <p:sp>
          <p:nvSpPr>
            <p:cNvPr id="92" name="矩形 91"/>
            <p:cNvSpPr/>
            <p:nvPr/>
          </p:nvSpPr>
          <p:spPr bwMode="auto">
            <a:xfrm>
              <a:off x="6548240" y="3949770"/>
              <a:ext cx="504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en-US" altLang="zh-CN" sz="900" dirty="0">
                  <a:solidFill>
                    <a:srgbClr val="000000"/>
                  </a:solidFill>
                  <a:latin typeface="微软雅黑"/>
                  <a:sym typeface="Arial" panose="020B0604020202020204" pitchFamily="34" charset="0"/>
                </a:rPr>
                <a:t>……</a:t>
              </a:r>
              <a:endParaRPr lang="zh-CN" altLang="en-US" sz="900" dirty="0">
                <a:solidFill>
                  <a:srgbClr val="000000"/>
                </a:solidFill>
                <a:latin typeface="微软雅黑"/>
                <a:sym typeface="Arial" panose="020B0604020202020204" pitchFamily="34" charset="0"/>
              </a:endParaRPr>
            </a:p>
          </p:txBody>
        </p:sp>
        <p:sp>
          <p:nvSpPr>
            <p:cNvPr id="93" name="矩形 92"/>
            <p:cNvSpPr/>
            <p:nvPr/>
          </p:nvSpPr>
          <p:spPr bwMode="auto">
            <a:xfrm>
              <a:off x="7287096" y="2861632"/>
              <a:ext cx="504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zh-CN" altLang="en-US" sz="900" dirty="0">
                  <a:solidFill>
                    <a:srgbClr val="000000"/>
                  </a:solidFill>
                  <a:latin typeface="微软雅黑"/>
                  <a:sym typeface="Arial" panose="020B0604020202020204" pitchFamily="34" charset="0"/>
                </a:rPr>
                <a:t>上网类型</a:t>
              </a:r>
            </a:p>
          </p:txBody>
        </p:sp>
        <p:sp>
          <p:nvSpPr>
            <p:cNvPr id="94" name="矩形 93"/>
            <p:cNvSpPr/>
            <p:nvPr/>
          </p:nvSpPr>
          <p:spPr bwMode="auto">
            <a:xfrm>
              <a:off x="7287096" y="3095380"/>
              <a:ext cx="504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zh-CN" altLang="en-US" sz="900" dirty="0">
                  <a:solidFill>
                    <a:srgbClr val="000000"/>
                  </a:solidFill>
                  <a:latin typeface="微软雅黑"/>
                  <a:sym typeface="Arial" panose="020B0604020202020204" pitchFamily="34" charset="0"/>
                </a:rPr>
                <a:t>网站</a:t>
              </a:r>
              <a:r>
                <a:rPr lang="en-US" altLang="zh-CN" sz="900" dirty="0">
                  <a:solidFill>
                    <a:srgbClr val="000000"/>
                  </a:solidFill>
                  <a:latin typeface="微软雅黑"/>
                  <a:sym typeface="Arial" panose="020B0604020202020204" pitchFamily="34" charset="0"/>
                </a:rPr>
                <a:t>/APP</a:t>
              </a:r>
              <a:endParaRPr lang="zh-CN" altLang="en-US" sz="900" dirty="0">
                <a:solidFill>
                  <a:srgbClr val="000000"/>
                </a:solidFill>
                <a:latin typeface="微软雅黑"/>
                <a:sym typeface="Arial" panose="020B0604020202020204" pitchFamily="34" charset="0"/>
              </a:endParaRPr>
            </a:p>
          </p:txBody>
        </p:sp>
        <p:sp>
          <p:nvSpPr>
            <p:cNvPr id="95" name="矩形 94"/>
            <p:cNvSpPr/>
            <p:nvPr/>
          </p:nvSpPr>
          <p:spPr bwMode="auto">
            <a:xfrm>
              <a:off x="7822520" y="2861632"/>
              <a:ext cx="504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zh-CN" altLang="en-US" sz="900" dirty="0">
                  <a:solidFill>
                    <a:srgbClr val="000000"/>
                  </a:solidFill>
                  <a:latin typeface="微软雅黑"/>
                  <a:sym typeface="Arial" panose="020B0604020202020204" pitchFamily="34" charset="0"/>
                </a:rPr>
                <a:t>上网时间</a:t>
              </a:r>
            </a:p>
          </p:txBody>
        </p:sp>
        <p:sp>
          <p:nvSpPr>
            <p:cNvPr id="96" name="矩形 95"/>
            <p:cNvSpPr/>
            <p:nvPr/>
          </p:nvSpPr>
          <p:spPr bwMode="auto">
            <a:xfrm>
              <a:off x="7822520" y="3095380"/>
              <a:ext cx="504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zh-CN" altLang="en-US" sz="900" dirty="0">
                  <a:solidFill>
                    <a:srgbClr val="000000"/>
                  </a:solidFill>
                  <a:latin typeface="微软雅黑"/>
                  <a:sym typeface="Arial" panose="020B0604020202020204" pitchFamily="34" charset="0"/>
                </a:rPr>
                <a:t>访问内容</a:t>
              </a:r>
            </a:p>
          </p:txBody>
        </p:sp>
        <p:sp>
          <p:nvSpPr>
            <p:cNvPr id="97" name="矩形 96"/>
            <p:cNvSpPr/>
            <p:nvPr/>
          </p:nvSpPr>
          <p:spPr bwMode="auto">
            <a:xfrm>
              <a:off x="8358000" y="2859782"/>
              <a:ext cx="504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zh-CN" altLang="en-US" sz="900" dirty="0">
                  <a:solidFill>
                    <a:srgbClr val="000000"/>
                  </a:solidFill>
                  <a:latin typeface="微软雅黑"/>
                  <a:sym typeface="Arial" panose="020B0604020202020204" pitchFamily="34" charset="0"/>
                </a:rPr>
                <a:t>上网地点</a:t>
              </a:r>
            </a:p>
          </p:txBody>
        </p:sp>
        <p:sp>
          <p:nvSpPr>
            <p:cNvPr id="98" name="矩形 97"/>
            <p:cNvSpPr/>
            <p:nvPr/>
          </p:nvSpPr>
          <p:spPr bwMode="auto">
            <a:xfrm>
              <a:off x="8358000" y="3093530"/>
              <a:ext cx="504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en-US" altLang="zh-CN" sz="900" dirty="0">
                  <a:solidFill>
                    <a:srgbClr val="000000"/>
                  </a:solidFill>
                  <a:latin typeface="微软雅黑"/>
                  <a:sym typeface="Arial" panose="020B0604020202020204" pitchFamily="34" charset="0"/>
                </a:rPr>
                <a:t>……</a:t>
              </a:r>
              <a:endParaRPr lang="zh-CN" altLang="en-US" sz="900" dirty="0">
                <a:solidFill>
                  <a:srgbClr val="000000"/>
                </a:solidFill>
                <a:latin typeface="微软雅黑"/>
                <a:sym typeface="Arial" panose="020B0604020202020204" pitchFamily="34" charset="0"/>
              </a:endParaRPr>
            </a:p>
          </p:txBody>
        </p:sp>
        <p:sp>
          <p:nvSpPr>
            <p:cNvPr id="99" name="矩形 98"/>
            <p:cNvSpPr/>
            <p:nvPr/>
          </p:nvSpPr>
          <p:spPr bwMode="auto">
            <a:xfrm>
              <a:off x="7287696" y="3717872"/>
              <a:ext cx="504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zh-CN" altLang="en-US" sz="900" dirty="0">
                  <a:solidFill>
                    <a:srgbClr val="000000"/>
                  </a:solidFill>
                  <a:latin typeface="微软雅黑"/>
                  <a:sym typeface="Arial" panose="020B0604020202020204" pitchFamily="34" charset="0"/>
                </a:rPr>
                <a:t>号码</a:t>
              </a:r>
            </a:p>
          </p:txBody>
        </p:sp>
        <p:sp>
          <p:nvSpPr>
            <p:cNvPr id="100" name="矩形 99"/>
            <p:cNvSpPr/>
            <p:nvPr/>
          </p:nvSpPr>
          <p:spPr bwMode="auto">
            <a:xfrm>
              <a:off x="7287696" y="3951620"/>
              <a:ext cx="504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en-US" altLang="zh-CN" sz="900" dirty="0" err="1">
                  <a:solidFill>
                    <a:srgbClr val="000000"/>
                  </a:solidFill>
                  <a:latin typeface="微软雅黑"/>
                  <a:sym typeface="Arial" panose="020B0604020202020204" pitchFamily="34" charset="0"/>
                </a:rPr>
                <a:t>CellID</a:t>
              </a:r>
              <a:endParaRPr lang="zh-CN" altLang="en-US" sz="900" dirty="0">
                <a:solidFill>
                  <a:srgbClr val="000000"/>
                </a:solidFill>
                <a:latin typeface="微软雅黑"/>
                <a:sym typeface="Arial" panose="020B0604020202020204" pitchFamily="34" charset="0"/>
              </a:endParaRPr>
            </a:p>
          </p:txBody>
        </p:sp>
        <p:sp>
          <p:nvSpPr>
            <p:cNvPr id="101" name="矩形 100"/>
            <p:cNvSpPr/>
            <p:nvPr/>
          </p:nvSpPr>
          <p:spPr bwMode="auto">
            <a:xfrm>
              <a:off x="7823120" y="3717872"/>
              <a:ext cx="504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en-US" altLang="zh-CN" sz="900" dirty="0">
                  <a:solidFill>
                    <a:srgbClr val="000000"/>
                  </a:solidFill>
                  <a:latin typeface="微软雅黑"/>
                  <a:sym typeface="Arial" panose="020B0604020202020204" pitchFamily="34" charset="0"/>
                </a:rPr>
                <a:t>IMSI</a:t>
              </a:r>
              <a:endParaRPr lang="zh-CN" altLang="en-US" sz="900" dirty="0">
                <a:solidFill>
                  <a:srgbClr val="000000"/>
                </a:solidFill>
                <a:latin typeface="微软雅黑"/>
                <a:sym typeface="Arial" panose="020B0604020202020204" pitchFamily="34" charset="0"/>
              </a:endParaRPr>
            </a:p>
          </p:txBody>
        </p:sp>
        <p:sp>
          <p:nvSpPr>
            <p:cNvPr id="102" name="矩形 101"/>
            <p:cNvSpPr/>
            <p:nvPr/>
          </p:nvSpPr>
          <p:spPr bwMode="auto">
            <a:xfrm>
              <a:off x="7823120" y="3951620"/>
              <a:ext cx="504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en-US" altLang="zh-CN" sz="900" dirty="0">
                  <a:solidFill>
                    <a:srgbClr val="000000"/>
                  </a:solidFill>
                  <a:latin typeface="微软雅黑"/>
                  <a:sym typeface="Arial" panose="020B0604020202020204" pitchFamily="34" charset="0"/>
                </a:rPr>
                <a:t>LAC</a:t>
              </a:r>
              <a:endParaRPr lang="zh-CN" altLang="en-US" sz="900" dirty="0">
                <a:solidFill>
                  <a:srgbClr val="000000"/>
                </a:solidFill>
                <a:latin typeface="微软雅黑"/>
                <a:sym typeface="Arial" panose="020B0604020202020204" pitchFamily="34" charset="0"/>
              </a:endParaRPr>
            </a:p>
          </p:txBody>
        </p:sp>
        <p:sp>
          <p:nvSpPr>
            <p:cNvPr id="103" name="矩形 102"/>
            <p:cNvSpPr/>
            <p:nvPr/>
          </p:nvSpPr>
          <p:spPr bwMode="auto">
            <a:xfrm>
              <a:off x="8358600" y="3716022"/>
              <a:ext cx="504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zh-CN" altLang="en-US" sz="900" dirty="0">
                  <a:solidFill>
                    <a:srgbClr val="000000"/>
                  </a:solidFill>
                  <a:latin typeface="微软雅黑"/>
                  <a:sym typeface="Arial" panose="020B0604020202020204" pitchFamily="34" charset="0"/>
                </a:rPr>
                <a:t>时间</a:t>
              </a:r>
            </a:p>
          </p:txBody>
        </p:sp>
        <p:sp>
          <p:nvSpPr>
            <p:cNvPr id="104" name="矩形 103"/>
            <p:cNvSpPr/>
            <p:nvPr/>
          </p:nvSpPr>
          <p:spPr bwMode="auto">
            <a:xfrm>
              <a:off x="8358600" y="3949770"/>
              <a:ext cx="504000" cy="216000"/>
            </a:xfrm>
            <a:prstGeom prst="rect">
              <a:avLst/>
            </a:prstGeom>
            <a:solidFill>
              <a:schemeClr val="bg1"/>
            </a:solidFill>
            <a:ln w="3175">
              <a:solidFill>
                <a:schemeClr val="bg1">
                  <a:lumMod val="85000"/>
                </a:schemeClr>
              </a:solidFill>
              <a:miter lim="800000"/>
              <a:headEnd/>
              <a:tailEnd/>
            </a:ln>
            <a:effectLst/>
          </p:spPr>
          <p:txBody>
            <a:bodyPr wrap="square" lIns="0" tIns="45714" rIns="0" bIns="45714" rtlCol="0" anchor="t"/>
            <a:lstStyle/>
            <a:p>
              <a:pPr algn="ctr" defTabSz="914265" fontAlgn="base">
                <a:spcBef>
                  <a:spcPct val="0"/>
                </a:spcBef>
                <a:spcAft>
                  <a:spcPct val="0"/>
                </a:spcAft>
              </a:pPr>
              <a:r>
                <a:rPr lang="en-US" altLang="zh-CN" sz="900" dirty="0">
                  <a:solidFill>
                    <a:srgbClr val="000000"/>
                  </a:solidFill>
                  <a:latin typeface="微软雅黑"/>
                  <a:sym typeface="Arial" panose="020B0604020202020204" pitchFamily="34" charset="0"/>
                </a:rPr>
                <a:t>……</a:t>
              </a:r>
              <a:endParaRPr lang="zh-CN" altLang="en-US" sz="900" dirty="0">
                <a:solidFill>
                  <a:srgbClr val="000000"/>
                </a:solidFill>
                <a:latin typeface="微软雅黑"/>
                <a:sym typeface="Arial" panose="020B0604020202020204" pitchFamily="34" charset="0"/>
              </a:endParaRPr>
            </a:p>
          </p:txBody>
        </p:sp>
      </p:grpSp>
      <p:sp>
        <p:nvSpPr>
          <p:cNvPr id="105" name="Rectangle 3"/>
          <p:cNvSpPr/>
          <p:nvPr/>
        </p:nvSpPr>
        <p:spPr>
          <a:xfrm>
            <a:off x="3390" y="724100"/>
            <a:ext cx="9163301" cy="1213846"/>
          </a:xfrm>
          <a:prstGeom prst="rect">
            <a:avLst/>
          </a:prstGeom>
          <a:noFill/>
        </p:spPr>
        <p:txBody>
          <a:bodyPr wrap="square" lIns="91428" tIns="45714" rIns="91428" bIns="45714" rtlCol="0">
            <a:spAutoFit/>
          </a:bodyPr>
          <a:lstStyle/>
          <a:p>
            <a:pPr marL="285736" lvl="1" indent="-285736" defTabSz="914265" fontAlgn="base">
              <a:lnSpc>
                <a:spcPct val="150000"/>
              </a:lnSpc>
              <a:spcAft>
                <a:spcPct val="0"/>
              </a:spcAft>
              <a:buClr>
                <a:srgbClr val="C00000"/>
              </a:buClr>
              <a:buFont typeface="Wingdings" charset="2"/>
              <a:buChar char="n"/>
            </a:pPr>
            <a:r>
              <a:rPr lang="zh-CN" altLang="en-US" b="1" dirty="0" smtClean="0">
                <a:solidFill>
                  <a:srgbClr val="000000"/>
                </a:solidFill>
                <a:latin typeface="微软雅黑"/>
                <a:sym typeface="Arial" panose="020B0604020202020204" pitchFamily="34" charset="0"/>
              </a:rPr>
              <a:t>中国</a:t>
            </a:r>
            <a:r>
              <a:rPr lang="zh-CN" altLang="en-US" b="1" dirty="0">
                <a:solidFill>
                  <a:srgbClr val="000000"/>
                </a:solidFill>
                <a:latin typeface="微软雅黑"/>
                <a:sym typeface="Arial" panose="020B0604020202020204" pitchFamily="34" charset="0"/>
              </a:rPr>
              <a:t>联通集中采集多样化数据，主要来自于三类</a:t>
            </a:r>
            <a:r>
              <a:rPr lang="zh-CN" altLang="en-US" b="1" dirty="0" smtClean="0">
                <a:solidFill>
                  <a:srgbClr val="000000"/>
                </a:solidFill>
                <a:latin typeface="微软雅黑"/>
                <a:sym typeface="Arial" panose="020B0604020202020204" pitchFamily="34" charset="0"/>
              </a:rPr>
              <a:t>：</a:t>
            </a:r>
            <a:endParaRPr lang="en-US" altLang="zh-CN" b="1" dirty="0" smtClean="0">
              <a:solidFill>
                <a:srgbClr val="000000"/>
              </a:solidFill>
              <a:latin typeface="微软雅黑"/>
              <a:sym typeface="Arial" panose="020B0604020202020204" pitchFamily="34" charset="0"/>
            </a:endParaRPr>
          </a:p>
          <a:p>
            <a:pPr lvl="2" indent="-342884" defTabSz="914265" fontAlgn="base">
              <a:lnSpc>
                <a:spcPct val="150000"/>
              </a:lnSpc>
              <a:spcAft>
                <a:spcPct val="0"/>
              </a:spcAft>
              <a:buClr>
                <a:srgbClr val="C00000"/>
              </a:buClr>
              <a:buFont typeface="+mj-lt"/>
              <a:buAutoNum type="arabicPeriod"/>
            </a:pPr>
            <a:r>
              <a:rPr lang="zh-CN" altLang="en-US" sz="1200" dirty="0">
                <a:solidFill>
                  <a:srgbClr val="C00000"/>
                </a:solidFill>
                <a:latin typeface="微软雅黑"/>
                <a:sym typeface="Arial" panose="020B0604020202020204" pitchFamily="34" charset="0"/>
              </a:rPr>
              <a:t>业务支撑系统</a:t>
            </a:r>
            <a:r>
              <a:rPr lang="zh-CN" altLang="en-US" sz="1200" dirty="0">
                <a:solidFill>
                  <a:srgbClr val="000000"/>
                </a:solidFill>
                <a:latin typeface="微软雅黑"/>
                <a:sym typeface="Arial" panose="020B0604020202020204" pitchFamily="34" charset="0"/>
              </a:rPr>
              <a:t>的数据 </a:t>
            </a:r>
            <a:r>
              <a:rPr lang="en-US" altLang="zh-CN" sz="1200" dirty="0">
                <a:solidFill>
                  <a:srgbClr val="000000"/>
                </a:solidFill>
                <a:latin typeface="微软雅黑"/>
                <a:sym typeface="Arial" panose="020B0604020202020204" pitchFamily="34" charset="0"/>
              </a:rPr>
              <a:t>(</a:t>
            </a:r>
            <a:r>
              <a:rPr lang="zh-CN" altLang="en-US" sz="1200" dirty="0">
                <a:solidFill>
                  <a:srgbClr val="000000"/>
                </a:solidFill>
                <a:latin typeface="微软雅黑"/>
                <a:sym typeface="Arial" panose="020B0604020202020204" pitchFamily="34" charset="0"/>
              </a:rPr>
              <a:t>基于服务产生的数据</a:t>
            </a:r>
            <a:r>
              <a:rPr lang="en-US" altLang="zh-CN" sz="1200" dirty="0">
                <a:solidFill>
                  <a:srgbClr val="000000"/>
                </a:solidFill>
                <a:latin typeface="微软雅黑"/>
                <a:sym typeface="Arial" panose="020B0604020202020204" pitchFamily="34" charset="0"/>
              </a:rPr>
              <a:t>)</a:t>
            </a:r>
          </a:p>
          <a:p>
            <a:pPr lvl="2" indent="-342884" defTabSz="914265" fontAlgn="base">
              <a:lnSpc>
                <a:spcPct val="150000"/>
              </a:lnSpc>
              <a:spcAft>
                <a:spcPct val="0"/>
              </a:spcAft>
              <a:buClr>
                <a:srgbClr val="C00000"/>
              </a:buClr>
              <a:buFont typeface="+mj-lt"/>
              <a:buAutoNum type="arabicPeriod"/>
            </a:pPr>
            <a:r>
              <a:rPr lang="zh-CN" altLang="en-US" sz="1200" dirty="0">
                <a:solidFill>
                  <a:srgbClr val="000000"/>
                </a:solidFill>
                <a:latin typeface="微软雅黑"/>
                <a:sym typeface="Arial" panose="020B0604020202020204" pitchFamily="34" charset="0"/>
              </a:rPr>
              <a:t>电信运营商</a:t>
            </a:r>
            <a:r>
              <a:rPr lang="zh-CN" altLang="en-US" sz="1200" dirty="0">
                <a:solidFill>
                  <a:srgbClr val="C00000"/>
                </a:solidFill>
                <a:latin typeface="微软雅黑"/>
                <a:sym typeface="Arial" panose="020B0604020202020204" pitchFamily="34" charset="0"/>
              </a:rPr>
              <a:t>自有运营内容产品</a:t>
            </a:r>
            <a:r>
              <a:rPr lang="en-US" altLang="zh-CN" sz="1200" dirty="0">
                <a:solidFill>
                  <a:srgbClr val="000000"/>
                </a:solidFill>
                <a:latin typeface="微软雅黑"/>
                <a:sym typeface="Arial" panose="020B0604020202020204" pitchFamily="34" charset="0"/>
              </a:rPr>
              <a:t>(</a:t>
            </a:r>
            <a:r>
              <a:rPr lang="zh-CN" altLang="en-US" sz="1200" dirty="0">
                <a:solidFill>
                  <a:srgbClr val="000000"/>
                </a:solidFill>
                <a:latin typeface="微软雅黑"/>
                <a:sym typeface="Arial" panose="020B0604020202020204" pitchFamily="34" charset="0"/>
              </a:rPr>
              <a:t>包括</a:t>
            </a:r>
            <a:r>
              <a:rPr lang="en-US" altLang="zh-CN" sz="1200" dirty="0">
                <a:solidFill>
                  <a:srgbClr val="000000"/>
                </a:solidFill>
                <a:latin typeface="微软雅黑"/>
                <a:sym typeface="Arial" panose="020B0604020202020204" pitchFamily="34" charset="0"/>
              </a:rPr>
              <a:t>SP</a:t>
            </a:r>
            <a:r>
              <a:rPr lang="zh-CN" altLang="en-US" sz="1200" dirty="0">
                <a:solidFill>
                  <a:srgbClr val="000000"/>
                </a:solidFill>
                <a:latin typeface="微软雅黑"/>
                <a:sym typeface="Arial" panose="020B0604020202020204" pitchFamily="34" charset="0"/>
              </a:rPr>
              <a:t>、互联网产品等基于用内容的数据</a:t>
            </a:r>
            <a:r>
              <a:rPr lang="en-US" altLang="zh-CN" sz="1200" dirty="0">
                <a:solidFill>
                  <a:srgbClr val="000000"/>
                </a:solidFill>
                <a:latin typeface="微软雅黑"/>
                <a:sym typeface="Arial" panose="020B0604020202020204" pitchFamily="34" charset="0"/>
              </a:rPr>
              <a:t>)</a:t>
            </a:r>
          </a:p>
          <a:p>
            <a:pPr lvl="2" indent="-342884" defTabSz="914265" fontAlgn="base">
              <a:lnSpc>
                <a:spcPct val="150000"/>
              </a:lnSpc>
              <a:spcAft>
                <a:spcPct val="0"/>
              </a:spcAft>
              <a:buClr>
                <a:srgbClr val="C00000"/>
              </a:buClr>
              <a:buFont typeface="+mj-lt"/>
              <a:buAutoNum type="arabicPeriod"/>
            </a:pPr>
            <a:r>
              <a:rPr lang="zh-CN" altLang="en-US" sz="1200" dirty="0">
                <a:solidFill>
                  <a:srgbClr val="C00000"/>
                </a:solidFill>
                <a:latin typeface="微软雅黑"/>
                <a:sym typeface="Arial" panose="020B0604020202020204" pitchFamily="34" charset="0"/>
              </a:rPr>
              <a:t>网络系统</a:t>
            </a:r>
            <a:r>
              <a:rPr lang="zh-CN" altLang="en-US" sz="1200" dirty="0">
                <a:solidFill>
                  <a:srgbClr val="000000"/>
                </a:solidFill>
                <a:latin typeface="微软雅黑"/>
                <a:sym typeface="Arial" panose="020B0604020202020204" pitchFamily="34" charset="0"/>
              </a:rPr>
              <a:t>产生的数据</a:t>
            </a:r>
            <a:r>
              <a:rPr lang="en-US" altLang="zh-CN" sz="1200" dirty="0">
                <a:solidFill>
                  <a:srgbClr val="000000"/>
                </a:solidFill>
                <a:latin typeface="微软雅黑"/>
                <a:sym typeface="Arial" panose="020B0604020202020204" pitchFamily="34" charset="0"/>
              </a:rPr>
              <a:t>(</a:t>
            </a:r>
            <a:r>
              <a:rPr lang="zh-CN" altLang="en-US" sz="1200" dirty="0">
                <a:solidFill>
                  <a:srgbClr val="000000"/>
                </a:solidFill>
                <a:latin typeface="微软雅黑"/>
                <a:sym typeface="Arial" panose="020B0604020202020204" pitchFamily="34" charset="0"/>
              </a:rPr>
              <a:t>基于管道产生的数据</a:t>
            </a:r>
            <a:r>
              <a:rPr lang="en-US" altLang="zh-CN" sz="1200" dirty="0">
                <a:solidFill>
                  <a:srgbClr val="000000"/>
                </a:solidFill>
                <a:latin typeface="微软雅黑"/>
                <a:sym typeface="Arial" panose="020B0604020202020204" pitchFamily="34" charset="0"/>
              </a:rPr>
              <a:t>)</a:t>
            </a:r>
          </a:p>
        </p:txBody>
      </p:sp>
    </p:spTree>
    <p:extLst>
      <p:ext uri="{BB962C8B-B14F-4D97-AF65-F5344CB8AC3E}">
        <p14:creationId xmlns="" xmlns:p14="http://schemas.microsoft.com/office/powerpoint/2010/main" val="89553831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kern="0" dirty="0" smtClean="0">
                <a:solidFill>
                  <a:prstClr val="black"/>
                </a:solidFill>
              </a:rPr>
              <a:t>8.3</a:t>
            </a:r>
            <a:r>
              <a:rPr kumimoji="1" lang="zh-CN" altLang="en-US" kern="0" dirty="0" smtClean="0">
                <a:solidFill>
                  <a:prstClr val="black"/>
                </a:solidFill>
              </a:rPr>
              <a:t>、</a:t>
            </a:r>
            <a:r>
              <a:rPr lang="zh-CN" altLang="en-US" dirty="0" smtClean="0">
                <a:solidFill>
                  <a:prstClr val="black"/>
                </a:solidFill>
              </a:rPr>
              <a:t>上网</a:t>
            </a:r>
            <a:r>
              <a:rPr lang="zh-CN" altLang="en-US" dirty="0">
                <a:solidFill>
                  <a:prstClr val="black"/>
                </a:solidFill>
              </a:rPr>
              <a:t>行为分析</a:t>
            </a:r>
            <a:r>
              <a:rPr lang="zh-CN" altLang="en-US" dirty="0" smtClean="0">
                <a:solidFill>
                  <a:prstClr val="black"/>
                </a:solidFill>
              </a:rPr>
              <a:t>产品</a:t>
            </a:r>
            <a:endParaRPr kumimoji="1" lang="zh-CN" altLang="en-US" dirty="0"/>
          </a:p>
        </p:txBody>
      </p:sp>
      <p:sp>
        <p:nvSpPr>
          <p:cNvPr id="3" name="文本框 64"/>
          <p:cNvSpPr txBox="1"/>
          <p:nvPr/>
        </p:nvSpPr>
        <p:spPr>
          <a:xfrm>
            <a:off x="0" y="703498"/>
            <a:ext cx="9143999" cy="867930"/>
          </a:xfrm>
          <a:prstGeom prst="rect">
            <a:avLst/>
          </a:prstGeom>
          <a:noFill/>
          <a:ln>
            <a:noFill/>
            <a:prstDash val="dash"/>
          </a:ln>
        </p:spPr>
        <p:txBody>
          <a:bodyPr wrap="square" rtlCol="0">
            <a:spAutoFit/>
          </a:bodyPr>
          <a:lstStyle/>
          <a:p>
            <a:pPr marL="285750" indent="-285750">
              <a:lnSpc>
                <a:spcPct val="120000"/>
              </a:lnSpc>
              <a:buClr>
                <a:srgbClr val="C00000"/>
              </a:buClr>
              <a:buFont typeface="Wingdings" charset="2"/>
              <a:buChar char="n"/>
            </a:pPr>
            <a:r>
              <a:rPr lang="zh-CN" altLang="en-US" b="1" dirty="0">
                <a:solidFill>
                  <a:prstClr val="black"/>
                </a:solidFill>
                <a:latin typeface="微软雅黑"/>
                <a:sym typeface="Arial" pitchFamily="34" charset="0"/>
              </a:rPr>
              <a:t>上网行为分析产品重点是从省、地市、县域、景区四个维度反映出全国网民对贵州省旅游“吃、住、行、游、购、娱、商、学、养、闲“</a:t>
            </a:r>
            <a:r>
              <a:rPr lang="en-US" altLang="zh-CN" b="1" dirty="0">
                <a:solidFill>
                  <a:prstClr val="black"/>
                </a:solidFill>
                <a:latin typeface="微软雅黑"/>
                <a:sym typeface="Arial" pitchFamily="34" charset="0"/>
              </a:rPr>
              <a:t>10</a:t>
            </a:r>
            <a:r>
              <a:rPr lang="zh-CN" altLang="en-US" b="1" dirty="0">
                <a:solidFill>
                  <a:prstClr val="black"/>
                </a:solidFill>
                <a:latin typeface="微软雅黑"/>
                <a:sym typeface="Arial" pitchFamily="34" charset="0"/>
              </a:rPr>
              <a:t>类要素的搜索情况，帮助旅游管理部门找出旅游网上关注点，</a:t>
            </a:r>
            <a:r>
              <a:rPr lang="zh-CN" altLang="zh-CN" b="1" dirty="0">
                <a:solidFill>
                  <a:prstClr val="black"/>
                </a:solidFill>
                <a:latin typeface="微软雅黑"/>
                <a:sym typeface="Arial" pitchFamily="34" charset="0"/>
              </a:rPr>
              <a:t>为旅游管理部门、景区企业制定营销策略提供数据参考</a:t>
            </a:r>
            <a:r>
              <a:rPr lang="zh-CN" altLang="en-US" b="1" dirty="0" smtClean="0">
                <a:solidFill>
                  <a:prstClr val="black"/>
                </a:solidFill>
                <a:latin typeface="微软雅黑"/>
              </a:rPr>
              <a:t>。</a:t>
            </a:r>
            <a:endParaRPr lang="zh-CN" altLang="en-US" b="1" dirty="0">
              <a:solidFill>
                <a:prstClr val="black"/>
              </a:solidFill>
              <a:latin typeface="微软雅黑"/>
            </a:endParaRPr>
          </a:p>
        </p:txBody>
      </p:sp>
      <p:sp>
        <p:nvSpPr>
          <p:cNvPr id="4" name="圆角矩形 3"/>
          <p:cNvSpPr/>
          <p:nvPr/>
        </p:nvSpPr>
        <p:spPr bwMode="auto">
          <a:xfrm>
            <a:off x="1658914" y="1603327"/>
            <a:ext cx="1285884" cy="324000"/>
          </a:xfrm>
          <a:prstGeom prst="roundRect">
            <a:avLst/>
          </a:prstGeom>
          <a:solidFill>
            <a:srgbClr val="212D46"/>
          </a:solidFill>
          <a:ln>
            <a:noFill/>
          </a:ln>
        </p:spPr>
        <p:style>
          <a:lnRef idx="1">
            <a:schemeClr val="accent2"/>
          </a:lnRef>
          <a:fillRef idx="3">
            <a:schemeClr val="accent2"/>
          </a:fillRef>
          <a:effectRef idx="2">
            <a:schemeClr val="accent2"/>
          </a:effectRef>
          <a:fontRef idx="minor">
            <a:schemeClr val="lt1"/>
          </a:fontRef>
        </p:style>
        <p:txBody>
          <a:bodyPr wrap="none" rtlCol="0" anchor="t"/>
          <a:lstStyle/>
          <a:p>
            <a:pPr algn="ctr"/>
            <a:r>
              <a:rPr lang="zh-CN" altLang="en-US" b="1" kern="0" dirty="0">
                <a:solidFill>
                  <a:prstClr val="white"/>
                </a:solidFill>
                <a:latin typeface="微软雅黑" pitchFamily="34" charset="-122"/>
              </a:rPr>
              <a:t>数据大屏</a:t>
            </a:r>
          </a:p>
        </p:txBody>
      </p:sp>
      <p:sp>
        <p:nvSpPr>
          <p:cNvPr id="5" name="圆角矩形 4"/>
          <p:cNvSpPr/>
          <p:nvPr/>
        </p:nvSpPr>
        <p:spPr bwMode="auto">
          <a:xfrm>
            <a:off x="5610232" y="1595537"/>
            <a:ext cx="1285884" cy="324000"/>
          </a:xfrm>
          <a:prstGeom prst="roundRect">
            <a:avLst/>
          </a:prstGeom>
          <a:solidFill>
            <a:srgbClr val="212D46"/>
          </a:solidFill>
          <a:ln>
            <a:noFill/>
          </a:ln>
        </p:spPr>
        <p:style>
          <a:lnRef idx="1">
            <a:schemeClr val="accent2"/>
          </a:lnRef>
          <a:fillRef idx="3">
            <a:schemeClr val="accent2"/>
          </a:fillRef>
          <a:effectRef idx="2">
            <a:schemeClr val="accent2"/>
          </a:effectRef>
          <a:fontRef idx="minor">
            <a:schemeClr val="lt1"/>
          </a:fontRef>
        </p:style>
        <p:txBody>
          <a:bodyPr wrap="none" rtlCol="0" anchor="t"/>
          <a:lstStyle/>
          <a:p>
            <a:pPr algn="ctr"/>
            <a:r>
              <a:rPr lang="zh-CN" altLang="en-US" b="1" kern="0" dirty="0">
                <a:solidFill>
                  <a:prstClr val="white"/>
                </a:solidFill>
                <a:latin typeface="微软雅黑" pitchFamily="34" charset="-122"/>
              </a:rPr>
              <a:t>手机</a:t>
            </a:r>
            <a:r>
              <a:rPr lang="en-US" altLang="zh-CN" b="1" kern="0" dirty="0">
                <a:solidFill>
                  <a:prstClr val="white"/>
                </a:solidFill>
                <a:latin typeface="微软雅黑" pitchFamily="34" charset="-122"/>
              </a:rPr>
              <a:t>APP</a:t>
            </a:r>
            <a:endParaRPr lang="zh-CN" altLang="en-US" b="1" kern="0" dirty="0">
              <a:solidFill>
                <a:prstClr val="white"/>
              </a:solidFill>
              <a:latin typeface="微软雅黑" pitchFamily="34" charset="-122"/>
            </a:endParaRPr>
          </a:p>
        </p:txBody>
      </p:sp>
      <p:sp>
        <p:nvSpPr>
          <p:cNvPr id="6" name="圆角矩形 5"/>
          <p:cNvSpPr/>
          <p:nvPr/>
        </p:nvSpPr>
        <p:spPr bwMode="auto">
          <a:xfrm>
            <a:off x="7508896" y="1595537"/>
            <a:ext cx="1285884" cy="324000"/>
          </a:xfrm>
          <a:prstGeom prst="roundRect">
            <a:avLst/>
          </a:prstGeom>
          <a:solidFill>
            <a:srgbClr val="212D46"/>
          </a:solidFill>
          <a:ln>
            <a:noFill/>
          </a:ln>
        </p:spPr>
        <p:style>
          <a:lnRef idx="1">
            <a:schemeClr val="accent2"/>
          </a:lnRef>
          <a:fillRef idx="3">
            <a:schemeClr val="accent2"/>
          </a:fillRef>
          <a:effectRef idx="2">
            <a:schemeClr val="accent2"/>
          </a:effectRef>
          <a:fontRef idx="minor">
            <a:schemeClr val="lt1"/>
          </a:fontRef>
        </p:style>
        <p:txBody>
          <a:bodyPr wrap="none" rtlCol="0" anchor="t"/>
          <a:lstStyle/>
          <a:p>
            <a:pPr algn="ctr"/>
            <a:r>
              <a:rPr lang="zh-CN" altLang="en-US" b="1" kern="0" dirty="0">
                <a:solidFill>
                  <a:prstClr val="white"/>
                </a:solidFill>
                <a:latin typeface="微软雅黑" pitchFamily="34" charset="-122"/>
              </a:rPr>
              <a:t>分析报告</a:t>
            </a:r>
          </a:p>
        </p:txBody>
      </p:sp>
      <p:pic>
        <p:nvPicPr>
          <p:cNvPr id="7" name="图片 6" descr="附件2-省-关键词分类.png"/>
          <p:cNvPicPr>
            <a:picLocks noChangeAspect="1"/>
          </p:cNvPicPr>
          <p:nvPr/>
        </p:nvPicPr>
        <p:blipFill>
          <a:blip r:embed="rId2"/>
          <a:stretch>
            <a:fillRect/>
          </a:stretch>
        </p:blipFill>
        <p:spPr>
          <a:xfrm>
            <a:off x="146021" y="2042197"/>
            <a:ext cx="5214974" cy="2753058"/>
          </a:xfrm>
          <a:prstGeom prst="snip2DiagRect">
            <a:avLst/>
          </a:prstGeom>
          <a:solidFill>
            <a:srgbClr val="FFFFFF">
              <a:shade val="85000"/>
            </a:srgbClr>
          </a:solidFill>
          <a:ln w="1905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8" name="Picture 2"/>
          <p:cNvPicPr>
            <a:picLocks noChangeAspect="1" noChangeArrowheads="1"/>
          </p:cNvPicPr>
          <p:nvPr/>
        </p:nvPicPr>
        <p:blipFill>
          <a:blip r:embed="rId3"/>
          <a:srcRect/>
          <a:stretch>
            <a:fillRect/>
          </a:stretch>
        </p:blipFill>
        <p:spPr bwMode="auto">
          <a:xfrm>
            <a:off x="5451482" y="2062835"/>
            <a:ext cx="1714512" cy="2740805"/>
          </a:xfrm>
          <a:prstGeom prst="snip2DiagRect">
            <a:avLst/>
          </a:prstGeom>
          <a:solidFill>
            <a:srgbClr val="FFFFFF">
              <a:shade val="85000"/>
            </a:srgbClr>
          </a:solidFill>
          <a:ln w="1905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9" name="Picture 3"/>
          <p:cNvPicPr>
            <a:picLocks noChangeArrowheads="1"/>
          </p:cNvPicPr>
          <p:nvPr/>
        </p:nvPicPr>
        <p:blipFill>
          <a:blip r:embed="rId4"/>
          <a:srcRect/>
          <a:stretch>
            <a:fillRect/>
          </a:stretch>
        </p:blipFill>
        <p:spPr bwMode="auto">
          <a:xfrm>
            <a:off x="7256481" y="2062839"/>
            <a:ext cx="1800000" cy="2736000"/>
          </a:xfrm>
          <a:prstGeom prst="snip2DiagRect">
            <a:avLst/>
          </a:prstGeom>
          <a:solidFill>
            <a:srgbClr val="FFFFFF">
              <a:shade val="85000"/>
            </a:srgbClr>
          </a:solidFill>
          <a:ln w="1905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 xmlns:p14="http://schemas.microsoft.com/office/powerpoint/2010/main" val="146056445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kern="0" dirty="0" smtClean="0">
                <a:solidFill>
                  <a:prstClr val="black"/>
                </a:solidFill>
              </a:rPr>
              <a:t>8.3</a:t>
            </a:r>
            <a:r>
              <a:rPr kumimoji="1" lang="zh-CN" altLang="en-US" kern="0" dirty="0" smtClean="0">
                <a:solidFill>
                  <a:prstClr val="black"/>
                </a:solidFill>
              </a:rPr>
              <a:t>、</a:t>
            </a:r>
            <a:r>
              <a:rPr lang="zh-CN" altLang="en-US" dirty="0" smtClean="0">
                <a:solidFill>
                  <a:prstClr val="black"/>
                </a:solidFill>
              </a:rPr>
              <a:t>上网</a:t>
            </a:r>
            <a:r>
              <a:rPr lang="zh-CN" altLang="en-US" dirty="0">
                <a:solidFill>
                  <a:prstClr val="black"/>
                </a:solidFill>
              </a:rPr>
              <a:t>行为分析产品</a:t>
            </a:r>
            <a:r>
              <a:rPr lang="en-US" altLang="zh-CN" dirty="0">
                <a:solidFill>
                  <a:prstClr val="black"/>
                </a:solidFill>
              </a:rPr>
              <a:t>-</a:t>
            </a:r>
            <a:r>
              <a:rPr lang="zh-CN" altLang="en-US" dirty="0" smtClean="0">
                <a:solidFill>
                  <a:prstClr val="black"/>
                </a:solidFill>
              </a:rPr>
              <a:t>界面</a:t>
            </a:r>
            <a:endParaRPr kumimoji="1" lang="zh-CN" altLang="en-US" dirty="0"/>
          </a:p>
        </p:txBody>
      </p:sp>
      <p:pic>
        <p:nvPicPr>
          <p:cNvPr id="4" name="图片 7" descr="附件2-省-关键词分类.png"/>
          <p:cNvPicPr>
            <a:picLocks noChangeArrowheads="1"/>
          </p:cNvPicPr>
          <p:nvPr/>
        </p:nvPicPr>
        <p:blipFill>
          <a:blip r:embed="rId2"/>
          <a:srcRect/>
          <a:stretch>
            <a:fillRect/>
          </a:stretch>
        </p:blipFill>
        <p:spPr bwMode="auto">
          <a:xfrm>
            <a:off x="905504" y="843130"/>
            <a:ext cx="6572296" cy="2240756"/>
          </a:xfrm>
          <a:prstGeom prst="rect">
            <a:avLst/>
          </a:prstGeom>
          <a:noFill/>
          <a:ln w="9525">
            <a:noFill/>
            <a:miter lim="800000"/>
            <a:headEnd/>
            <a:tailEnd/>
          </a:ln>
        </p:spPr>
      </p:pic>
      <p:sp>
        <p:nvSpPr>
          <p:cNvPr id="5" name="圆角矩形 4"/>
          <p:cNvSpPr/>
          <p:nvPr/>
        </p:nvSpPr>
        <p:spPr bwMode="auto">
          <a:xfrm>
            <a:off x="318234" y="933625"/>
            <a:ext cx="500066" cy="2059766"/>
          </a:xfrm>
          <a:prstGeom prst="roundRect">
            <a:avLst/>
          </a:prstGeom>
          <a:solidFill>
            <a:schemeClr val="accent2">
              <a:lumMod val="50000"/>
            </a:schemeClr>
          </a:solidFill>
          <a:ln/>
        </p:spPr>
        <p:style>
          <a:lnRef idx="1">
            <a:schemeClr val="accent2"/>
          </a:lnRef>
          <a:fillRef idx="3">
            <a:schemeClr val="accent2"/>
          </a:fillRef>
          <a:effectRef idx="2">
            <a:schemeClr val="accent2"/>
          </a:effectRef>
          <a:fontRef idx="minor">
            <a:schemeClr val="lt1"/>
          </a:fontRef>
        </p:style>
        <p:txBody>
          <a:bodyPr vert="eaVert" wrap="none" rtlCol="0" anchor="ctr"/>
          <a:lstStyle/>
          <a:p>
            <a:pPr algn="ctr" defTabSz="914400" fontAlgn="base">
              <a:spcBef>
                <a:spcPct val="0"/>
              </a:spcBef>
              <a:spcAft>
                <a:spcPct val="0"/>
              </a:spcAft>
            </a:pPr>
            <a:r>
              <a:rPr lang="zh-CN" altLang="en-US" b="1" dirty="0" smtClean="0">
                <a:solidFill>
                  <a:prstClr val="white"/>
                </a:solidFill>
              </a:rPr>
              <a:t>热搜关键词分类分析</a:t>
            </a:r>
            <a:endParaRPr lang="zh-CN" altLang="en-US" b="1" kern="0" dirty="0">
              <a:solidFill>
                <a:prstClr val="white"/>
              </a:solidFill>
              <a:latin typeface="微软雅黑" pitchFamily="34" charset="-122"/>
            </a:endParaRPr>
          </a:p>
        </p:txBody>
      </p:sp>
      <p:sp>
        <p:nvSpPr>
          <p:cNvPr id="6" name="矩形 5"/>
          <p:cNvSpPr/>
          <p:nvPr/>
        </p:nvSpPr>
        <p:spPr>
          <a:xfrm>
            <a:off x="7461052" y="1055108"/>
            <a:ext cx="1500198" cy="1754326"/>
          </a:xfrm>
          <a:prstGeom prst="rect">
            <a:avLst/>
          </a:prstGeom>
        </p:spPr>
        <p:txBody>
          <a:bodyPr wrap="square">
            <a:spAutoFit/>
          </a:bodyPr>
          <a:lstStyle/>
          <a:p>
            <a:pPr algn="ctr" defTabSz="914400" fontAlgn="base">
              <a:lnSpc>
                <a:spcPct val="150000"/>
              </a:lnSpc>
              <a:spcBef>
                <a:spcPct val="0"/>
              </a:spcBef>
              <a:spcAft>
                <a:spcPct val="0"/>
              </a:spcAft>
            </a:pPr>
            <a:r>
              <a:rPr lang="zh-CN" altLang="en-US" sz="1200" dirty="0" smtClean="0">
                <a:solidFill>
                  <a:prstClr val="black"/>
                </a:solidFill>
                <a:latin typeface="微软雅黑"/>
              </a:rPr>
              <a:t>反映出全国网民对本地区旅游“吃、住、行、游、购、娱、商、学、养、闲“</a:t>
            </a:r>
            <a:r>
              <a:rPr lang="en-US" sz="1200" dirty="0" smtClean="0">
                <a:solidFill>
                  <a:prstClr val="black"/>
                </a:solidFill>
              </a:rPr>
              <a:t>10</a:t>
            </a:r>
            <a:r>
              <a:rPr lang="zh-CN" altLang="en-US" sz="1200" dirty="0" smtClean="0">
                <a:solidFill>
                  <a:prstClr val="black"/>
                </a:solidFill>
                <a:latin typeface="微软雅黑"/>
              </a:rPr>
              <a:t>类要素的搜索情况。</a:t>
            </a:r>
            <a:endParaRPr lang="zh-CN" altLang="en-US" sz="1200" dirty="0">
              <a:solidFill>
                <a:prstClr val="black"/>
              </a:solidFill>
              <a:latin typeface="微软雅黑"/>
            </a:endParaRPr>
          </a:p>
        </p:txBody>
      </p:sp>
      <p:pic>
        <p:nvPicPr>
          <p:cNvPr id="7" name="图片 30"/>
          <p:cNvPicPr>
            <a:picLocks noChangeArrowheads="1"/>
          </p:cNvPicPr>
          <p:nvPr/>
        </p:nvPicPr>
        <p:blipFill>
          <a:blip r:embed="rId3" cstate="print"/>
          <a:srcRect/>
          <a:stretch>
            <a:fillRect/>
          </a:stretch>
        </p:blipFill>
        <p:spPr bwMode="auto">
          <a:xfrm>
            <a:off x="818300" y="3369148"/>
            <a:ext cx="3929090" cy="1446620"/>
          </a:xfrm>
          <a:prstGeom prst="rect">
            <a:avLst/>
          </a:prstGeom>
          <a:noFill/>
          <a:ln w="9525">
            <a:noFill/>
            <a:miter lim="800000"/>
            <a:headEnd/>
            <a:tailEnd/>
          </a:ln>
        </p:spPr>
      </p:pic>
      <p:pic>
        <p:nvPicPr>
          <p:cNvPr id="8" name="图片 9" descr="D:\BONC\联通研究院\大数据\贵州\云公司\pack\项目技术设计方案\附件\截图\截图_APP使用.png"/>
          <p:cNvPicPr>
            <a:picLocks noChangeAspect="1" noChangeArrowheads="1"/>
          </p:cNvPicPr>
          <p:nvPr/>
        </p:nvPicPr>
        <p:blipFill>
          <a:blip r:embed="rId4" cstate="print"/>
          <a:srcRect/>
          <a:stretch>
            <a:fillRect/>
          </a:stretch>
        </p:blipFill>
        <p:spPr bwMode="auto">
          <a:xfrm>
            <a:off x="5047927" y="3369146"/>
            <a:ext cx="3492000" cy="1457934"/>
          </a:xfrm>
          <a:prstGeom prst="rect">
            <a:avLst/>
          </a:prstGeom>
          <a:noFill/>
          <a:ln w="9525">
            <a:noFill/>
            <a:miter lim="800000"/>
            <a:headEnd/>
            <a:tailEnd/>
          </a:ln>
        </p:spPr>
      </p:pic>
      <p:sp>
        <p:nvSpPr>
          <p:cNvPr id="9" name="圆角矩形 8"/>
          <p:cNvSpPr/>
          <p:nvPr/>
        </p:nvSpPr>
        <p:spPr bwMode="auto">
          <a:xfrm>
            <a:off x="1666032" y="3108779"/>
            <a:ext cx="1831988" cy="243000"/>
          </a:xfrm>
          <a:prstGeom prst="roundRect">
            <a:avLst/>
          </a:prstGeom>
          <a:solidFill>
            <a:schemeClr val="accent2">
              <a:lumMod val="50000"/>
            </a:schemeClr>
          </a:solidFill>
          <a:ln/>
        </p:spPr>
        <p:style>
          <a:lnRef idx="1">
            <a:schemeClr val="accent2"/>
          </a:lnRef>
          <a:fillRef idx="3">
            <a:schemeClr val="accent2"/>
          </a:fillRef>
          <a:effectRef idx="2">
            <a:schemeClr val="accent2"/>
          </a:effectRef>
          <a:fontRef idx="minor">
            <a:schemeClr val="lt1"/>
          </a:fontRef>
        </p:style>
        <p:txBody>
          <a:bodyPr wrap="none" rtlCol="0" anchor="ctr"/>
          <a:lstStyle/>
          <a:p>
            <a:pPr algn="ctr" defTabSz="914400" fontAlgn="base">
              <a:spcBef>
                <a:spcPct val="0"/>
              </a:spcBef>
              <a:spcAft>
                <a:spcPct val="0"/>
              </a:spcAft>
            </a:pPr>
            <a:r>
              <a:rPr lang="zh-CN" altLang="en-US" b="1" dirty="0" smtClean="0">
                <a:solidFill>
                  <a:prstClr val="white"/>
                </a:solidFill>
              </a:rPr>
              <a:t>景区热搜词分析</a:t>
            </a:r>
            <a:endParaRPr lang="zh-CN" altLang="en-US" b="1" kern="0" dirty="0" smtClean="0">
              <a:solidFill>
                <a:prstClr val="white"/>
              </a:solidFill>
              <a:latin typeface="微软雅黑" pitchFamily="34" charset="-122"/>
            </a:endParaRPr>
          </a:p>
        </p:txBody>
      </p:sp>
      <p:sp>
        <p:nvSpPr>
          <p:cNvPr id="10" name="圆角矩形 9"/>
          <p:cNvSpPr/>
          <p:nvPr/>
        </p:nvSpPr>
        <p:spPr bwMode="auto">
          <a:xfrm>
            <a:off x="6026160" y="3108779"/>
            <a:ext cx="1831988" cy="243000"/>
          </a:xfrm>
          <a:prstGeom prst="roundRect">
            <a:avLst/>
          </a:prstGeom>
          <a:solidFill>
            <a:schemeClr val="accent2">
              <a:lumMod val="50000"/>
            </a:schemeClr>
          </a:solidFill>
          <a:ln/>
        </p:spPr>
        <p:style>
          <a:lnRef idx="1">
            <a:schemeClr val="accent2"/>
          </a:lnRef>
          <a:fillRef idx="3">
            <a:schemeClr val="accent2"/>
          </a:fillRef>
          <a:effectRef idx="2">
            <a:schemeClr val="accent2"/>
          </a:effectRef>
          <a:fontRef idx="minor">
            <a:schemeClr val="lt1"/>
          </a:fontRef>
        </p:style>
        <p:txBody>
          <a:bodyPr wrap="none" rtlCol="0" anchor="ctr"/>
          <a:lstStyle/>
          <a:p>
            <a:pPr algn="ctr" defTabSz="914400" fontAlgn="base">
              <a:spcBef>
                <a:spcPct val="0"/>
              </a:spcBef>
              <a:spcAft>
                <a:spcPct val="0"/>
              </a:spcAft>
            </a:pPr>
            <a:r>
              <a:rPr lang="en-US" b="1" dirty="0" smtClean="0">
                <a:solidFill>
                  <a:prstClr val="white"/>
                </a:solidFill>
              </a:rPr>
              <a:t>APP</a:t>
            </a:r>
            <a:r>
              <a:rPr lang="zh-CN" altLang="en-US" b="1" dirty="0" smtClean="0">
                <a:solidFill>
                  <a:prstClr val="white"/>
                </a:solidFill>
              </a:rPr>
              <a:t>使用分析</a:t>
            </a:r>
            <a:endParaRPr lang="zh-CN" altLang="en-US" b="1" kern="0" dirty="0">
              <a:solidFill>
                <a:prstClr val="white"/>
              </a:solidFill>
              <a:latin typeface="微软雅黑" pitchFamily="34" charset="-122"/>
            </a:endParaRPr>
          </a:p>
        </p:txBody>
      </p:sp>
      <p:sp>
        <p:nvSpPr>
          <p:cNvPr id="11" name="矩形 10"/>
          <p:cNvSpPr/>
          <p:nvPr/>
        </p:nvSpPr>
        <p:spPr>
          <a:xfrm>
            <a:off x="523192" y="4809486"/>
            <a:ext cx="4248000" cy="276999"/>
          </a:xfrm>
          <a:prstGeom prst="rect">
            <a:avLst/>
          </a:prstGeom>
        </p:spPr>
        <p:txBody>
          <a:bodyPr>
            <a:spAutoFit/>
          </a:bodyPr>
          <a:lstStyle/>
          <a:p>
            <a:pPr algn="ctr" defTabSz="914400" fontAlgn="base">
              <a:spcBef>
                <a:spcPct val="0"/>
              </a:spcBef>
              <a:spcAft>
                <a:spcPct val="0"/>
              </a:spcAft>
            </a:pPr>
            <a:r>
              <a:rPr lang="zh-CN" altLang="en-US" sz="1200" dirty="0" smtClean="0">
                <a:solidFill>
                  <a:prstClr val="black"/>
                </a:solidFill>
                <a:latin typeface="微软雅黑"/>
              </a:rPr>
              <a:t>反应省内、省外游客对景区关键词的搜索排行</a:t>
            </a:r>
            <a:endParaRPr lang="zh-CN" altLang="en-US" sz="1200" dirty="0">
              <a:solidFill>
                <a:prstClr val="black"/>
              </a:solidFill>
              <a:latin typeface="微软雅黑"/>
            </a:endParaRPr>
          </a:p>
        </p:txBody>
      </p:sp>
      <p:sp>
        <p:nvSpPr>
          <p:cNvPr id="12" name="矩形 11"/>
          <p:cNvSpPr/>
          <p:nvPr/>
        </p:nvSpPr>
        <p:spPr>
          <a:xfrm>
            <a:off x="4896000" y="4844447"/>
            <a:ext cx="4248000" cy="276999"/>
          </a:xfrm>
          <a:prstGeom prst="rect">
            <a:avLst/>
          </a:prstGeom>
        </p:spPr>
        <p:txBody>
          <a:bodyPr>
            <a:spAutoFit/>
          </a:bodyPr>
          <a:lstStyle/>
          <a:p>
            <a:pPr algn="ctr" defTabSz="914400" fontAlgn="base">
              <a:spcBef>
                <a:spcPct val="0"/>
              </a:spcBef>
              <a:spcAft>
                <a:spcPct val="0"/>
              </a:spcAft>
            </a:pPr>
            <a:r>
              <a:rPr lang="zh-CN" altLang="en-US" sz="1200" dirty="0" smtClean="0">
                <a:solidFill>
                  <a:prstClr val="black"/>
                </a:solidFill>
                <a:latin typeface="微软雅黑"/>
              </a:rPr>
              <a:t>反应景区省内、省外游客的</a:t>
            </a:r>
            <a:r>
              <a:rPr lang="en-US" altLang="en-US" sz="1200" dirty="0" smtClean="0">
                <a:solidFill>
                  <a:prstClr val="black"/>
                </a:solidFill>
              </a:rPr>
              <a:t>APP</a:t>
            </a:r>
            <a:r>
              <a:rPr lang="zh-CN" altLang="en-US" sz="1200" dirty="0" smtClean="0">
                <a:solidFill>
                  <a:prstClr val="black"/>
                </a:solidFill>
                <a:latin typeface="微软雅黑"/>
              </a:rPr>
              <a:t>使用排行</a:t>
            </a:r>
          </a:p>
        </p:txBody>
      </p:sp>
    </p:spTree>
    <p:extLst>
      <p:ext uri="{BB962C8B-B14F-4D97-AF65-F5344CB8AC3E}">
        <p14:creationId xmlns="" xmlns:p14="http://schemas.microsoft.com/office/powerpoint/2010/main" val="27975978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kern="0" dirty="0" smtClean="0">
                <a:solidFill>
                  <a:prstClr val="black"/>
                </a:solidFill>
              </a:rPr>
              <a:t>8.4</a:t>
            </a:r>
            <a:r>
              <a:rPr kumimoji="1" lang="zh-CN" altLang="en-US" kern="0" dirty="0" smtClean="0">
                <a:solidFill>
                  <a:prstClr val="black"/>
                </a:solidFill>
              </a:rPr>
              <a:t>、</a:t>
            </a:r>
            <a:r>
              <a:rPr lang="zh-CN" altLang="en-US" dirty="0" smtClean="0">
                <a:solidFill>
                  <a:prstClr val="black"/>
                </a:solidFill>
              </a:rPr>
              <a:t>景区</a:t>
            </a:r>
            <a:r>
              <a:rPr lang="zh-CN" altLang="en-US" dirty="0">
                <a:solidFill>
                  <a:prstClr val="black"/>
                </a:solidFill>
              </a:rPr>
              <a:t>画像</a:t>
            </a:r>
            <a:r>
              <a:rPr lang="zh-CN" altLang="en-US" dirty="0" smtClean="0">
                <a:solidFill>
                  <a:prstClr val="black"/>
                </a:solidFill>
              </a:rPr>
              <a:t>产品</a:t>
            </a:r>
            <a:endParaRPr kumimoji="1" lang="zh-CN" altLang="en-US" dirty="0"/>
          </a:p>
        </p:txBody>
      </p:sp>
      <p:sp>
        <p:nvSpPr>
          <p:cNvPr id="13" name="文本框 64"/>
          <p:cNvSpPr txBox="1"/>
          <p:nvPr/>
        </p:nvSpPr>
        <p:spPr>
          <a:xfrm>
            <a:off x="0" y="709361"/>
            <a:ext cx="9143999" cy="609398"/>
          </a:xfrm>
          <a:prstGeom prst="rect">
            <a:avLst/>
          </a:prstGeom>
          <a:noFill/>
          <a:ln>
            <a:noFill/>
            <a:prstDash val="dash"/>
          </a:ln>
        </p:spPr>
        <p:txBody>
          <a:bodyPr wrap="square" rtlCol="0">
            <a:spAutoFit/>
          </a:bodyPr>
          <a:lstStyle/>
          <a:p>
            <a:pPr marL="285750" indent="-285750">
              <a:lnSpc>
                <a:spcPct val="120000"/>
              </a:lnSpc>
              <a:buClr>
                <a:srgbClr val="C00000"/>
              </a:buClr>
              <a:buFont typeface="Wingdings" charset="2"/>
              <a:buChar char="n"/>
            </a:pPr>
            <a:r>
              <a:rPr lang="zh-CN" altLang="en-US" b="1" dirty="0">
                <a:solidFill>
                  <a:prstClr val="black"/>
                </a:solidFill>
                <a:latin typeface="微软雅黑" pitchFamily="34" charset="-122"/>
              </a:rPr>
              <a:t>景区画像产品综合反映景区客源、客流热力、游客属性等运营数据，展示</a:t>
            </a:r>
            <a:r>
              <a:rPr lang="zh-CN" altLang="en-US" b="1" dirty="0">
                <a:solidFill>
                  <a:prstClr val="black"/>
                </a:solidFill>
                <a:sym typeface="Arial" pitchFamily="34" charset="0"/>
              </a:rPr>
              <a:t>游客最喜欢出游的景区顺序</a:t>
            </a:r>
            <a:r>
              <a:rPr lang="zh-CN" altLang="en-US" b="1" dirty="0">
                <a:solidFill>
                  <a:prstClr val="black"/>
                </a:solidFill>
                <a:latin typeface="微软雅黑" pitchFamily="34" charset="-122"/>
              </a:rPr>
              <a:t>，辅助景区运营管理，并景区的</a:t>
            </a:r>
            <a:r>
              <a:rPr lang="zh-CN" altLang="en-US" b="1" dirty="0">
                <a:solidFill>
                  <a:prstClr val="black"/>
                </a:solidFill>
                <a:sym typeface="Arial" pitchFamily="34" charset="0"/>
              </a:rPr>
              <a:t>旅游线路规划和宣传提供数据参考</a:t>
            </a:r>
            <a:r>
              <a:rPr lang="zh-CN" altLang="en-US" b="1" dirty="0" smtClean="0">
                <a:solidFill>
                  <a:prstClr val="black"/>
                </a:solidFill>
                <a:latin typeface="微软雅黑" pitchFamily="34" charset="-122"/>
              </a:rPr>
              <a:t>。</a:t>
            </a:r>
            <a:endParaRPr lang="zh-CN" altLang="en-US" b="1" dirty="0">
              <a:solidFill>
                <a:prstClr val="black"/>
              </a:solidFill>
              <a:latin typeface="微软雅黑" pitchFamily="34" charset="-122"/>
            </a:endParaRPr>
          </a:p>
        </p:txBody>
      </p:sp>
      <p:sp>
        <p:nvSpPr>
          <p:cNvPr id="14" name="圆角矩形 13"/>
          <p:cNvSpPr/>
          <p:nvPr/>
        </p:nvSpPr>
        <p:spPr bwMode="auto">
          <a:xfrm>
            <a:off x="1877898" y="1387303"/>
            <a:ext cx="1285884" cy="324000"/>
          </a:xfrm>
          <a:prstGeom prst="roundRect">
            <a:avLst/>
          </a:prstGeom>
          <a:solidFill>
            <a:srgbClr val="212D46"/>
          </a:solidFill>
          <a:ln>
            <a:noFill/>
          </a:ln>
        </p:spPr>
        <p:style>
          <a:lnRef idx="1">
            <a:schemeClr val="accent2"/>
          </a:lnRef>
          <a:fillRef idx="3">
            <a:schemeClr val="accent2"/>
          </a:fillRef>
          <a:effectRef idx="2">
            <a:schemeClr val="accent2"/>
          </a:effectRef>
          <a:fontRef idx="minor">
            <a:schemeClr val="lt1"/>
          </a:fontRef>
        </p:style>
        <p:txBody>
          <a:bodyPr wrap="none" rtlCol="0" anchor="t"/>
          <a:lstStyle/>
          <a:p>
            <a:pPr algn="ctr"/>
            <a:r>
              <a:rPr lang="zh-CN" altLang="en-US" b="1" kern="0" dirty="0">
                <a:solidFill>
                  <a:prstClr val="white"/>
                </a:solidFill>
                <a:latin typeface="微软雅黑" pitchFamily="34" charset="-122"/>
              </a:rPr>
              <a:t>数据大屏</a:t>
            </a:r>
          </a:p>
        </p:txBody>
      </p:sp>
      <p:sp>
        <p:nvSpPr>
          <p:cNvPr id="15" name="圆角矩形 14"/>
          <p:cNvSpPr/>
          <p:nvPr/>
        </p:nvSpPr>
        <p:spPr bwMode="auto">
          <a:xfrm>
            <a:off x="5421321" y="1379513"/>
            <a:ext cx="1285884" cy="324000"/>
          </a:xfrm>
          <a:prstGeom prst="roundRect">
            <a:avLst/>
          </a:prstGeom>
          <a:solidFill>
            <a:srgbClr val="212D46"/>
          </a:solidFill>
          <a:ln>
            <a:noFill/>
          </a:ln>
        </p:spPr>
        <p:style>
          <a:lnRef idx="1">
            <a:schemeClr val="accent2"/>
          </a:lnRef>
          <a:fillRef idx="3">
            <a:schemeClr val="accent2"/>
          </a:fillRef>
          <a:effectRef idx="2">
            <a:schemeClr val="accent2"/>
          </a:effectRef>
          <a:fontRef idx="minor">
            <a:schemeClr val="lt1"/>
          </a:fontRef>
        </p:style>
        <p:txBody>
          <a:bodyPr wrap="none" rtlCol="0" anchor="t"/>
          <a:lstStyle/>
          <a:p>
            <a:pPr algn="ctr"/>
            <a:r>
              <a:rPr lang="zh-CN" altLang="en-US" b="1" kern="0" dirty="0">
                <a:solidFill>
                  <a:prstClr val="white"/>
                </a:solidFill>
                <a:latin typeface="微软雅黑" pitchFamily="34" charset="-122"/>
              </a:rPr>
              <a:t>手机</a:t>
            </a:r>
            <a:r>
              <a:rPr lang="en-US" altLang="zh-CN" b="1" kern="0" dirty="0">
                <a:solidFill>
                  <a:prstClr val="white"/>
                </a:solidFill>
                <a:latin typeface="微软雅黑" pitchFamily="34" charset="-122"/>
              </a:rPr>
              <a:t>APP</a:t>
            </a:r>
            <a:endParaRPr lang="zh-CN" altLang="en-US" b="1" kern="0" dirty="0">
              <a:solidFill>
                <a:prstClr val="white"/>
              </a:solidFill>
              <a:latin typeface="微软雅黑" pitchFamily="34" charset="-122"/>
            </a:endParaRPr>
          </a:p>
        </p:txBody>
      </p:sp>
      <p:sp>
        <p:nvSpPr>
          <p:cNvPr id="16" name="圆角矩形 15"/>
          <p:cNvSpPr/>
          <p:nvPr/>
        </p:nvSpPr>
        <p:spPr bwMode="auto">
          <a:xfrm>
            <a:off x="7363537" y="1379513"/>
            <a:ext cx="1285884" cy="324000"/>
          </a:xfrm>
          <a:prstGeom prst="roundRect">
            <a:avLst/>
          </a:prstGeom>
          <a:solidFill>
            <a:srgbClr val="212D46"/>
          </a:solidFill>
          <a:ln>
            <a:noFill/>
          </a:ln>
        </p:spPr>
        <p:style>
          <a:lnRef idx="1">
            <a:schemeClr val="accent2"/>
          </a:lnRef>
          <a:fillRef idx="3">
            <a:schemeClr val="accent2"/>
          </a:fillRef>
          <a:effectRef idx="2">
            <a:schemeClr val="accent2"/>
          </a:effectRef>
          <a:fontRef idx="minor">
            <a:schemeClr val="lt1"/>
          </a:fontRef>
        </p:style>
        <p:txBody>
          <a:bodyPr wrap="none" rtlCol="0" anchor="t"/>
          <a:lstStyle/>
          <a:p>
            <a:pPr algn="ctr"/>
            <a:r>
              <a:rPr lang="zh-CN" altLang="en-US" b="1" kern="0" dirty="0">
                <a:solidFill>
                  <a:prstClr val="white"/>
                </a:solidFill>
                <a:latin typeface="微软雅黑" pitchFamily="34" charset="-122"/>
              </a:rPr>
              <a:t>分析报告</a:t>
            </a:r>
          </a:p>
        </p:txBody>
      </p:sp>
      <p:pic>
        <p:nvPicPr>
          <p:cNvPr id="17" name="图片 16" descr="景区-总览.png"/>
          <p:cNvPicPr>
            <a:picLocks noChangeAspect="1"/>
          </p:cNvPicPr>
          <p:nvPr/>
        </p:nvPicPr>
        <p:blipFill>
          <a:blip r:embed="rId2"/>
          <a:stretch>
            <a:fillRect/>
          </a:stretch>
        </p:blipFill>
        <p:spPr>
          <a:xfrm>
            <a:off x="37632" y="1847529"/>
            <a:ext cx="4966416" cy="280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Picture 2"/>
          <p:cNvPicPr>
            <a:picLocks noChangeAspect="1" noChangeArrowheads="1"/>
          </p:cNvPicPr>
          <p:nvPr/>
        </p:nvPicPr>
        <p:blipFill>
          <a:blip r:embed="rId3"/>
          <a:srcRect/>
          <a:stretch>
            <a:fillRect/>
          </a:stretch>
        </p:blipFill>
        <p:spPr bwMode="auto">
          <a:xfrm>
            <a:off x="5162856" y="1847529"/>
            <a:ext cx="1802814" cy="280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Picture 3"/>
          <p:cNvPicPr>
            <a:picLocks noChangeArrowheads="1"/>
          </p:cNvPicPr>
          <p:nvPr/>
        </p:nvPicPr>
        <p:blipFill>
          <a:blip r:embed="rId4"/>
          <a:srcRect/>
          <a:stretch>
            <a:fillRect/>
          </a:stretch>
        </p:blipFill>
        <p:spPr bwMode="auto">
          <a:xfrm>
            <a:off x="7124479" y="1847529"/>
            <a:ext cx="1764000" cy="280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 xmlns:p14="http://schemas.microsoft.com/office/powerpoint/2010/main" val="46706419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kern="0" dirty="0" smtClean="0">
                <a:solidFill>
                  <a:prstClr val="black"/>
                </a:solidFill>
              </a:rPr>
              <a:t>8.4</a:t>
            </a:r>
            <a:r>
              <a:rPr kumimoji="1" lang="zh-CN" altLang="en-US" kern="0" dirty="0" smtClean="0">
                <a:solidFill>
                  <a:prstClr val="black"/>
                </a:solidFill>
              </a:rPr>
              <a:t>、</a:t>
            </a:r>
            <a:r>
              <a:rPr lang="zh-CN" altLang="en-US" dirty="0" smtClean="0">
                <a:solidFill>
                  <a:prstClr val="black"/>
                </a:solidFill>
              </a:rPr>
              <a:t>景区</a:t>
            </a:r>
            <a:r>
              <a:rPr lang="zh-CN" altLang="en-US" dirty="0">
                <a:solidFill>
                  <a:prstClr val="black"/>
                </a:solidFill>
              </a:rPr>
              <a:t>画像产品</a:t>
            </a:r>
            <a:r>
              <a:rPr lang="en-US" altLang="zh-CN" dirty="0">
                <a:solidFill>
                  <a:prstClr val="black"/>
                </a:solidFill>
              </a:rPr>
              <a:t>-</a:t>
            </a:r>
            <a:r>
              <a:rPr lang="zh-CN" altLang="en-US" dirty="0">
                <a:solidFill>
                  <a:prstClr val="black"/>
                </a:solidFill>
              </a:rPr>
              <a:t>界面（一</a:t>
            </a:r>
            <a:r>
              <a:rPr lang="zh-CN" altLang="en-US" dirty="0" smtClean="0">
                <a:solidFill>
                  <a:prstClr val="black"/>
                </a:solidFill>
              </a:rPr>
              <a:t>）</a:t>
            </a:r>
            <a:endParaRPr kumimoji="1" lang="zh-CN" altLang="en-US" dirty="0"/>
          </a:p>
        </p:txBody>
      </p:sp>
      <p:pic>
        <p:nvPicPr>
          <p:cNvPr id="3" name="Picture 2"/>
          <p:cNvPicPr>
            <a:picLocks noChangeAspect="1" noChangeArrowheads="1"/>
          </p:cNvPicPr>
          <p:nvPr/>
        </p:nvPicPr>
        <p:blipFill>
          <a:blip r:embed="rId2"/>
          <a:srcRect/>
          <a:stretch>
            <a:fillRect/>
          </a:stretch>
        </p:blipFill>
        <p:spPr bwMode="auto">
          <a:xfrm>
            <a:off x="258724" y="1262222"/>
            <a:ext cx="8559650" cy="2970467"/>
          </a:xfrm>
          <a:prstGeom prst="rect">
            <a:avLst/>
          </a:prstGeom>
          <a:noFill/>
          <a:ln w="9525">
            <a:noFill/>
            <a:miter lim="800000"/>
            <a:headEnd/>
            <a:tailEnd/>
          </a:ln>
        </p:spPr>
      </p:pic>
      <p:sp>
        <p:nvSpPr>
          <p:cNvPr id="4" name="矩形 3"/>
          <p:cNvSpPr/>
          <p:nvPr/>
        </p:nvSpPr>
        <p:spPr>
          <a:xfrm>
            <a:off x="609459" y="4383745"/>
            <a:ext cx="7858180" cy="700576"/>
          </a:xfrm>
          <a:prstGeom prst="rect">
            <a:avLst/>
          </a:prstGeom>
        </p:spPr>
        <p:txBody>
          <a:bodyPr wrap="square">
            <a:spAutoFit/>
          </a:bodyPr>
          <a:lstStyle/>
          <a:p>
            <a:pPr algn="ctr" defTabSz="914400" fontAlgn="base">
              <a:lnSpc>
                <a:spcPct val="150000"/>
              </a:lnSpc>
              <a:spcBef>
                <a:spcPct val="0"/>
              </a:spcBef>
              <a:spcAft>
                <a:spcPct val="0"/>
              </a:spcAft>
            </a:pPr>
            <a:r>
              <a:rPr lang="zh-CN" altLang="en-US" dirty="0" smtClean="0">
                <a:solidFill>
                  <a:prstClr val="black"/>
                </a:solidFill>
                <a:latin typeface="微软雅黑" pitchFamily="34" charset="-122"/>
              </a:rPr>
              <a:t>从实时监控景区的客流、昨日客流来源、昨日客源用户特征及搜索等情况多个维度了解当前景区的信息，为景区客流控制和制定营销策略提供数据依据。</a:t>
            </a:r>
            <a:endParaRPr lang="zh-CN" altLang="en-US" dirty="0">
              <a:solidFill>
                <a:prstClr val="black"/>
              </a:solidFill>
              <a:latin typeface="微软雅黑" pitchFamily="34" charset="-122"/>
            </a:endParaRPr>
          </a:p>
        </p:txBody>
      </p:sp>
      <p:sp>
        <p:nvSpPr>
          <p:cNvPr id="5" name="圆角矩形 4"/>
          <p:cNvSpPr/>
          <p:nvPr/>
        </p:nvSpPr>
        <p:spPr bwMode="auto">
          <a:xfrm>
            <a:off x="3609855" y="843273"/>
            <a:ext cx="1857388" cy="267893"/>
          </a:xfrm>
          <a:prstGeom prst="roundRect">
            <a:avLst/>
          </a:prstGeom>
          <a:solidFill>
            <a:schemeClr val="accent2">
              <a:lumMod val="50000"/>
            </a:schemeClr>
          </a:solidFill>
          <a:ln/>
        </p:spPr>
        <p:style>
          <a:lnRef idx="1">
            <a:schemeClr val="accent2"/>
          </a:lnRef>
          <a:fillRef idx="3">
            <a:schemeClr val="accent2"/>
          </a:fillRef>
          <a:effectRef idx="2">
            <a:schemeClr val="accent2"/>
          </a:effectRef>
          <a:fontRef idx="minor">
            <a:schemeClr val="lt1"/>
          </a:fontRef>
        </p:style>
        <p:txBody>
          <a:bodyPr wrap="none" rtlCol="0" anchor="ctr"/>
          <a:lstStyle/>
          <a:p>
            <a:pPr algn="ctr" defTabSz="914400" fontAlgn="base">
              <a:spcBef>
                <a:spcPct val="0"/>
              </a:spcBef>
              <a:spcAft>
                <a:spcPct val="0"/>
              </a:spcAft>
            </a:pPr>
            <a:r>
              <a:rPr lang="zh-CN" altLang="en-US" sz="1600" b="1" kern="0" dirty="0" smtClean="0">
                <a:solidFill>
                  <a:prstClr val="white"/>
                </a:solidFill>
                <a:latin typeface="微软雅黑" pitchFamily="34" charset="-122"/>
              </a:rPr>
              <a:t>景区总览</a:t>
            </a:r>
            <a:endParaRPr lang="zh-CN" altLang="en-US" sz="1600" b="1" kern="0" dirty="0">
              <a:solidFill>
                <a:prstClr val="white"/>
              </a:solidFill>
              <a:latin typeface="微软雅黑" pitchFamily="34" charset="-122"/>
            </a:endParaRPr>
          </a:p>
        </p:txBody>
      </p:sp>
    </p:spTree>
    <p:extLst>
      <p:ext uri="{BB962C8B-B14F-4D97-AF65-F5344CB8AC3E}">
        <p14:creationId xmlns="" xmlns:p14="http://schemas.microsoft.com/office/powerpoint/2010/main" val="147358125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kern="0" dirty="0" smtClean="0">
                <a:solidFill>
                  <a:prstClr val="black"/>
                </a:solidFill>
              </a:rPr>
              <a:t>8.4</a:t>
            </a:r>
            <a:r>
              <a:rPr kumimoji="1" lang="zh-CN" altLang="en-US" kern="0" dirty="0" smtClean="0">
                <a:solidFill>
                  <a:prstClr val="black"/>
                </a:solidFill>
              </a:rPr>
              <a:t>、</a:t>
            </a:r>
            <a:r>
              <a:rPr lang="zh-CN" altLang="en-US" dirty="0" smtClean="0">
                <a:solidFill>
                  <a:prstClr val="black"/>
                </a:solidFill>
              </a:rPr>
              <a:t>景区</a:t>
            </a:r>
            <a:r>
              <a:rPr lang="zh-CN" altLang="en-US" dirty="0">
                <a:solidFill>
                  <a:prstClr val="black"/>
                </a:solidFill>
              </a:rPr>
              <a:t>画像产品</a:t>
            </a:r>
            <a:r>
              <a:rPr lang="en-US" altLang="zh-CN" dirty="0">
                <a:solidFill>
                  <a:prstClr val="black"/>
                </a:solidFill>
              </a:rPr>
              <a:t>-</a:t>
            </a:r>
            <a:r>
              <a:rPr lang="zh-CN" altLang="en-US" dirty="0">
                <a:solidFill>
                  <a:prstClr val="black"/>
                </a:solidFill>
              </a:rPr>
              <a:t>界面</a:t>
            </a:r>
            <a:r>
              <a:rPr lang="zh-CN" altLang="en-US" dirty="0" smtClean="0">
                <a:solidFill>
                  <a:prstClr val="black"/>
                </a:solidFill>
              </a:rPr>
              <a:t>（二）</a:t>
            </a:r>
            <a:endParaRPr kumimoji="1" lang="zh-CN" altLang="en-US" dirty="0"/>
          </a:p>
        </p:txBody>
      </p:sp>
      <p:sp>
        <p:nvSpPr>
          <p:cNvPr id="6" name="矩形 5"/>
          <p:cNvSpPr/>
          <p:nvPr/>
        </p:nvSpPr>
        <p:spPr>
          <a:xfrm>
            <a:off x="7000892" y="3386553"/>
            <a:ext cx="2071670" cy="923330"/>
          </a:xfrm>
          <a:prstGeom prst="rect">
            <a:avLst/>
          </a:prstGeom>
        </p:spPr>
        <p:txBody>
          <a:bodyPr wrap="square" anchor="ctr">
            <a:spAutoFit/>
          </a:bodyPr>
          <a:lstStyle/>
          <a:p>
            <a:pPr marL="171450" indent="-171450" defTabSz="914400" fontAlgn="base">
              <a:lnSpc>
                <a:spcPct val="150000"/>
              </a:lnSpc>
              <a:spcBef>
                <a:spcPct val="0"/>
              </a:spcBef>
              <a:spcAft>
                <a:spcPct val="0"/>
              </a:spcAft>
              <a:buFont typeface="Arial" charset="0"/>
              <a:buChar char="•"/>
            </a:pPr>
            <a:r>
              <a:rPr lang="zh-CN" altLang="en-US" sz="1200" dirty="0" smtClean="0">
                <a:solidFill>
                  <a:prstClr val="black"/>
                </a:solidFill>
                <a:latin typeface="微软雅黑" pitchFamily="34" charset="-122"/>
              </a:rPr>
              <a:t>展示昨日到达景区游客的迁徙路线，为管理部分和景区提供管理依据。</a:t>
            </a:r>
            <a:endParaRPr lang="zh-CN" altLang="en-US" sz="1200" dirty="0">
              <a:solidFill>
                <a:prstClr val="black"/>
              </a:solidFill>
              <a:latin typeface="微软雅黑" pitchFamily="34" charset="-122"/>
            </a:endParaRPr>
          </a:p>
        </p:txBody>
      </p:sp>
      <p:pic>
        <p:nvPicPr>
          <p:cNvPr id="7" name="Picture 2"/>
          <p:cNvPicPr>
            <a:picLocks noChangeAspect="1" noChangeArrowheads="1"/>
          </p:cNvPicPr>
          <p:nvPr/>
        </p:nvPicPr>
        <p:blipFill>
          <a:blip r:embed="rId2" cstate="print"/>
          <a:srcRect/>
          <a:stretch>
            <a:fillRect/>
          </a:stretch>
        </p:blipFill>
        <p:spPr bwMode="auto">
          <a:xfrm>
            <a:off x="1714480" y="2964173"/>
            <a:ext cx="5200096" cy="1768091"/>
          </a:xfrm>
          <a:prstGeom prst="rect">
            <a:avLst/>
          </a:prstGeom>
          <a:noFill/>
          <a:ln w="9525">
            <a:noFill/>
            <a:miter lim="800000"/>
            <a:headEnd/>
            <a:tailEnd/>
          </a:ln>
        </p:spPr>
      </p:pic>
      <p:pic>
        <p:nvPicPr>
          <p:cNvPr id="8" name="图片 27"/>
          <p:cNvPicPr>
            <a:picLocks noChangeAspect="1" noChangeArrowheads="1"/>
          </p:cNvPicPr>
          <p:nvPr/>
        </p:nvPicPr>
        <p:blipFill>
          <a:blip r:embed="rId3" cstate="print"/>
          <a:srcRect/>
          <a:stretch>
            <a:fillRect/>
          </a:stretch>
        </p:blipFill>
        <p:spPr bwMode="auto">
          <a:xfrm>
            <a:off x="1714480" y="910821"/>
            <a:ext cx="5214974" cy="1894021"/>
          </a:xfrm>
          <a:prstGeom prst="rect">
            <a:avLst/>
          </a:prstGeom>
          <a:noFill/>
          <a:ln w="9525">
            <a:noFill/>
            <a:miter lim="800000"/>
            <a:headEnd/>
            <a:tailEnd/>
          </a:ln>
        </p:spPr>
      </p:pic>
      <p:sp>
        <p:nvSpPr>
          <p:cNvPr id="9" name="矩形 8"/>
          <p:cNvSpPr/>
          <p:nvPr/>
        </p:nvSpPr>
        <p:spPr>
          <a:xfrm>
            <a:off x="7000892" y="842168"/>
            <a:ext cx="2071670" cy="2031325"/>
          </a:xfrm>
          <a:prstGeom prst="rect">
            <a:avLst/>
          </a:prstGeom>
        </p:spPr>
        <p:txBody>
          <a:bodyPr wrap="square" anchor="ctr">
            <a:spAutoFit/>
          </a:bodyPr>
          <a:lstStyle/>
          <a:p>
            <a:pPr marL="171450" indent="-171450" defTabSz="914400" fontAlgn="base">
              <a:lnSpc>
                <a:spcPct val="150000"/>
              </a:lnSpc>
              <a:spcBef>
                <a:spcPct val="0"/>
              </a:spcBef>
              <a:spcAft>
                <a:spcPct val="0"/>
              </a:spcAft>
              <a:buFont typeface="Arial" charset="0"/>
              <a:buChar char="•"/>
            </a:pPr>
            <a:r>
              <a:rPr lang="zh-CN" altLang="en-US" sz="1200" dirty="0" smtClean="0">
                <a:solidFill>
                  <a:prstClr val="black"/>
                </a:solidFill>
                <a:latin typeface="微软雅黑" pitchFamily="34" charset="-122"/>
              </a:rPr>
              <a:t>景区实时热力图功能显示一个地区（包括景区）全天实时人流变化热力图。反映出区域内实时的客流聚集情况，帮助旅游管理部门、景区了解区域内游客聚集状况。</a:t>
            </a:r>
          </a:p>
        </p:txBody>
      </p:sp>
      <p:sp>
        <p:nvSpPr>
          <p:cNvPr id="10" name="圆角矩形 9"/>
          <p:cNvSpPr/>
          <p:nvPr/>
        </p:nvSpPr>
        <p:spPr bwMode="auto">
          <a:xfrm>
            <a:off x="785786" y="1057445"/>
            <a:ext cx="500066" cy="1607355"/>
          </a:xfrm>
          <a:prstGeom prst="roundRect">
            <a:avLst/>
          </a:prstGeom>
          <a:solidFill>
            <a:schemeClr val="accent2">
              <a:lumMod val="50000"/>
            </a:schemeClr>
          </a:solidFill>
          <a:ln/>
        </p:spPr>
        <p:style>
          <a:lnRef idx="1">
            <a:schemeClr val="accent2"/>
          </a:lnRef>
          <a:fillRef idx="3">
            <a:schemeClr val="accent2"/>
          </a:fillRef>
          <a:effectRef idx="2">
            <a:schemeClr val="accent2"/>
          </a:effectRef>
          <a:fontRef idx="minor">
            <a:schemeClr val="lt1"/>
          </a:fontRef>
        </p:style>
        <p:txBody>
          <a:bodyPr vert="eaVert" wrap="none" rtlCol="0" anchor="ctr"/>
          <a:lstStyle/>
          <a:p>
            <a:pPr algn="ctr" defTabSz="914400" fontAlgn="base">
              <a:spcBef>
                <a:spcPct val="0"/>
              </a:spcBef>
              <a:spcAft>
                <a:spcPct val="0"/>
              </a:spcAft>
            </a:pPr>
            <a:r>
              <a:rPr lang="zh-CN" altLang="en-US" b="1" kern="0" dirty="0" smtClean="0">
                <a:solidFill>
                  <a:prstClr val="white"/>
                </a:solidFill>
                <a:latin typeface="微软雅黑" pitchFamily="34" charset="-122"/>
              </a:rPr>
              <a:t>景区实时热力</a:t>
            </a:r>
            <a:endParaRPr lang="zh-CN" altLang="en-US" b="1" kern="0" dirty="0">
              <a:solidFill>
                <a:prstClr val="white"/>
              </a:solidFill>
              <a:latin typeface="微软雅黑" pitchFamily="34" charset="-122"/>
            </a:endParaRPr>
          </a:p>
        </p:txBody>
      </p:sp>
      <p:sp>
        <p:nvSpPr>
          <p:cNvPr id="11" name="圆角矩形 10"/>
          <p:cNvSpPr/>
          <p:nvPr/>
        </p:nvSpPr>
        <p:spPr bwMode="auto">
          <a:xfrm>
            <a:off x="801552" y="3053957"/>
            <a:ext cx="500066" cy="1607355"/>
          </a:xfrm>
          <a:prstGeom prst="roundRect">
            <a:avLst/>
          </a:prstGeom>
          <a:solidFill>
            <a:schemeClr val="accent2">
              <a:lumMod val="50000"/>
            </a:schemeClr>
          </a:solidFill>
          <a:ln/>
        </p:spPr>
        <p:style>
          <a:lnRef idx="1">
            <a:schemeClr val="accent2"/>
          </a:lnRef>
          <a:fillRef idx="3">
            <a:schemeClr val="accent2"/>
          </a:fillRef>
          <a:effectRef idx="2">
            <a:schemeClr val="accent2"/>
          </a:effectRef>
          <a:fontRef idx="minor">
            <a:schemeClr val="lt1"/>
          </a:fontRef>
        </p:style>
        <p:txBody>
          <a:bodyPr vert="eaVert" wrap="none" rtlCol="0" anchor="ctr"/>
          <a:lstStyle/>
          <a:p>
            <a:pPr algn="ctr" defTabSz="914400" fontAlgn="base">
              <a:spcBef>
                <a:spcPct val="0"/>
              </a:spcBef>
              <a:spcAft>
                <a:spcPct val="0"/>
              </a:spcAft>
            </a:pPr>
            <a:r>
              <a:rPr lang="zh-CN" altLang="en-US" b="1" kern="0" dirty="0" smtClean="0">
                <a:solidFill>
                  <a:prstClr val="white"/>
                </a:solidFill>
                <a:latin typeface="微软雅黑" pitchFamily="34" charset="-122"/>
              </a:rPr>
              <a:t>景区游客迁移热力</a:t>
            </a:r>
            <a:endParaRPr lang="zh-CN" altLang="en-US" b="1" kern="0" dirty="0">
              <a:solidFill>
                <a:prstClr val="white"/>
              </a:solidFill>
              <a:latin typeface="微软雅黑" pitchFamily="34" charset="-122"/>
            </a:endParaRPr>
          </a:p>
        </p:txBody>
      </p:sp>
    </p:spTree>
    <p:extLst>
      <p:ext uri="{BB962C8B-B14F-4D97-AF65-F5344CB8AC3E}">
        <p14:creationId xmlns="" xmlns:p14="http://schemas.microsoft.com/office/powerpoint/2010/main" val="193552183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kern="0" dirty="0" smtClean="0">
                <a:solidFill>
                  <a:prstClr val="black"/>
                </a:solidFill>
              </a:rPr>
              <a:t>8.5</a:t>
            </a:r>
            <a:r>
              <a:rPr kumimoji="1" lang="zh-CN" altLang="en-US" kern="0" dirty="0" smtClean="0">
                <a:solidFill>
                  <a:prstClr val="black"/>
                </a:solidFill>
              </a:rPr>
              <a:t>、</a:t>
            </a:r>
            <a:r>
              <a:rPr lang="zh-CN" altLang="en-US" dirty="0" smtClean="0">
                <a:solidFill>
                  <a:prstClr val="black"/>
                </a:solidFill>
              </a:rPr>
              <a:t>旅游</a:t>
            </a:r>
            <a:r>
              <a:rPr lang="zh-CN" altLang="en-US" dirty="0">
                <a:solidFill>
                  <a:prstClr val="black"/>
                </a:solidFill>
              </a:rPr>
              <a:t>指数</a:t>
            </a:r>
            <a:r>
              <a:rPr lang="zh-CN" altLang="en-US" dirty="0" smtClean="0">
                <a:solidFill>
                  <a:prstClr val="black"/>
                </a:solidFill>
              </a:rPr>
              <a:t>产品</a:t>
            </a:r>
            <a:endParaRPr kumimoji="1" lang="zh-CN" altLang="en-US" dirty="0"/>
          </a:p>
        </p:txBody>
      </p:sp>
      <p:sp>
        <p:nvSpPr>
          <p:cNvPr id="3" name="文本框 64"/>
          <p:cNvSpPr txBox="1"/>
          <p:nvPr/>
        </p:nvSpPr>
        <p:spPr>
          <a:xfrm>
            <a:off x="0" y="727173"/>
            <a:ext cx="9143999" cy="867930"/>
          </a:xfrm>
          <a:prstGeom prst="rect">
            <a:avLst/>
          </a:prstGeom>
          <a:noFill/>
          <a:ln>
            <a:noFill/>
            <a:prstDash val="dash"/>
          </a:ln>
        </p:spPr>
        <p:txBody>
          <a:bodyPr wrap="square" rtlCol="0">
            <a:spAutoFit/>
          </a:bodyPr>
          <a:lstStyle/>
          <a:p>
            <a:pPr marL="285750" indent="-285750">
              <a:lnSpc>
                <a:spcPct val="120000"/>
              </a:lnSpc>
              <a:buClr>
                <a:srgbClr val="C00000"/>
              </a:buClr>
              <a:buFont typeface="Wingdings" charset="2"/>
              <a:buChar char="n"/>
            </a:pPr>
            <a:r>
              <a:rPr lang="zh-CN" altLang="en-US" b="1" dirty="0">
                <a:solidFill>
                  <a:prstClr val="black"/>
                </a:solidFill>
                <a:latin typeface="Microsoft YaHei" charset="-122"/>
                <a:cs typeface="Microsoft YaHei" charset="-122"/>
                <a:sym typeface="Arial" pitchFamily="34" charset="0"/>
              </a:rPr>
              <a:t>旅游指数从景区等级、天气、适游季节、交通拥堵、游客饱和度、网上关注度、客流来源、消费能力</a:t>
            </a:r>
            <a:r>
              <a:rPr lang="zh-CN" altLang="en-US" b="1" dirty="0">
                <a:solidFill>
                  <a:prstClr val="black"/>
                </a:solidFill>
                <a:latin typeface="Microsoft YaHei" charset="-122"/>
                <a:cs typeface="Microsoft YaHei" charset="-122"/>
              </a:rPr>
              <a:t>、景区客流量变化、游客逗留时间</a:t>
            </a:r>
            <a:r>
              <a:rPr lang="zh-CN" altLang="en-US" b="1" dirty="0">
                <a:solidFill>
                  <a:prstClr val="black"/>
                </a:solidFill>
                <a:latin typeface="Microsoft YaHei" charset="-122"/>
                <a:cs typeface="Microsoft YaHei" charset="-122"/>
                <a:sym typeface="Arial" pitchFamily="34" charset="0"/>
              </a:rPr>
              <a:t>等</a:t>
            </a:r>
            <a:r>
              <a:rPr lang="en-US" altLang="zh-CN" b="1" dirty="0">
                <a:solidFill>
                  <a:prstClr val="black"/>
                </a:solidFill>
                <a:latin typeface="Microsoft YaHei" charset="-122"/>
                <a:cs typeface="Microsoft YaHei" charset="-122"/>
                <a:sym typeface="Arial" pitchFamily="34" charset="0"/>
              </a:rPr>
              <a:t>10</a:t>
            </a:r>
            <a:r>
              <a:rPr lang="zh-CN" altLang="en-US" b="1" dirty="0">
                <a:solidFill>
                  <a:prstClr val="black"/>
                </a:solidFill>
                <a:latin typeface="Microsoft YaHei" charset="-122"/>
                <a:cs typeface="Microsoft YaHei" charset="-122"/>
                <a:sym typeface="Arial" pitchFamily="34" charset="0"/>
              </a:rPr>
              <a:t>个方面进行的数据分析，得出公平、统一、实时、有效的旅游指数，为政府部门的旅游管理提供依据，为游客出行选择目的地提供</a:t>
            </a:r>
            <a:r>
              <a:rPr lang="zh-CN" altLang="en-US" b="1" dirty="0" smtClean="0">
                <a:solidFill>
                  <a:prstClr val="black"/>
                </a:solidFill>
                <a:latin typeface="Microsoft YaHei" charset="-122"/>
                <a:cs typeface="Microsoft YaHei" charset="-122"/>
                <a:sym typeface="Arial" pitchFamily="34" charset="0"/>
              </a:rPr>
              <a:t>参考</a:t>
            </a:r>
            <a:r>
              <a:rPr lang="zh-CN" altLang="en-US" b="1" dirty="0" smtClean="0">
                <a:solidFill>
                  <a:prstClr val="black"/>
                </a:solidFill>
                <a:latin typeface="Microsoft YaHei" charset="-122"/>
                <a:cs typeface="Microsoft YaHei" charset="-122"/>
              </a:rPr>
              <a:t>。</a:t>
            </a:r>
            <a:endParaRPr lang="zh-CN" altLang="en-US" b="1" dirty="0">
              <a:solidFill>
                <a:prstClr val="black"/>
              </a:solidFill>
              <a:latin typeface="Microsoft YaHei" charset="-122"/>
              <a:cs typeface="Microsoft YaHei" charset="-122"/>
            </a:endParaRPr>
          </a:p>
        </p:txBody>
      </p:sp>
      <p:sp>
        <p:nvSpPr>
          <p:cNvPr id="4" name="圆角矩形 3"/>
          <p:cNvSpPr/>
          <p:nvPr/>
        </p:nvSpPr>
        <p:spPr bwMode="auto">
          <a:xfrm>
            <a:off x="1249338" y="1603327"/>
            <a:ext cx="1285884" cy="324000"/>
          </a:xfrm>
          <a:prstGeom prst="roundRect">
            <a:avLst/>
          </a:prstGeom>
          <a:solidFill>
            <a:srgbClr val="212D46"/>
          </a:solidFill>
          <a:ln>
            <a:noFill/>
          </a:ln>
        </p:spPr>
        <p:style>
          <a:lnRef idx="1">
            <a:schemeClr val="accent2"/>
          </a:lnRef>
          <a:fillRef idx="3">
            <a:schemeClr val="accent2"/>
          </a:fillRef>
          <a:effectRef idx="2">
            <a:schemeClr val="accent2"/>
          </a:effectRef>
          <a:fontRef idx="minor">
            <a:schemeClr val="lt1"/>
          </a:fontRef>
        </p:style>
        <p:txBody>
          <a:bodyPr wrap="none" rtlCol="0" anchor="t"/>
          <a:lstStyle/>
          <a:p>
            <a:pPr algn="ctr"/>
            <a:r>
              <a:rPr lang="zh-CN" altLang="en-US" b="1" kern="0" dirty="0">
                <a:solidFill>
                  <a:prstClr val="white"/>
                </a:solidFill>
                <a:latin typeface="微软雅黑" pitchFamily="34" charset="-122"/>
              </a:rPr>
              <a:t>数据大屏</a:t>
            </a:r>
          </a:p>
        </p:txBody>
      </p:sp>
      <p:sp>
        <p:nvSpPr>
          <p:cNvPr id="5" name="圆角矩形 4"/>
          <p:cNvSpPr/>
          <p:nvPr/>
        </p:nvSpPr>
        <p:spPr bwMode="auto">
          <a:xfrm>
            <a:off x="5302256" y="1595537"/>
            <a:ext cx="1285884" cy="324000"/>
          </a:xfrm>
          <a:prstGeom prst="roundRect">
            <a:avLst/>
          </a:prstGeom>
          <a:solidFill>
            <a:srgbClr val="212D46"/>
          </a:solidFill>
          <a:ln>
            <a:noFill/>
          </a:ln>
        </p:spPr>
        <p:style>
          <a:lnRef idx="1">
            <a:schemeClr val="accent2"/>
          </a:lnRef>
          <a:fillRef idx="3">
            <a:schemeClr val="accent2"/>
          </a:fillRef>
          <a:effectRef idx="2">
            <a:schemeClr val="accent2"/>
          </a:effectRef>
          <a:fontRef idx="minor">
            <a:schemeClr val="lt1"/>
          </a:fontRef>
        </p:style>
        <p:txBody>
          <a:bodyPr wrap="none" rtlCol="0" anchor="t"/>
          <a:lstStyle/>
          <a:p>
            <a:pPr algn="ctr"/>
            <a:r>
              <a:rPr lang="zh-CN" altLang="en-US" b="1" kern="0" dirty="0">
                <a:solidFill>
                  <a:prstClr val="white"/>
                </a:solidFill>
                <a:latin typeface="微软雅黑" pitchFamily="34" charset="-122"/>
              </a:rPr>
              <a:t>手机</a:t>
            </a:r>
            <a:r>
              <a:rPr lang="en-US" altLang="zh-CN" b="1" kern="0" dirty="0">
                <a:solidFill>
                  <a:prstClr val="white"/>
                </a:solidFill>
                <a:latin typeface="微软雅黑" pitchFamily="34" charset="-122"/>
              </a:rPr>
              <a:t>APP</a:t>
            </a:r>
            <a:endParaRPr lang="zh-CN" altLang="en-US" b="1" kern="0" dirty="0">
              <a:solidFill>
                <a:prstClr val="white"/>
              </a:solidFill>
              <a:latin typeface="微软雅黑" pitchFamily="34" charset="-122"/>
            </a:endParaRPr>
          </a:p>
        </p:txBody>
      </p:sp>
      <p:sp>
        <p:nvSpPr>
          <p:cNvPr id="6" name="圆角矩形 5"/>
          <p:cNvSpPr/>
          <p:nvPr/>
        </p:nvSpPr>
        <p:spPr bwMode="auto">
          <a:xfrm>
            <a:off x="7383482" y="1595537"/>
            <a:ext cx="1285884" cy="324000"/>
          </a:xfrm>
          <a:prstGeom prst="roundRect">
            <a:avLst/>
          </a:prstGeom>
          <a:solidFill>
            <a:srgbClr val="212D46"/>
          </a:solidFill>
          <a:ln>
            <a:noFill/>
          </a:ln>
        </p:spPr>
        <p:style>
          <a:lnRef idx="1">
            <a:schemeClr val="accent2"/>
          </a:lnRef>
          <a:fillRef idx="3">
            <a:schemeClr val="accent2"/>
          </a:fillRef>
          <a:effectRef idx="2">
            <a:schemeClr val="accent2"/>
          </a:effectRef>
          <a:fontRef idx="minor">
            <a:schemeClr val="lt1"/>
          </a:fontRef>
        </p:style>
        <p:txBody>
          <a:bodyPr wrap="none" rtlCol="0" anchor="t"/>
          <a:lstStyle/>
          <a:p>
            <a:pPr algn="ctr"/>
            <a:r>
              <a:rPr lang="zh-CN" altLang="en-US" b="1" kern="0" dirty="0">
                <a:solidFill>
                  <a:prstClr val="white"/>
                </a:solidFill>
                <a:latin typeface="微软雅黑" pitchFamily="34" charset="-122"/>
              </a:rPr>
              <a:t>分析报告</a:t>
            </a:r>
          </a:p>
        </p:txBody>
      </p:sp>
      <p:pic>
        <p:nvPicPr>
          <p:cNvPr id="7" name="Picture 2"/>
          <p:cNvPicPr>
            <a:picLocks noChangeAspect="1" noChangeArrowheads="1"/>
          </p:cNvPicPr>
          <p:nvPr/>
        </p:nvPicPr>
        <p:blipFill>
          <a:blip r:embed="rId2" cstate="print"/>
          <a:srcRect/>
          <a:stretch>
            <a:fillRect/>
          </a:stretch>
        </p:blipFill>
        <p:spPr bwMode="auto">
          <a:xfrm>
            <a:off x="255558" y="2027585"/>
            <a:ext cx="4816508" cy="2876261"/>
          </a:xfrm>
          <a:prstGeom prst="rect">
            <a:avLst/>
          </a:prstGeom>
          <a:ln>
            <a:noFill/>
          </a:ln>
          <a:effectLst>
            <a:outerShdw blurRad="190500" algn="tl" rotWithShape="0">
              <a:srgbClr val="000000">
                <a:alpha val="70000"/>
              </a:srgbClr>
            </a:outerShdw>
          </a:effectLst>
        </p:spPr>
      </p:pic>
      <p:pic>
        <p:nvPicPr>
          <p:cNvPr id="8" name="Picture 2"/>
          <p:cNvPicPr>
            <a:picLocks noChangeAspect="1" noChangeArrowheads="1"/>
          </p:cNvPicPr>
          <p:nvPr/>
        </p:nvPicPr>
        <p:blipFill>
          <a:blip r:embed="rId3"/>
          <a:srcRect/>
          <a:stretch>
            <a:fillRect/>
          </a:stretch>
        </p:blipFill>
        <p:spPr bwMode="auto">
          <a:xfrm>
            <a:off x="5194304" y="2032347"/>
            <a:ext cx="1790985" cy="2871499"/>
          </a:xfrm>
          <a:prstGeom prst="rect">
            <a:avLst/>
          </a:prstGeom>
          <a:ln>
            <a:noFill/>
          </a:ln>
          <a:effectLst>
            <a:outerShdw blurRad="190500" algn="tl" rotWithShape="0">
              <a:srgbClr val="000000">
                <a:alpha val="70000"/>
              </a:srgbClr>
            </a:outerShdw>
          </a:effectLst>
        </p:spPr>
      </p:pic>
      <p:pic>
        <p:nvPicPr>
          <p:cNvPr id="9" name="Picture 3"/>
          <p:cNvPicPr>
            <a:picLocks noChangeAspect="1" noChangeArrowheads="1"/>
          </p:cNvPicPr>
          <p:nvPr/>
        </p:nvPicPr>
        <p:blipFill>
          <a:blip r:embed="rId4"/>
          <a:srcRect/>
          <a:stretch>
            <a:fillRect/>
          </a:stretch>
        </p:blipFill>
        <p:spPr bwMode="auto">
          <a:xfrm>
            <a:off x="7097729" y="2035524"/>
            <a:ext cx="1863754" cy="2868322"/>
          </a:xfrm>
          <a:prstGeom prst="rect">
            <a:avLst/>
          </a:prstGeom>
          <a:ln>
            <a:noFill/>
          </a:ln>
          <a:effectLst>
            <a:outerShdw blurRad="190500" algn="tl" rotWithShape="0">
              <a:srgbClr val="000000">
                <a:alpha val="70000"/>
              </a:srgbClr>
            </a:outerShdw>
          </a:effectLst>
        </p:spPr>
      </p:pic>
    </p:spTree>
    <p:extLst>
      <p:ext uri="{BB962C8B-B14F-4D97-AF65-F5344CB8AC3E}">
        <p14:creationId xmlns="" xmlns:p14="http://schemas.microsoft.com/office/powerpoint/2010/main" val="188351327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8.6</a:t>
            </a:r>
            <a:r>
              <a:rPr kumimoji="1" lang="zh-CN" altLang="en-US" dirty="0" smtClean="0"/>
              <a:t>、</a:t>
            </a:r>
            <a:r>
              <a:rPr lang="zh-CN" altLang="en-US" dirty="0">
                <a:solidFill>
                  <a:prstClr val="black"/>
                </a:solidFill>
              </a:rPr>
              <a:t>旅游大数据的成功案例</a:t>
            </a:r>
            <a:endParaRPr kumimoji="1" lang="zh-CN" altLang="en-US" dirty="0"/>
          </a:p>
        </p:txBody>
      </p:sp>
      <p:sp>
        <p:nvSpPr>
          <p:cNvPr id="3" name="TextBox 4"/>
          <p:cNvSpPr txBox="1"/>
          <p:nvPr/>
        </p:nvSpPr>
        <p:spPr>
          <a:xfrm>
            <a:off x="0" y="736393"/>
            <a:ext cx="9144000" cy="609398"/>
          </a:xfrm>
          <a:prstGeom prst="rect">
            <a:avLst/>
          </a:prstGeom>
          <a:noFill/>
          <a:ln>
            <a:noFill/>
            <a:prstDash val="dash"/>
          </a:ln>
        </p:spPr>
        <p:txBody>
          <a:bodyPr wrap="square" rtlCol="0">
            <a:spAutoFit/>
          </a:bodyPr>
          <a:lstStyle>
            <a:defPPr>
              <a:defRPr lang="zh-CN"/>
            </a:defPPr>
            <a:lvl1pPr marL="285750" indent="-285750">
              <a:lnSpc>
                <a:spcPct val="120000"/>
              </a:lnSpc>
              <a:buClr>
                <a:srgbClr val="C00000"/>
              </a:buClr>
              <a:buFont typeface="Wingdings" charset="2"/>
              <a:buChar char="n"/>
              <a:defRPr b="1">
                <a:latin typeface="Microsoft YaHei" charset="-122"/>
                <a:ea typeface="Microsoft YaHei" charset="-122"/>
                <a:cs typeface="Microsoft YaHei" charset="-122"/>
              </a:defRPr>
            </a:lvl1pPr>
          </a:lstStyle>
          <a:p>
            <a:r>
              <a:rPr lang="en-US" altLang="zh-CN" dirty="0" smtClean="0">
                <a:solidFill>
                  <a:prstClr val="black"/>
                </a:solidFill>
              </a:rPr>
              <a:t>2016</a:t>
            </a:r>
            <a:r>
              <a:rPr lang="zh-CN" altLang="en-US" dirty="0">
                <a:solidFill>
                  <a:prstClr val="black"/>
                </a:solidFill>
              </a:rPr>
              <a:t>年“五</a:t>
            </a:r>
            <a:r>
              <a:rPr lang="en-US" altLang="zh-CN" dirty="0">
                <a:solidFill>
                  <a:prstClr val="black"/>
                </a:solidFill>
              </a:rPr>
              <a:t>.</a:t>
            </a:r>
            <a:r>
              <a:rPr lang="zh-CN" altLang="en-US" dirty="0">
                <a:solidFill>
                  <a:prstClr val="black"/>
                </a:solidFill>
              </a:rPr>
              <a:t>一”前夕，贵州省政府领导和旅游主管部门的要求，中国联通大数据团队对“五</a:t>
            </a:r>
            <a:r>
              <a:rPr lang="en-US" altLang="zh-CN" dirty="0">
                <a:solidFill>
                  <a:prstClr val="black"/>
                </a:solidFill>
              </a:rPr>
              <a:t>.</a:t>
            </a:r>
            <a:r>
              <a:rPr lang="zh-CN" altLang="en-US" dirty="0">
                <a:solidFill>
                  <a:prstClr val="black"/>
                </a:solidFill>
              </a:rPr>
              <a:t>一”节贵州省游客数量进行了预测人数为</a:t>
            </a:r>
            <a:r>
              <a:rPr lang="en-US" altLang="zh-CN" i="1" dirty="0">
                <a:solidFill>
                  <a:srgbClr val="FF0000"/>
                </a:solidFill>
              </a:rPr>
              <a:t>1544</a:t>
            </a:r>
            <a:r>
              <a:rPr lang="zh-CN" altLang="en-US" i="1" dirty="0">
                <a:solidFill>
                  <a:srgbClr val="FF0000"/>
                </a:solidFill>
              </a:rPr>
              <a:t>万</a:t>
            </a:r>
            <a:r>
              <a:rPr lang="zh-CN" altLang="en-US" dirty="0">
                <a:solidFill>
                  <a:prstClr val="black"/>
                </a:solidFill>
              </a:rPr>
              <a:t>。“五</a:t>
            </a:r>
            <a:r>
              <a:rPr lang="en-US" altLang="zh-CN" dirty="0">
                <a:solidFill>
                  <a:prstClr val="black"/>
                </a:solidFill>
              </a:rPr>
              <a:t>.</a:t>
            </a:r>
            <a:r>
              <a:rPr lang="zh-CN" altLang="en-US" dirty="0">
                <a:solidFill>
                  <a:prstClr val="black"/>
                </a:solidFill>
              </a:rPr>
              <a:t>一”节后贵州省旅游局公布的旅游人数为</a:t>
            </a:r>
            <a:r>
              <a:rPr lang="en-US" altLang="zh-CN" dirty="0">
                <a:solidFill>
                  <a:prstClr val="black"/>
                </a:solidFill>
              </a:rPr>
              <a:t>1584</a:t>
            </a:r>
            <a:r>
              <a:rPr lang="zh-CN" altLang="en-US" dirty="0">
                <a:solidFill>
                  <a:prstClr val="black"/>
                </a:solidFill>
              </a:rPr>
              <a:t>万</a:t>
            </a:r>
            <a:r>
              <a:rPr lang="en-US" altLang="zh-CN" dirty="0">
                <a:solidFill>
                  <a:prstClr val="black"/>
                </a:solidFill>
              </a:rPr>
              <a:t>,</a:t>
            </a:r>
            <a:r>
              <a:rPr lang="zh-CN" altLang="en-US" dirty="0">
                <a:solidFill>
                  <a:prstClr val="black"/>
                </a:solidFill>
              </a:rPr>
              <a:t>准确率</a:t>
            </a:r>
            <a:r>
              <a:rPr lang="en-US" altLang="zh-CN" i="1" dirty="0">
                <a:solidFill>
                  <a:srgbClr val="FF0000"/>
                </a:solidFill>
              </a:rPr>
              <a:t>97.5%</a:t>
            </a:r>
            <a:r>
              <a:rPr lang="zh-CN" altLang="en-US" dirty="0">
                <a:solidFill>
                  <a:prstClr val="black"/>
                </a:solidFill>
              </a:rPr>
              <a:t>。</a:t>
            </a:r>
          </a:p>
        </p:txBody>
      </p:sp>
      <p:pic>
        <p:nvPicPr>
          <p:cNvPr id="4" name="Picture 2" descr="C:\Users\daisy7\Desktop\总部旅游汇报\联通预测.jpg"/>
          <p:cNvPicPr>
            <a:picLocks noChangeAspect="1" noChangeArrowheads="1"/>
          </p:cNvPicPr>
          <p:nvPr/>
        </p:nvPicPr>
        <p:blipFill>
          <a:blip r:embed="rId2" cstate="print"/>
          <a:srcRect/>
          <a:stretch>
            <a:fillRect/>
          </a:stretch>
        </p:blipFill>
        <p:spPr bwMode="auto">
          <a:xfrm>
            <a:off x="680859" y="1797553"/>
            <a:ext cx="3623473" cy="280527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Picture 3" descr="C:\Users\daisy7\Desktop\总部旅游汇报\报纸公布.jpg"/>
          <p:cNvPicPr>
            <a:picLocks noChangeAspect="1" noChangeArrowheads="1"/>
          </p:cNvPicPr>
          <p:nvPr/>
        </p:nvPicPr>
        <p:blipFill>
          <a:blip r:embed="rId3"/>
          <a:srcRect/>
          <a:stretch>
            <a:fillRect/>
          </a:stretch>
        </p:blipFill>
        <p:spPr bwMode="auto">
          <a:xfrm rot="767653">
            <a:off x="5025079" y="1847144"/>
            <a:ext cx="3740361" cy="280527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 xmlns:p14="http://schemas.microsoft.com/office/powerpoint/2010/main" val="191643235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4"/>
          <p:cNvSpPr txBox="1">
            <a:spLocks noChangeArrowheads="1"/>
          </p:cNvSpPr>
          <p:nvPr/>
        </p:nvSpPr>
        <p:spPr bwMode="auto">
          <a:xfrm>
            <a:off x="2438751" y="1990043"/>
            <a:ext cx="753732" cy="1189605"/>
          </a:xfrm>
          <a:prstGeom prst="rect">
            <a:avLst/>
          </a:prstGeom>
          <a:noFill/>
          <a:ln w="9525">
            <a:noFill/>
            <a:miter lim="800000"/>
            <a:headEnd/>
            <a:tailEnd/>
          </a:ln>
        </p:spPr>
        <p:txBody>
          <a:bodyPr wrap="none" tIns="35100" anchor="ctr">
            <a:spAutoFit/>
          </a:bodyPr>
          <a:lstStyle/>
          <a:p>
            <a:pPr algn="ctr"/>
            <a:r>
              <a:rPr lang="en-US" altLang="zh-CN" sz="7200" b="1" dirty="0" smtClean="0">
                <a:solidFill>
                  <a:srgbClr val="C00000"/>
                </a:solidFill>
                <a:effectLst>
                  <a:outerShdw blurRad="38100" dist="38100" dir="2700000" algn="tl">
                    <a:schemeClr val="tx2">
                      <a:lumMod val="50000"/>
                      <a:alpha val="49000"/>
                    </a:schemeClr>
                  </a:outerShdw>
                </a:effectLst>
                <a:latin typeface="+mn-ea"/>
                <a:cs typeface="FrankRuehl" charset="-79"/>
              </a:rPr>
              <a:t>9</a:t>
            </a:r>
            <a:endParaRPr lang="zh-CN" altLang="en-US" sz="7200" b="1" dirty="0">
              <a:solidFill>
                <a:srgbClr val="C00000"/>
              </a:solidFill>
              <a:effectLst>
                <a:outerShdw blurRad="38100" dist="38100" dir="2700000" algn="tl">
                  <a:schemeClr val="tx2">
                    <a:lumMod val="50000"/>
                    <a:alpha val="49000"/>
                  </a:schemeClr>
                </a:outerShdw>
              </a:effectLst>
              <a:latin typeface="+mn-ea"/>
              <a:cs typeface="Latha" pitchFamily="2"/>
            </a:endParaRPr>
          </a:p>
        </p:txBody>
      </p:sp>
      <p:sp>
        <p:nvSpPr>
          <p:cNvPr id="14" name="Freeform 6"/>
          <p:cNvSpPr>
            <a:spLocks/>
          </p:cNvSpPr>
          <p:nvPr/>
        </p:nvSpPr>
        <p:spPr bwMode="auto">
          <a:xfrm>
            <a:off x="2123272" y="1975843"/>
            <a:ext cx="261938" cy="1237059"/>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endParaRPr lang="zh-CN" altLang="en-US" sz="1013">
              <a:solidFill>
                <a:srgbClr val="0070C0"/>
              </a:solidFill>
            </a:endParaRPr>
          </a:p>
        </p:txBody>
      </p:sp>
      <p:sp>
        <p:nvSpPr>
          <p:cNvPr id="15" name="Freeform 6"/>
          <p:cNvSpPr>
            <a:spLocks/>
          </p:cNvSpPr>
          <p:nvPr/>
        </p:nvSpPr>
        <p:spPr bwMode="auto">
          <a:xfrm flipH="1">
            <a:off x="3203392" y="1975843"/>
            <a:ext cx="261938" cy="1237059"/>
          </a:xfrm>
          <a:custGeom>
            <a:avLst/>
            <a:gdLst>
              <a:gd name="T0" fmla="*/ 0 w 93"/>
              <a:gd name="T1" fmla="*/ 0 h 440"/>
              <a:gd name="T2" fmla="*/ 93 w 93"/>
              <a:gd name="T3" fmla="*/ 0 h 440"/>
              <a:gd name="T4" fmla="*/ 93 w 93"/>
              <a:gd name="T5" fmla="*/ 37 h 440"/>
              <a:gd name="T6" fmla="*/ 44 w 93"/>
              <a:gd name="T7" fmla="*/ 37 h 440"/>
              <a:gd name="T8" fmla="*/ 44 w 93"/>
              <a:gd name="T9" fmla="*/ 403 h 440"/>
              <a:gd name="T10" fmla="*/ 93 w 93"/>
              <a:gd name="T11" fmla="*/ 403 h 440"/>
              <a:gd name="T12" fmla="*/ 93 w 93"/>
              <a:gd name="T13" fmla="*/ 440 h 440"/>
              <a:gd name="T14" fmla="*/ 0 w 93"/>
              <a:gd name="T15" fmla="*/ 440 h 440"/>
              <a:gd name="T16" fmla="*/ 0 w 93"/>
              <a:gd name="T1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440">
                <a:moveTo>
                  <a:pt x="0" y="0"/>
                </a:moveTo>
                <a:cubicBezTo>
                  <a:pt x="93" y="0"/>
                  <a:pt x="93" y="0"/>
                  <a:pt x="93" y="0"/>
                </a:cubicBezTo>
                <a:cubicBezTo>
                  <a:pt x="93" y="37"/>
                  <a:pt x="93" y="37"/>
                  <a:pt x="93" y="37"/>
                </a:cubicBezTo>
                <a:cubicBezTo>
                  <a:pt x="44" y="37"/>
                  <a:pt x="44" y="37"/>
                  <a:pt x="44" y="37"/>
                </a:cubicBezTo>
                <a:cubicBezTo>
                  <a:pt x="44" y="403"/>
                  <a:pt x="44" y="403"/>
                  <a:pt x="44" y="403"/>
                </a:cubicBezTo>
                <a:cubicBezTo>
                  <a:pt x="93" y="403"/>
                  <a:pt x="93" y="403"/>
                  <a:pt x="93" y="403"/>
                </a:cubicBezTo>
                <a:cubicBezTo>
                  <a:pt x="93" y="440"/>
                  <a:pt x="93" y="440"/>
                  <a:pt x="93" y="440"/>
                </a:cubicBezTo>
                <a:cubicBezTo>
                  <a:pt x="0" y="440"/>
                  <a:pt x="0" y="440"/>
                  <a:pt x="0" y="440"/>
                </a:cubicBezTo>
                <a:cubicBezTo>
                  <a:pt x="0" y="293"/>
                  <a:pt x="0" y="147"/>
                  <a:pt x="0" y="0"/>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p>
            <a:endParaRPr lang="zh-CN" altLang="en-US" sz="1013">
              <a:solidFill>
                <a:srgbClr val="0070C0"/>
              </a:solidFill>
            </a:endParaRPr>
          </a:p>
        </p:txBody>
      </p:sp>
      <p:sp>
        <p:nvSpPr>
          <p:cNvPr id="17" name="TextBox 6"/>
          <p:cNvSpPr txBox="1"/>
          <p:nvPr/>
        </p:nvSpPr>
        <p:spPr>
          <a:xfrm>
            <a:off x="4029313" y="2278900"/>
            <a:ext cx="2614555" cy="646331"/>
          </a:xfrm>
          <a:prstGeom prst="rect">
            <a:avLst/>
          </a:prstGeom>
          <a:noFill/>
        </p:spPr>
        <p:txBody>
          <a:bodyPr wrap="square" rtlCol="0">
            <a:spAutoFit/>
          </a:bodyPr>
          <a:lstStyle/>
          <a:p>
            <a:r>
              <a:rPr lang="zh-CN" altLang="en-US" sz="3600" b="1" dirty="0" smtClean="0">
                <a:solidFill>
                  <a:srgbClr val="C00000"/>
                </a:solidFill>
                <a:latin typeface="微软雅黑" pitchFamily="34" charset="-122"/>
                <a:ea typeface="微软雅黑" pitchFamily="34" charset="-122"/>
              </a:rPr>
              <a:t>政务大数据</a:t>
            </a:r>
            <a:endParaRPr lang="zh-CN" altLang="en-US" sz="3600" b="1" dirty="0">
              <a:solidFill>
                <a:srgbClr val="C00000"/>
              </a:solidFill>
              <a:latin typeface="微软雅黑" pitchFamily="34" charset="-122"/>
              <a:ea typeface="微软雅黑" pitchFamily="34" charset="-122"/>
            </a:endParaRPr>
          </a:p>
        </p:txBody>
      </p:sp>
      <p:sp>
        <p:nvSpPr>
          <p:cNvPr id="18" name="标题 17"/>
          <p:cNvSpPr>
            <a:spLocks noGrp="1"/>
          </p:cNvSpPr>
          <p:nvPr>
            <p:ph type="title"/>
          </p:nvPr>
        </p:nvSpPr>
        <p:spPr/>
        <p:txBody>
          <a:bodyPr/>
          <a:lstStyle/>
          <a:p>
            <a:r>
              <a:rPr kumimoji="1" lang="zh-CN" altLang="en-US" dirty="0" smtClean="0"/>
              <a:t>目录</a:t>
            </a:r>
            <a:endParaRPr kumimoji="1" lang="zh-CN" altLang="en-US" dirty="0"/>
          </a:p>
        </p:txBody>
      </p:sp>
    </p:spTree>
    <p:extLst>
      <p:ext uri="{BB962C8B-B14F-4D97-AF65-F5344CB8AC3E}">
        <p14:creationId xmlns="" xmlns:p14="http://schemas.microsoft.com/office/powerpoint/2010/main" val="67958460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kern="0" dirty="0">
                <a:solidFill>
                  <a:prstClr val="black"/>
                </a:solidFill>
              </a:rPr>
              <a:t>9</a:t>
            </a:r>
            <a:r>
              <a:rPr kumimoji="1" lang="zh-CN" altLang="en-US" kern="0" dirty="0">
                <a:solidFill>
                  <a:prstClr val="black"/>
                </a:solidFill>
              </a:rPr>
              <a:t>、政务大</a:t>
            </a:r>
            <a:r>
              <a:rPr kumimoji="1" lang="zh-CN" altLang="en-US" kern="0" dirty="0" smtClean="0">
                <a:solidFill>
                  <a:prstClr val="black"/>
                </a:solidFill>
              </a:rPr>
              <a:t>数据背景</a:t>
            </a:r>
            <a:endParaRPr kumimoji="1" lang="zh-CN" altLang="en-US" dirty="0"/>
          </a:p>
        </p:txBody>
      </p:sp>
      <p:sp>
        <p:nvSpPr>
          <p:cNvPr id="46" name="灯片编号占位符 2"/>
          <p:cNvSpPr txBox="1">
            <a:spLocks/>
          </p:cNvSpPr>
          <p:nvPr/>
        </p:nvSpPr>
        <p:spPr>
          <a:xfrm>
            <a:off x="8316416" y="4840002"/>
            <a:ext cx="396000" cy="216000"/>
          </a:xfrm>
          <a:prstGeom prst="rect">
            <a:avLst/>
          </a:prstGeom>
        </p:spPr>
        <p:txBody>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a:lstStyle>
          <a:p>
            <a:pPr fontAlgn="base">
              <a:spcBef>
                <a:spcPct val="0"/>
              </a:spcBef>
              <a:spcAft>
                <a:spcPct val="0"/>
              </a:spcAft>
              <a:defRPr/>
            </a:pPr>
            <a:fld id="{03FC912D-3FE9-4018-B22A-84E35E38B07C}" type="slidenum">
              <a:rPr lang="zh-CN" altLang="en-US" sz="1200" smtClean="0">
                <a:solidFill>
                  <a:srgbClr val="000000"/>
                </a:solidFill>
                <a:latin typeface="Arial" panose="020B0604020202020204"/>
                <a:sym typeface="Arial" panose="020B0604020202020204"/>
              </a:rPr>
              <a:pPr fontAlgn="base">
                <a:spcBef>
                  <a:spcPct val="0"/>
                </a:spcBef>
                <a:spcAft>
                  <a:spcPct val="0"/>
                </a:spcAft>
                <a:defRPr/>
              </a:pPr>
              <a:t>88</a:t>
            </a:fld>
            <a:endParaRPr lang="en-US" altLang="zh-CN" sz="1200" dirty="0">
              <a:solidFill>
                <a:srgbClr val="000000"/>
              </a:solidFill>
              <a:latin typeface="Arial" panose="020B0604020202020204"/>
              <a:sym typeface="Arial" panose="020B0604020202020204"/>
            </a:endParaRPr>
          </a:p>
        </p:txBody>
      </p:sp>
      <p:grpSp>
        <p:nvGrpSpPr>
          <p:cNvPr id="47" name="组合 46"/>
          <p:cNvGrpSpPr/>
          <p:nvPr/>
        </p:nvGrpSpPr>
        <p:grpSpPr bwMode="auto">
          <a:xfrm rot="16200000">
            <a:off x="7559435" y="3660935"/>
            <a:ext cx="1285883" cy="1393333"/>
            <a:chOff x="2447766" y="1124324"/>
            <a:chExt cx="2232248" cy="1924770"/>
          </a:xfrm>
          <a:solidFill>
            <a:srgbClr val="CCFF66"/>
          </a:solidFill>
        </p:grpSpPr>
        <p:sp>
          <p:nvSpPr>
            <p:cNvPr id="48" name="六边形 47"/>
            <p:cNvSpPr/>
            <p:nvPr/>
          </p:nvSpPr>
          <p:spPr>
            <a:xfrm>
              <a:off x="2447766" y="1124324"/>
              <a:ext cx="2232248" cy="1924770"/>
            </a:xfrm>
            <a:prstGeom prst="hexagon">
              <a:avLst>
                <a:gd name="adj" fmla="val 28044"/>
                <a:gd name="vf" fmla="val 115470"/>
              </a:avLst>
            </a:prstGeom>
            <a:grpFill/>
            <a:ln w="9525" cap="flat" cmpd="sng" algn="ctr">
              <a:noFill/>
              <a:prstDash val="solid"/>
            </a:ln>
            <a:effectLst>
              <a:outerShdw blurRad="40000" dist="20000" dir="5400000" rotWithShape="0">
                <a:srgbClr val="000000">
                  <a:alpha val="38000"/>
                </a:srgbClr>
              </a:outerShdw>
            </a:effectLst>
          </p:spPr>
          <p:txBody>
            <a:bodyPr anchor="ct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9" name="椭圆​​ 36"/>
            <p:cNvSpPr/>
            <p:nvPr/>
          </p:nvSpPr>
          <p:spPr>
            <a:xfrm>
              <a:off x="2697348" y="1220459"/>
              <a:ext cx="1733083" cy="1732502"/>
            </a:xfrm>
            <a:prstGeom prst="ellipse">
              <a:avLst/>
            </a:prstGeom>
            <a:solidFill>
              <a:srgbClr val="99CCFF"/>
            </a:solidFill>
            <a:ln w="38100" cap="flat" cmpd="sng" algn="ctr">
              <a:solidFill>
                <a:sysClr val="window" lastClr="FFFFFF"/>
              </a:solidFill>
              <a:prstDash val="solid"/>
            </a:ln>
            <a:effectLst/>
          </p:spPr>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sp>
        <p:nvSpPr>
          <p:cNvPr id="50" name="TextBox 49"/>
          <p:cNvSpPr txBox="1">
            <a:spLocks noChangeArrowheads="1"/>
          </p:cNvSpPr>
          <p:nvPr/>
        </p:nvSpPr>
        <p:spPr bwMode="auto">
          <a:xfrm>
            <a:off x="296657" y="4083918"/>
            <a:ext cx="6994740" cy="553998"/>
          </a:xfrm>
          <a:prstGeom prst="rect">
            <a:avLst/>
          </a:prstGeom>
          <a:solidFill>
            <a:sysClr val="window" lastClr="FFFFFF">
              <a:lumMod val="95000"/>
            </a:sysClr>
          </a:solidFill>
          <a:ln w="9525" cap="flat" cmpd="sng" algn="ctr">
            <a:noFill/>
            <a:prstDash val="solid"/>
          </a:ln>
          <a:effectLst/>
        </p:spPr>
        <p:txBody>
          <a:bodyPr wrap="square">
            <a:spAutoFit/>
          </a:bodyPr>
          <a:lstStyle>
            <a:lvl1pPr indent="355600"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355600" defTabSz="914400" eaLnBrk="1" fontAlgn="auto" latinLnBrk="0" hangingPunct="1">
              <a:lnSpc>
                <a:spcPct val="150000"/>
              </a:lnSpc>
              <a:spcBef>
                <a:spcPct val="50000"/>
              </a:spcBef>
              <a:spcAft>
                <a:spcPts val="0"/>
              </a:spcAft>
              <a:buClrTx/>
              <a:buSzTx/>
              <a:buFontTx/>
              <a:buNone/>
              <a:tabLst/>
              <a:defRPr/>
            </a:pPr>
            <a:r>
              <a:rPr kumimoji="0" lang="en-US" altLang="zh-CN" sz="10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2016</a:t>
            </a:r>
            <a:r>
              <a:rPr kumimoji="0" lang="zh-CN" altLang="en-US" sz="10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年贵州</a:t>
            </a:r>
            <a:r>
              <a:rPr kumimoji="0" lang="zh-CN" altLang="en-US" sz="10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数博会期间，大数据标准化论坛上发布了</a:t>
            </a:r>
            <a:r>
              <a:rPr kumimoji="0" lang="en-US" altLang="zh-CN" sz="10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a:t>
            </a:r>
            <a:r>
              <a:rPr kumimoji="0" lang="zh-CN" altLang="en-US" sz="10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大数据标准化白皮书</a:t>
            </a:r>
            <a:r>
              <a:rPr kumimoji="0" lang="en-US" altLang="zh-CN" sz="10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(2016</a:t>
            </a:r>
            <a:r>
              <a:rPr kumimoji="0" lang="en-US" altLang="zh-CN" sz="10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a:t>
            </a:r>
            <a:r>
              <a:rPr kumimoji="0" lang="zh-CN" altLang="en-US" sz="10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a:t>
            </a:r>
            <a:r>
              <a:rPr kumimoji="0" lang="zh-CN" altLang="en-US" sz="10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这标志着我国大数据产业及服务将以此为准绳，创新发展。</a:t>
            </a:r>
            <a:endParaRPr kumimoji="0" lang="zh-CN" altLang="en-US" sz="1000" b="0" i="0" u="none" strike="noStrike" kern="0" cap="none" spc="0" normalizeH="0" baseline="0" noProof="1">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1" name="TextBox 3"/>
          <p:cNvSpPr txBox="1">
            <a:spLocks noChangeArrowheads="1"/>
          </p:cNvSpPr>
          <p:nvPr/>
        </p:nvSpPr>
        <p:spPr bwMode="auto">
          <a:xfrm>
            <a:off x="237312" y="2579008"/>
            <a:ext cx="7012880" cy="1015663"/>
          </a:xfrm>
          <a:prstGeom prst="rect">
            <a:avLst/>
          </a:prstGeom>
          <a:solidFill>
            <a:sysClr val="window" lastClr="FFFFFF">
              <a:lumMod val="95000"/>
            </a:sysClr>
          </a:solidFill>
          <a:ln w="9525" cap="flat" cmpd="sng" algn="ctr">
            <a:noFill/>
            <a:prstDash val="solid"/>
          </a:ln>
          <a:effec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just" defTabSz="914400" eaLnBrk="0" fontAlgn="auto" latinLnBrk="0" hangingPunct="0">
              <a:lnSpc>
                <a:spcPct val="150000"/>
              </a:lnSpc>
              <a:spcBef>
                <a:spcPts val="0"/>
              </a:spcBef>
              <a:spcAft>
                <a:spcPts val="0"/>
              </a:spcAft>
              <a:buClrTx/>
              <a:buSzTx/>
              <a:buFontTx/>
              <a:buNone/>
              <a:tabLst/>
              <a:defRPr/>
            </a:pPr>
            <a:r>
              <a:rPr kumimoji="0" lang="en-US" altLang="zh-CN" sz="1000" b="0" i="0" u="none" strike="noStrike" kern="0" cap="none" spc="0" normalizeH="0" baseline="0" noProof="1">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       </a:t>
            </a:r>
            <a:r>
              <a:rPr kumimoji="0" lang="en-US" altLang="zh-CN" sz="1000" b="0" i="0" u="none" strike="noStrike" kern="0" cap="none" spc="0" normalizeH="0" baseline="0" noProof="1"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2017</a:t>
            </a:r>
            <a:r>
              <a:rPr kumimoji="0" lang="zh-CN" altLang="en-US" sz="1000" b="0" i="0" u="none" strike="noStrike" kern="0" cap="none" spc="0" normalizeH="0" baseline="0" noProof="1"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年</a:t>
            </a:r>
            <a:r>
              <a:rPr kumimoji="0" lang="en-US" altLang="zh-CN" sz="1000" b="0" i="0" u="none" strike="noStrike" kern="0" cap="none" spc="0" normalizeH="0" baseline="0" noProof="1"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1</a:t>
            </a:r>
            <a:r>
              <a:rPr kumimoji="0" lang="zh-CN" altLang="en-US" sz="1000" b="0" i="0" u="none" strike="noStrike" kern="0" cap="none" spc="0" normalizeH="0" baseline="0" noProof="1">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月份</a:t>
            </a:r>
            <a:r>
              <a:rPr kumimoji="0" lang="zh-CN" altLang="en-US" sz="10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a:t>
            </a:r>
            <a:r>
              <a:rPr kumimoji="0" lang="zh-CN" altLang="en-US" sz="10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工业和信息化部正式印发了</a:t>
            </a:r>
            <a:r>
              <a:rPr kumimoji="0" lang="en-US" altLang="zh-CN" sz="10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a:t>
            </a:r>
            <a:r>
              <a:rPr kumimoji="0" lang="zh-CN" altLang="en-US" sz="10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大数据产业发展规划（</a:t>
            </a:r>
            <a:r>
              <a:rPr kumimoji="0" lang="en-US" altLang="zh-CN" sz="10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2016</a:t>
            </a:r>
            <a:r>
              <a:rPr kumimoji="0" lang="zh-CN" altLang="en-US" sz="10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a:t>
            </a:r>
            <a:r>
              <a:rPr kumimoji="0" lang="en-US" altLang="zh-CN" sz="10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2020</a:t>
            </a:r>
            <a:r>
              <a:rPr kumimoji="0" lang="zh-CN" altLang="en-US" sz="10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年）</a:t>
            </a:r>
            <a:r>
              <a:rPr kumimoji="0" lang="en-US" altLang="zh-CN" sz="10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 </a:t>
            </a:r>
            <a:r>
              <a:rPr kumimoji="0" lang="zh-CN" altLang="en-US" sz="1000" b="0" i="0" u="none" strike="noStrike" kern="0" cap="none" spc="0" normalizeH="0" baseline="0" noProof="1"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a:t>
            </a:r>
            <a:endParaRPr kumimoji="0" lang="en-US" altLang="zh-CN" sz="10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a:p>
            <a:pPr marL="742950" marR="0" lvl="1" indent="-285750" algn="just" defTabSz="914400" eaLnBrk="0" fontAlgn="auto" latinLnBrk="0" hangingPunct="0">
              <a:lnSpc>
                <a:spcPct val="150000"/>
              </a:lnSpc>
              <a:spcBef>
                <a:spcPts val="0"/>
              </a:spcBef>
              <a:spcAft>
                <a:spcPts val="0"/>
              </a:spcAft>
              <a:buClrTx/>
              <a:buSzTx/>
              <a:buFont typeface="Wingdings" panose="05000000000000000000" pitchFamily="2" charset="2"/>
              <a:buChar char="l"/>
              <a:tabLst/>
              <a:defRPr/>
            </a:pPr>
            <a:r>
              <a:rPr kumimoji="0" lang="zh-CN" altLang="en-US" sz="10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一个</a:t>
            </a:r>
            <a:r>
              <a:rPr kumimoji="0" lang="zh-CN" altLang="en-US" sz="10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核心：“</a:t>
            </a:r>
            <a:r>
              <a:rPr kumimoji="0" lang="zh-CN" altLang="en-US" sz="10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强化大数据产业创新发展能力</a:t>
            </a:r>
            <a:r>
              <a:rPr kumimoji="0" lang="zh-CN" altLang="en-US" sz="10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a:t>
            </a:r>
            <a:endParaRPr kumimoji="0" lang="en-US" altLang="zh-CN" sz="10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a:p>
            <a:pPr marL="742950" marR="0" lvl="1" indent="-285750" algn="just" defTabSz="914400" eaLnBrk="0" fontAlgn="auto" latinLnBrk="0" hangingPunct="0">
              <a:lnSpc>
                <a:spcPct val="150000"/>
              </a:lnSpc>
              <a:spcBef>
                <a:spcPts val="0"/>
              </a:spcBef>
              <a:spcAft>
                <a:spcPts val="0"/>
              </a:spcAft>
              <a:buClrTx/>
              <a:buSzTx/>
              <a:buFont typeface="Wingdings" panose="05000000000000000000" pitchFamily="2" charset="2"/>
              <a:buChar char="l"/>
              <a:tabLst/>
              <a:defRPr/>
            </a:pPr>
            <a:r>
              <a:rPr kumimoji="0" lang="zh-CN" altLang="en-US" sz="10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三大</a:t>
            </a:r>
            <a:r>
              <a:rPr kumimoji="0" lang="zh-CN" altLang="en-US" sz="10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重点：“</a:t>
            </a:r>
            <a:r>
              <a:rPr kumimoji="0" lang="zh-CN" altLang="en-US" sz="10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推动数据开放与共享、加强技术产品研发、深化应用创新</a:t>
            </a:r>
            <a:r>
              <a:rPr kumimoji="0" lang="zh-CN" altLang="en-US" sz="10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 </a:t>
            </a:r>
            <a:endParaRPr kumimoji="0" lang="en-US" altLang="zh-CN" sz="10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a:p>
            <a:pPr marL="742950" marR="0" lvl="1" indent="-285750" algn="just" defTabSz="914400" eaLnBrk="0" fontAlgn="auto" latinLnBrk="0" hangingPunct="0">
              <a:lnSpc>
                <a:spcPct val="150000"/>
              </a:lnSpc>
              <a:spcBef>
                <a:spcPts val="0"/>
              </a:spcBef>
              <a:spcAft>
                <a:spcPts val="0"/>
              </a:spcAft>
              <a:buClrTx/>
              <a:buSzTx/>
              <a:buFont typeface="Wingdings" panose="05000000000000000000" pitchFamily="2" charset="2"/>
              <a:buChar char="l"/>
              <a:tabLst/>
              <a:defRPr/>
            </a:pPr>
            <a:r>
              <a:rPr kumimoji="0" lang="zh-CN" altLang="en-US" sz="10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两个</a:t>
            </a:r>
            <a:r>
              <a:rPr kumimoji="0" lang="zh-CN" altLang="en-US" sz="10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支撑：“</a:t>
            </a:r>
            <a:r>
              <a:rPr kumimoji="0" lang="zh-CN" altLang="en-US" sz="10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发展环境和安全保障能力</a:t>
            </a:r>
            <a:r>
              <a:rPr kumimoji="0" lang="zh-CN" altLang="en-US" sz="1000" b="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0" cap="none" spc="0" normalizeH="0" baseline="0" noProof="1">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2" name="矩形 51"/>
          <p:cNvSpPr>
            <a:spLocks noChangeArrowheads="1"/>
          </p:cNvSpPr>
          <p:nvPr/>
        </p:nvSpPr>
        <p:spPr bwMode="auto">
          <a:xfrm>
            <a:off x="290472" y="1062096"/>
            <a:ext cx="7012880" cy="1061829"/>
          </a:xfrm>
          <a:prstGeom prst="rect">
            <a:avLst/>
          </a:prstGeom>
          <a:solidFill>
            <a:sysClr val="window" lastClr="FFFFFF">
              <a:lumMod val="95000"/>
            </a:sysClr>
          </a:solidFill>
          <a:ln w="9525" cap="flat" cmpd="sng" algn="ctr">
            <a:noFill/>
            <a:prstDash val="solid"/>
          </a:ln>
          <a:effectLst/>
        </p:spPr>
        <p:txBody>
          <a:bodyPr wrap="square">
            <a:spAutoFit/>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just" defTabSz="914400" rtl="0" eaLnBrk="0" fontAlgn="auto" latinLnBrk="0" hangingPunct="0">
              <a:lnSpc>
                <a:spcPct val="150000"/>
              </a:lnSpc>
              <a:spcBef>
                <a:spcPts val="0"/>
              </a:spcBef>
              <a:spcAft>
                <a:spcPts val="0"/>
              </a:spcAft>
              <a:buClrTx/>
              <a:buSzTx/>
              <a:buFontTx/>
              <a:buNone/>
              <a:tabLst/>
              <a:defRPr/>
            </a:pPr>
            <a:r>
              <a:rPr kumimoji="0" lang="zh-CN" altLang="en-US" sz="1000" b="1" i="0" u="none" strike="noStrike" kern="1200" cap="none" spc="0" normalizeH="0" baseline="0" noProof="1">
                <a:ln>
                  <a:noFill/>
                </a:ln>
                <a:solidFill>
                  <a:srgbClr val="FF0000"/>
                </a:solidFill>
                <a:effectLst/>
                <a:uLnTx/>
                <a:uFillTx/>
                <a:latin typeface="微软雅黑" panose="020B0503020204020204" pitchFamily="34" charset="-122"/>
                <a:ea typeface="微软雅黑" panose="020B0503020204020204" pitchFamily="34" charset="-122"/>
                <a:cs typeface="+mn-cs"/>
              </a:rPr>
              <a:t>国务院</a:t>
            </a:r>
            <a:r>
              <a:rPr kumimoji="0" lang="zh-CN" altLang="en-US" sz="1000" b="1" i="0" u="none" strike="noStrike" kern="1200" cap="none" spc="0" normalizeH="0" baseline="0" noProof="1" smtClean="0">
                <a:ln>
                  <a:noFill/>
                </a:ln>
                <a:solidFill>
                  <a:srgbClr val="FF0000"/>
                </a:solidFill>
                <a:effectLst/>
                <a:uLnTx/>
                <a:uFillTx/>
                <a:latin typeface="微软雅黑" panose="020B0503020204020204" pitchFamily="34" charset="-122"/>
                <a:ea typeface="微软雅黑" panose="020B0503020204020204" pitchFamily="34" charset="-122"/>
                <a:cs typeface="+mn-cs"/>
              </a:rPr>
              <a:t>：</a:t>
            </a:r>
            <a:r>
              <a:rPr kumimoji="0" lang="zh-CN" altLang="en-US" sz="1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《关于促进大数据发展的行动纲要》</a:t>
            </a:r>
            <a:endParaRPr kumimoji="0" lang="en-US" altLang="zh-CN" sz="1000" b="1" i="0" u="none" strike="noStrike" kern="1200" cap="none" spc="0" normalizeH="0" baseline="0" noProof="1">
              <a:ln>
                <a:noFill/>
              </a:ln>
              <a:solidFill>
                <a:srgbClr val="FF0000"/>
              </a:solidFill>
              <a:effectLst/>
              <a:uLnTx/>
              <a:uFillTx/>
              <a:latin typeface="微软雅黑" panose="020B0503020204020204" pitchFamily="34" charset="-122"/>
              <a:ea typeface="微软雅黑" panose="020B0503020204020204" pitchFamily="34" charset="-122"/>
              <a:cs typeface="+mn-cs"/>
            </a:endParaRPr>
          </a:p>
          <a:p>
            <a:pPr marL="628650" marR="0" lvl="1" indent="-171450" algn="just" defTabSz="914400" rtl="0" eaLnBrk="0" fontAlgn="auto" latinLnBrk="0" hangingPunct="0">
              <a:lnSpc>
                <a:spcPct val="150000"/>
              </a:lnSpc>
              <a:spcBef>
                <a:spcPts val="0"/>
              </a:spcBef>
              <a:spcAft>
                <a:spcPts val="0"/>
              </a:spcAft>
              <a:buClrTx/>
              <a:buSzTx/>
              <a:buFont typeface="Wingdings" panose="05000000000000000000" pitchFamily="2" charset="2"/>
              <a:buChar char="l"/>
              <a:tabLst/>
              <a:defRPr/>
            </a:pPr>
            <a:r>
              <a:rPr kumimoji="0" lang="zh-CN" altLang="en-US" sz="1000" b="0" i="0" u="none" strike="noStrike" kern="1200" cap="none" spc="0" normalizeH="0" baseline="0" noProof="0" dirty="0" smtClean="0">
                <a:ln>
                  <a:noFill/>
                </a:ln>
                <a:solidFill>
                  <a:sysClr val="windowText" lastClr="000000"/>
                </a:solidFill>
                <a:effectLst/>
                <a:uLnTx/>
                <a:uFillTx/>
                <a:latin typeface="Verdana"/>
                <a:ea typeface="微软雅黑"/>
                <a:cs typeface="+mn-cs"/>
              </a:rPr>
              <a:t>加快</a:t>
            </a:r>
            <a:r>
              <a:rPr kumimoji="0" lang="zh-CN" altLang="en-US" sz="1000" b="0" i="0" u="none" strike="noStrike" kern="1200" cap="none" spc="0" normalizeH="0" baseline="0" noProof="0" dirty="0">
                <a:ln>
                  <a:noFill/>
                </a:ln>
                <a:solidFill>
                  <a:sysClr val="windowText" lastClr="000000"/>
                </a:solidFill>
                <a:effectLst/>
                <a:uLnTx/>
                <a:uFillTx/>
                <a:latin typeface="Verdana"/>
                <a:ea typeface="微软雅黑"/>
                <a:cs typeface="+mn-cs"/>
              </a:rPr>
              <a:t>政府数据开放共享，推动资源整合，提升治理能力</a:t>
            </a:r>
            <a:r>
              <a:rPr kumimoji="0" lang="zh-CN" altLang="en-US" sz="1000" b="0" i="0" u="none" strike="noStrike" kern="1200" cap="none" spc="0" normalizeH="0" baseline="0" noProof="0" dirty="0" smtClean="0">
                <a:ln>
                  <a:noFill/>
                </a:ln>
                <a:solidFill>
                  <a:sysClr val="windowText" lastClr="000000"/>
                </a:solidFill>
                <a:effectLst/>
                <a:uLnTx/>
                <a:uFillTx/>
                <a:latin typeface="Verdana"/>
                <a:ea typeface="微软雅黑"/>
                <a:cs typeface="+mn-cs"/>
              </a:rPr>
              <a:t>。</a:t>
            </a:r>
            <a:endParaRPr kumimoji="0" lang="en-US" altLang="zh-CN" sz="1000" b="0" i="0" u="none" strike="noStrike" kern="1200" cap="none" spc="0" normalizeH="0" baseline="0" noProof="0" dirty="0" smtClean="0">
              <a:ln>
                <a:noFill/>
              </a:ln>
              <a:solidFill>
                <a:sysClr val="windowText" lastClr="000000"/>
              </a:solidFill>
              <a:effectLst/>
              <a:uLnTx/>
              <a:uFillTx/>
              <a:latin typeface="Verdana"/>
              <a:ea typeface="微软雅黑"/>
              <a:cs typeface="+mn-cs"/>
            </a:endParaRPr>
          </a:p>
          <a:p>
            <a:pPr marL="6286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1100" b="0" i="0" u="none" strike="noStrike" kern="1200" cap="none" spc="0" normalizeH="0" baseline="0" noProof="0" dirty="0" smtClean="0">
                <a:ln>
                  <a:noFill/>
                </a:ln>
                <a:solidFill>
                  <a:sysClr val="windowText" lastClr="000000"/>
                </a:solidFill>
                <a:effectLst/>
                <a:uLnTx/>
                <a:uFillTx/>
                <a:latin typeface="Verdana"/>
                <a:ea typeface="微软雅黑"/>
                <a:cs typeface="+mn-cs"/>
              </a:rPr>
              <a:t>2015</a:t>
            </a:r>
            <a:r>
              <a:rPr kumimoji="0" lang="zh-CN" altLang="en-US" sz="1100" b="0" i="0" u="none" strike="noStrike" kern="1200" cap="none" spc="0" normalizeH="0" baseline="0" noProof="0" dirty="0" smtClean="0">
                <a:ln>
                  <a:noFill/>
                </a:ln>
                <a:solidFill>
                  <a:sysClr val="windowText" lastClr="000000"/>
                </a:solidFill>
                <a:effectLst/>
                <a:uLnTx/>
                <a:uFillTx/>
                <a:latin typeface="Verdana"/>
                <a:ea typeface="微软雅黑"/>
                <a:cs typeface="+mn-cs"/>
              </a:rPr>
              <a:t>年</a:t>
            </a:r>
            <a:r>
              <a:rPr kumimoji="0" lang="en-US" altLang="zh-CN" sz="1100" b="0" i="0" u="none" strike="noStrike" kern="1200" cap="none" spc="0" normalizeH="0" baseline="0" noProof="0" dirty="0" smtClean="0">
                <a:ln>
                  <a:noFill/>
                </a:ln>
                <a:solidFill>
                  <a:sysClr val="windowText" lastClr="000000"/>
                </a:solidFill>
                <a:effectLst/>
                <a:uLnTx/>
                <a:uFillTx/>
                <a:latin typeface="Verdana"/>
                <a:ea typeface="微软雅黑"/>
                <a:cs typeface="+mn-cs"/>
              </a:rPr>
              <a:t>9</a:t>
            </a:r>
            <a:r>
              <a:rPr kumimoji="0" lang="zh-CN" altLang="en-US" sz="1100" b="0" i="0" u="none" strike="noStrike" kern="1200" cap="none" spc="0" normalizeH="0" baseline="0" noProof="0" dirty="0">
                <a:ln>
                  <a:noFill/>
                </a:ln>
                <a:solidFill>
                  <a:sysClr val="windowText" lastClr="000000"/>
                </a:solidFill>
                <a:effectLst/>
                <a:uLnTx/>
                <a:uFillTx/>
                <a:latin typeface="Verdana"/>
                <a:ea typeface="微软雅黑"/>
                <a:cs typeface="+mn-cs"/>
              </a:rPr>
              <a:t>月国务院印发</a:t>
            </a:r>
            <a:r>
              <a:rPr kumimoji="0" lang="en-US" altLang="zh-CN" sz="1100" b="0" i="0" u="none" strike="noStrike" kern="1200" cap="none" spc="0" normalizeH="0" baseline="0" noProof="0" dirty="0">
                <a:ln>
                  <a:noFill/>
                </a:ln>
                <a:solidFill>
                  <a:sysClr val="windowText" lastClr="000000"/>
                </a:solidFill>
                <a:effectLst/>
                <a:uLnTx/>
                <a:uFillTx/>
                <a:latin typeface="Verdana"/>
                <a:ea typeface="微软雅黑"/>
                <a:cs typeface="+mn-cs"/>
              </a:rPr>
              <a:t>《</a:t>
            </a:r>
            <a:r>
              <a:rPr kumimoji="0" lang="zh-CN" altLang="en-US" sz="1100" b="0" i="0" u="none" strike="noStrike" kern="1200" cap="none" spc="0" normalizeH="0" baseline="0" noProof="0" dirty="0">
                <a:ln>
                  <a:noFill/>
                </a:ln>
                <a:solidFill>
                  <a:sysClr val="windowText" lastClr="000000"/>
                </a:solidFill>
                <a:effectLst/>
                <a:uLnTx/>
                <a:uFillTx/>
                <a:latin typeface="Verdana"/>
                <a:ea typeface="微软雅黑"/>
                <a:cs typeface="+mn-cs"/>
              </a:rPr>
              <a:t>促进大数据发展行动纲要</a:t>
            </a:r>
            <a:r>
              <a:rPr kumimoji="0" lang="en-US" altLang="zh-CN" sz="1100" b="0" i="0" u="none" strike="noStrike" kern="1200" cap="none" spc="0" normalizeH="0" baseline="0" noProof="0" dirty="0">
                <a:ln>
                  <a:noFill/>
                </a:ln>
                <a:solidFill>
                  <a:sysClr val="windowText" lastClr="000000"/>
                </a:solidFill>
                <a:effectLst/>
                <a:uLnTx/>
                <a:uFillTx/>
                <a:latin typeface="Verdana"/>
                <a:ea typeface="微软雅黑"/>
                <a:cs typeface="+mn-cs"/>
              </a:rPr>
              <a:t>》</a:t>
            </a:r>
            <a:r>
              <a:rPr kumimoji="0" lang="zh-CN" altLang="en-US" sz="1100" b="0" i="0" u="none" strike="noStrike" kern="1200" cap="none" spc="0" normalizeH="0" baseline="0" noProof="0" dirty="0">
                <a:ln>
                  <a:noFill/>
                </a:ln>
                <a:solidFill>
                  <a:sysClr val="windowText" lastClr="000000"/>
                </a:solidFill>
                <a:effectLst/>
                <a:uLnTx/>
                <a:uFillTx/>
                <a:latin typeface="Verdana"/>
                <a:ea typeface="微软雅黑"/>
                <a:cs typeface="+mn-cs"/>
              </a:rPr>
              <a:t>称，国家政府数据统一开放平台将在</a:t>
            </a:r>
            <a:r>
              <a:rPr kumimoji="0" lang="en-US" altLang="zh-CN" sz="1100" b="0" i="0" u="none" strike="noStrike" kern="1200" cap="none" spc="0" normalizeH="0" baseline="0" noProof="0" dirty="0">
                <a:ln>
                  <a:noFill/>
                </a:ln>
                <a:solidFill>
                  <a:srgbClr val="FF0000"/>
                </a:solidFill>
                <a:effectLst/>
                <a:uLnTx/>
                <a:uFillTx/>
                <a:latin typeface="Verdana"/>
                <a:ea typeface="微软雅黑"/>
                <a:cs typeface="+mn-cs"/>
              </a:rPr>
              <a:t>2018</a:t>
            </a:r>
            <a:r>
              <a:rPr kumimoji="0" lang="zh-CN" altLang="en-US" sz="1100" b="0" i="0" u="none" strike="noStrike" kern="1200" cap="none" spc="0" normalizeH="0" baseline="0" noProof="0" dirty="0">
                <a:ln>
                  <a:noFill/>
                </a:ln>
                <a:solidFill>
                  <a:srgbClr val="FF0000"/>
                </a:solidFill>
                <a:effectLst/>
                <a:uLnTx/>
                <a:uFillTx/>
                <a:latin typeface="Verdana"/>
                <a:ea typeface="微软雅黑"/>
                <a:cs typeface="+mn-cs"/>
              </a:rPr>
              <a:t>年底前</a:t>
            </a:r>
            <a:r>
              <a:rPr kumimoji="0" lang="zh-CN" altLang="en-US" sz="1100" b="0" i="0" u="none" strike="noStrike" kern="1200" cap="none" spc="0" normalizeH="0" baseline="0" noProof="0" dirty="0">
                <a:ln>
                  <a:noFill/>
                </a:ln>
                <a:solidFill>
                  <a:sysClr val="windowText" lastClr="000000"/>
                </a:solidFill>
                <a:effectLst/>
                <a:uLnTx/>
                <a:uFillTx/>
                <a:latin typeface="Verdana"/>
                <a:ea typeface="微软雅黑"/>
                <a:cs typeface="+mn-cs"/>
              </a:rPr>
              <a:t>建成，率先在</a:t>
            </a:r>
            <a:r>
              <a:rPr kumimoji="0" lang="zh-CN" altLang="en-US" sz="1100" b="0" i="0" u="none" strike="noStrike" kern="1200" cap="none" spc="0" normalizeH="0" baseline="0" noProof="0" dirty="0">
                <a:ln>
                  <a:noFill/>
                </a:ln>
                <a:solidFill>
                  <a:srgbClr val="FF0000"/>
                </a:solidFill>
                <a:effectLst/>
                <a:uLnTx/>
                <a:uFillTx/>
                <a:latin typeface="Verdana"/>
                <a:ea typeface="微软雅黑"/>
                <a:cs typeface="+mn-cs"/>
              </a:rPr>
              <a:t>气象、环境、信用、交通、医疗、卫生</a:t>
            </a:r>
            <a:r>
              <a:rPr kumimoji="0" lang="zh-CN" altLang="en-US" sz="1100" b="0" i="0" u="none" strike="noStrike" kern="1200" cap="none" spc="0" normalizeH="0" baseline="0" noProof="0" dirty="0">
                <a:ln>
                  <a:noFill/>
                </a:ln>
                <a:solidFill>
                  <a:sysClr val="windowText" lastClr="000000"/>
                </a:solidFill>
                <a:effectLst/>
                <a:uLnTx/>
                <a:uFillTx/>
                <a:latin typeface="Verdana"/>
                <a:ea typeface="微软雅黑"/>
                <a:cs typeface="+mn-cs"/>
              </a:rPr>
              <a:t>等</a:t>
            </a:r>
            <a:r>
              <a:rPr kumimoji="0" lang="en-US" altLang="zh-CN" sz="1100" b="0" i="0" u="none" strike="noStrike" kern="1200" cap="none" spc="0" normalizeH="0" baseline="0" noProof="0" dirty="0">
                <a:ln>
                  <a:noFill/>
                </a:ln>
                <a:solidFill>
                  <a:sysClr val="windowText" lastClr="000000"/>
                </a:solidFill>
                <a:effectLst/>
                <a:uLnTx/>
                <a:uFillTx/>
                <a:latin typeface="Verdana"/>
                <a:ea typeface="微软雅黑"/>
                <a:cs typeface="+mn-cs"/>
              </a:rPr>
              <a:t>20</a:t>
            </a:r>
            <a:r>
              <a:rPr kumimoji="0" lang="zh-CN" altLang="en-US" sz="1100" b="0" i="0" u="none" strike="noStrike" kern="1200" cap="none" spc="0" normalizeH="0" baseline="0" noProof="0" dirty="0">
                <a:ln>
                  <a:noFill/>
                </a:ln>
                <a:solidFill>
                  <a:sysClr val="windowText" lastClr="000000"/>
                </a:solidFill>
                <a:effectLst/>
                <a:uLnTx/>
                <a:uFillTx/>
                <a:latin typeface="Verdana"/>
                <a:ea typeface="微软雅黑"/>
                <a:cs typeface="+mn-cs"/>
              </a:rPr>
              <a:t>余项重要领域，实现公共数据资源合理适度向社会开放</a:t>
            </a:r>
            <a:r>
              <a:rPr kumimoji="0" lang="zh-CN" altLang="en-US" sz="1100" b="0" i="0" u="none" strike="noStrike" kern="1200" cap="none" spc="0" normalizeH="0" baseline="0" noProof="0" dirty="0" smtClean="0">
                <a:ln>
                  <a:noFill/>
                </a:ln>
                <a:solidFill>
                  <a:sysClr val="windowText" lastClr="000000"/>
                </a:solidFill>
                <a:effectLst/>
                <a:uLnTx/>
                <a:uFillTx/>
                <a:latin typeface="Verdana"/>
                <a:ea typeface="微软雅黑"/>
                <a:cs typeface="+mn-cs"/>
              </a:rPr>
              <a:t>。</a:t>
            </a:r>
            <a:endParaRPr kumimoji="0" lang="zh-CN" altLang="en-US" sz="1100" b="0" i="0" u="none" strike="noStrike" kern="1200" cap="none" spc="0" normalizeH="0" baseline="0" noProof="0" dirty="0">
              <a:ln>
                <a:noFill/>
              </a:ln>
              <a:solidFill>
                <a:sysClr val="windowText" lastClr="000000"/>
              </a:solidFill>
              <a:effectLst/>
              <a:uLnTx/>
              <a:uFillTx/>
              <a:latin typeface="Verdana"/>
              <a:ea typeface="微软雅黑"/>
              <a:cs typeface="+mn-cs"/>
            </a:endParaRPr>
          </a:p>
        </p:txBody>
      </p:sp>
      <p:grpSp>
        <p:nvGrpSpPr>
          <p:cNvPr id="53" name="组合 52"/>
          <p:cNvGrpSpPr/>
          <p:nvPr/>
        </p:nvGrpSpPr>
        <p:grpSpPr bwMode="auto">
          <a:xfrm>
            <a:off x="7547198" y="2168761"/>
            <a:ext cx="1350974" cy="1245425"/>
            <a:chOff x="7259715" y="3140969"/>
            <a:chExt cx="1416741" cy="1364758"/>
          </a:xfrm>
          <a:solidFill>
            <a:srgbClr val="4BACC6">
              <a:lumMod val="75000"/>
            </a:srgbClr>
          </a:solidFill>
        </p:grpSpPr>
        <p:sp>
          <p:nvSpPr>
            <p:cNvPr id="54" name="六边形 53"/>
            <p:cNvSpPr/>
            <p:nvPr/>
          </p:nvSpPr>
          <p:spPr bwMode="auto">
            <a:xfrm rot="16200000">
              <a:off x="7285707" y="3114977"/>
              <a:ext cx="1364758" cy="1416741"/>
            </a:xfrm>
            <a:prstGeom prst="hexagon">
              <a:avLst>
                <a:gd name="adj" fmla="val 28044"/>
                <a:gd name="vf" fmla="val 115470"/>
              </a:avLst>
            </a:prstGeom>
            <a:solidFill>
              <a:srgbClr val="4F81BD">
                <a:lumMod val="50000"/>
              </a:srgbClr>
            </a:solidFill>
            <a:ln w="9525" cap="flat" cmpd="sng" algn="ctr">
              <a:noFill/>
              <a:prstDash val="solid"/>
            </a:ln>
            <a:effectLst>
              <a:outerShdw blurRad="40000" dist="20000" dir="5400000" rotWithShape="0">
                <a:srgbClr val="000000">
                  <a:alpha val="38000"/>
                </a:srgbClr>
              </a:outerShdw>
            </a:effectLst>
          </p:spPr>
          <p:txBody>
            <a:bodyPr anchor="ct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srgbClr val="0000FF"/>
                </a:solidFill>
                <a:effectLst/>
                <a:uLnTx/>
                <a:uFillTx/>
                <a:latin typeface="微软雅黑" panose="020B0503020204020204" pitchFamily="34" charset="-122"/>
                <a:ea typeface="微软雅黑" panose="020B0503020204020204" pitchFamily="34" charset="-122"/>
                <a:cs typeface="+mn-cs"/>
              </a:endParaRPr>
            </a:p>
          </p:txBody>
        </p:sp>
        <p:sp>
          <p:nvSpPr>
            <p:cNvPr id="55" name="椭圆​​ 38"/>
            <p:cNvSpPr/>
            <p:nvPr/>
          </p:nvSpPr>
          <p:spPr bwMode="auto">
            <a:xfrm rot="16200000">
              <a:off x="7415458" y="3177769"/>
              <a:ext cx="1060841" cy="1273956"/>
            </a:xfrm>
            <a:prstGeom prst="ellipse">
              <a:avLst/>
            </a:prstGeom>
            <a:solidFill>
              <a:srgbClr val="4F81BD">
                <a:lumMod val="40000"/>
                <a:lumOff val="60000"/>
              </a:srgbClr>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srgbClr val="0000FF"/>
                </a:solidFill>
                <a:effectLst/>
                <a:uLnTx/>
                <a:uFillTx/>
                <a:latin typeface="微软雅黑" panose="020B0503020204020204" pitchFamily="34" charset="-122"/>
                <a:ea typeface="微软雅黑" panose="020B0503020204020204" pitchFamily="34" charset="-122"/>
                <a:cs typeface="+mn-cs"/>
              </a:endParaRPr>
            </a:p>
          </p:txBody>
        </p:sp>
        <p:sp>
          <p:nvSpPr>
            <p:cNvPr id="56" name="TextBox 12"/>
            <p:cNvSpPr txBox="1">
              <a:spLocks noChangeArrowheads="1"/>
            </p:cNvSpPr>
            <p:nvPr/>
          </p:nvSpPr>
          <p:spPr bwMode="auto">
            <a:xfrm>
              <a:off x="7605564" y="3933057"/>
              <a:ext cx="715574" cy="404720"/>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规划</a:t>
              </a: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57" name="Oval 15"/>
            <p:cNvSpPr>
              <a:spLocks noChangeArrowheads="1"/>
            </p:cNvSpPr>
            <p:nvPr/>
          </p:nvSpPr>
          <p:spPr bwMode="auto">
            <a:xfrm>
              <a:off x="7685429" y="3429000"/>
              <a:ext cx="539611" cy="494064"/>
            </a:xfrm>
            <a:prstGeom prst="ellipse">
              <a:avLst/>
            </a:prstGeom>
            <a:grpFill/>
            <a:ln w="25400">
              <a:solidFill>
                <a:srgbClr val="FFFFFF">
                  <a:alpha val="78038"/>
                </a:srgbClr>
              </a:solidFill>
              <a:roun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8" name="Line 16"/>
            <p:cNvSpPr>
              <a:spLocks noChangeShapeType="1"/>
            </p:cNvSpPr>
            <p:nvPr/>
          </p:nvSpPr>
          <p:spPr bwMode="auto">
            <a:xfrm>
              <a:off x="7957083" y="3429000"/>
              <a:ext cx="0" cy="490680"/>
            </a:xfrm>
            <a:prstGeom prst="line">
              <a:avLst/>
            </a:prstGeom>
            <a:grpFill/>
            <a:ln w="25400">
              <a:solidFill>
                <a:srgbClr val="FFFFFF">
                  <a:alpha val="78038"/>
                </a:srgbClr>
              </a:solid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Verdana"/>
                <a:ea typeface="微软雅黑"/>
                <a:cs typeface="+mn-cs"/>
              </a:endParaRPr>
            </a:p>
          </p:txBody>
        </p:sp>
        <p:sp>
          <p:nvSpPr>
            <p:cNvPr id="59" name="Line 17"/>
            <p:cNvSpPr>
              <a:spLocks noChangeShapeType="1"/>
            </p:cNvSpPr>
            <p:nvPr/>
          </p:nvSpPr>
          <p:spPr bwMode="auto">
            <a:xfrm>
              <a:off x="7685429" y="3674339"/>
              <a:ext cx="539612" cy="0"/>
            </a:xfrm>
            <a:prstGeom prst="line">
              <a:avLst/>
            </a:prstGeom>
            <a:grpFill/>
            <a:ln w="25400">
              <a:solidFill>
                <a:srgbClr val="FFFFFF">
                  <a:alpha val="78038"/>
                </a:srgbClr>
              </a:solid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Verdana"/>
                <a:ea typeface="微软雅黑"/>
                <a:cs typeface="+mn-cs"/>
              </a:endParaRPr>
            </a:p>
          </p:txBody>
        </p:sp>
        <p:sp>
          <p:nvSpPr>
            <p:cNvPr id="60" name="Freeform 18"/>
            <p:cNvSpPr>
              <a:spLocks noChangeArrowheads="1"/>
            </p:cNvSpPr>
            <p:nvPr/>
          </p:nvSpPr>
          <p:spPr bwMode="auto">
            <a:xfrm>
              <a:off x="7993427" y="3432384"/>
              <a:ext cx="112111" cy="487297"/>
            </a:xfrm>
            <a:custGeom>
              <a:avLst/>
              <a:gdLst>
                <a:gd name="T0" fmla="*/ 0 w 182"/>
                <a:gd name="T1" fmla="*/ 0 h 864"/>
                <a:gd name="T2" fmla="*/ 2147483647 w 182"/>
                <a:gd name="T3" fmla="*/ 2147483647 h 864"/>
                <a:gd name="T4" fmla="*/ 2147483647 w 182"/>
                <a:gd name="T5" fmla="*/ 2147483647 h 864"/>
                <a:gd name="T6" fmla="*/ 0 60000 65536"/>
                <a:gd name="T7" fmla="*/ 0 60000 65536"/>
                <a:gd name="T8" fmla="*/ 0 60000 65536"/>
              </a:gdLst>
              <a:ahLst/>
              <a:cxnLst>
                <a:cxn ang="T6">
                  <a:pos x="T0" y="T1"/>
                </a:cxn>
                <a:cxn ang="T7">
                  <a:pos x="T2" y="T3"/>
                </a:cxn>
                <a:cxn ang="T8">
                  <a:pos x="T4" y="T5"/>
                </a:cxn>
              </a:cxnLst>
              <a:rect l="0" t="0" r="r" b="b"/>
              <a:pathLst>
                <a:path w="182" h="864">
                  <a:moveTo>
                    <a:pt x="0" y="0"/>
                  </a:moveTo>
                  <a:cubicBezTo>
                    <a:pt x="59" y="89"/>
                    <a:pt x="182" y="177"/>
                    <a:pt x="182" y="435"/>
                  </a:cubicBezTo>
                  <a:cubicBezTo>
                    <a:pt x="182" y="693"/>
                    <a:pt x="70" y="800"/>
                    <a:pt x="6" y="864"/>
                  </a:cubicBezTo>
                </a:path>
              </a:pathLst>
            </a:custGeom>
            <a:grpFill/>
            <a:ln w="25400">
              <a:solidFill>
                <a:srgbClr val="FFFFFF">
                  <a:alpha val="78038"/>
                </a:srgbClr>
              </a:solid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Verdana"/>
                <a:ea typeface="微软雅黑"/>
                <a:cs typeface="+mn-cs"/>
              </a:endParaRPr>
            </a:p>
          </p:txBody>
        </p:sp>
        <p:sp>
          <p:nvSpPr>
            <p:cNvPr id="61" name="Freeform 19"/>
            <p:cNvSpPr>
              <a:spLocks noChangeArrowheads="1"/>
            </p:cNvSpPr>
            <p:nvPr/>
          </p:nvSpPr>
          <p:spPr bwMode="auto">
            <a:xfrm>
              <a:off x="7810476" y="3435767"/>
              <a:ext cx="121351" cy="490680"/>
            </a:xfrm>
            <a:custGeom>
              <a:avLst/>
              <a:gdLst>
                <a:gd name="T0" fmla="*/ 2147483647 w 197"/>
                <a:gd name="T1" fmla="*/ 0 h 870"/>
                <a:gd name="T2" fmla="*/ 0 w 197"/>
                <a:gd name="T3" fmla="*/ 2147483647 h 870"/>
                <a:gd name="T4" fmla="*/ 2147483647 w 197"/>
                <a:gd name="T5" fmla="*/ 2147483647 h 870"/>
                <a:gd name="T6" fmla="*/ 0 60000 65536"/>
                <a:gd name="T7" fmla="*/ 0 60000 65536"/>
                <a:gd name="T8" fmla="*/ 0 60000 65536"/>
              </a:gdLst>
              <a:ahLst/>
              <a:cxnLst>
                <a:cxn ang="T6">
                  <a:pos x="T0" y="T1"/>
                </a:cxn>
                <a:cxn ang="T7">
                  <a:pos x="T2" y="T3"/>
                </a:cxn>
                <a:cxn ang="T8">
                  <a:pos x="T4" y="T5"/>
                </a:cxn>
              </a:cxnLst>
              <a:rect l="0" t="0" r="r" b="b"/>
              <a:pathLst>
                <a:path w="197" h="870">
                  <a:moveTo>
                    <a:pt x="167" y="0"/>
                  </a:moveTo>
                  <a:cubicBezTo>
                    <a:pt x="117" y="64"/>
                    <a:pt x="0" y="178"/>
                    <a:pt x="0" y="436"/>
                  </a:cubicBezTo>
                  <a:cubicBezTo>
                    <a:pt x="0" y="694"/>
                    <a:pt x="124" y="769"/>
                    <a:pt x="197" y="870"/>
                  </a:cubicBezTo>
                </a:path>
              </a:pathLst>
            </a:custGeom>
            <a:grpFill/>
            <a:ln w="25400">
              <a:solidFill>
                <a:srgbClr val="FFFFFF">
                  <a:alpha val="78038"/>
                </a:srgbClr>
              </a:solid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Verdana"/>
                <a:ea typeface="微软雅黑"/>
                <a:cs typeface="+mn-cs"/>
              </a:endParaRPr>
            </a:p>
          </p:txBody>
        </p:sp>
        <p:sp>
          <p:nvSpPr>
            <p:cNvPr id="62" name="Freeform 20"/>
            <p:cNvSpPr>
              <a:spLocks noChangeArrowheads="1"/>
            </p:cNvSpPr>
            <p:nvPr/>
          </p:nvSpPr>
          <p:spPr bwMode="auto">
            <a:xfrm rot="5400000">
              <a:off x="7915689" y="3616185"/>
              <a:ext cx="64296" cy="402245"/>
            </a:xfrm>
            <a:custGeom>
              <a:avLst/>
              <a:gdLst>
                <a:gd name="T0" fmla="*/ 2147483647 w 197"/>
                <a:gd name="T1" fmla="*/ 0 h 870"/>
                <a:gd name="T2" fmla="*/ 0 w 197"/>
                <a:gd name="T3" fmla="*/ 2147483647 h 870"/>
                <a:gd name="T4" fmla="*/ 2147483647 w 197"/>
                <a:gd name="T5" fmla="*/ 2147483647 h 870"/>
                <a:gd name="T6" fmla="*/ 0 60000 65536"/>
                <a:gd name="T7" fmla="*/ 0 60000 65536"/>
                <a:gd name="T8" fmla="*/ 0 60000 65536"/>
              </a:gdLst>
              <a:ahLst/>
              <a:cxnLst>
                <a:cxn ang="T6">
                  <a:pos x="T0" y="T1"/>
                </a:cxn>
                <a:cxn ang="T7">
                  <a:pos x="T2" y="T3"/>
                </a:cxn>
                <a:cxn ang="T8">
                  <a:pos x="T4" y="T5"/>
                </a:cxn>
              </a:cxnLst>
              <a:rect l="0" t="0" r="r" b="b"/>
              <a:pathLst>
                <a:path w="197" h="870">
                  <a:moveTo>
                    <a:pt x="167" y="0"/>
                  </a:moveTo>
                  <a:cubicBezTo>
                    <a:pt x="117" y="64"/>
                    <a:pt x="0" y="178"/>
                    <a:pt x="0" y="436"/>
                  </a:cubicBezTo>
                  <a:cubicBezTo>
                    <a:pt x="0" y="694"/>
                    <a:pt x="124" y="769"/>
                    <a:pt x="197" y="870"/>
                  </a:cubicBezTo>
                </a:path>
              </a:pathLst>
            </a:custGeom>
            <a:grpFill/>
            <a:ln w="25400">
              <a:solidFill>
                <a:srgbClr val="FFFFFF">
                  <a:alpha val="78038"/>
                </a:srgbClr>
              </a:solid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Verdana"/>
                <a:ea typeface="微软雅黑"/>
                <a:cs typeface="+mn-cs"/>
              </a:endParaRPr>
            </a:p>
          </p:txBody>
        </p:sp>
        <p:sp>
          <p:nvSpPr>
            <p:cNvPr id="63" name="Freeform 21"/>
            <p:cNvSpPr>
              <a:spLocks noChangeArrowheads="1"/>
            </p:cNvSpPr>
            <p:nvPr/>
          </p:nvSpPr>
          <p:spPr bwMode="auto">
            <a:xfrm rot="16200000" flipV="1">
              <a:off x="7920617" y="3332493"/>
              <a:ext cx="64296" cy="402245"/>
            </a:xfrm>
            <a:custGeom>
              <a:avLst/>
              <a:gdLst>
                <a:gd name="T0" fmla="*/ 2147483647 w 197"/>
                <a:gd name="T1" fmla="*/ 0 h 870"/>
                <a:gd name="T2" fmla="*/ 0 w 197"/>
                <a:gd name="T3" fmla="*/ 2147483647 h 870"/>
                <a:gd name="T4" fmla="*/ 2147483647 w 197"/>
                <a:gd name="T5" fmla="*/ 2147483647 h 870"/>
                <a:gd name="T6" fmla="*/ 0 60000 65536"/>
                <a:gd name="T7" fmla="*/ 0 60000 65536"/>
                <a:gd name="T8" fmla="*/ 0 60000 65536"/>
              </a:gdLst>
              <a:ahLst/>
              <a:cxnLst>
                <a:cxn ang="T6">
                  <a:pos x="T0" y="T1"/>
                </a:cxn>
                <a:cxn ang="T7">
                  <a:pos x="T2" y="T3"/>
                </a:cxn>
                <a:cxn ang="T8">
                  <a:pos x="T4" y="T5"/>
                </a:cxn>
              </a:cxnLst>
              <a:rect l="0" t="0" r="r" b="b"/>
              <a:pathLst>
                <a:path w="197" h="870">
                  <a:moveTo>
                    <a:pt x="167" y="0"/>
                  </a:moveTo>
                  <a:cubicBezTo>
                    <a:pt x="117" y="64"/>
                    <a:pt x="0" y="178"/>
                    <a:pt x="0" y="436"/>
                  </a:cubicBezTo>
                  <a:cubicBezTo>
                    <a:pt x="0" y="694"/>
                    <a:pt x="124" y="769"/>
                    <a:pt x="197" y="870"/>
                  </a:cubicBezTo>
                </a:path>
              </a:pathLst>
            </a:custGeom>
            <a:grpFill/>
            <a:ln w="25400">
              <a:solidFill>
                <a:srgbClr val="FFFFFF">
                  <a:alpha val="78038"/>
                </a:srgbClr>
              </a:solid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Verdana"/>
                <a:ea typeface="微软雅黑"/>
                <a:cs typeface="+mn-cs"/>
              </a:endParaRPr>
            </a:p>
          </p:txBody>
        </p:sp>
      </p:grpSp>
      <p:grpSp>
        <p:nvGrpSpPr>
          <p:cNvPr id="64" name="组合 63"/>
          <p:cNvGrpSpPr/>
          <p:nvPr/>
        </p:nvGrpSpPr>
        <p:grpSpPr bwMode="auto">
          <a:xfrm>
            <a:off x="7505710" y="699542"/>
            <a:ext cx="1397871" cy="1214446"/>
            <a:chOff x="7210455" y="692698"/>
            <a:chExt cx="1466001" cy="1466901"/>
          </a:xfrm>
        </p:grpSpPr>
        <p:grpSp>
          <p:nvGrpSpPr>
            <p:cNvPr id="65" name="组合 64"/>
            <p:cNvGrpSpPr/>
            <p:nvPr/>
          </p:nvGrpSpPr>
          <p:grpSpPr bwMode="auto">
            <a:xfrm rot="-5400000">
              <a:off x="7210005" y="693148"/>
              <a:ext cx="1466901" cy="1466001"/>
              <a:chOff x="2447754" y="1125160"/>
              <a:chExt cx="2232251" cy="1923944"/>
            </a:xfrm>
          </p:grpSpPr>
          <p:sp>
            <p:nvSpPr>
              <p:cNvPr id="70" name="六边形 69"/>
              <p:cNvSpPr>
                <a:spLocks noChangeArrowheads="1"/>
              </p:cNvSpPr>
              <p:nvPr/>
            </p:nvSpPr>
            <p:spPr bwMode="auto">
              <a:xfrm>
                <a:off x="2447754" y="1125160"/>
                <a:ext cx="2232251" cy="1923944"/>
              </a:xfrm>
              <a:prstGeom prst="hexagon">
                <a:avLst>
                  <a:gd name="adj" fmla="val 28044"/>
                  <a:gd name="vf" fmla="val 115470"/>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noFill/>
                <a:prstDash val="solid"/>
              </a:ln>
              <a:effectLst>
                <a:outerShdw blurRad="40000" dist="20000" dir="5400000" rotWithShape="0">
                  <a:srgbClr val="000000">
                    <a:alpha val="38000"/>
                  </a:srgbClr>
                </a:outerShdw>
              </a:effectLst>
            </p:spPr>
            <p:txBody>
              <a:bodyPr vert="eaVert" anchor="ct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en-US" sz="1800" b="0" i="0" u="none" strike="noStrike" kern="1200" cap="none" spc="0" normalizeH="0" baseline="0" noProof="1">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1" name="椭圆​​ 40"/>
              <p:cNvSpPr>
                <a:spLocks noChangeArrowheads="1"/>
              </p:cNvSpPr>
              <p:nvPr/>
            </p:nvSpPr>
            <p:spPr bwMode="auto">
              <a:xfrm>
                <a:off x="2696268" y="1220641"/>
                <a:ext cx="1735241" cy="1732564"/>
              </a:xfrm>
              <a:prstGeom prst="ellipse">
                <a:avLst/>
              </a:prstGeom>
              <a:solidFill>
                <a:srgbClr val="C0504D">
                  <a:lumMod val="60000"/>
                  <a:lumOff val="40000"/>
                </a:srgbClr>
              </a:solidFill>
              <a:ln w="38100">
                <a:solidFill>
                  <a:sysClr val="window" lastClr="FFFFFF"/>
                </a:solidFill>
                <a:round/>
              </a:ln>
            </p:spPr>
            <p:txBody>
              <a:bodyPr vert="eaVert"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sp>
          <p:nvSpPr>
            <p:cNvPr id="66" name="TextBox 8"/>
            <p:cNvSpPr txBox="1">
              <a:spLocks noChangeArrowheads="1"/>
            </p:cNvSpPr>
            <p:nvPr/>
          </p:nvSpPr>
          <p:spPr bwMode="auto">
            <a:xfrm>
              <a:off x="7667124" y="1457481"/>
              <a:ext cx="677832" cy="4461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战略</a:t>
              </a: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nvGrpSpPr>
            <p:cNvPr id="67" name="Group 30"/>
            <p:cNvGrpSpPr/>
            <p:nvPr/>
          </p:nvGrpSpPr>
          <p:grpSpPr bwMode="auto">
            <a:xfrm>
              <a:off x="7737937" y="1052736"/>
              <a:ext cx="415416" cy="348100"/>
              <a:chOff x="3422" y="1347"/>
              <a:chExt cx="330" cy="313"/>
            </a:xfrm>
          </p:grpSpPr>
          <p:sp>
            <p:nvSpPr>
              <p:cNvPr id="68" name="AutoShape 31"/>
              <p:cNvSpPr>
                <a:spLocks noChangeArrowheads="1"/>
              </p:cNvSpPr>
              <p:nvPr/>
            </p:nvSpPr>
            <p:spPr bwMode="auto">
              <a:xfrm>
                <a:off x="3422" y="1411"/>
                <a:ext cx="330" cy="249"/>
              </a:xfrm>
              <a:prstGeom prst="roundRect">
                <a:avLst>
                  <a:gd name="adj" fmla="val 16667"/>
                </a:avLst>
              </a:prstGeom>
              <a:solidFill>
                <a:sysClr val="window" lastClr="FFFFFF">
                  <a:alpha val="61176"/>
                </a:sysClr>
              </a:solidFill>
              <a:ln w="25400">
                <a:solidFill>
                  <a:srgbClr val="FFFFFF">
                    <a:alpha val="87057"/>
                  </a:srgbClr>
                </a:solidFill>
                <a:roun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9" name="AutoShape 32"/>
              <p:cNvSpPr>
                <a:spLocks noChangeArrowheads="1"/>
              </p:cNvSpPr>
              <p:nvPr/>
            </p:nvSpPr>
            <p:spPr bwMode="auto">
              <a:xfrm>
                <a:off x="3522" y="1347"/>
                <a:ext cx="122" cy="11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lnTo>
                      <a:pt x="5400" y="10800"/>
                    </a:lnTo>
                    <a:close/>
                  </a:path>
                </a:pathLst>
              </a:custGeom>
              <a:solidFill>
                <a:sysClr val="window" lastClr="FFFFFF">
                  <a:alpha val="50195"/>
                </a:sysClr>
              </a:solidFill>
              <a:ln w="25400">
                <a:solidFill>
                  <a:srgbClr val="FFFFFF"/>
                </a:solidFill>
                <a:miter lim="800000"/>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Verdana"/>
                  <a:ea typeface="微软雅黑"/>
                  <a:cs typeface="+mn-cs"/>
                </a:endParaRPr>
              </a:p>
            </p:txBody>
          </p:sp>
        </p:grpSp>
      </p:grpSp>
      <p:sp>
        <p:nvSpPr>
          <p:cNvPr id="72" name="AutoShape 24"/>
          <p:cNvSpPr>
            <a:spLocks noChangeArrowheads="1"/>
          </p:cNvSpPr>
          <p:nvPr/>
        </p:nvSpPr>
        <p:spPr bwMode="auto">
          <a:xfrm>
            <a:off x="7659262" y="4187023"/>
            <a:ext cx="512227" cy="267533"/>
          </a:xfrm>
          <a:prstGeom prst="roundRect">
            <a:avLst>
              <a:gd name="adj" fmla="val 16667"/>
            </a:avLst>
          </a:prstGeom>
          <a:solidFill>
            <a:srgbClr val="4F81BD">
              <a:lumMod val="50000"/>
            </a:srgbClr>
          </a:solidFill>
          <a:ln w="25400">
            <a:solidFill>
              <a:srgbClr val="FFFFFF"/>
            </a:solidFill>
            <a:roun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3" name="TextBox 16"/>
          <p:cNvSpPr txBox="1">
            <a:spLocks noChangeArrowheads="1"/>
          </p:cNvSpPr>
          <p:nvPr/>
        </p:nvSpPr>
        <p:spPr bwMode="auto">
          <a:xfrm>
            <a:off x="7779105" y="4444220"/>
            <a:ext cx="902474" cy="369332"/>
          </a:xfrm>
          <a:prstGeom prst="rect">
            <a:avLst/>
          </a:prstGeom>
          <a:solidFill>
            <a:srgbClr val="4F81BD">
              <a:lumMod val="50000"/>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白皮书</a:t>
            </a: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grpSp>
        <p:nvGrpSpPr>
          <p:cNvPr id="74" name="Group 22"/>
          <p:cNvGrpSpPr/>
          <p:nvPr/>
        </p:nvGrpSpPr>
        <p:grpSpPr bwMode="auto">
          <a:xfrm>
            <a:off x="7941156" y="3955922"/>
            <a:ext cx="512227" cy="270058"/>
            <a:chOff x="2640" y="3304"/>
            <a:chExt cx="294" cy="252"/>
          </a:xfrm>
          <a:solidFill>
            <a:srgbClr val="4F81BD">
              <a:lumMod val="50000"/>
            </a:srgbClr>
          </a:solidFill>
        </p:grpSpPr>
        <p:sp>
          <p:nvSpPr>
            <p:cNvPr id="75" name="AutoShape 23"/>
            <p:cNvSpPr>
              <a:spLocks noChangeArrowheads="1"/>
            </p:cNvSpPr>
            <p:nvPr/>
          </p:nvSpPr>
          <p:spPr bwMode="auto">
            <a:xfrm>
              <a:off x="2700" y="3304"/>
              <a:ext cx="176" cy="176"/>
            </a:xfrm>
            <a:prstGeom prst="roundRect">
              <a:avLst>
                <a:gd name="adj" fmla="val 6250"/>
              </a:avLst>
            </a:prstGeom>
            <a:grpFill/>
            <a:ln w="25400">
              <a:solidFill>
                <a:srgbClr val="FFFFFF"/>
              </a:solidFill>
              <a:roun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6" name="AutoShape 24"/>
            <p:cNvSpPr>
              <a:spLocks noChangeArrowheads="1"/>
            </p:cNvSpPr>
            <p:nvPr/>
          </p:nvSpPr>
          <p:spPr bwMode="auto">
            <a:xfrm>
              <a:off x="2640" y="3478"/>
              <a:ext cx="294" cy="78"/>
            </a:xfrm>
            <a:prstGeom prst="roundRect">
              <a:avLst>
                <a:gd name="adj" fmla="val 16667"/>
              </a:avLst>
            </a:prstGeom>
            <a:grpFill/>
            <a:ln w="25400">
              <a:solidFill>
                <a:srgbClr val="FFFFFF"/>
              </a:solidFill>
              <a:round/>
            </a:ln>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7" name="Line 25"/>
            <p:cNvSpPr>
              <a:spLocks noChangeShapeType="1"/>
            </p:cNvSpPr>
            <p:nvPr/>
          </p:nvSpPr>
          <p:spPr bwMode="auto">
            <a:xfrm flipH="1">
              <a:off x="2847" y="3517"/>
              <a:ext cx="45" cy="0"/>
            </a:xfrm>
            <a:prstGeom prst="line">
              <a:avLst/>
            </a:prstGeom>
            <a:grpFill/>
            <a:ln w="25400">
              <a:solidFill>
                <a:srgbClr val="FFFFFF"/>
              </a:solid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Verdana"/>
                <a:ea typeface="微软雅黑"/>
                <a:cs typeface="+mn-cs"/>
              </a:endParaRPr>
            </a:p>
          </p:txBody>
        </p:sp>
        <p:sp>
          <p:nvSpPr>
            <p:cNvPr id="78" name="Line 26"/>
            <p:cNvSpPr>
              <a:spLocks noChangeShapeType="1"/>
            </p:cNvSpPr>
            <p:nvPr/>
          </p:nvSpPr>
          <p:spPr bwMode="auto">
            <a:xfrm flipH="1">
              <a:off x="2759" y="3359"/>
              <a:ext cx="73" cy="0"/>
            </a:xfrm>
            <a:prstGeom prst="line">
              <a:avLst/>
            </a:prstGeom>
            <a:grpFill/>
            <a:ln w="25400">
              <a:solidFill>
                <a:srgbClr val="FFFFFF"/>
              </a:solid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Verdana"/>
                <a:ea typeface="微软雅黑"/>
                <a:cs typeface="+mn-cs"/>
              </a:endParaRPr>
            </a:p>
          </p:txBody>
        </p:sp>
        <p:sp>
          <p:nvSpPr>
            <p:cNvPr id="79" name="Line 27"/>
            <p:cNvSpPr>
              <a:spLocks noChangeShapeType="1"/>
            </p:cNvSpPr>
            <p:nvPr/>
          </p:nvSpPr>
          <p:spPr bwMode="auto">
            <a:xfrm flipH="1">
              <a:off x="2787" y="3385"/>
              <a:ext cx="45" cy="0"/>
            </a:xfrm>
            <a:prstGeom prst="line">
              <a:avLst/>
            </a:prstGeom>
            <a:grpFill/>
            <a:ln w="25400">
              <a:solidFill>
                <a:srgbClr val="FFFFFF"/>
              </a:solid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Verdana"/>
                <a:ea typeface="微软雅黑"/>
                <a:cs typeface="+mn-cs"/>
              </a:endParaRPr>
            </a:p>
          </p:txBody>
        </p:sp>
        <p:sp>
          <p:nvSpPr>
            <p:cNvPr id="80" name="Line 28"/>
            <p:cNvSpPr>
              <a:spLocks noChangeShapeType="1"/>
            </p:cNvSpPr>
            <p:nvPr/>
          </p:nvSpPr>
          <p:spPr bwMode="auto">
            <a:xfrm flipH="1">
              <a:off x="2800" y="3434"/>
              <a:ext cx="32" cy="0"/>
            </a:xfrm>
            <a:prstGeom prst="line">
              <a:avLst/>
            </a:prstGeom>
            <a:grpFill/>
            <a:ln w="25400">
              <a:solidFill>
                <a:srgbClr val="FFFFFF"/>
              </a:solid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Verdana"/>
                <a:ea typeface="微软雅黑"/>
                <a:cs typeface="+mn-cs"/>
              </a:endParaRPr>
            </a:p>
          </p:txBody>
        </p:sp>
      </p:grpSp>
      <p:sp>
        <p:nvSpPr>
          <p:cNvPr id="81" name="矩形 80"/>
          <p:cNvSpPr/>
          <p:nvPr/>
        </p:nvSpPr>
        <p:spPr>
          <a:xfrm>
            <a:off x="285283" y="747543"/>
            <a:ext cx="1512168" cy="304566"/>
          </a:xfrm>
          <a:prstGeom prst="rect">
            <a:avLst/>
          </a:prstGeom>
          <a:solidFill>
            <a:srgbClr val="C00000"/>
          </a:solidFill>
          <a:ln w="25400" cap="flat" cmpd="sng" algn="ctr">
            <a:no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smtClean="0">
                <a:ln>
                  <a:noFill/>
                </a:ln>
                <a:solidFill>
                  <a:sysClr val="window" lastClr="FFFFFF"/>
                </a:solidFill>
                <a:effectLst/>
                <a:uLnTx/>
                <a:uFillTx/>
                <a:latin typeface="Verdana"/>
                <a:ea typeface="微软雅黑"/>
                <a:cs typeface="+mn-cs"/>
              </a:rPr>
              <a:t>国家战略</a:t>
            </a:r>
            <a:endParaRPr kumimoji="0" lang="zh-CN" altLang="en-US" sz="1600" b="0" i="0" u="none" strike="noStrike" kern="1200" cap="none" spc="0" normalizeH="0" baseline="0" noProof="0" dirty="0">
              <a:ln>
                <a:noFill/>
              </a:ln>
              <a:solidFill>
                <a:sysClr val="window" lastClr="FFFFFF"/>
              </a:solidFill>
              <a:effectLst/>
              <a:uLnTx/>
              <a:uFillTx/>
              <a:latin typeface="Verdana"/>
              <a:ea typeface="微软雅黑"/>
              <a:cs typeface="+mn-cs"/>
            </a:endParaRPr>
          </a:p>
        </p:txBody>
      </p:sp>
      <p:sp>
        <p:nvSpPr>
          <p:cNvPr id="82" name="矩形 81"/>
          <p:cNvSpPr/>
          <p:nvPr/>
        </p:nvSpPr>
        <p:spPr>
          <a:xfrm>
            <a:off x="296657" y="2301920"/>
            <a:ext cx="1512168" cy="304566"/>
          </a:xfrm>
          <a:prstGeom prst="rect">
            <a:avLst/>
          </a:prstGeom>
          <a:solidFill>
            <a:srgbClr val="C00000"/>
          </a:solidFill>
          <a:ln w="25400" cap="flat" cmpd="sng" algn="ctr">
            <a:no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smtClean="0">
                <a:ln>
                  <a:noFill/>
                </a:ln>
                <a:solidFill>
                  <a:sysClr val="window" lastClr="FFFFFF"/>
                </a:solidFill>
                <a:effectLst/>
                <a:uLnTx/>
                <a:uFillTx/>
                <a:latin typeface="Verdana"/>
                <a:ea typeface="微软雅黑"/>
                <a:cs typeface="+mn-cs"/>
              </a:rPr>
              <a:t>发展规划</a:t>
            </a:r>
            <a:endParaRPr kumimoji="0" lang="zh-CN" altLang="en-US" sz="1600" b="0" i="0" u="none" strike="noStrike" kern="1200" cap="none" spc="0" normalizeH="0" baseline="0" noProof="0" dirty="0">
              <a:ln>
                <a:noFill/>
              </a:ln>
              <a:solidFill>
                <a:sysClr val="window" lastClr="FFFFFF"/>
              </a:solidFill>
              <a:effectLst/>
              <a:uLnTx/>
              <a:uFillTx/>
              <a:latin typeface="Verdana"/>
              <a:ea typeface="微软雅黑"/>
              <a:cs typeface="+mn-cs"/>
            </a:endParaRPr>
          </a:p>
        </p:txBody>
      </p:sp>
      <p:sp>
        <p:nvSpPr>
          <p:cNvPr id="83" name="矩形 82"/>
          <p:cNvSpPr/>
          <p:nvPr/>
        </p:nvSpPr>
        <p:spPr>
          <a:xfrm>
            <a:off x="296657" y="3816260"/>
            <a:ext cx="1512168" cy="304566"/>
          </a:xfrm>
          <a:prstGeom prst="rect">
            <a:avLst/>
          </a:prstGeom>
          <a:solidFill>
            <a:srgbClr val="C00000"/>
          </a:solidFill>
          <a:ln w="25400" cap="flat" cmpd="sng" algn="ctr">
            <a:noFill/>
            <a:prstDash val="solid"/>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smtClean="0">
                <a:ln>
                  <a:noFill/>
                </a:ln>
                <a:solidFill>
                  <a:sysClr val="window" lastClr="FFFFFF"/>
                </a:solidFill>
                <a:effectLst/>
                <a:uLnTx/>
                <a:uFillTx/>
                <a:latin typeface="Verdana"/>
                <a:ea typeface="微软雅黑"/>
                <a:cs typeface="+mn-cs"/>
              </a:rPr>
              <a:t>大数据白皮书</a:t>
            </a:r>
            <a:endParaRPr kumimoji="0" lang="zh-CN" altLang="en-US" sz="1600" b="0" i="0" u="none" strike="noStrike" kern="1200" cap="none" spc="0" normalizeH="0" baseline="0" noProof="0" dirty="0">
              <a:ln>
                <a:noFill/>
              </a:ln>
              <a:solidFill>
                <a:sysClr val="window" lastClr="FFFFFF"/>
              </a:solidFill>
              <a:effectLst/>
              <a:uLnTx/>
              <a:uFillTx/>
              <a:latin typeface="Verdana"/>
              <a:ea typeface="微软雅黑"/>
              <a:cs typeface="+mn-cs"/>
            </a:endParaRPr>
          </a:p>
        </p:txBody>
      </p:sp>
    </p:spTree>
    <p:extLst>
      <p:ext uri="{BB962C8B-B14F-4D97-AF65-F5344CB8AC3E}">
        <p14:creationId xmlns="" xmlns:p14="http://schemas.microsoft.com/office/powerpoint/2010/main" val="124957992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kern="0" dirty="0" smtClean="0">
                <a:solidFill>
                  <a:prstClr val="black"/>
                </a:solidFill>
              </a:rPr>
              <a:t>9.1</a:t>
            </a:r>
            <a:r>
              <a:rPr kumimoji="1" lang="zh-CN" altLang="en-US" kern="0" dirty="0" smtClean="0">
                <a:solidFill>
                  <a:prstClr val="black"/>
                </a:solidFill>
              </a:rPr>
              <a:t>、淮南</a:t>
            </a:r>
            <a:r>
              <a:rPr kumimoji="1" lang="zh-CN" altLang="en-US" kern="0" dirty="0">
                <a:solidFill>
                  <a:prstClr val="black"/>
                </a:solidFill>
              </a:rPr>
              <a:t>政务</a:t>
            </a:r>
            <a:r>
              <a:rPr kumimoji="1" lang="zh-CN" altLang="en-US" kern="0" dirty="0" smtClean="0">
                <a:solidFill>
                  <a:prstClr val="black"/>
                </a:solidFill>
              </a:rPr>
              <a:t>大数据背景</a:t>
            </a:r>
            <a:endParaRPr kumimoji="1" lang="zh-CN" altLang="en-US" dirty="0"/>
          </a:p>
        </p:txBody>
      </p:sp>
      <p:sp>
        <p:nvSpPr>
          <p:cNvPr id="3" name="TextBox 23"/>
          <p:cNvSpPr txBox="1"/>
          <p:nvPr/>
        </p:nvSpPr>
        <p:spPr>
          <a:xfrm>
            <a:off x="1036320" y="1196340"/>
            <a:ext cx="2194560" cy="523220"/>
          </a:xfrm>
          <a:prstGeom prst="rect">
            <a:avLst/>
          </a:prstGeom>
          <a:noFill/>
        </p:spPr>
        <p:txBody>
          <a:bodyPr wrap="square" rtlCol="0">
            <a:spAutoFit/>
          </a:bodyPr>
          <a:lstStyle/>
          <a:p>
            <a:r>
              <a:rPr lang="en-US" altLang="zh-CN" sz="2800" b="1" i="1" dirty="0">
                <a:solidFill>
                  <a:srgbClr val="FF0000"/>
                </a:solidFill>
              </a:rPr>
              <a:t>1+3+5+7</a:t>
            </a:r>
            <a:endParaRPr lang="zh-CN" altLang="en-US" sz="2800" b="1" i="1" dirty="0">
              <a:solidFill>
                <a:srgbClr val="FF0000"/>
              </a:solidFill>
            </a:endParaRPr>
          </a:p>
        </p:txBody>
      </p:sp>
      <p:sp>
        <p:nvSpPr>
          <p:cNvPr id="4" name="TextBox 24"/>
          <p:cNvSpPr txBox="1"/>
          <p:nvPr/>
        </p:nvSpPr>
        <p:spPr>
          <a:xfrm>
            <a:off x="1074420" y="1958340"/>
            <a:ext cx="5934638" cy="400110"/>
          </a:xfrm>
          <a:prstGeom prst="rect">
            <a:avLst/>
          </a:prstGeom>
          <a:noFill/>
        </p:spPr>
        <p:txBody>
          <a:bodyPr wrap="none" rtlCol="0">
            <a:spAutoFit/>
          </a:bodyPr>
          <a:lstStyle/>
          <a:p>
            <a:r>
              <a:rPr lang="en-US" altLang="zh-CN" sz="2000" b="1" i="1" dirty="0">
                <a:solidFill>
                  <a:srgbClr val="FF0000"/>
                </a:solidFill>
              </a:rPr>
              <a:t>1</a:t>
            </a:r>
            <a:r>
              <a:rPr lang="zh-CN" altLang="en-US" sz="2000" b="1" dirty="0">
                <a:solidFill>
                  <a:prstClr val="black"/>
                </a:solidFill>
              </a:rPr>
              <a:t> </a:t>
            </a:r>
            <a:r>
              <a:rPr lang="zh-CN" altLang="en-US" dirty="0">
                <a:solidFill>
                  <a:prstClr val="black"/>
                </a:solidFill>
              </a:rPr>
              <a:t>个目标</a:t>
            </a:r>
            <a:r>
              <a:rPr lang="en-US" altLang="zh-CN" dirty="0">
                <a:solidFill>
                  <a:prstClr val="black"/>
                </a:solidFill>
              </a:rPr>
              <a:t>:</a:t>
            </a:r>
            <a:r>
              <a:rPr lang="zh-CN" altLang="en-US" dirty="0">
                <a:solidFill>
                  <a:prstClr val="black"/>
                </a:solidFill>
              </a:rPr>
              <a:t> 建设安徽省大数据综合试验区</a:t>
            </a:r>
            <a:r>
              <a:rPr lang="en-US" altLang="zh-CN" dirty="0">
                <a:solidFill>
                  <a:prstClr val="black"/>
                </a:solidFill>
              </a:rPr>
              <a:t>,</a:t>
            </a:r>
            <a:r>
              <a:rPr lang="zh-CN" altLang="en-US" dirty="0">
                <a:solidFill>
                  <a:prstClr val="black"/>
                </a:solidFill>
              </a:rPr>
              <a:t> 争创国家大数据综合</a:t>
            </a:r>
            <a:r>
              <a:rPr lang="zh-CN" altLang="en-US" dirty="0" smtClean="0">
                <a:solidFill>
                  <a:prstClr val="black"/>
                </a:solidFill>
              </a:rPr>
              <a:t>试验区。</a:t>
            </a:r>
            <a:endParaRPr lang="zh-CN" altLang="en-US" dirty="0">
              <a:solidFill>
                <a:prstClr val="black"/>
              </a:solidFill>
            </a:endParaRPr>
          </a:p>
        </p:txBody>
      </p:sp>
      <p:sp>
        <p:nvSpPr>
          <p:cNvPr id="5" name="TextBox 25"/>
          <p:cNvSpPr txBox="1"/>
          <p:nvPr/>
        </p:nvSpPr>
        <p:spPr>
          <a:xfrm>
            <a:off x="1074420" y="2415540"/>
            <a:ext cx="5985934" cy="400110"/>
          </a:xfrm>
          <a:prstGeom prst="rect">
            <a:avLst/>
          </a:prstGeom>
          <a:noFill/>
        </p:spPr>
        <p:txBody>
          <a:bodyPr wrap="none" rtlCol="0">
            <a:spAutoFit/>
          </a:bodyPr>
          <a:lstStyle/>
          <a:p>
            <a:r>
              <a:rPr lang="en-US" altLang="zh-CN" sz="2000" b="1" i="1" dirty="0">
                <a:solidFill>
                  <a:srgbClr val="FF0000"/>
                </a:solidFill>
              </a:rPr>
              <a:t>3</a:t>
            </a:r>
            <a:r>
              <a:rPr lang="zh-CN" altLang="en-US" sz="2000" b="1" dirty="0">
                <a:solidFill>
                  <a:prstClr val="black"/>
                </a:solidFill>
              </a:rPr>
              <a:t> </a:t>
            </a:r>
            <a:r>
              <a:rPr lang="zh-CN" altLang="en-US" dirty="0">
                <a:solidFill>
                  <a:prstClr val="black"/>
                </a:solidFill>
              </a:rPr>
              <a:t>个中心</a:t>
            </a:r>
            <a:r>
              <a:rPr lang="en-US" altLang="zh-CN" dirty="0">
                <a:solidFill>
                  <a:prstClr val="black"/>
                </a:solidFill>
              </a:rPr>
              <a:t>:</a:t>
            </a:r>
            <a:r>
              <a:rPr lang="zh-CN" altLang="en-US" dirty="0">
                <a:solidFill>
                  <a:prstClr val="black"/>
                </a:solidFill>
              </a:rPr>
              <a:t> 大数据存储中心、</a:t>
            </a:r>
            <a:r>
              <a:rPr lang="zh-CN" altLang="en-US" dirty="0">
                <a:solidFill>
                  <a:srgbClr val="C00000"/>
                </a:solidFill>
              </a:rPr>
              <a:t>大数据交易中心、大数据应用和服务</a:t>
            </a:r>
            <a:r>
              <a:rPr lang="zh-CN" altLang="en-US" dirty="0" smtClean="0">
                <a:solidFill>
                  <a:srgbClr val="C00000"/>
                </a:solidFill>
              </a:rPr>
              <a:t>中心。</a:t>
            </a:r>
            <a:endParaRPr lang="zh-CN" altLang="en-US" dirty="0">
              <a:solidFill>
                <a:srgbClr val="C00000"/>
              </a:solidFill>
            </a:endParaRPr>
          </a:p>
        </p:txBody>
      </p:sp>
      <p:sp>
        <p:nvSpPr>
          <p:cNvPr id="6" name="TextBox 26"/>
          <p:cNvSpPr txBox="1"/>
          <p:nvPr/>
        </p:nvSpPr>
        <p:spPr>
          <a:xfrm>
            <a:off x="1074420" y="2903220"/>
            <a:ext cx="7781297" cy="400110"/>
          </a:xfrm>
          <a:prstGeom prst="rect">
            <a:avLst/>
          </a:prstGeom>
          <a:noFill/>
        </p:spPr>
        <p:txBody>
          <a:bodyPr wrap="none" rtlCol="0">
            <a:spAutoFit/>
          </a:bodyPr>
          <a:lstStyle/>
          <a:p>
            <a:r>
              <a:rPr lang="en-US" altLang="zh-CN" sz="2000" b="1" i="1" dirty="0">
                <a:solidFill>
                  <a:srgbClr val="FF0000"/>
                </a:solidFill>
              </a:rPr>
              <a:t>5</a:t>
            </a:r>
            <a:r>
              <a:rPr lang="zh-CN" altLang="en-US" sz="2000" b="1" dirty="0">
                <a:solidFill>
                  <a:prstClr val="black"/>
                </a:solidFill>
              </a:rPr>
              <a:t> </a:t>
            </a:r>
            <a:r>
              <a:rPr lang="zh-CN" altLang="en-US" dirty="0">
                <a:solidFill>
                  <a:prstClr val="black"/>
                </a:solidFill>
              </a:rPr>
              <a:t>个平台</a:t>
            </a:r>
            <a:r>
              <a:rPr lang="en-US" altLang="zh-CN" dirty="0">
                <a:solidFill>
                  <a:prstClr val="black"/>
                </a:solidFill>
              </a:rPr>
              <a:t>:</a:t>
            </a:r>
            <a:r>
              <a:rPr lang="zh-CN" altLang="en-US" dirty="0">
                <a:solidFill>
                  <a:prstClr val="black"/>
                </a:solidFill>
              </a:rPr>
              <a:t> 专家咨询委员会、运营和融资平台、服务云平台、产业承接平台、创新和人才</a:t>
            </a:r>
            <a:r>
              <a:rPr lang="zh-CN" altLang="en-US" dirty="0" smtClean="0">
                <a:solidFill>
                  <a:prstClr val="black"/>
                </a:solidFill>
              </a:rPr>
              <a:t>平台。</a:t>
            </a:r>
            <a:endParaRPr lang="zh-CN" altLang="en-US" dirty="0">
              <a:solidFill>
                <a:prstClr val="black"/>
              </a:solidFill>
            </a:endParaRPr>
          </a:p>
        </p:txBody>
      </p:sp>
      <p:sp>
        <p:nvSpPr>
          <p:cNvPr id="7" name="TextBox 27"/>
          <p:cNvSpPr txBox="1"/>
          <p:nvPr/>
        </p:nvSpPr>
        <p:spPr>
          <a:xfrm>
            <a:off x="1074420" y="3467100"/>
            <a:ext cx="7566660" cy="1200329"/>
          </a:xfrm>
          <a:prstGeom prst="rect">
            <a:avLst/>
          </a:prstGeom>
          <a:noFill/>
        </p:spPr>
        <p:txBody>
          <a:bodyPr wrap="square" rtlCol="0">
            <a:spAutoFit/>
          </a:bodyPr>
          <a:lstStyle/>
          <a:p>
            <a:pPr>
              <a:lnSpc>
                <a:spcPct val="150000"/>
              </a:lnSpc>
            </a:pPr>
            <a:r>
              <a:rPr lang="en-US" altLang="zh-CN" sz="2000" b="1" i="1" dirty="0">
                <a:solidFill>
                  <a:srgbClr val="FF0000"/>
                </a:solidFill>
              </a:rPr>
              <a:t>7</a:t>
            </a:r>
            <a:r>
              <a:rPr lang="zh-CN" altLang="en-US" sz="2000" b="1" dirty="0">
                <a:solidFill>
                  <a:prstClr val="black"/>
                </a:solidFill>
              </a:rPr>
              <a:t> </a:t>
            </a:r>
            <a:r>
              <a:rPr lang="zh-CN" altLang="en-US" dirty="0">
                <a:solidFill>
                  <a:prstClr val="black"/>
                </a:solidFill>
              </a:rPr>
              <a:t>个行动计划</a:t>
            </a:r>
            <a:r>
              <a:rPr lang="en-US" altLang="zh-CN" dirty="0">
                <a:solidFill>
                  <a:prstClr val="black"/>
                </a:solidFill>
              </a:rPr>
              <a:t>:</a:t>
            </a:r>
            <a:r>
              <a:rPr lang="zh-CN" altLang="en-US" dirty="0">
                <a:solidFill>
                  <a:prstClr val="black"/>
                </a:solidFill>
              </a:rPr>
              <a:t> 云计算产业促进提升计划、电子信息产业促进发展计划、</a:t>
            </a:r>
            <a:r>
              <a:rPr lang="zh-CN" altLang="en-US" dirty="0">
                <a:solidFill>
                  <a:srgbClr val="C00000"/>
                </a:solidFill>
              </a:rPr>
              <a:t>基础数据资源服务产业培育计划、大数据应用服务产业发展计划、数据资源整合汇聚计划、数据资源开放计划</a:t>
            </a:r>
            <a:r>
              <a:rPr lang="zh-CN" altLang="en-US" dirty="0">
                <a:solidFill>
                  <a:prstClr val="black"/>
                </a:solidFill>
              </a:rPr>
              <a:t>、产业发展支撑体系建设</a:t>
            </a:r>
            <a:r>
              <a:rPr lang="zh-CN" altLang="en-US" dirty="0" smtClean="0">
                <a:solidFill>
                  <a:prstClr val="black"/>
                </a:solidFill>
              </a:rPr>
              <a:t>计划。</a:t>
            </a:r>
            <a:endParaRPr lang="zh-CN" altLang="en-US" dirty="0">
              <a:solidFill>
                <a:prstClr val="black"/>
              </a:solidFill>
            </a:endParaRPr>
          </a:p>
        </p:txBody>
      </p:sp>
    </p:spTree>
    <p:extLst>
      <p:ext uri="{BB962C8B-B14F-4D97-AF65-F5344CB8AC3E}">
        <p14:creationId xmlns="" xmlns:p14="http://schemas.microsoft.com/office/powerpoint/2010/main" val="468744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kern="0" dirty="0">
                <a:solidFill>
                  <a:schemeClr val="tx1">
                    <a:lumMod val="95000"/>
                    <a:lumOff val="5000"/>
                  </a:schemeClr>
                </a:solidFill>
              </a:rPr>
              <a:t>7</a:t>
            </a:r>
            <a:r>
              <a:rPr kumimoji="1" lang="zh-CN" altLang="en-US" kern="0" dirty="0">
                <a:solidFill>
                  <a:schemeClr val="tx1">
                    <a:lumMod val="95000"/>
                    <a:lumOff val="5000"/>
                  </a:schemeClr>
                </a:solidFill>
              </a:rPr>
              <a:t>、</a:t>
            </a:r>
            <a:r>
              <a:rPr lang="zh-CN" altLang="en-US" dirty="0">
                <a:solidFill>
                  <a:schemeClr val="tx1">
                    <a:lumMod val="95000"/>
                    <a:lumOff val="5000"/>
                  </a:schemeClr>
                </a:solidFill>
              </a:rPr>
              <a:t>中国联通大数据优势</a:t>
            </a:r>
            <a:r>
              <a:rPr lang="en-US" altLang="zh-CN" dirty="0">
                <a:solidFill>
                  <a:schemeClr val="tx1">
                    <a:lumMod val="95000"/>
                    <a:lumOff val="5000"/>
                  </a:schemeClr>
                </a:solidFill>
              </a:rPr>
              <a:t>-</a:t>
            </a:r>
            <a:r>
              <a:rPr lang="zh-CN" altLang="en-US" dirty="0">
                <a:solidFill>
                  <a:schemeClr val="tx1">
                    <a:lumMod val="95000"/>
                    <a:lumOff val="5000"/>
                  </a:schemeClr>
                </a:solidFill>
              </a:rPr>
              <a:t>平台能力</a:t>
            </a:r>
            <a:r>
              <a:rPr lang="zh-CN" altLang="en-US" dirty="0" smtClean="0">
                <a:solidFill>
                  <a:schemeClr val="tx1">
                    <a:lumMod val="95000"/>
                    <a:lumOff val="5000"/>
                  </a:schemeClr>
                </a:solidFill>
              </a:rPr>
              <a:t>强</a:t>
            </a:r>
            <a:endParaRPr kumimoji="1" lang="zh-CN" altLang="en-US" dirty="0"/>
          </a:p>
        </p:txBody>
      </p:sp>
      <p:sp>
        <p:nvSpPr>
          <p:cNvPr id="3" name="Rectangle 3"/>
          <p:cNvSpPr/>
          <p:nvPr/>
        </p:nvSpPr>
        <p:spPr>
          <a:xfrm>
            <a:off x="3390" y="724099"/>
            <a:ext cx="9163301" cy="1210706"/>
          </a:xfrm>
          <a:prstGeom prst="rect">
            <a:avLst/>
          </a:prstGeom>
          <a:noFill/>
        </p:spPr>
        <p:txBody>
          <a:bodyPr wrap="square" lIns="91428" tIns="45714" rIns="91428" bIns="45714" rtlCol="0">
            <a:spAutoFit/>
          </a:bodyPr>
          <a:lstStyle/>
          <a:p>
            <a:pPr marL="285736" lvl="1" indent="-285736" defTabSz="914265" fontAlgn="base">
              <a:lnSpc>
                <a:spcPct val="170000"/>
              </a:lnSpc>
              <a:spcAft>
                <a:spcPct val="0"/>
              </a:spcAft>
              <a:buClr>
                <a:srgbClr val="C00000"/>
              </a:buClr>
              <a:buFont typeface="Wingdings" charset="2"/>
              <a:buChar char="n"/>
            </a:pPr>
            <a:r>
              <a:rPr lang="zh-CN" altLang="en-US" b="1" dirty="0">
                <a:solidFill>
                  <a:srgbClr val="000000"/>
                </a:solidFill>
                <a:latin typeface="微软雅黑"/>
              </a:rPr>
              <a:t>中国联通大数据平台具备完善的基础设施及配套技术能力，整合各类分离、分散的数据内容，最终形成对</a:t>
            </a:r>
            <a:r>
              <a:rPr lang="en-US" altLang="zh-CN" b="1" dirty="0">
                <a:solidFill>
                  <a:srgbClr val="000000"/>
                </a:solidFill>
                <a:latin typeface="微软雅黑"/>
              </a:rPr>
              <a:t>IT</a:t>
            </a:r>
            <a:r>
              <a:rPr lang="zh-CN" altLang="en-US" b="1" dirty="0">
                <a:solidFill>
                  <a:srgbClr val="000000"/>
                </a:solidFill>
                <a:latin typeface="微软雅黑"/>
              </a:rPr>
              <a:t>生产系统、业务平台、通信网络、互联网、外部合作伙伴五大部分的企业全景数据的覆盖，实现全集团统一数据服务能力。</a:t>
            </a:r>
          </a:p>
        </p:txBody>
      </p:sp>
      <p:sp>
        <p:nvSpPr>
          <p:cNvPr id="4" name="AutoShape 4"/>
          <p:cNvSpPr>
            <a:spLocks noChangeArrowheads="1"/>
          </p:cNvSpPr>
          <p:nvPr/>
        </p:nvSpPr>
        <p:spPr bwMode="gray">
          <a:xfrm>
            <a:off x="362226" y="4255844"/>
            <a:ext cx="8445628" cy="754305"/>
          </a:xfrm>
          <a:prstGeom prst="roundRect">
            <a:avLst>
              <a:gd name="adj" fmla="val 0"/>
            </a:avLst>
          </a:prstGeom>
          <a:solidFill>
            <a:srgbClr val="F7E8E4"/>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defTabSz="685670"/>
            <a:r>
              <a:rPr lang="zh-CN" altLang="en-US" b="1" dirty="0" smtClean="0">
                <a:solidFill>
                  <a:prstClr val="black">
                    <a:lumMod val="65000"/>
                    <a:lumOff val="35000"/>
                  </a:prstClr>
                </a:solidFill>
                <a:latin typeface="微软雅黑" pitchFamily="34" charset="-122"/>
              </a:rPr>
              <a:t>          基础</a:t>
            </a:r>
            <a:r>
              <a:rPr lang="zh-CN" altLang="en-US" b="1" dirty="0">
                <a:solidFill>
                  <a:prstClr val="black">
                    <a:lumMod val="65000"/>
                    <a:lumOff val="35000"/>
                  </a:prstClr>
                </a:solidFill>
                <a:latin typeface="微软雅黑" pitchFamily="34" charset="-122"/>
              </a:rPr>
              <a:t>设施规模</a:t>
            </a:r>
            <a:endParaRPr lang="en-US" altLang="zh-CN" b="1" dirty="0">
              <a:solidFill>
                <a:prstClr val="black">
                  <a:lumMod val="65000"/>
                  <a:lumOff val="35000"/>
                </a:prstClr>
              </a:solidFill>
              <a:latin typeface="微软雅黑" pitchFamily="34" charset="-122"/>
            </a:endParaRPr>
          </a:p>
        </p:txBody>
      </p:sp>
      <p:sp>
        <p:nvSpPr>
          <p:cNvPr id="5" name="矩形 4"/>
          <p:cNvSpPr/>
          <p:nvPr/>
        </p:nvSpPr>
        <p:spPr>
          <a:xfrm>
            <a:off x="3626244" y="4324302"/>
            <a:ext cx="3857620" cy="617393"/>
          </a:xfrm>
          <a:prstGeom prst="rect">
            <a:avLst/>
          </a:prstGeom>
        </p:spPr>
        <p:txBody>
          <a:bodyPr wrap="square" lIns="91428" tIns="45714" rIns="91428" bIns="45714">
            <a:noAutofit/>
          </a:bodyPr>
          <a:lstStyle/>
          <a:p>
            <a:pPr defTabSz="685670">
              <a:lnSpc>
                <a:spcPct val="150000"/>
              </a:lnSpc>
            </a:pPr>
            <a:r>
              <a:rPr lang="en-US" altLang="zh-CN" sz="1200" dirty="0">
                <a:solidFill>
                  <a:srgbClr val="000000"/>
                </a:solidFill>
                <a:latin typeface="微软雅黑" pitchFamily="34" charset="-122"/>
              </a:rPr>
              <a:t>Hadoop</a:t>
            </a:r>
            <a:r>
              <a:rPr lang="zh-CN" altLang="en-US" sz="1200" dirty="0">
                <a:solidFill>
                  <a:srgbClr val="000000"/>
                </a:solidFill>
                <a:latin typeface="微软雅黑" pitchFamily="34" charset="-122"/>
              </a:rPr>
              <a:t>节点</a:t>
            </a:r>
            <a:r>
              <a:rPr lang="en-US" altLang="zh-CN" i="1" dirty="0" smtClean="0">
                <a:solidFill>
                  <a:srgbClr val="FF0000"/>
                </a:solidFill>
                <a:latin typeface="微软雅黑" pitchFamily="34" charset="-122"/>
              </a:rPr>
              <a:t>4500+</a:t>
            </a:r>
            <a:r>
              <a:rPr lang="zh-CN" altLang="en-US" sz="1200" dirty="0">
                <a:solidFill>
                  <a:srgbClr val="000000"/>
                </a:solidFill>
                <a:latin typeface="微软雅黑" pitchFamily="34" charset="-122"/>
              </a:rPr>
              <a:t>台</a:t>
            </a:r>
            <a:endParaRPr lang="en-US" altLang="zh-CN" sz="1200" dirty="0">
              <a:solidFill>
                <a:srgbClr val="000000"/>
              </a:solidFill>
              <a:latin typeface="微软雅黑" pitchFamily="34" charset="-122"/>
            </a:endParaRPr>
          </a:p>
          <a:p>
            <a:pPr defTabSz="685670">
              <a:lnSpc>
                <a:spcPct val="150000"/>
              </a:lnSpc>
            </a:pPr>
            <a:r>
              <a:rPr lang="zh-CN" altLang="en-US" sz="1200" dirty="0">
                <a:solidFill>
                  <a:srgbClr val="000000"/>
                </a:solidFill>
                <a:latin typeface="微软雅黑" pitchFamily="34" charset="-122"/>
              </a:rPr>
              <a:t>存储能力</a:t>
            </a:r>
            <a:r>
              <a:rPr lang="en-US" altLang="zh-CN" i="1" dirty="0" smtClean="0">
                <a:solidFill>
                  <a:srgbClr val="FF0000"/>
                </a:solidFill>
                <a:latin typeface="微软雅黑" pitchFamily="34" charset="-122"/>
              </a:rPr>
              <a:t>86PB</a:t>
            </a:r>
            <a:endParaRPr lang="en-US" altLang="zh-CN" sz="1200" dirty="0">
              <a:solidFill>
                <a:srgbClr val="000000"/>
              </a:solidFill>
              <a:latin typeface="微软雅黑" pitchFamily="34" charset="-122"/>
            </a:endParaRPr>
          </a:p>
        </p:txBody>
      </p:sp>
      <p:sp>
        <p:nvSpPr>
          <p:cNvPr id="6" name="矩形 5"/>
          <p:cNvSpPr/>
          <p:nvPr/>
        </p:nvSpPr>
        <p:spPr>
          <a:xfrm>
            <a:off x="1944328" y="1801805"/>
            <a:ext cx="972000" cy="298285"/>
          </a:xfrm>
          <a:prstGeom prst="rect">
            <a:avLst/>
          </a:prstGeom>
          <a:noFill/>
          <a:ln w="28575" cap="flat" cmpd="sng" algn="ctr">
            <a:noFill/>
            <a:prstDash val="solid"/>
          </a:ln>
          <a:effectLst/>
        </p:spPr>
        <p:txBody>
          <a:bodyPr lIns="91428" tIns="45714" rIns="91428" bIns="45714" rtlCol="0" anchor="ctr"/>
          <a:lstStyle/>
          <a:p>
            <a:pPr algn="ctr" defTabSz="457130"/>
            <a:r>
              <a:rPr lang="zh-CN" altLang="en-US" b="1" kern="0" dirty="0">
                <a:solidFill>
                  <a:srgbClr val="FF0000"/>
                </a:solidFill>
                <a:latin typeface="微软雅黑" pitchFamily="34" charset="-122"/>
              </a:rPr>
              <a:t>数据采集</a:t>
            </a:r>
          </a:p>
        </p:txBody>
      </p:sp>
      <p:sp>
        <p:nvSpPr>
          <p:cNvPr id="7" name="矩形 6"/>
          <p:cNvSpPr/>
          <p:nvPr/>
        </p:nvSpPr>
        <p:spPr>
          <a:xfrm>
            <a:off x="6338946" y="1791391"/>
            <a:ext cx="972000" cy="298285"/>
          </a:xfrm>
          <a:prstGeom prst="rect">
            <a:avLst/>
          </a:prstGeom>
          <a:noFill/>
          <a:ln w="28575" cap="flat" cmpd="sng" algn="ctr">
            <a:noFill/>
            <a:prstDash val="solid"/>
          </a:ln>
          <a:effectLst/>
        </p:spPr>
        <p:txBody>
          <a:bodyPr lIns="91428" tIns="45714" rIns="91428" bIns="45714" rtlCol="0" anchor="ctr"/>
          <a:lstStyle/>
          <a:p>
            <a:pPr algn="ctr" defTabSz="457130"/>
            <a:r>
              <a:rPr lang="zh-CN" altLang="en-US" b="1" kern="0" dirty="0">
                <a:solidFill>
                  <a:srgbClr val="FF0000"/>
                </a:solidFill>
                <a:latin typeface="微软雅黑" pitchFamily="34" charset="-122"/>
              </a:rPr>
              <a:t>数据服务</a:t>
            </a:r>
          </a:p>
        </p:txBody>
      </p:sp>
      <p:sp>
        <p:nvSpPr>
          <p:cNvPr id="8" name="AutoShape 4"/>
          <p:cNvSpPr>
            <a:spLocks noChangeArrowheads="1"/>
          </p:cNvSpPr>
          <p:nvPr/>
        </p:nvSpPr>
        <p:spPr bwMode="gray">
          <a:xfrm>
            <a:off x="362226" y="2199898"/>
            <a:ext cx="4140959" cy="1944000"/>
          </a:xfrm>
          <a:prstGeom prst="roundRect">
            <a:avLst>
              <a:gd name="adj" fmla="val 0"/>
            </a:avLst>
          </a:prstGeom>
          <a:solidFill>
            <a:srgbClr val="EEEEEE"/>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defTabSz="685670"/>
            <a:endParaRPr lang="en-US" altLang="zh-CN">
              <a:solidFill>
                <a:srgbClr val="FFFFFF"/>
              </a:solidFill>
              <a:latin typeface="微软雅黑" pitchFamily="34" charset="-122"/>
            </a:endParaRPr>
          </a:p>
        </p:txBody>
      </p:sp>
      <p:sp>
        <p:nvSpPr>
          <p:cNvPr id="9" name="KSO_Shape"/>
          <p:cNvSpPr>
            <a:spLocks/>
          </p:cNvSpPr>
          <p:nvPr/>
        </p:nvSpPr>
        <p:spPr bwMode="auto">
          <a:xfrm>
            <a:off x="6050946" y="1742515"/>
            <a:ext cx="288000" cy="396000"/>
          </a:xfrm>
          <a:custGeom>
            <a:avLst/>
            <a:gdLst>
              <a:gd name="T0" fmla="*/ 1652585 w 5505447"/>
              <a:gd name="T1" fmla="*/ 4997450 h 6858000"/>
              <a:gd name="T2" fmla="*/ 1652586 w 5505447"/>
              <a:gd name="T3" fmla="*/ 4335463 h 6858000"/>
              <a:gd name="T4" fmla="*/ 4694235 w 5505447"/>
              <a:gd name="T5" fmla="*/ 4089400 h 6858000"/>
              <a:gd name="T6" fmla="*/ 3722685 w 5505447"/>
              <a:gd name="T7" fmla="*/ 3795713 h 6858000"/>
              <a:gd name="T8" fmla="*/ 2624135 w 5505447"/>
              <a:gd name="T9" fmla="*/ 3611563 h 6858000"/>
              <a:gd name="T10" fmla="*/ 2881310 w 5505447"/>
              <a:gd name="T11" fmla="*/ 4089401 h 6858000"/>
              <a:gd name="T12" fmla="*/ 3722685 w 5505447"/>
              <a:gd name="T13" fmla="*/ 3071816 h 6858000"/>
              <a:gd name="T14" fmla="*/ 2624135 w 5505447"/>
              <a:gd name="T15" fmla="*/ 2995616 h 6858000"/>
              <a:gd name="T16" fmla="*/ 3722685 w 5505447"/>
              <a:gd name="T17" fmla="*/ 2703514 h 6858000"/>
              <a:gd name="T18" fmla="*/ 3544885 w 5505447"/>
              <a:gd name="T19" fmla="*/ 2517776 h 6858000"/>
              <a:gd name="T20" fmla="*/ 811212 w 5505447"/>
              <a:gd name="T21" fmla="*/ 3181354 h 6858000"/>
              <a:gd name="T22" fmla="*/ 1652588 w 5505447"/>
              <a:gd name="T23" fmla="*/ 1979617 h 6858000"/>
              <a:gd name="T24" fmla="*/ 2624135 w 5505447"/>
              <a:gd name="T25" fmla="*/ 1903417 h 6858000"/>
              <a:gd name="T26" fmla="*/ 1652588 w 5505447"/>
              <a:gd name="T27" fmla="*/ 1609729 h 6858000"/>
              <a:gd name="T28" fmla="*/ 3544885 w 5505447"/>
              <a:gd name="T29" fmla="*/ 1609728 h 6858000"/>
              <a:gd name="T30" fmla="*/ 4728059 w 5505447"/>
              <a:gd name="T31" fmla="*/ 5365062 h 6858000"/>
              <a:gd name="T32" fmla="*/ 550863 w 5505447"/>
              <a:gd name="T33" fmla="*/ 830266 h 6858000"/>
              <a:gd name="T34" fmla="*/ 3519813 w 5505447"/>
              <a:gd name="T35" fmla="*/ 482329 h 6858000"/>
              <a:gd name="T36" fmla="*/ 3474335 w 5505447"/>
              <a:gd name="T37" fmla="*/ 533264 h 6858000"/>
              <a:gd name="T38" fmla="*/ 3463913 w 5505447"/>
              <a:gd name="T39" fmla="*/ 603618 h 6858000"/>
              <a:gd name="T40" fmla="*/ 3493284 w 5505447"/>
              <a:gd name="T41" fmla="*/ 665695 h 6858000"/>
              <a:gd name="T42" fmla="*/ 3551394 w 5505447"/>
              <a:gd name="T43" fmla="*/ 701349 h 6858000"/>
              <a:gd name="T44" fmla="*/ 3622453 w 5505447"/>
              <a:gd name="T45" fmla="*/ 697848 h 6858000"/>
              <a:gd name="T46" fmla="*/ 3676773 w 5505447"/>
              <a:gd name="T47" fmla="*/ 656781 h 6858000"/>
              <a:gd name="T48" fmla="*/ 3700143 w 5505447"/>
              <a:gd name="T49" fmla="*/ 591521 h 6858000"/>
              <a:gd name="T50" fmla="*/ 3683405 w 5505447"/>
              <a:gd name="T51" fmla="*/ 523077 h 6858000"/>
              <a:gd name="T52" fmla="*/ 3632875 w 5505447"/>
              <a:gd name="T53" fmla="*/ 477235 h 6858000"/>
              <a:gd name="T54" fmla="*/ 1963242 w 5505447"/>
              <a:gd name="T55" fmla="*/ 465775 h 6858000"/>
              <a:gd name="T56" fmla="*/ 1899340 w 5505447"/>
              <a:gd name="T57" fmla="*/ 492516 h 6858000"/>
              <a:gd name="T58" fmla="*/ 1861189 w 5505447"/>
              <a:gd name="T59" fmla="*/ 549499 h 6858000"/>
              <a:gd name="T60" fmla="*/ 1861189 w 5505447"/>
              <a:gd name="T61" fmla="*/ 620808 h 6858000"/>
              <a:gd name="T62" fmla="*/ 1899340 w 5505447"/>
              <a:gd name="T63" fmla="*/ 677792 h 6858000"/>
              <a:gd name="T64" fmla="*/ 1963242 w 5505447"/>
              <a:gd name="T65" fmla="*/ 704533 h 6858000"/>
              <a:gd name="T66" fmla="*/ 2032549 w 5505447"/>
              <a:gd name="T67" fmla="*/ 690526 h 6858000"/>
              <a:gd name="T68" fmla="*/ 2080873 w 5505447"/>
              <a:gd name="T69" fmla="*/ 642456 h 6858000"/>
              <a:gd name="T70" fmla="*/ 2094861 w 5505447"/>
              <a:gd name="T71" fmla="*/ 572739 h 6858000"/>
              <a:gd name="T72" fmla="*/ 2067838 w 5505447"/>
              <a:gd name="T73" fmla="*/ 509070 h 6858000"/>
              <a:gd name="T74" fmla="*/ 2010930 w 5505447"/>
              <a:gd name="T75" fmla="*/ 470550 h 6858000"/>
              <a:gd name="T76" fmla="*/ 4885370 w 5505447"/>
              <a:gd name="T77" fmla="*/ 295278 h 6858000"/>
              <a:gd name="T78" fmla="*/ 5069837 w 5505447"/>
              <a:gd name="T79" fmla="*/ 323534 h 6858000"/>
              <a:gd name="T80" fmla="*/ 5232080 w 5505447"/>
              <a:gd name="T81" fmla="*/ 401318 h 6858000"/>
              <a:gd name="T82" fmla="*/ 5363842 w 5505447"/>
              <a:gd name="T83" fmla="*/ 521327 h 6858000"/>
              <a:gd name="T84" fmla="*/ 5456552 w 5505447"/>
              <a:gd name="T85" fmla="*/ 674037 h 6858000"/>
              <a:gd name="T86" fmla="*/ 5502272 w 5505447"/>
              <a:gd name="T87" fmla="*/ 852146 h 6858000"/>
              <a:gd name="T88" fmla="*/ 5495605 w 5505447"/>
              <a:gd name="T89" fmla="*/ 6347485 h 6858000"/>
              <a:gd name="T90" fmla="*/ 5437502 w 5505447"/>
              <a:gd name="T91" fmla="*/ 6520197 h 6858000"/>
              <a:gd name="T92" fmla="*/ 5333997 w 5505447"/>
              <a:gd name="T93" fmla="*/ 6665922 h 6858000"/>
              <a:gd name="T94" fmla="*/ 5193980 w 5505447"/>
              <a:gd name="T95" fmla="*/ 6775772 h 6858000"/>
              <a:gd name="T96" fmla="*/ 5025387 w 5505447"/>
              <a:gd name="T97" fmla="*/ 6842126 h 6858000"/>
              <a:gd name="T98" fmla="*/ 588010 w 5505447"/>
              <a:gd name="T99" fmla="*/ 6857048 h 6858000"/>
              <a:gd name="T100" fmla="*/ 406718 w 5505447"/>
              <a:gd name="T101" fmla="*/ 6820220 h 6858000"/>
              <a:gd name="T102" fmla="*/ 248920 w 5505447"/>
              <a:gd name="T103" fmla="*/ 6734499 h 6858000"/>
              <a:gd name="T104" fmla="*/ 123190 w 5505447"/>
              <a:gd name="T105" fmla="*/ 6609092 h 6858000"/>
              <a:gd name="T106" fmla="*/ 37465 w 5505447"/>
              <a:gd name="T107" fmla="*/ 6450985 h 6858000"/>
              <a:gd name="T108" fmla="*/ 953 w 5505447"/>
              <a:gd name="T109" fmla="*/ 6270019 h 6858000"/>
              <a:gd name="T110" fmla="*/ 15875 w 5505447"/>
              <a:gd name="T111" fmla="*/ 775315 h 6858000"/>
              <a:gd name="T112" fmla="*/ 82233 w 5505447"/>
              <a:gd name="T113" fmla="*/ 606731 h 6858000"/>
              <a:gd name="T114" fmla="*/ 192088 w 5505447"/>
              <a:gd name="T115" fmla="*/ 466720 h 6858000"/>
              <a:gd name="T116" fmla="*/ 337820 w 5505447"/>
              <a:gd name="T117" fmla="*/ 363220 h 6858000"/>
              <a:gd name="T118" fmla="*/ 510223 w 5505447"/>
              <a:gd name="T119" fmla="*/ 305120 h 6858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05447" h="6858000">
                <a:moveTo>
                  <a:pt x="4951951" y="5119688"/>
                </a:moveTo>
                <a:lnTo>
                  <a:pt x="4954585" y="5119688"/>
                </a:lnTo>
                <a:lnTo>
                  <a:pt x="4953367" y="5121008"/>
                </a:lnTo>
                <a:lnTo>
                  <a:pt x="4951951" y="5119688"/>
                </a:lnTo>
                <a:close/>
                <a:moveTo>
                  <a:pt x="3981447" y="5119688"/>
                </a:moveTo>
                <a:lnTo>
                  <a:pt x="4951950" y="5119688"/>
                </a:lnTo>
                <a:lnTo>
                  <a:pt x="3981447" y="6160425"/>
                </a:lnTo>
                <a:lnTo>
                  <a:pt x="3981447" y="5119688"/>
                </a:lnTo>
                <a:close/>
                <a:moveTo>
                  <a:pt x="1652585" y="4889500"/>
                </a:moveTo>
                <a:lnTo>
                  <a:pt x="2624135" y="4889500"/>
                </a:lnTo>
                <a:lnTo>
                  <a:pt x="2624135" y="4997450"/>
                </a:lnTo>
                <a:lnTo>
                  <a:pt x="1652585" y="4997450"/>
                </a:lnTo>
                <a:lnTo>
                  <a:pt x="1652585" y="4889500"/>
                </a:lnTo>
                <a:close/>
                <a:moveTo>
                  <a:pt x="1652585" y="4705350"/>
                </a:moveTo>
                <a:lnTo>
                  <a:pt x="2624135" y="4705350"/>
                </a:lnTo>
                <a:lnTo>
                  <a:pt x="2624135" y="4813300"/>
                </a:lnTo>
                <a:lnTo>
                  <a:pt x="1652585" y="4813300"/>
                </a:lnTo>
                <a:lnTo>
                  <a:pt x="1652585" y="4705350"/>
                </a:lnTo>
                <a:close/>
                <a:moveTo>
                  <a:pt x="1652585" y="4519613"/>
                </a:moveTo>
                <a:lnTo>
                  <a:pt x="2624135" y="4519613"/>
                </a:lnTo>
                <a:lnTo>
                  <a:pt x="2624135" y="4629151"/>
                </a:lnTo>
                <a:lnTo>
                  <a:pt x="1652585" y="4629151"/>
                </a:lnTo>
                <a:lnTo>
                  <a:pt x="1652585" y="4519613"/>
                </a:lnTo>
                <a:close/>
                <a:moveTo>
                  <a:pt x="1652586" y="4335463"/>
                </a:moveTo>
                <a:lnTo>
                  <a:pt x="2624135" y="4335463"/>
                </a:lnTo>
                <a:lnTo>
                  <a:pt x="2624135" y="4443413"/>
                </a:lnTo>
                <a:lnTo>
                  <a:pt x="1652586" y="4443413"/>
                </a:lnTo>
                <a:lnTo>
                  <a:pt x="1652586" y="4335463"/>
                </a:lnTo>
                <a:close/>
                <a:moveTo>
                  <a:pt x="811210" y="4335463"/>
                </a:moveTo>
                <a:lnTo>
                  <a:pt x="1474786" y="4335463"/>
                </a:lnTo>
                <a:lnTo>
                  <a:pt x="1474786" y="4997451"/>
                </a:lnTo>
                <a:lnTo>
                  <a:pt x="811210" y="4997451"/>
                </a:lnTo>
                <a:lnTo>
                  <a:pt x="811210" y="4335463"/>
                </a:lnTo>
                <a:close/>
                <a:moveTo>
                  <a:pt x="3722685" y="3981450"/>
                </a:moveTo>
                <a:lnTo>
                  <a:pt x="4694235" y="3981450"/>
                </a:lnTo>
                <a:lnTo>
                  <a:pt x="4694235" y="4089400"/>
                </a:lnTo>
                <a:lnTo>
                  <a:pt x="3722685" y="4089400"/>
                </a:lnTo>
                <a:lnTo>
                  <a:pt x="3722685" y="3981450"/>
                </a:lnTo>
                <a:close/>
                <a:moveTo>
                  <a:pt x="1652586" y="3981450"/>
                </a:moveTo>
                <a:lnTo>
                  <a:pt x="2624135" y="3981450"/>
                </a:lnTo>
                <a:lnTo>
                  <a:pt x="2624135" y="4089400"/>
                </a:lnTo>
                <a:lnTo>
                  <a:pt x="1652586" y="4089400"/>
                </a:lnTo>
                <a:lnTo>
                  <a:pt x="1652586" y="3981450"/>
                </a:lnTo>
                <a:close/>
                <a:moveTo>
                  <a:pt x="3722685" y="3795713"/>
                </a:moveTo>
                <a:lnTo>
                  <a:pt x="4694235" y="3795713"/>
                </a:lnTo>
                <a:lnTo>
                  <a:pt x="4694235" y="3905251"/>
                </a:lnTo>
                <a:lnTo>
                  <a:pt x="3722685" y="3905251"/>
                </a:lnTo>
                <a:lnTo>
                  <a:pt x="3722685" y="3795713"/>
                </a:lnTo>
                <a:close/>
                <a:moveTo>
                  <a:pt x="1652586" y="3795713"/>
                </a:moveTo>
                <a:lnTo>
                  <a:pt x="2624135" y="3795713"/>
                </a:lnTo>
                <a:lnTo>
                  <a:pt x="2624135" y="3905251"/>
                </a:lnTo>
                <a:lnTo>
                  <a:pt x="1652586" y="3905251"/>
                </a:lnTo>
                <a:lnTo>
                  <a:pt x="1652586" y="3795713"/>
                </a:lnTo>
                <a:close/>
                <a:moveTo>
                  <a:pt x="3722685" y="3611563"/>
                </a:moveTo>
                <a:lnTo>
                  <a:pt x="4694235" y="3611563"/>
                </a:lnTo>
                <a:lnTo>
                  <a:pt x="4694235" y="3719513"/>
                </a:lnTo>
                <a:lnTo>
                  <a:pt x="3722685" y="3719513"/>
                </a:lnTo>
                <a:lnTo>
                  <a:pt x="3722685" y="3611563"/>
                </a:lnTo>
                <a:close/>
                <a:moveTo>
                  <a:pt x="1652586" y="3611563"/>
                </a:moveTo>
                <a:lnTo>
                  <a:pt x="2624135" y="3611563"/>
                </a:lnTo>
                <a:lnTo>
                  <a:pt x="2624135" y="3719513"/>
                </a:lnTo>
                <a:lnTo>
                  <a:pt x="1652586" y="3719513"/>
                </a:lnTo>
                <a:lnTo>
                  <a:pt x="1652586" y="3611563"/>
                </a:lnTo>
                <a:close/>
                <a:moveTo>
                  <a:pt x="3722685" y="3427415"/>
                </a:moveTo>
                <a:lnTo>
                  <a:pt x="4694235" y="3427415"/>
                </a:lnTo>
                <a:lnTo>
                  <a:pt x="4694235" y="3535363"/>
                </a:lnTo>
                <a:lnTo>
                  <a:pt x="3722685" y="3535363"/>
                </a:lnTo>
                <a:lnTo>
                  <a:pt x="3722685" y="3427415"/>
                </a:lnTo>
                <a:close/>
                <a:moveTo>
                  <a:pt x="2881310" y="3427415"/>
                </a:moveTo>
                <a:lnTo>
                  <a:pt x="3544885" y="3427415"/>
                </a:lnTo>
                <a:lnTo>
                  <a:pt x="3544885" y="4089401"/>
                </a:lnTo>
                <a:lnTo>
                  <a:pt x="2881310" y="4089401"/>
                </a:lnTo>
                <a:lnTo>
                  <a:pt x="2881310" y="3427415"/>
                </a:lnTo>
                <a:close/>
                <a:moveTo>
                  <a:pt x="1652586" y="3427415"/>
                </a:moveTo>
                <a:lnTo>
                  <a:pt x="2624135" y="3427415"/>
                </a:lnTo>
                <a:lnTo>
                  <a:pt x="2624135" y="3535365"/>
                </a:lnTo>
                <a:lnTo>
                  <a:pt x="1652586" y="3535365"/>
                </a:lnTo>
                <a:lnTo>
                  <a:pt x="1652586" y="3427415"/>
                </a:lnTo>
                <a:close/>
                <a:moveTo>
                  <a:pt x="811211" y="3427415"/>
                </a:moveTo>
                <a:lnTo>
                  <a:pt x="1474786" y="3427415"/>
                </a:lnTo>
                <a:lnTo>
                  <a:pt x="1474786" y="4089401"/>
                </a:lnTo>
                <a:lnTo>
                  <a:pt x="811211" y="4089401"/>
                </a:lnTo>
                <a:lnTo>
                  <a:pt x="811211" y="3427415"/>
                </a:lnTo>
                <a:close/>
                <a:moveTo>
                  <a:pt x="3722685" y="3071816"/>
                </a:moveTo>
                <a:lnTo>
                  <a:pt x="4694235" y="3071816"/>
                </a:lnTo>
                <a:lnTo>
                  <a:pt x="4694235" y="3181354"/>
                </a:lnTo>
                <a:lnTo>
                  <a:pt x="3722685" y="3181354"/>
                </a:lnTo>
                <a:lnTo>
                  <a:pt x="3722685" y="3071816"/>
                </a:lnTo>
                <a:close/>
                <a:moveTo>
                  <a:pt x="1652587" y="3071816"/>
                </a:moveTo>
                <a:lnTo>
                  <a:pt x="2624135" y="3071816"/>
                </a:lnTo>
                <a:lnTo>
                  <a:pt x="2624135" y="3181354"/>
                </a:lnTo>
                <a:lnTo>
                  <a:pt x="1652587" y="3181354"/>
                </a:lnTo>
                <a:lnTo>
                  <a:pt x="1652587" y="3071816"/>
                </a:lnTo>
                <a:close/>
                <a:moveTo>
                  <a:pt x="1652587" y="2887666"/>
                </a:moveTo>
                <a:lnTo>
                  <a:pt x="2624135" y="2887666"/>
                </a:lnTo>
                <a:lnTo>
                  <a:pt x="2624135" y="2995616"/>
                </a:lnTo>
                <a:lnTo>
                  <a:pt x="1652587" y="2995616"/>
                </a:lnTo>
                <a:lnTo>
                  <a:pt x="1652587" y="2887666"/>
                </a:lnTo>
                <a:close/>
                <a:moveTo>
                  <a:pt x="3722685" y="2887665"/>
                </a:moveTo>
                <a:lnTo>
                  <a:pt x="4694235" y="2887665"/>
                </a:lnTo>
                <a:lnTo>
                  <a:pt x="4694235" y="2995615"/>
                </a:lnTo>
                <a:lnTo>
                  <a:pt x="3722685" y="2995615"/>
                </a:lnTo>
                <a:lnTo>
                  <a:pt x="3722685" y="2887665"/>
                </a:lnTo>
                <a:close/>
                <a:moveTo>
                  <a:pt x="3722685" y="2703514"/>
                </a:moveTo>
                <a:lnTo>
                  <a:pt x="4694235" y="2703514"/>
                </a:lnTo>
                <a:lnTo>
                  <a:pt x="4694235" y="2811465"/>
                </a:lnTo>
                <a:lnTo>
                  <a:pt x="3722685" y="2811465"/>
                </a:lnTo>
                <a:lnTo>
                  <a:pt x="3722685" y="2703514"/>
                </a:lnTo>
                <a:close/>
                <a:moveTo>
                  <a:pt x="1652587" y="2703514"/>
                </a:moveTo>
                <a:lnTo>
                  <a:pt x="2624135" y="2703514"/>
                </a:lnTo>
                <a:lnTo>
                  <a:pt x="2624135" y="2811465"/>
                </a:lnTo>
                <a:lnTo>
                  <a:pt x="1652587" y="2811465"/>
                </a:lnTo>
                <a:lnTo>
                  <a:pt x="1652587" y="2703514"/>
                </a:lnTo>
                <a:close/>
                <a:moveTo>
                  <a:pt x="3722685" y="2517776"/>
                </a:moveTo>
                <a:lnTo>
                  <a:pt x="4694235" y="2517776"/>
                </a:lnTo>
                <a:lnTo>
                  <a:pt x="4694235" y="2627315"/>
                </a:lnTo>
                <a:lnTo>
                  <a:pt x="3722685" y="2627315"/>
                </a:lnTo>
                <a:lnTo>
                  <a:pt x="3722685" y="2517776"/>
                </a:lnTo>
                <a:close/>
                <a:moveTo>
                  <a:pt x="2881310" y="2517776"/>
                </a:moveTo>
                <a:lnTo>
                  <a:pt x="3544885" y="2517776"/>
                </a:lnTo>
                <a:lnTo>
                  <a:pt x="3544885" y="3181354"/>
                </a:lnTo>
                <a:lnTo>
                  <a:pt x="2881310" y="3181354"/>
                </a:lnTo>
                <a:lnTo>
                  <a:pt x="2881310" y="2517776"/>
                </a:lnTo>
                <a:close/>
                <a:moveTo>
                  <a:pt x="1652587" y="2517776"/>
                </a:moveTo>
                <a:lnTo>
                  <a:pt x="2624135" y="2517776"/>
                </a:lnTo>
                <a:lnTo>
                  <a:pt x="2624135" y="2627315"/>
                </a:lnTo>
                <a:lnTo>
                  <a:pt x="1652587" y="2627315"/>
                </a:lnTo>
                <a:lnTo>
                  <a:pt x="1652587" y="2517776"/>
                </a:lnTo>
                <a:close/>
                <a:moveTo>
                  <a:pt x="811212" y="2517776"/>
                </a:moveTo>
                <a:lnTo>
                  <a:pt x="1474787" y="2517776"/>
                </a:lnTo>
                <a:lnTo>
                  <a:pt x="1474787" y="3181354"/>
                </a:lnTo>
                <a:lnTo>
                  <a:pt x="811212" y="3181354"/>
                </a:lnTo>
                <a:lnTo>
                  <a:pt x="811212" y="2517776"/>
                </a:lnTo>
                <a:close/>
                <a:moveTo>
                  <a:pt x="3722685" y="2163766"/>
                </a:moveTo>
                <a:lnTo>
                  <a:pt x="4694235" y="2163766"/>
                </a:lnTo>
                <a:lnTo>
                  <a:pt x="4694235" y="2273303"/>
                </a:lnTo>
                <a:lnTo>
                  <a:pt x="3722685" y="2273303"/>
                </a:lnTo>
                <a:lnTo>
                  <a:pt x="3722685" y="2163766"/>
                </a:lnTo>
                <a:close/>
                <a:moveTo>
                  <a:pt x="1652588" y="2163766"/>
                </a:moveTo>
                <a:lnTo>
                  <a:pt x="2624135" y="2163766"/>
                </a:lnTo>
                <a:lnTo>
                  <a:pt x="2624135" y="2273304"/>
                </a:lnTo>
                <a:lnTo>
                  <a:pt x="1652588" y="2273304"/>
                </a:lnTo>
                <a:lnTo>
                  <a:pt x="1652588" y="2163766"/>
                </a:lnTo>
                <a:close/>
                <a:moveTo>
                  <a:pt x="1652588" y="1979617"/>
                </a:moveTo>
                <a:lnTo>
                  <a:pt x="2624135" y="1979617"/>
                </a:lnTo>
                <a:lnTo>
                  <a:pt x="2624135" y="2087566"/>
                </a:lnTo>
                <a:lnTo>
                  <a:pt x="1652588" y="2087566"/>
                </a:lnTo>
                <a:lnTo>
                  <a:pt x="1652588" y="1979617"/>
                </a:lnTo>
                <a:close/>
                <a:moveTo>
                  <a:pt x="3722685" y="1979616"/>
                </a:moveTo>
                <a:lnTo>
                  <a:pt x="4694235" y="1979616"/>
                </a:lnTo>
                <a:lnTo>
                  <a:pt x="4694235" y="2087566"/>
                </a:lnTo>
                <a:lnTo>
                  <a:pt x="3722685" y="2087566"/>
                </a:lnTo>
                <a:lnTo>
                  <a:pt x="3722685" y="1979616"/>
                </a:lnTo>
                <a:close/>
                <a:moveTo>
                  <a:pt x="1652588" y="1793879"/>
                </a:moveTo>
                <a:lnTo>
                  <a:pt x="2624135" y="1793879"/>
                </a:lnTo>
                <a:lnTo>
                  <a:pt x="2624135" y="1903417"/>
                </a:lnTo>
                <a:lnTo>
                  <a:pt x="1652588" y="1903417"/>
                </a:lnTo>
                <a:lnTo>
                  <a:pt x="1652588" y="1793879"/>
                </a:lnTo>
                <a:close/>
                <a:moveTo>
                  <a:pt x="3722685" y="1793878"/>
                </a:moveTo>
                <a:lnTo>
                  <a:pt x="4694235" y="1793878"/>
                </a:lnTo>
                <a:lnTo>
                  <a:pt x="4694235" y="1903416"/>
                </a:lnTo>
                <a:lnTo>
                  <a:pt x="3722685" y="1903416"/>
                </a:lnTo>
                <a:lnTo>
                  <a:pt x="3722685" y="1793878"/>
                </a:lnTo>
                <a:close/>
                <a:moveTo>
                  <a:pt x="1652588" y="1609729"/>
                </a:moveTo>
                <a:lnTo>
                  <a:pt x="2624135" y="1609729"/>
                </a:lnTo>
                <a:lnTo>
                  <a:pt x="2624135" y="1719267"/>
                </a:lnTo>
                <a:lnTo>
                  <a:pt x="1652588" y="1719267"/>
                </a:lnTo>
                <a:lnTo>
                  <a:pt x="1652588" y="1609729"/>
                </a:lnTo>
                <a:close/>
                <a:moveTo>
                  <a:pt x="811213" y="1609729"/>
                </a:moveTo>
                <a:lnTo>
                  <a:pt x="1474788" y="1609729"/>
                </a:lnTo>
                <a:lnTo>
                  <a:pt x="1474788" y="2273303"/>
                </a:lnTo>
                <a:lnTo>
                  <a:pt x="811213" y="2273303"/>
                </a:lnTo>
                <a:lnTo>
                  <a:pt x="811213" y="1609729"/>
                </a:lnTo>
                <a:close/>
                <a:moveTo>
                  <a:pt x="3722685" y="1609728"/>
                </a:moveTo>
                <a:lnTo>
                  <a:pt x="4694235" y="1609728"/>
                </a:lnTo>
                <a:lnTo>
                  <a:pt x="4694235" y="1719266"/>
                </a:lnTo>
                <a:lnTo>
                  <a:pt x="3722685" y="1719266"/>
                </a:lnTo>
                <a:lnTo>
                  <a:pt x="3722685" y="1609728"/>
                </a:lnTo>
                <a:close/>
                <a:moveTo>
                  <a:pt x="2881310" y="1609728"/>
                </a:moveTo>
                <a:lnTo>
                  <a:pt x="3544885" y="1609728"/>
                </a:lnTo>
                <a:lnTo>
                  <a:pt x="3544885" y="2273303"/>
                </a:lnTo>
                <a:lnTo>
                  <a:pt x="2881310" y="2273303"/>
                </a:lnTo>
                <a:lnTo>
                  <a:pt x="2881310" y="1609728"/>
                </a:lnTo>
                <a:close/>
                <a:moveTo>
                  <a:pt x="550863" y="830266"/>
                </a:moveTo>
                <a:lnTo>
                  <a:pt x="550863" y="6173788"/>
                </a:lnTo>
                <a:lnTo>
                  <a:pt x="3970893" y="6173788"/>
                </a:lnTo>
                <a:lnTo>
                  <a:pt x="3972506" y="6175293"/>
                </a:lnTo>
                <a:lnTo>
                  <a:pt x="3973909" y="6173788"/>
                </a:lnTo>
                <a:lnTo>
                  <a:pt x="3981237" y="6173788"/>
                </a:lnTo>
                <a:lnTo>
                  <a:pt x="3981447" y="6173561"/>
                </a:lnTo>
                <a:lnTo>
                  <a:pt x="3981447" y="6165704"/>
                </a:lnTo>
                <a:lnTo>
                  <a:pt x="4728059" y="5365062"/>
                </a:lnTo>
                <a:lnTo>
                  <a:pt x="4609280" y="5493722"/>
                </a:lnTo>
                <a:lnTo>
                  <a:pt x="4732169" y="5360654"/>
                </a:lnTo>
                <a:lnTo>
                  <a:pt x="4954584" y="5122143"/>
                </a:lnTo>
                <a:lnTo>
                  <a:pt x="4953428" y="5121066"/>
                </a:lnTo>
                <a:lnTo>
                  <a:pt x="4954585" y="5119813"/>
                </a:lnTo>
                <a:lnTo>
                  <a:pt x="4954585" y="5119688"/>
                </a:lnTo>
                <a:lnTo>
                  <a:pt x="4954585" y="830266"/>
                </a:lnTo>
                <a:lnTo>
                  <a:pt x="3916359" y="830266"/>
                </a:lnTo>
                <a:lnTo>
                  <a:pt x="3916359" y="990601"/>
                </a:lnTo>
                <a:lnTo>
                  <a:pt x="1639884" y="990601"/>
                </a:lnTo>
                <a:lnTo>
                  <a:pt x="1639884" y="830266"/>
                </a:lnTo>
                <a:lnTo>
                  <a:pt x="550863" y="830266"/>
                </a:lnTo>
                <a:close/>
                <a:moveTo>
                  <a:pt x="3581397" y="465138"/>
                </a:moveTo>
                <a:lnTo>
                  <a:pt x="3575396" y="465456"/>
                </a:lnTo>
                <a:lnTo>
                  <a:pt x="3569396" y="465775"/>
                </a:lnTo>
                <a:lnTo>
                  <a:pt x="3563079" y="466730"/>
                </a:lnTo>
                <a:lnTo>
                  <a:pt x="3557395" y="467685"/>
                </a:lnTo>
                <a:lnTo>
                  <a:pt x="3551394" y="468958"/>
                </a:lnTo>
                <a:lnTo>
                  <a:pt x="3546025" y="470550"/>
                </a:lnTo>
                <a:lnTo>
                  <a:pt x="3540656" y="472460"/>
                </a:lnTo>
                <a:lnTo>
                  <a:pt x="3534972" y="474688"/>
                </a:lnTo>
                <a:lnTo>
                  <a:pt x="3529919" y="477235"/>
                </a:lnTo>
                <a:lnTo>
                  <a:pt x="3524550" y="479782"/>
                </a:lnTo>
                <a:lnTo>
                  <a:pt x="3519813" y="482329"/>
                </a:lnTo>
                <a:lnTo>
                  <a:pt x="3514760" y="485831"/>
                </a:lnTo>
                <a:lnTo>
                  <a:pt x="3510338" y="489014"/>
                </a:lnTo>
                <a:lnTo>
                  <a:pt x="3505917" y="492516"/>
                </a:lnTo>
                <a:lnTo>
                  <a:pt x="3501495" y="496654"/>
                </a:lnTo>
                <a:lnTo>
                  <a:pt x="3497390" y="500474"/>
                </a:lnTo>
                <a:lnTo>
                  <a:pt x="3493284" y="504294"/>
                </a:lnTo>
                <a:lnTo>
                  <a:pt x="3489494" y="509070"/>
                </a:lnTo>
                <a:lnTo>
                  <a:pt x="3486020" y="513526"/>
                </a:lnTo>
                <a:lnTo>
                  <a:pt x="3482862" y="517983"/>
                </a:lnTo>
                <a:lnTo>
                  <a:pt x="3479388" y="523077"/>
                </a:lnTo>
                <a:lnTo>
                  <a:pt x="3476862" y="527852"/>
                </a:lnTo>
                <a:lnTo>
                  <a:pt x="3474335" y="533264"/>
                </a:lnTo>
                <a:lnTo>
                  <a:pt x="3471809" y="538357"/>
                </a:lnTo>
                <a:lnTo>
                  <a:pt x="3469598" y="544087"/>
                </a:lnTo>
                <a:lnTo>
                  <a:pt x="3467703" y="549499"/>
                </a:lnTo>
                <a:lnTo>
                  <a:pt x="3466124" y="555229"/>
                </a:lnTo>
                <a:lnTo>
                  <a:pt x="3464861" y="560960"/>
                </a:lnTo>
                <a:lnTo>
                  <a:pt x="3463913" y="567008"/>
                </a:lnTo>
                <a:lnTo>
                  <a:pt x="3462966" y="572738"/>
                </a:lnTo>
                <a:lnTo>
                  <a:pt x="3462650" y="579105"/>
                </a:lnTo>
                <a:lnTo>
                  <a:pt x="3462334" y="585154"/>
                </a:lnTo>
                <a:lnTo>
                  <a:pt x="3462650" y="591521"/>
                </a:lnTo>
                <a:lnTo>
                  <a:pt x="3462966" y="597251"/>
                </a:lnTo>
                <a:lnTo>
                  <a:pt x="3463913" y="603618"/>
                </a:lnTo>
                <a:lnTo>
                  <a:pt x="3464861" y="609348"/>
                </a:lnTo>
                <a:lnTo>
                  <a:pt x="3466124" y="615397"/>
                </a:lnTo>
                <a:lnTo>
                  <a:pt x="3467703" y="620808"/>
                </a:lnTo>
                <a:lnTo>
                  <a:pt x="3469598" y="626539"/>
                </a:lnTo>
                <a:lnTo>
                  <a:pt x="3471809" y="631950"/>
                </a:lnTo>
                <a:lnTo>
                  <a:pt x="3474335" y="637362"/>
                </a:lnTo>
                <a:lnTo>
                  <a:pt x="3476862" y="642456"/>
                </a:lnTo>
                <a:lnTo>
                  <a:pt x="3479388" y="647231"/>
                </a:lnTo>
                <a:lnTo>
                  <a:pt x="3482862" y="652324"/>
                </a:lnTo>
                <a:lnTo>
                  <a:pt x="3486020" y="656781"/>
                </a:lnTo>
                <a:lnTo>
                  <a:pt x="3489494" y="661556"/>
                </a:lnTo>
                <a:lnTo>
                  <a:pt x="3493284" y="665695"/>
                </a:lnTo>
                <a:lnTo>
                  <a:pt x="3497390" y="669833"/>
                </a:lnTo>
                <a:lnTo>
                  <a:pt x="3501495" y="673972"/>
                </a:lnTo>
                <a:lnTo>
                  <a:pt x="3505917" y="677792"/>
                </a:lnTo>
                <a:lnTo>
                  <a:pt x="3510338" y="681294"/>
                </a:lnTo>
                <a:lnTo>
                  <a:pt x="3514760" y="684795"/>
                </a:lnTo>
                <a:lnTo>
                  <a:pt x="3519813" y="687661"/>
                </a:lnTo>
                <a:lnTo>
                  <a:pt x="3524550" y="690526"/>
                </a:lnTo>
                <a:lnTo>
                  <a:pt x="3529919" y="693072"/>
                </a:lnTo>
                <a:lnTo>
                  <a:pt x="3534972" y="695938"/>
                </a:lnTo>
                <a:lnTo>
                  <a:pt x="3540656" y="697848"/>
                </a:lnTo>
                <a:lnTo>
                  <a:pt x="3546025" y="699758"/>
                </a:lnTo>
                <a:lnTo>
                  <a:pt x="3551394" y="701349"/>
                </a:lnTo>
                <a:lnTo>
                  <a:pt x="3557395" y="702623"/>
                </a:lnTo>
                <a:lnTo>
                  <a:pt x="3563079" y="703578"/>
                </a:lnTo>
                <a:lnTo>
                  <a:pt x="3569396" y="704533"/>
                </a:lnTo>
                <a:lnTo>
                  <a:pt x="3575396" y="704851"/>
                </a:lnTo>
                <a:lnTo>
                  <a:pt x="3581397" y="704851"/>
                </a:lnTo>
                <a:lnTo>
                  <a:pt x="3587713" y="704851"/>
                </a:lnTo>
                <a:lnTo>
                  <a:pt x="3593713" y="704533"/>
                </a:lnTo>
                <a:lnTo>
                  <a:pt x="3599714" y="703578"/>
                </a:lnTo>
                <a:lnTo>
                  <a:pt x="3605399" y="702623"/>
                </a:lnTo>
                <a:lnTo>
                  <a:pt x="3611399" y="701349"/>
                </a:lnTo>
                <a:lnTo>
                  <a:pt x="3616768" y="699758"/>
                </a:lnTo>
                <a:lnTo>
                  <a:pt x="3622453" y="697848"/>
                </a:lnTo>
                <a:lnTo>
                  <a:pt x="3627822" y="695938"/>
                </a:lnTo>
                <a:lnTo>
                  <a:pt x="3632875" y="693072"/>
                </a:lnTo>
                <a:lnTo>
                  <a:pt x="3638243" y="690526"/>
                </a:lnTo>
                <a:lnTo>
                  <a:pt x="3642981" y="687661"/>
                </a:lnTo>
                <a:lnTo>
                  <a:pt x="3648034" y="684795"/>
                </a:lnTo>
                <a:lnTo>
                  <a:pt x="3652455" y="681294"/>
                </a:lnTo>
                <a:lnTo>
                  <a:pt x="3657192" y="677792"/>
                </a:lnTo>
                <a:lnTo>
                  <a:pt x="3661614" y="673972"/>
                </a:lnTo>
                <a:lnTo>
                  <a:pt x="3665404" y="669833"/>
                </a:lnTo>
                <a:lnTo>
                  <a:pt x="3669509" y="665695"/>
                </a:lnTo>
                <a:lnTo>
                  <a:pt x="3673299" y="661556"/>
                </a:lnTo>
                <a:lnTo>
                  <a:pt x="3676773" y="656781"/>
                </a:lnTo>
                <a:lnTo>
                  <a:pt x="3680247" y="652324"/>
                </a:lnTo>
                <a:lnTo>
                  <a:pt x="3683405" y="647231"/>
                </a:lnTo>
                <a:lnTo>
                  <a:pt x="3685932" y="642456"/>
                </a:lnTo>
                <a:lnTo>
                  <a:pt x="3688458" y="637362"/>
                </a:lnTo>
                <a:lnTo>
                  <a:pt x="3691300" y="631950"/>
                </a:lnTo>
                <a:lnTo>
                  <a:pt x="3693195" y="626539"/>
                </a:lnTo>
                <a:lnTo>
                  <a:pt x="3695090" y="620808"/>
                </a:lnTo>
                <a:lnTo>
                  <a:pt x="3696669" y="615397"/>
                </a:lnTo>
                <a:lnTo>
                  <a:pt x="3697933" y="609348"/>
                </a:lnTo>
                <a:lnTo>
                  <a:pt x="3698880" y="603618"/>
                </a:lnTo>
                <a:lnTo>
                  <a:pt x="3699828" y="597251"/>
                </a:lnTo>
                <a:lnTo>
                  <a:pt x="3700143" y="591521"/>
                </a:lnTo>
                <a:lnTo>
                  <a:pt x="3700459" y="585154"/>
                </a:lnTo>
                <a:lnTo>
                  <a:pt x="3700143" y="579105"/>
                </a:lnTo>
                <a:lnTo>
                  <a:pt x="3699828" y="572738"/>
                </a:lnTo>
                <a:lnTo>
                  <a:pt x="3698880" y="567008"/>
                </a:lnTo>
                <a:lnTo>
                  <a:pt x="3697933" y="560960"/>
                </a:lnTo>
                <a:lnTo>
                  <a:pt x="3696669" y="555229"/>
                </a:lnTo>
                <a:lnTo>
                  <a:pt x="3695090" y="549499"/>
                </a:lnTo>
                <a:lnTo>
                  <a:pt x="3693195" y="544087"/>
                </a:lnTo>
                <a:lnTo>
                  <a:pt x="3691300" y="538357"/>
                </a:lnTo>
                <a:lnTo>
                  <a:pt x="3688458" y="533264"/>
                </a:lnTo>
                <a:lnTo>
                  <a:pt x="3685932" y="527852"/>
                </a:lnTo>
                <a:lnTo>
                  <a:pt x="3683405" y="523077"/>
                </a:lnTo>
                <a:lnTo>
                  <a:pt x="3680247" y="517983"/>
                </a:lnTo>
                <a:lnTo>
                  <a:pt x="3676773" y="513526"/>
                </a:lnTo>
                <a:lnTo>
                  <a:pt x="3673299" y="509070"/>
                </a:lnTo>
                <a:lnTo>
                  <a:pt x="3669509" y="504294"/>
                </a:lnTo>
                <a:lnTo>
                  <a:pt x="3665404" y="500474"/>
                </a:lnTo>
                <a:lnTo>
                  <a:pt x="3661614" y="496654"/>
                </a:lnTo>
                <a:lnTo>
                  <a:pt x="3657192" y="492516"/>
                </a:lnTo>
                <a:lnTo>
                  <a:pt x="3652455" y="489014"/>
                </a:lnTo>
                <a:lnTo>
                  <a:pt x="3648034" y="485831"/>
                </a:lnTo>
                <a:lnTo>
                  <a:pt x="3642981" y="482329"/>
                </a:lnTo>
                <a:lnTo>
                  <a:pt x="3638243" y="479782"/>
                </a:lnTo>
                <a:lnTo>
                  <a:pt x="3632875" y="477235"/>
                </a:lnTo>
                <a:lnTo>
                  <a:pt x="3627822" y="474688"/>
                </a:lnTo>
                <a:lnTo>
                  <a:pt x="3622453" y="472460"/>
                </a:lnTo>
                <a:lnTo>
                  <a:pt x="3616768" y="470550"/>
                </a:lnTo>
                <a:lnTo>
                  <a:pt x="3611399" y="468958"/>
                </a:lnTo>
                <a:lnTo>
                  <a:pt x="3605399" y="467685"/>
                </a:lnTo>
                <a:lnTo>
                  <a:pt x="3599714" y="466730"/>
                </a:lnTo>
                <a:lnTo>
                  <a:pt x="3593713" y="465775"/>
                </a:lnTo>
                <a:lnTo>
                  <a:pt x="3587713" y="465456"/>
                </a:lnTo>
                <a:lnTo>
                  <a:pt x="3581397" y="465138"/>
                </a:lnTo>
                <a:close/>
                <a:moveTo>
                  <a:pt x="1975323" y="465138"/>
                </a:moveTo>
                <a:lnTo>
                  <a:pt x="1969282" y="465457"/>
                </a:lnTo>
                <a:lnTo>
                  <a:pt x="1963242" y="465775"/>
                </a:lnTo>
                <a:lnTo>
                  <a:pt x="1957201" y="466730"/>
                </a:lnTo>
                <a:lnTo>
                  <a:pt x="1951161" y="467685"/>
                </a:lnTo>
                <a:lnTo>
                  <a:pt x="1945756" y="468958"/>
                </a:lnTo>
                <a:lnTo>
                  <a:pt x="1939716" y="470550"/>
                </a:lnTo>
                <a:lnTo>
                  <a:pt x="1934311" y="472460"/>
                </a:lnTo>
                <a:lnTo>
                  <a:pt x="1928588" y="474689"/>
                </a:lnTo>
                <a:lnTo>
                  <a:pt x="1923502" y="477235"/>
                </a:lnTo>
                <a:lnTo>
                  <a:pt x="1918415" y="479782"/>
                </a:lnTo>
                <a:lnTo>
                  <a:pt x="1913328" y="482329"/>
                </a:lnTo>
                <a:lnTo>
                  <a:pt x="1908559" y="485831"/>
                </a:lnTo>
                <a:lnTo>
                  <a:pt x="1903790" y="489014"/>
                </a:lnTo>
                <a:lnTo>
                  <a:pt x="1899340" y="492516"/>
                </a:lnTo>
                <a:lnTo>
                  <a:pt x="1895206" y="496654"/>
                </a:lnTo>
                <a:lnTo>
                  <a:pt x="1890756" y="500474"/>
                </a:lnTo>
                <a:lnTo>
                  <a:pt x="1886941" y="504294"/>
                </a:lnTo>
                <a:lnTo>
                  <a:pt x="1882808" y="509070"/>
                </a:lnTo>
                <a:lnTo>
                  <a:pt x="1879310" y="513527"/>
                </a:lnTo>
                <a:lnTo>
                  <a:pt x="1876131" y="517983"/>
                </a:lnTo>
                <a:lnTo>
                  <a:pt x="1873270" y="523077"/>
                </a:lnTo>
                <a:lnTo>
                  <a:pt x="1870091" y="527852"/>
                </a:lnTo>
                <a:lnTo>
                  <a:pt x="1867547" y="533264"/>
                </a:lnTo>
                <a:lnTo>
                  <a:pt x="1865004" y="538357"/>
                </a:lnTo>
                <a:lnTo>
                  <a:pt x="1863097" y="544088"/>
                </a:lnTo>
                <a:lnTo>
                  <a:pt x="1861189" y="549499"/>
                </a:lnTo>
                <a:lnTo>
                  <a:pt x="1859281" y="555230"/>
                </a:lnTo>
                <a:lnTo>
                  <a:pt x="1858010" y="560960"/>
                </a:lnTo>
                <a:lnTo>
                  <a:pt x="1857056" y="567008"/>
                </a:lnTo>
                <a:lnTo>
                  <a:pt x="1856102" y="572739"/>
                </a:lnTo>
                <a:lnTo>
                  <a:pt x="1855784" y="579105"/>
                </a:lnTo>
                <a:lnTo>
                  <a:pt x="1855784" y="585154"/>
                </a:lnTo>
                <a:lnTo>
                  <a:pt x="1855784" y="591521"/>
                </a:lnTo>
                <a:lnTo>
                  <a:pt x="1856102" y="597251"/>
                </a:lnTo>
                <a:lnTo>
                  <a:pt x="1857056" y="603618"/>
                </a:lnTo>
                <a:lnTo>
                  <a:pt x="1858010" y="609348"/>
                </a:lnTo>
                <a:lnTo>
                  <a:pt x="1859281" y="615397"/>
                </a:lnTo>
                <a:lnTo>
                  <a:pt x="1861189" y="620808"/>
                </a:lnTo>
                <a:lnTo>
                  <a:pt x="1863097" y="626539"/>
                </a:lnTo>
                <a:lnTo>
                  <a:pt x="1865004" y="631951"/>
                </a:lnTo>
                <a:lnTo>
                  <a:pt x="1867547" y="637362"/>
                </a:lnTo>
                <a:lnTo>
                  <a:pt x="1870091" y="642456"/>
                </a:lnTo>
                <a:lnTo>
                  <a:pt x="1873270" y="647231"/>
                </a:lnTo>
                <a:lnTo>
                  <a:pt x="1876131" y="652324"/>
                </a:lnTo>
                <a:lnTo>
                  <a:pt x="1879310" y="656781"/>
                </a:lnTo>
                <a:lnTo>
                  <a:pt x="1882808" y="661556"/>
                </a:lnTo>
                <a:lnTo>
                  <a:pt x="1886941" y="665695"/>
                </a:lnTo>
                <a:lnTo>
                  <a:pt x="1890756" y="669833"/>
                </a:lnTo>
                <a:lnTo>
                  <a:pt x="1895206" y="673972"/>
                </a:lnTo>
                <a:lnTo>
                  <a:pt x="1899340" y="677792"/>
                </a:lnTo>
                <a:lnTo>
                  <a:pt x="1903790" y="681294"/>
                </a:lnTo>
                <a:lnTo>
                  <a:pt x="1908559" y="684796"/>
                </a:lnTo>
                <a:lnTo>
                  <a:pt x="1913328" y="687661"/>
                </a:lnTo>
                <a:lnTo>
                  <a:pt x="1918415" y="690526"/>
                </a:lnTo>
                <a:lnTo>
                  <a:pt x="1923502" y="693073"/>
                </a:lnTo>
                <a:lnTo>
                  <a:pt x="1928588" y="695938"/>
                </a:lnTo>
                <a:lnTo>
                  <a:pt x="1934311" y="697848"/>
                </a:lnTo>
                <a:lnTo>
                  <a:pt x="1939716" y="699758"/>
                </a:lnTo>
                <a:lnTo>
                  <a:pt x="1945756" y="701349"/>
                </a:lnTo>
                <a:lnTo>
                  <a:pt x="1951161" y="702623"/>
                </a:lnTo>
                <a:lnTo>
                  <a:pt x="1957201" y="703578"/>
                </a:lnTo>
                <a:lnTo>
                  <a:pt x="1963242" y="704533"/>
                </a:lnTo>
                <a:lnTo>
                  <a:pt x="1969282" y="704851"/>
                </a:lnTo>
                <a:lnTo>
                  <a:pt x="1975323" y="704851"/>
                </a:lnTo>
                <a:lnTo>
                  <a:pt x="1981681" y="704851"/>
                </a:lnTo>
                <a:lnTo>
                  <a:pt x="1987722" y="704533"/>
                </a:lnTo>
                <a:lnTo>
                  <a:pt x="1993762" y="703578"/>
                </a:lnTo>
                <a:lnTo>
                  <a:pt x="1999485" y="702623"/>
                </a:lnTo>
                <a:lnTo>
                  <a:pt x="2005525" y="701349"/>
                </a:lnTo>
                <a:lnTo>
                  <a:pt x="2010930" y="699758"/>
                </a:lnTo>
                <a:lnTo>
                  <a:pt x="2016653" y="697848"/>
                </a:lnTo>
                <a:lnTo>
                  <a:pt x="2022057" y="695938"/>
                </a:lnTo>
                <a:lnTo>
                  <a:pt x="2027462" y="693073"/>
                </a:lnTo>
                <a:lnTo>
                  <a:pt x="2032549" y="690526"/>
                </a:lnTo>
                <a:lnTo>
                  <a:pt x="2037635" y="687661"/>
                </a:lnTo>
                <a:lnTo>
                  <a:pt x="2042404" y="684796"/>
                </a:lnTo>
                <a:lnTo>
                  <a:pt x="2047491" y="681294"/>
                </a:lnTo>
                <a:lnTo>
                  <a:pt x="2051624" y="677792"/>
                </a:lnTo>
                <a:lnTo>
                  <a:pt x="2056075" y="673972"/>
                </a:lnTo>
                <a:lnTo>
                  <a:pt x="2060208" y="669833"/>
                </a:lnTo>
                <a:lnTo>
                  <a:pt x="2064341" y="665695"/>
                </a:lnTo>
                <a:lnTo>
                  <a:pt x="2067838" y="661556"/>
                </a:lnTo>
                <a:lnTo>
                  <a:pt x="2071653" y="656781"/>
                </a:lnTo>
                <a:lnTo>
                  <a:pt x="2074832" y="652324"/>
                </a:lnTo>
                <a:lnTo>
                  <a:pt x="2078012" y="647231"/>
                </a:lnTo>
                <a:lnTo>
                  <a:pt x="2080873" y="642456"/>
                </a:lnTo>
                <a:lnTo>
                  <a:pt x="2083734" y="637362"/>
                </a:lnTo>
                <a:lnTo>
                  <a:pt x="2085960" y="631951"/>
                </a:lnTo>
                <a:lnTo>
                  <a:pt x="2088185" y="626539"/>
                </a:lnTo>
                <a:lnTo>
                  <a:pt x="2089775" y="620808"/>
                </a:lnTo>
                <a:lnTo>
                  <a:pt x="2091364" y="615397"/>
                </a:lnTo>
                <a:lnTo>
                  <a:pt x="2092636" y="609348"/>
                </a:lnTo>
                <a:lnTo>
                  <a:pt x="2094225" y="603618"/>
                </a:lnTo>
                <a:lnTo>
                  <a:pt x="2094861" y="597251"/>
                </a:lnTo>
                <a:lnTo>
                  <a:pt x="2095179" y="591521"/>
                </a:lnTo>
                <a:lnTo>
                  <a:pt x="2095497" y="585154"/>
                </a:lnTo>
                <a:lnTo>
                  <a:pt x="2095179" y="579105"/>
                </a:lnTo>
                <a:lnTo>
                  <a:pt x="2094861" y="572739"/>
                </a:lnTo>
                <a:lnTo>
                  <a:pt x="2094225" y="567008"/>
                </a:lnTo>
                <a:lnTo>
                  <a:pt x="2092636" y="560960"/>
                </a:lnTo>
                <a:lnTo>
                  <a:pt x="2091364" y="555230"/>
                </a:lnTo>
                <a:lnTo>
                  <a:pt x="2089775" y="549499"/>
                </a:lnTo>
                <a:lnTo>
                  <a:pt x="2088185" y="544088"/>
                </a:lnTo>
                <a:lnTo>
                  <a:pt x="2085960" y="538357"/>
                </a:lnTo>
                <a:lnTo>
                  <a:pt x="2083734" y="533264"/>
                </a:lnTo>
                <a:lnTo>
                  <a:pt x="2080873" y="527852"/>
                </a:lnTo>
                <a:lnTo>
                  <a:pt x="2078012" y="523077"/>
                </a:lnTo>
                <a:lnTo>
                  <a:pt x="2074832" y="517983"/>
                </a:lnTo>
                <a:lnTo>
                  <a:pt x="2071653" y="513527"/>
                </a:lnTo>
                <a:lnTo>
                  <a:pt x="2067838" y="509070"/>
                </a:lnTo>
                <a:lnTo>
                  <a:pt x="2064341" y="504294"/>
                </a:lnTo>
                <a:lnTo>
                  <a:pt x="2060208" y="500474"/>
                </a:lnTo>
                <a:lnTo>
                  <a:pt x="2056075" y="496654"/>
                </a:lnTo>
                <a:lnTo>
                  <a:pt x="2051624" y="492516"/>
                </a:lnTo>
                <a:lnTo>
                  <a:pt x="2047491" y="489014"/>
                </a:lnTo>
                <a:lnTo>
                  <a:pt x="2042404" y="485831"/>
                </a:lnTo>
                <a:lnTo>
                  <a:pt x="2037635" y="482329"/>
                </a:lnTo>
                <a:lnTo>
                  <a:pt x="2032549" y="479782"/>
                </a:lnTo>
                <a:lnTo>
                  <a:pt x="2027462" y="477235"/>
                </a:lnTo>
                <a:lnTo>
                  <a:pt x="2022057" y="474689"/>
                </a:lnTo>
                <a:lnTo>
                  <a:pt x="2016653" y="472460"/>
                </a:lnTo>
                <a:lnTo>
                  <a:pt x="2010930" y="470550"/>
                </a:lnTo>
                <a:lnTo>
                  <a:pt x="2005525" y="468958"/>
                </a:lnTo>
                <a:lnTo>
                  <a:pt x="1999485" y="467685"/>
                </a:lnTo>
                <a:lnTo>
                  <a:pt x="1993762" y="466730"/>
                </a:lnTo>
                <a:lnTo>
                  <a:pt x="1987722" y="465775"/>
                </a:lnTo>
                <a:lnTo>
                  <a:pt x="1981681" y="465457"/>
                </a:lnTo>
                <a:lnTo>
                  <a:pt x="1975323" y="465138"/>
                </a:lnTo>
                <a:close/>
                <a:moveTo>
                  <a:pt x="2038346" y="0"/>
                </a:moveTo>
                <a:lnTo>
                  <a:pt x="3519484" y="0"/>
                </a:lnTo>
                <a:lnTo>
                  <a:pt x="3431641" y="179388"/>
                </a:lnTo>
                <a:lnTo>
                  <a:pt x="3916359" y="179388"/>
                </a:lnTo>
                <a:lnTo>
                  <a:pt x="3916359" y="295278"/>
                </a:lnTo>
                <a:lnTo>
                  <a:pt x="4885370" y="295278"/>
                </a:lnTo>
                <a:lnTo>
                  <a:pt x="4901245" y="295596"/>
                </a:lnTo>
                <a:lnTo>
                  <a:pt x="4917437" y="296231"/>
                </a:lnTo>
                <a:lnTo>
                  <a:pt x="4932995" y="297183"/>
                </a:lnTo>
                <a:lnTo>
                  <a:pt x="4948552" y="298771"/>
                </a:lnTo>
                <a:lnTo>
                  <a:pt x="4964427" y="300676"/>
                </a:lnTo>
                <a:lnTo>
                  <a:pt x="4979667" y="302581"/>
                </a:lnTo>
                <a:lnTo>
                  <a:pt x="4994907" y="305120"/>
                </a:lnTo>
                <a:lnTo>
                  <a:pt x="5010465" y="307977"/>
                </a:lnTo>
                <a:lnTo>
                  <a:pt x="5025387" y="311471"/>
                </a:lnTo>
                <a:lnTo>
                  <a:pt x="5040310" y="314962"/>
                </a:lnTo>
                <a:lnTo>
                  <a:pt x="5054915" y="318772"/>
                </a:lnTo>
                <a:lnTo>
                  <a:pt x="5069837" y="323534"/>
                </a:lnTo>
                <a:lnTo>
                  <a:pt x="5084125" y="327979"/>
                </a:lnTo>
                <a:lnTo>
                  <a:pt x="5098412" y="333059"/>
                </a:lnTo>
                <a:lnTo>
                  <a:pt x="5112700" y="338456"/>
                </a:lnTo>
                <a:lnTo>
                  <a:pt x="5126987" y="344171"/>
                </a:lnTo>
                <a:lnTo>
                  <a:pt x="5140640" y="350203"/>
                </a:lnTo>
                <a:lnTo>
                  <a:pt x="5154292" y="356870"/>
                </a:lnTo>
                <a:lnTo>
                  <a:pt x="5167627" y="363220"/>
                </a:lnTo>
                <a:lnTo>
                  <a:pt x="5180962" y="370522"/>
                </a:lnTo>
                <a:lnTo>
                  <a:pt x="5193980" y="377507"/>
                </a:lnTo>
                <a:lnTo>
                  <a:pt x="5206680" y="385126"/>
                </a:lnTo>
                <a:lnTo>
                  <a:pt x="5219380" y="393381"/>
                </a:lnTo>
                <a:lnTo>
                  <a:pt x="5232080" y="401318"/>
                </a:lnTo>
                <a:lnTo>
                  <a:pt x="5244462" y="409890"/>
                </a:lnTo>
                <a:lnTo>
                  <a:pt x="5256527" y="418780"/>
                </a:lnTo>
                <a:lnTo>
                  <a:pt x="5268275" y="427669"/>
                </a:lnTo>
                <a:lnTo>
                  <a:pt x="5279705" y="436876"/>
                </a:lnTo>
                <a:lnTo>
                  <a:pt x="5291135" y="446718"/>
                </a:lnTo>
                <a:lnTo>
                  <a:pt x="5302247" y="456560"/>
                </a:lnTo>
                <a:lnTo>
                  <a:pt x="5313360" y="466720"/>
                </a:lnTo>
                <a:lnTo>
                  <a:pt x="5323520" y="477197"/>
                </a:lnTo>
                <a:lnTo>
                  <a:pt x="5333997" y="487674"/>
                </a:lnTo>
                <a:lnTo>
                  <a:pt x="5344157" y="498786"/>
                </a:lnTo>
                <a:lnTo>
                  <a:pt x="5354000" y="509898"/>
                </a:lnTo>
                <a:lnTo>
                  <a:pt x="5363842" y="521327"/>
                </a:lnTo>
                <a:lnTo>
                  <a:pt x="5373367" y="532757"/>
                </a:lnTo>
                <a:lnTo>
                  <a:pt x="5381940" y="544504"/>
                </a:lnTo>
                <a:lnTo>
                  <a:pt x="5390830" y="556568"/>
                </a:lnTo>
                <a:lnTo>
                  <a:pt x="5399402" y="568950"/>
                </a:lnTo>
                <a:lnTo>
                  <a:pt x="5407657" y="581332"/>
                </a:lnTo>
                <a:lnTo>
                  <a:pt x="5415595" y="594031"/>
                </a:lnTo>
                <a:lnTo>
                  <a:pt x="5423215" y="606731"/>
                </a:lnTo>
                <a:lnTo>
                  <a:pt x="5430517" y="619747"/>
                </a:lnTo>
                <a:lnTo>
                  <a:pt x="5437502" y="633082"/>
                </a:lnTo>
                <a:lnTo>
                  <a:pt x="5444170" y="646416"/>
                </a:lnTo>
                <a:lnTo>
                  <a:pt x="5450520" y="660068"/>
                </a:lnTo>
                <a:lnTo>
                  <a:pt x="5456552" y="674037"/>
                </a:lnTo>
                <a:lnTo>
                  <a:pt x="5462267" y="688007"/>
                </a:lnTo>
                <a:lnTo>
                  <a:pt x="5467665" y="702293"/>
                </a:lnTo>
                <a:lnTo>
                  <a:pt x="5472745" y="716580"/>
                </a:lnTo>
                <a:lnTo>
                  <a:pt x="5477507" y="731184"/>
                </a:lnTo>
                <a:lnTo>
                  <a:pt x="5481952" y="745789"/>
                </a:lnTo>
                <a:lnTo>
                  <a:pt x="5485762" y="760393"/>
                </a:lnTo>
                <a:lnTo>
                  <a:pt x="5489572" y="775315"/>
                </a:lnTo>
                <a:lnTo>
                  <a:pt x="5492747" y="790554"/>
                </a:lnTo>
                <a:lnTo>
                  <a:pt x="5495605" y="805793"/>
                </a:lnTo>
                <a:lnTo>
                  <a:pt x="5498145" y="821033"/>
                </a:lnTo>
                <a:lnTo>
                  <a:pt x="5500367" y="836589"/>
                </a:lnTo>
                <a:lnTo>
                  <a:pt x="5502272" y="852146"/>
                </a:lnTo>
                <a:lnTo>
                  <a:pt x="5503542" y="867703"/>
                </a:lnTo>
                <a:lnTo>
                  <a:pt x="5504495" y="883577"/>
                </a:lnTo>
                <a:lnTo>
                  <a:pt x="5505130" y="899451"/>
                </a:lnTo>
                <a:lnTo>
                  <a:pt x="5505447" y="915326"/>
                </a:lnTo>
                <a:lnTo>
                  <a:pt x="5505447" y="6237953"/>
                </a:lnTo>
                <a:lnTo>
                  <a:pt x="5505130" y="6253827"/>
                </a:lnTo>
                <a:lnTo>
                  <a:pt x="5504495" y="6270019"/>
                </a:lnTo>
                <a:lnTo>
                  <a:pt x="5503542" y="6285575"/>
                </a:lnTo>
                <a:lnTo>
                  <a:pt x="5502272" y="6301132"/>
                </a:lnTo>
                <a:lnTo>
                  <a:pt x="5500367" y="6317006"/>
                </a:lnTo>
                <a:lnTo>
                  <a:pt x="5498145" y="6332246"/>
                </a:lnTo>
                <a:lnTo>
                  <a:pt x="5495605" y="6347485"/>
                </a:lnTo>
                <a:lnTo>
                  <a:pt x="5492747" y="6363042"/>
                </a:lnTo>
                <a:lnTo>
                  <a:pt x="5489572" y="6377963"/>
                </a:lnTo>
                <a:lnTo>
                  <a:pt x="5485762" y="6392885"/>
                </a:lnTo>
                <a:lnTo>
                  <a:pt x="5481952" y="6407490"/>
                </a:lnTo>
                <a:lnTo>
                  <a:pt x="5477507" y="6422411"/>
                </a:lnTo>
                <a:lnTo>
                  <a:pt x="5472745" y="6436698"/>
                </a:lnTo>
                <a:lnTo>
                  <a:pt x="5467665" y="6450985"/>
                </a:lnTo>
                <a:lnTo>
                  <a:pt x="5462267" y="6465272"/>
                </a:lnTo>
                <a:lnTo>
                  <a:pt x="5456552" y="6479241"/>
                </a:lnTo>
                <a:lnTo>
                  <a:pt x="5450520" y="6493210"/>
                </a:lnTo>
                <a:lnTo>
                  <a:pt x="5444170" y="6506862"/>
                </a:lnTo>
                <a:lnTo>
                  <a:pt x="5437502" y="6520197"/>
                </a:lnTo>
                <a:lnTo>
                  <a:pt x="5430517" y="6533531"/>
                </a:lnTo>
                <a:lnTo>
                  <a:pt x="5423215" y="6546548"/>
                </a:lnTo>
                <a:lnTo>
                  <a:pt x="5415595" y="6559247"/>
                </a:lnTo>
                <a:lnTo>
                  <a:pt x="5407657" y="6572264"/>
                </a:lnTo>
                <a:lnTo>
                  <a:pt x="5399402" y="6584646"/>
                </a:lnTo>
                <a:lnTo>
                  <a:pt x="5390830" y="6597028"/>
                </a:lnTo>
                <a:lnTo>
                  <a:pt x="5381940" y="6609092"/>
                </a:lnTo>
                <a:lnTo>
                  <a:pt x="5373367" y="6620839"/>
                </a:lnTo>
                <a:lnTo>
                  <a:pt x="5363842" y="6632269"/>
                </a:lnTo>
                <a:lnTo>
                  <a:pt x="5354000" y="6643698"/>
                </a:lnTo>
                <a:lnTo>
                  <a:pt x="5344157" y="6654810"/>
                </a:lnTo>
                <a:lnTo>
                  <a:pt x="5333997" y="6665922"/>
                </a:lnTo>
                <a:lnTo>
                  <a:pt x="5323520" y="6676082"/>
                </a:lnTo>
                <a:lnTo>
                  <a:pt x="5313360" y="6686559"/>
                </a:lnTo>
                <a:lnTo>
                  <a:pt x="5302247" y="6696718"/>
                </a:lnTo>
                <a:lnTo>
                  <a:pt x="5291135" y="6706560"/>
                </a:lnTo>
                <a:lnTo>
                  <a:pt x="5279705" y="6716402"/>
                </a:lnTo>
                <a:lnTo>
                  <a:pt x="5268275" y="6725609"/>
                </a:lnTo>
                <a:lnTo>
                  <a:pt x="5256527" y="6734499"/>
                </a:lnTo>
                <a:lnTo>
                  <a:pt x="5244462" y="6743388"/>
                </a:lnTo>
                <a:lnTo>
                  <a:pt x="5232080" y="6751960"/>
                </a:lnTo>
                <a:lnTo>
                  <a:pt x="5219380" y="6760215"/>
                </a:lnTo>
                <a:lnTo>
                  <a:pt x="5206680" y="6768152"/>
                </a:lnTo>
                <a:lnTo>
                  <a:pt x="5193980" y="6775772"/>
                </a:lnTo>
                <a:lnTo>
                  <a:pt x="5180962" y="6783074"/>
                </a:lnTo>
                <a:lnTo>
                  <a:pt x="5167627" y="6790059"/>
                </a:lnTo>
                <a:lnTo>
                  <a:pt x="5154292" y="6796726"/>
                </a:lnTo>
                <a:lnTo>
                  <a:pt x="5140640" y="6803075"/>
                </a:lnTo>
                <a:lnTo>
                  <a:pt x="5126987" y="6809108"/>
                </a:lnTo>
                <a:lnTo>
                  <a:pt x="5112700" y="6814822"/>
                </a:lnTo>
                <a:lnTo>
                  <a:pt x="5098412" y="6820220"/>
                </a:lnTo>
                <a:lnTo>
                  <a:pt x="5084125" y="6825299"/>
                </a:lnTo>
                <a:lnTo>
                  <a:pt x="5069837" y="6830062"/>
                </a:lnTo>
                <a:lnTo>
                  <a:pt x="5054915" y="6834506"/>
                </a:lnTo>
                <a:lnTo>
                  <a:pt x="5040310" y="6838316"/>
                </a:lnTo>
                <a:lnTo>
                  <a:pt x="5025387" y="6842126"/>
                </a:lnTo>
                <a:lnTo>
                  <a:pt x="5010465" y="6845301"/>
                </a:lnTo>
                <a:lnTo>
                  <a:pt x="4994907" y="6848158"/>
                </a:lnTo>
                <a:lnTo>
                  <a:pt x="4979667" y="6850698"/>
                </a:lnTo>
                <a:lnTo>
                  <a:pt x="4964427" y="6852920"/>
                </a:lnTo>
                <a:lnTo>
                  <a:pt x="4948552" y="6854825"/>
                </a:lnTo>
                <a:lnTo>
                  <a:pt x="4932995" y="6856095"/>
                </a:lnTo>
                <a:lnTo>
                  <a:pt x="4917437" y="6857048"/>
                </a:lnTo>
                <a:lnTo>
                  <a:pt x="4901245" y="6857683"/>
                </a:lnTo>
                <a:lnTo>
                  <a:pt x="4885370" y="6858000"/>
                </a:lnTo>
                <a:lnTo>
                  <a:pt x="619760" y="6858000"/>
                </a:lnTo>
                <a:lnTo>
                  <a:pt x="603885" y="6857683"/>
                </a:lnTo>
                <a:lnTo>
                  <a:pt x="588010" y="6857048"/>
                </a:lnTo>
                <a:lnTo>
                  <a:pt x="572135" y="6856095"/>
                </a:lnTo>
                <a:lnTo>
                  <a:pt x="556578" y="6854825"/>
                </a:lnTo>
                <a:lnTo>
                  <a:pt x="541020" y="6852920"/>
                </a:lnTo>
                <a:lnTo>
                  <a:pt x="525463" y="6850698"/>
                </a:lnTo>
                <a:lnTo>
                  <a:pt x="510223" y="6848158"/>
                </a:lnTo>
                <a:lnTo>
                  <a:pt x="494983" y="6845301"/>
                </a:lnTo>
                <a:lnTo>
                  <a:pt x="479743" y="6842126"/>
                </a:lnTo>
                <a:lnTo>
                  <a:pt x="465138" y="6838316"/>
                </a:lnTo>
                <a:lnTo>
                  <a:pt x="450215" y="6834506"/>
                </a:lnTo>
                <a:lnTo>
                  <a:pt x="435610" y="6830062"/>
                </a:lnTo>
                <a:lnTo>
                  <a:pt x="421005" y="6825299"/>
                </a:lnTo>
                <a:lnTo>
                  <a:pt x="406718" y="6820220"/>
                </a:lnTo>
                <a:lnTo>
                  <a:pt x="392748" y="6814822"/>
                </a:lnTo>
                <a:lnTo>
                  <a:pt x="378460" y="6809108"/>
                </a:lnTo>
                <a:lnTo>
                  <a:pt x="364808" y="6803075"/>
                </a:lnTo>
                <a:lnTo>
                  <a:pt x="351155" y="6796726"/>
                </a:lnTo>
                <a:lnTo>
                  <a:pt x="337820" y="6790059"/>
                </a:lnTo>
                <a:lnTo>
                  <a:pt x="324485" y="6783074"/>
                </a:lnTo>
                <a:lnTo>
                  <a:pt x="311468" y="6775772"/>
                </a:lnTo>
                <a:lnTo>
                  <a:pt x="298768" y="6768152"/>
                </a:lnTo>
                <a:lnTo>
                  <a:pt x="286068" y="6760215"/>
                </a:lnTo>
                <a:lnTo>
                  <a:pt x="273050" y="6751960"/>
                </a:lnTo>
                <a:lnTo>
                  <a:pt x="260985" y="6743388"/>
                </a:lnTo>
                <a:lnTo>
                  <a:pt x="248920" y="6734499"/>
                </a:lnTo>
                <a:lnTo>
                  <a:pt x="237173" y="6725609"/>
                </a:lnTo>
                <a:lnTo>
                  <a:pt x="225425" y="6716402"/>
                </a:lnTo>
                <a:lnTo>
                  <a:pt x="213995" y="6706560"/>
                </a:lnTo>
                <a:lnTo>
                  <a:pt x="202883" y="6696718"/>
                </a:lnTo>
                <a:lnTo>
                  <a:pt x="192088" y="6686559"/>
                </a:lnTo>
                <a:lnTo>
                  <a:pt x="181610" y="6676082"/>
                </a:lnTo>
                <a:lnTo>
                  <a:pt x="171450" y="6665922"/>
                </a:lnTo>
                <a:lnTo>
                  <a:pt x="160973" y="6654810"/>
                </a:lnTo>
                <a:lnTo>
                  <a:pt x="151130" y="6643698"/>
                </a:lnTo>
                <a:lnTo>
                  <a:pt x="141605" y="6632269"/>
                </a:lnTo>
                <a:lnTo>
                  <a:pt x="132080" y="6620839"/>
                </a:lnTo>
                <a:lnTo>
                  <a:pt x="123190" y="6609092"/>
                </a:lnTo>
                <a:lnTo>
                  <a:pt x="114300" y="6597028"/>
                </a:lnTo>
                <a:lnTo>
                  <a:pt x="105728" y="6584646"/>
                </a:lnTo>
                <a:lnTo>
                  <a:pt x="97473" y="6572264"/>
                </a:lnTo>
                <a:lnTo>
                  <a:pt x="89853" y="6559247"/>
                </a:lnTo>
                <a:lnTo>
                  <a:pt x="82233" y="6546548"/>
                </a:lnTo>
                <a:lnTo>
                  <a:pt x="74613" y="6533531"/>
                </a:lnTo>
                <a:lnTo>
                  <a:pt x="67945" y="6520197"/>
                </a:lnTo>
                <a:lnTo>
                  <a:pt x="60960" y="6506862"/>
                </a:lnTo>
                <a:lnTo>
                  <a:pt x="54928" y="6493210"/>
                </a:lnTo>
                <a:lnTo>
                  <a:pt x="48578" y="6479241"/>
                </a:lnTo>
                <a:lnTo>
                  <a:pt x="43180" y="6465272"/>
                </a:lnTo>
                <a:lnTo>
                  <a:pt x="37465" y="6450985"/>
                </a:lnTo>
                <a:lnTo>
                  <a:pt x="32703" y="6436698"/>
                </a:lnTo>
                <a:lnTo>
                  <a:pt x="27623" y="6422411"/>
                </a:lnTo>
                <a:lnTo>
                  <a:pt x="23495" y="6407490"/>
                </a:lnTo>
                <a:lnTo>
                  <a:pt x="19685" y="6392885"/>
                </a:lnTo>
                <a:lnTo>
                  <a:pt x="15875" y="6377963"/>
                </a:lnTo>
                <a:lnTo>
                  <a:pt x="12700" y="6363042"/>
                </a:lnTo>
                <a:lnTo>
                  <a:pt x="9843" y="6347485"/>
                </a:lnTo>
                <a:lnTo>
                  <a:pt x="7303" y="6332246"/>
                </a:lnTo>
                <a:lnTo>
                  <a:pt x="4763" y="6317006"/>
                </a:lnTo>
                <a:lnTo>
                  <a:pt x="3175" y="6301132"/>
                </a:lnTo>
                <a:lnTo>
                  <a:pt x="1905" y="6285575"/>
                </a:lnTo>
                <a:lnTo>
                  <a:pt x="953" y="6270019"/>
                </a:lnTo>
                <a:lnTo>
                  <a:pt x="318" y="6253827"/>
                </a:lnTo>
                <a:lnTo>
                  <a:pt x="0" y="6237953"/>
                </a:lnTo>
                <a:lnTo>
                  <a:pt x="0" y="915326"/>
                </a:lnTo>
                <a:lnTo>
                  <a:pt x="318" y="899451"/>
                </a:lnTo>
                <a:lnTo>
                  <a:pt x="953" y="883577"/>
                </a:lnTo>
                <a:lnTo>
                  <a:pt x="1905" y="867703"/>
                </a:lnTo>
                <a:lnTo>
                  <a:pt x="3175" y="852146"/>
                </a:lnTo>
                <a:lnTo>
                  <a:pt x="4763" y="836589"/>
                </a:lnTo>
                <a:lnTo>
                  <a:pt x="7303" y="821033"/>
                </a:lnTo>
                <a:lnTo>
                  <a:pt x="9843" y="805793"/>
                </a:lnTo>
                <a:lnTo>
                  <a:pt x="12700" y="790554"/>
                </a:lnTo>
                <a:lnTo>
                  <a:pt x="15875" y="775315"/>
                </a:lnTo>
                <a:lnTo>
                  <a:pt x="19685" y="760393"/>
                </a:lnTo>
                <a:lnTo>
                  <a:pt x="23495" y="745789"/>
                </a:lnTo>
                <a:lnTo>
                  <a:pt x="27623" y="731184"/>
                </a:lnTo>
                <a:lnTo>
                  <a:pt x="32703" y="716580"/>
                </a:lnTo>
                <a:lnTo>
                  <a:pt x="37465" y="702293"/>
                </a:lnTo>
                <a:lnTo>
                  <a:pt x="43180" y="688007"/>
                </a:lnTo>
                <a:lnTo>
                  <a:pt x="48578" y="674037"/>
                </a:lnTo>
                <a:lnTo>
                  <a:pt x="54928" y="660068"/>
                </a:lnTo>
                <a:lnTo>
                  <a:pt x="60960" y="646416"/>
                </a:lnTo>
                <a:lnTo>
                  <a:pt x="67945" y="633082"/>
                </a:lnTo>
                <a:lnTo>
                  <a:pt x="74613" y="619747"/>
                </a:lnTo>
                <a:lnTo>
                  <a:pt x="82233" y="606731"/>
                </a:lnTo>
                <a:lnTo>
                  <a:pt x="89853" y="594031"/>
                </a:lnTo>
                <a:lnTo>
                  <a:pt x="97473" y="581332"/>
                </a:lnTo>
                <a:lnTo>
                  <a:pt x="105728" y="568950"/>
                </a:lnTo>
                <a:lnTo>
                  <a:pt x="114300" y="556568"/>
                </a:lnTo>
                <a:lnTo>
                  <a:pt x="123190" y="544504"/>
                </a:lnTo>
                <a:lnTo>
                  <a:pt x="132080" y="532757"/>
                </a:lnTo>
                <a:lnTo>
                  <a:pt x="141605" y="521327"/>
                </a:lnTo>
                <a:lnTo>
                  <a:pt x="151130" y="509898"/>
                </a:lnTo>
                <a:lnTo>
                  <a:pt x="160973" y="498786"/>
                </a:lnTo>
                <a:lnTo>
                  <a:pt x="171450" y="487674"/>
                </a:lnTo>
                <a:lnTo>
                  <a:pt x="181610" y="477197"/>
                </a:lnTo>
                <a:lnTo>
                  <a:pt x="192088" y="466720"/>
                </a:lnTo>
                <a:lnTo>
                  <a:pt x="202883" y="456560"/>
                </a:lnTo>
                <a:lnTo>
                  <a:pt x="213995" y="446718"/>
                </a:lnTo>
                <a:lnTo>
                  <a:pt x="225425" y="436876"/>
                </a:lnTo>
                <a:lnTo>
                  <a:pt x="237173" y="427669"/>
                </a:lnTo>
                <a:lnTo>
                  <a:pt x="248920" y="418780"/>
                </a:lnTo>
                <a:lnTo>
                  <a:pt x="260985" y="409890"/>
                </a:lnTo>
                <a:lnTo>
                  <a:pt x="273050" y="401318"/>
                </a:lnTo>
                <a:lnTo>
                  <a:pt x="286068" y="393381"/>
                </a:lnTo>
                <a:lnTo>
                  <a:pt x="298768" y="385126"/>
                </a:lnTo>
                <a:lnTo>
                  <a:pt x="311468" y="377507"/>
                </a:lnTo>
                <a:lnTo>
                  <a:pt x="324485" y="370522"/>
                </a:lnTo>
                <a:lnTo>
                  <a:pt x="337820" y="363220"/>
                </a:lnTo>
                <a:lnTo>
                  <a:pt x="351155" y="356870"/>
                </a:lnTo>
                <a:lnTo>
                  <a:pt x="364808" y="350203"/>
                </a:lnTo>
                <a:lnTo>
                  <a:pt x="378460" y="344171"/>
                </a:lnTo>
                <a:lnTo>
                  <a:pt x="392748" y="338456"/>
                </a:lnTo>
                <a:lnTo>
                  <a:pt x="406718" y="333059"/>
                </a:lnTo>
                <a:lnTo>
                  <a:pt x="421005" y="327979"/>
                </a:lnTo>
                <a:lnTo>
                  <a:pt x="435610" y="323534"/>
                </a:lnTo>
                <a:lnTo>
                  <a:pt x="450215" y="318772"/>
                </a:lnTo>
                <a:lnTo>
                  <a:pt x="465138" y="314962"/>
                </a:lnTo>
                <a:lnTo>
                  <a:pt x="479743" y="311471"/>
                </a:lnTo>
                <a:lnTo>
                  <a:pt x="494983" y="307977"/>
                </a:lnTo>
                <a:lnTo>
                  <a:pt x="510223" y="305120"/>
                </a:lnTo>
                <a:lnTo>
                  <a:pt x="525463" y="302581"/>
                </a:lnTo>
                <a:lnTo>
                  <a:pt x="541020" y="300676"/>
                </a:lnTo>
                <a:lnTo>
                  <a:pt x="556578" y="298771"/>
                </a:lnTo>
                <a:lnTo>
                  <a:pt x="572135" y="297183"/>
                </a:lnTo>
                <a:lnTo>
                  <a:pt x="588010" y="296231"/>
                </a:lnTo>
                <a:lnTo>
                  <a:pt x="603885" y="295596"/>
                </a:lnTo>
                <a:lnTo>
                  <a:pt x="619760" y="295278"/>
                </a:lnTo>
                <a:lnTo>
                  <a:pt x="1639884" y="295278"/>
                </a:lnTo>
                <a:lnTo>
                  <a:pt x="1639884" y="179388"/>
                </a:lnTo>
                <a:lnTo>
                  <a:pt x="2125900" y="179388"/>
                </a:lnTo>
                <a:lnTo>
                  <a:pt x="2038346" y="0"/>
                </a:lnTo>
                <a:close/>
              </a:path>
            </a:pathLst>
          </a:custGeom>
          <a:solidFill>
            <a:srgbClr val="464D61"/>
          </a:solidFill>
          <a:ln>
            <a:noFill/>
          </a:ln>
          <a:extLst/>
        </p:spPr>
        <p:txBody>
          <a:bodyPr lIns="91428" tIns="45714" rIns="91428" bIns="45714" anchor="ctr">
            <a:scene3d>
              <a:camera prst="orthographicFront"/>
              <a:lightRig rig="threePt" dir="t"/>
            </a:scene3d>
            <a:sp3d contourW="12700">
              <a:contourClr>
                <a:srgbClr val="FFFFFF"/>
              </a:contourClr>
            </a:sp3d>
          </a:bodyPr>
          <a:lstStyle/>
          <a:p>
            <a:pPr algn="ctr" defTabSz="685670">
              <a:defRPr/>
            </a:pPr>
            <a:endParaRPr lang="zh-CN" altLang="en-US">
              <a:solidFill>
                <a:srgbClr val="FFFFFF"/>
              </a:solidFill>
            </a:endParaRPr>
          </a:p>
        </p:txBody>
      </p:sp>
      <p:sp>
        <p:nvSpPr>
          <p:cNvPr id="10" name="KSO_Shape"/>
          <p:cNvSpPr>
            <a:spLocks/>
          </p:cNvSpPr>
          <p:nvPr/>
        </p:nvSpPr>
        <p:spPr bwMode="auto">
          <a:xfrm>
            <a:off x="1620184" y="1752929"/>
            <a:ext cx="288000" cy="396000"/>
          </a:xfrm>
          <a:custGeom>
            <a:avLst/>
            <a:gdLst>
              <a:gd name="T0" fmla="*/ 2809875 w 4627563"/>
              <a:gd name="T1" fmla="*/ 4811712 h 5299074"/>
              <a:gd name="T2" fmla="*/ 2745224 w 4627563"/>
              <a:gd name="T3" fmla="*/ 4870449 h 5299074"/>
              <a:gd name="T4" fmla="*/ 2693583 w 4627563"/>
              <a:gd name="T5" fmla="*/ 4799805 h 5299074"/>
              <a:gd name="T6" fmla="*/ 3054173 w 4627563"/>
              <a:gd name="T7" fmla="*/ 4245768 h 5299074"/>
              <a:gd name="T8" fmla="*/ 3143251 w 4627563"/>
              <a:gd name="T9" fmla="*/ 4339034 h 5299074"/>
              <a:gd name="T10" fmla="*/ 3063717 w 4627563"/>
              <a:gd name="T11" fmla="*/ 4441428 h 5299074"/>
              <a:gd name="T12" fmla="*/ 2956345 w 4627563"/>
              <a:gd name="T13" fmla="*/ 4391421 h 5299074"/>
              <a:gd name="T14" fmla="*/ 2973843 w 4627563"/>
              <a:gd name="T15" fmla="*/ 4273946 h 5299074"/>
              <a:gd name="T16" fmla="*/ 3313113 w 4627563"/>
              <a:gd name="T17" fmla="*/ 3781821 h 5299074"/>
              <a:gd name="T18" fmla="*/ 3390107 w 4627563"/>
              <a:gd name="T19" fmla="*/ 3842543 h 5299074"/>
              <a:gd name="T20" fmla="*/ 3397647 w 4627563"/>
              <a:gd name="T21" fmla="*/ 3943746 h 5299074"/>
              <a:gd name="T22" fmla="*/ 3329782 w 4627563"/>
              <a:gd name="T23" fmla="*/ 4014787 h 5299074"/>
              <a:gd name="T24" fmla="*/ 3228578 w 4627563"/>
              <a:gd name="T25" fmla="*/ 4012009 h 5299074"/>
              <a:gd name="T26" fmla="*/ 3164681 w 4627563"/>
              <a:gd name="T27" fmla="*/ 3937793 h 5299074"/>
              <a:gd name="T28" fmla="*/ 3176984 w 4627563"/>
              <a:gd name="T29" fmla="*/ 3837781 h 5299074"/>
              <a:gd name="T30" fmla="*/ 3257153 w 4627563"/>
              <a:gd name="T31" fmla="*/ 3780631 h 5299074"/>
              <a:gd name="T32" fmla="*/ 2749233 w 4627563"/>
              <a:gd name="T33" fmla="*/ 3662481 h 5299074"/>
              <a:gd name="T34" fmla="*/ 2837260 w 4627563"/>
              <a:gd name="T35" fmla="*/ 3818473 h 5299074"/>
              <a:gd name="T36" fmla="*/ 2780558 w 4627563"/>
              <a:gd name="T37" fmla="*/ 3991178 h 5299074"/>
              <a:gd name="T38" fmla="*/ 2616002 w 4627563"/>
              <a:gd name="T39" fmla="*/ 4064000 h 5299074"/>
              <a:gd name="T40" fmla="*/ 2451446 w 4627563"/>
              <a:gd name="T41" fmla="*/ 3991178 h 5299074"/>
              <a:gd name="T42" fmla="*/ 2395140 w 4627563"/>
              <a:gd name="T43" fmla="*/ 3818473 h 5299074"/>
              <a:gd name="T44" fmla="*/ 2483167 w 4627563"/>
              <a:gd name="T45" fmla="*/ 3662481 h 5299074"/>
              <a:gd name="T46" fmla="*/ 2204869 w 4627563"/>
              <a:gd name="T47" fmla="*/ 3415897 h 5299074"/>
              <a:gd name="T48" fmla="*/ 2282395 w 4627563"/>
              <a:gd name="T49" fmla="*/ 3464853 h 5299074"/>
              <a:gd name="T50" fmla="*/ 2298297 w 4627563"/>
              <a:gd name="T51" fmla="*/ 3556447 h 5299074"/>
              <a:gd name="T52" fmla="*/ 2241843 w 4627563"/>
              <a:gd name="T53" fmla="*/ 3627907 h 5299074"/>
              <a:gd name="T54" fmla="*/ 2148415 w 4627563"/>
              <a:gd name="T55" fmla="*/ 3634619 h 5299074"/>
              <a:gd name="T56" fmla="*/ 2082419 w 4627563"/>
              <a:gd name="T57" fmla="*/ 3572634 h 5299074"/>
              <a:gd name="T58" fmla="*/ 2084805 w 4627563"/>
              <a:gd name="T59" fmla="*/ 3479065 h 5299074"/>
              <a:gd name="T60" fmla="*/ 2153583 w 4627563"/>
              <a:gd name="T61" fmla="*/ 3419845 h 5299074"/>
              <a:gd name="T62" fmla="*/ 2956426 w 4627563"/>
              <a:gd name="T63" fmla="*/ 3238079 h 5299074"/>
              <a:gd name="T64" fmla="*/ 3038085 w 4627563"/>
              <a:gd name="T65" fmla="*/ 3342332 h 5299074"/>
              <a:gd name="T66" fmla="*/ 3015093 w 4627563"/>
              <a:gd name="T67" fmla="*/ 3476712 h 5299074"/>
              <a:gd name="T68" fmla="*/ 2902515 w 4627563"/>
              <a:gd name="T69" fmla="*/ 3548065 h 5299074"/>
              <a:gd name="T70" fmla="*/ 2771703 w 4627563"/>
              <a:gd name="T71" fmla="*/ 3511992 h 5299074"/>
              <a:gd name="T72" fmla="*/ 2711450 w 4627563"/>
              <a:gd name="T73" fmla="*/ 3392675 h 5299074"/>
              <a:gd name="T74" fmla="*/ 2760207 w 4627563"/>
              <a:gd name="T75" fmla="*/ 3266620 h 5299074"/>
              <a:gd name="T76" fmla="*/ 1341242 w 4627563"/>
              <a:gd name="T77" fmla="*/ 3000374 h 5299074"/>
              <a:gd name="T78" fmla="*/ 403620 w 4627563"/>
              <a:gd name="T79" fmla="*/ 4688870 h 5299074"/>
              <a:gd name="T80" fmla="*/ 498850 w 4627563"/>
              <a:gd name="T81" fmla="*/ 4903704 h 5299074"/>
              <a:gd name="T82" fmla="*/ 4005310 w 4627563"/>
              <a:gd name="T83" fmla="*/ 5016085 h 5299074"/>
              <a:gd name="T84" fmla="*/ 4184661 w 4627563"/>
              <a:gd name="T85" fmla="*/ 4815944 h 5299074"/>
              <a:gd name="T86" fmla="*/ 4235053 w 4627563"/>
              <a:gd name="T87" fmla="*/ 4552265 h 5299074"/>
              <a:gd name="T88" fmla="*/ 3271841 w 4627563"/>
              <a:gd name="T89" fmla="*/ 3015685 h 5299074"/>
              <a:gd name="T90" fmla="*/ 2892903 w 4627563"/>
              <a:gd name="T91" fmla="*/ 3076933 h 5299074"/>
              <a:gd name="T92" fmla="*/ 1694982 w 4627563"/>
              <a:gd name="T93" fmla="*/ 3074149 h 5299074"/>
              <a:gd name="T94" fmla="*/ 1349374 w 4627563"/>
              <a:gd name="T95" fmla="*/ 3013299 h 5299074"/>
              <a:gd name="T96" fmla="*/ 2995870 w 4627563"/>
              <a:gd name="T97" fmla="*/ 46427 h 5299074"/>
              <a:gd name="T98" fmla="*/ 3112958 w 4627563"/>
              <a:gd name="T99" fmla="*/ 207534 h 5299074"/>
              <a:gd name="T100" fmla="*/ 3105417 w 4627563"/>
              <a:gd name="T101" fmla="*/ 379356 h 5299074"/>
              <a:gd name="T102" fmla="*/ 4604543 w 4627563"/>
              <a:gd name="T103" fmla="*/ 4495920 h 5299074"/>
              <a:gd name="T104" fmla="*/ 4621213 w 4627563"/>
              <a:gd name="T105" fmla="*/ 4792341 h 5299074"/>
              <a:gd name="T106" fmla="*/ 4525161 w 4627563"/>
              <a:gd name="T107" fmla="*/ 5066144 h 5299074"/>
              <a:gd name="T108" fmla="*/ 4255659 w 4627563"/>
              <a:gd name="T109" fmla="*/ 5299074 h 5299074"/>
              <a:gd name="T110" fmla="*/ 113119 w 4627563"/>
              <a:gd name="T111" fmla="*/ 5082016 h 5299074"/>
              <a:gd name="T112" fmla="*/ 8335 w 4627563"/>
              <a:gd name="T113" fmla="*/ 4807817 h 5299074"/>
              <a:gd name="T114" fmla="*/ 20640 w 4627563"/>
              <a:gd name="T115" fmla="*/ 4504649 h 5299074"/>
              <a:gd name="T116" fmla="*/ 1525322 w 4627563"/>
              <a:gd name="T117" fmla="*/ 390466 h 5299074"/>
              <a:gd name="T118" fmla="*/ 1512224 w 4627563"/>
              <a:gd name="T119" fmla="*/ 217058 h 5299074"/>
              <a:gd name="T120" fmla="*/ 1623358 w 4627563"/>
              <a:gd name="T121" fmla="*/ 52776 h 5299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627563" h="5299074">
                <a:moveTo>
                  <a:pt x="2751137" y="4752974"/>
                </a:moveTo>
                <a:lnTo>
                  <a:pt x="2757445" y="4753371"/>
                </a:lnTo>
                <a:lnTo>
                  <a:pt x="2762964" y="4754165"/>
                </a:lnTo>
                <a:lnTo>
                  <a:pt x="2768483" y="4755355"/>
                </a:lnTo>
                <a:lnTo>
                  <a:pt x="2774002" y="4757340"/>
                </a:lnTo>
                <a:lnTo>
                  <a:pt x="2779127" y="4760118"/>
                </a:lnTo>
                <a:lnTo>
                  <a:pt x="2783857" y="4762896"/>
                </a:lnTo>
                <a:lnTo>
                  <a:pt x="2788193" y="4766071"/>
                </a:lnTo>
                <a:lnTo>
                  <a:pt x="2792530" y="4770040"/>
                </a:lnTo>
                <a:lnTo>
                  <a:pt x="2796472" y="4774009"/>
                </a:lnTo>
                <a:lnTo>
                  <a:pt x="2800020" y="4778771"/>
                </a:lnTo>
                <a:lnTo>
                  <a:pt x="2802779" y="4783534"/>
                </a:lnTo>
                <a:lnTo>
                  <a:pt x="2805144" y="4788693"/>
                </a:lnTo>
                <a:lnTo>
                  <a:pt x="2807116" y="4793852"/>
                </a:lnTo>
                <a:lnTo>
                  <a:pt x="2808298" y="4799805"/>
                </a:lnTo>
                <a:lnTo>
                  <a:pt x="2809481" y="4805759"/>
                </a:lnTo>
                <a:lnTo>
                  <a:pt x="2809875" y="4811712"/>
                </a:lnTo>
                <a:lnTo>
                  <a:pt x="2809481" y="4817665"/>
                </a:lnTo>
                <a:lnTo>
                  <a:pt x="2808298" y="4823618"/>
                </a:lnTo>
                <a:lnTo>
                  <a:pt x="2807116" y="4829174"/>
                </a:lnTo>
                <a:lnTo>
                  <a:pt x="2805144" y="4834730"/>
                </a:lnTo>
                <a:lnTo>
                  <a:pt x="2802779" y="4839890"/>
                </a:lnTo>
                <a:lnTo>
                  <a:pt x="2800020" y="4844652"/>
                </a:lnTo>
                <a:lnTo>
                  <a:pt x="2796472" y="4849415"/>
                </a:lnTo>
                <a:lnTo>
                  <a:pt x="2792530" y="4853384"/>
                </a:lnTo>
                <a:lnTo>
                  <a:pt x="2788193" y="4857352"/>
                </a:lnTo>
                <a:lnTo>
                  <a:pt x="2783857" y="4860527"/>
                </a:lnTo>
                <a:lnTo>
                  <a:pt x="2779127" y="4863305"/>
                </a:lnTo>
                <a:lnTo>
                  <a:pt x="2774002" y="4866084"/>
                </a:lnTo>
                <a:lnTo>
                  <a:pt x="2768483" y="4868068"/>
                </a:lnTo>
                <a:lnTo>
                  <a:pt x="2762964" y="4869655"/>
                </a:lnTo>
                <a:lnTo>
                  <a:pt x="2757445" y="4870449"/>
                </a:lnTo>
                <a:lnTo>
                  <a:pt x="2751137" y="4870449"/>
                </a:lnTo>
                <a:lnTo>
                  <a:pt x="2745224" y="4870449"/>
                </a:lnTo>
                <a:lnTo>
                  <a:pt x="2739705" y="4869655"/>
                </a:lnTo>
                <a:lnTo>
                  <a:pt x="2733792" y="4868068"/>
                </a:lnTo>
                <a:lnTo>
                  <a:pt x="2728273" y="4866084"/>
                </a:lnTo>
                <a:lnTo>
                  <a:pt x="2723543" y="4863305"/>
                </a:lnTo>
                <a:lnTo>
                  <a:pt x="2718418" y="4860527"/>
                </a:lnTo>
                <a:lnTo>
                  <a:pt x="2714082" y="4857352"/>
                </a:lnTo>
                <a:lnTo>
                  <a:pt x="2709745" y="4853384"/>
                </a:lnTo>
                <a:lnTo>
                  <a:pt x="2706197" y="4849415"/>
                </a:lnTo>
                <a:lnTo>
                  <a:pt x="2702649" y="4844652"/>
                </a:lnTo>
                <a:lnTo>
                  <a:pt x="2699890" y="4839890"/>
                </a:lnTo>
                <a:lnTo>
                  <a:pt x="2697525" y="4834730"/>
                </a:lnTo>
                <a:lnTo>
                  <a:pt x="2695554" y="4829174"/>
                </a:lnTo>
                <a:lnTo>
                  <a:pt x="2693583" y="4823618"/>
                </a:lnTo>
                <a:lnTo>
                  <a:pt x="2692794" y="4817665"/>
                </a:lnTo>
                <a:lnTo>
                  <a:pt x="2692400" y="4811712"/>
                </a:lnTo>
                <a:lnTo>
                  <a:pt x="2692794" y="4805759"/>
                </a:lnTo>
                <a:lnTo>
                  <a:pt x="2693583" y="4799805"/>
                </a:lnTo>
                <a:lnTo>
                  <a:pt x="2695554" y="4793852"/>
                </a:lnTo>
                <a:lnTo>
                  <a:pt x="2697525" y="4788693"/>
                </a:lnTo>
                <a:lnTo>
                  <a:pt x="2699890" y="4783534"/>
                </a:lnTo>
                <a:lnTo>
                  <a:pt x="2702649" y="4778771"/>
                </a:lnTo>
                <a:lnTo>
                  <a:pt x="2706197" y="4774009"/>
                </a:lnTo>
                <a:lnTo>
                  <a:pt x="2709745" y="4770040"/>
                </a:lnTo>
                <a:lnTo>
                  <a:pt x="2714082" y="4766071"/>
                </a:lnTo>
                <a:lnTo>
                  <a:pt x="2718418" y="4762896"/>
                </a:lnTo>
                <a:lnTo>
                  <a:pt x="2723543" y="4760118"/>
                </a:lnTo>
                <a:lnTo>
                  <a:pt x="2728273" y="4757340"/>
                </a:lnTo>
                <a:lnTo>
                  <a:pt x="2733792" y="4755355"/>
                </a:lnTo>
                <a:lnTo>
                  <a:pt x="2739705" y="4754165"/>
                </a:lnTo>
                <a:lnTo>
                  <a:pt x="2745224" y="4753371"/>
                </a:lnTo>
                <a:lnTo>
                  <a:pt x="2751137" y="4752974"/>
                </a:lnTo>
                <a:close/>
                <a:moveTo>
                  <a:pt x="3043833" y="4244974"/>
                </a:moveTo>
                <a:lnTo>
                  <a:pt x="3049401" y="4245371"/>
                </a:lnTo>
                <a:lnTo>
                  <a:pt x="3054173" y="4245768"/>
                </a:lnTo>
                <a:lnTo>
                  <a:pt x="3059342" y="4246165"/>
                </a:lnTo>
                <a:lnTo>
                  <a:pt x="3063717" y="4246959"/>
                </a:lnTo>
                <a:lnTo>
                  <a:pt x="3073261" y="4249340"/>
                </a:lnTo>
                <a:lnTo>
                  <a:pt x="3082407" y="4252912"/>
                </a:lnTo>
                <a:lnTo>
                  <a:pt x="3091156" y="4256881"/>
                </a:lnTo>
                <a:lnTo>
                  <a:pt x="3099507" y="4262040"/>
                </a:lnTo>
                <a:lnTo>
                  <a:pt x="3107063" y="4267596"/>
                </a:lnTo>
                <a:lnTo>
                  <a:pt x="3114221" y="4273946"/>
                </a:lnTo>
                <a:lnTo>
                  <a:pt x="3120584" y="4281090"/>
                </a:lnTo>
                <a:lnTo>
                  <a:pt x="3126151" y="4289027"/>
                </a:lnTo>
                <a:lnTo>
                  <a:pt x="3131321" y="4296568"/>
                </a:lnTo>
                <a:lnTo>
                  <a:pt x="3135298" y="4305299"/>
                </a:lnTo>
                <a:lnTo>
                  <a:pt x="3138877" y="4314824"/>
                </a:lnTo>
                <a:lnTo>
                  <a:pt x="3141263" y="4324349"/>
                </a:lnTo>
                <a:lnTo>
                  <a:pt x="3142058" y="4329112"/>
                </a:lnTo>
                <a:lnTo>
                  <a:pt x="3142853" y="4334271"/>
                </a:lnTo>
                <a:lnTo>
                  <a:pt x="3143251" y="4339034"/>
                </a:lnTo>
                <a:lnTo>
                  <a:pt x="3143251" y="4344193"/>
                </a:lnTo>
                <a:lnTo>
                  <a:pt x="3143251" y="4348956"/>
                </a:lnTo>
                <a:lnTo>
                  <a:pt x="3142853" y="4354115"/>
                </a:lnTo>
                <a:lnTo>
                  <a:pt x="3142058" y="4359275"/>
                </a:lnTo>
                <a:lnTo>
                  <a:pt x="3141263" y="4364037"/>
                </a:lnTo>
                <a:lnTo>
                  <a:pt x="3138877" y="4373562"/>
                </a:lnTo>
                <a:lnTo>
                  <a:pt x="3135298" y="4382690"/>
                </a:lnTo>
                <a:lnTo>
                  <a:pt x="3131321" y="4391421"/>
                </a:lnTo>
                <a:lnTo>
                  <a:pt x="3126151" y="4399359"/>
                </a:lnTo>
                <a:lnTo>
                  <a:pt x="3120584" y="4407297"/>
                </a:lnTo>
                <a:lnTo>
                  <a:pt x="3114221" y="4414440"/>
                </a:lnTo>
                <a:lnTo>
                  <a:pt x="3107063" y="4420393"/>
                </a:lnTo>
                <a:lnTo>
                  <a:pt x="3099507" y="4426347"/>
                </a:lnTo>
                <a:lnTo>
                  <a:pt x="3091156" y="4431506"/>
                </a:lnTo>
                <a:lnTo>
                  <a:pt x="3082407" y="4435475"/>
                </a:lnTo>
                <a:lnTo>
                  <a:pt x="3073261" y="4438650"/>
                </a:lnTo>
                <a:lnTo>
                  <a:pt x="3063717" y="4441428"/>
                </a:lnTo>
                <a:lnTo>
                  <a:pt x="3059342" y="4442222"/>
                </a:lnTo>
                <a:lnTo>
                  <a:pt x="3054173" y="4442618"/>
                </a:lnTo>
                <a:lnTo>
                  <a:pt x="3049401" y="4443015"/>
                </a:lnTo>
                <a:lnTo>
                  <a:pt x="3043833" y="4443412"/>
                </a:lnTo>
                <a:lnTo>
                  <a:pt x="3038663" y="4443015"/>
                </a:lnTo>
                <a:lnTo>
                  <a:pt x="3033891" y="4442618"/>
                </a:lnTo>
                <a:lnTo>
                  <a:pt x="3028722" y="4442222"/>
                </a:lnTo>
                <a:lnTo>
                  <a:pt x="3023950" y="4441428"/>
                </a:lnTo>
                <a:lnTo>
                  <a:pt x="3014405" y="4438650"/>
                </a:lnTo>
                <a:lnTo>
                  <a:pt x="3005259" y="4435475"/>
                </a:lnTo>
                <a:lnTo>
                  <a:pt x="2996908" y="4431506"/>
                </a:lnTo>
                <a:lnTo>
                  <a:pt x="2988557" y="4426347"/>
                </a:lnTo>
                <a:lnTo>
                  <a:pt x="2981001" y="4420393"/>
                </a:lnTo>
                <a:lnTo>
                  <a:pt x="2973843" y="4414440"/>
                </a:lnTo>
                <a:lnTo>
                  <a:pt x="2967083" y="4407297"/>
                </a:lnTo>
                <a:lnTo>
                  <a:pt x="2961515" y="4399359"/>
                </a:lnTo>
                <a:lnTo>
                  <a:pt x="2956345" y="4391421"/>
                </a:lnTo>
                <a:lnTo>
                  <a:pt x="2952369" y="4382690"/>
                </a:lnTo>
                <a:lnTo>
                  <a:pt x="2948790" y="4373562"/>
                </a:lnTo>
                <a:lnTo>
                  <a:pt x="2946801" y="4364037"/>
                </a:lnTo>
                <a:lnTo>
                  <a:pt x="2945608" y="4359275"/>
                </a:lnTo>
                <a:lnTo>
                  <a:pt x="2945211" y="4354115"/>
                </a:lnTo>
                <a:lnTo>
                  <a:pt x="2944813" y="4348956"/>
                </a:lnTo>
                <a:lnTo>
                  <a:pt x="2944813" y="4344193"/>
                </a:lnTo>
                <a:lnTo>
                  <a:pt x="2944813" y="4339034"/>
                </a:lnTo>
                <a:lnTo>
                  <a:pt x="2945211" y="4334271"/>
                </a:lnTo>
                <a:lnTo>
                  <a:pt x="2945608" y="4329112"/>
                </a:lnTo>
                <a:lnTo>
                  <a:pt x="2946801" y="4324349"/>
                </a:lnTo>
                <a:lnTo>
                  <a:pt x="2948790" y="4314824"/>
                </a:lnTo>
                <a:lnTo>
                  <a:pt x="2952369" y="4305299"/>
                </a:lnTo>
                <a:lnTo>
                  <a:pt x="2956345" y="4296568"/>
                </a:lnTo>
                <a:lnTo>
                  <a:pt x="2961515" y="4289027"/>
                </a:lnTo>
                <a:lnTo>
                  <a:pt x="2967083" y="4281090"/>
                </a:lnTo>
                <a:lnTo>
                  <a:pt x="2973843" y="4273946"/>
                </a:lnTo>
                <a:lnTo>
                  <a:pt x="2981001" y="4267596"/>
                </a:lnTo>
                <a:lnTo>
                  <a:pt x="2988557" y="4262040"/>
                </a:lnTo>
                <a:lnTo>
                  <a:pt x="2996908" y="4256881"/>
                </a:lnTo>
                <a:lnTo>
                  <a:pt x="3005259" y="4252912"/>
                </a:lnTo>
                <a:lnTo>
                  <a:pt x="3014405" y="4249340"/>
                </a:lnTo>
                <a:lnTo>
                  <a:pt x="3023950" y="4246959"/>
                </a:lnTo>
                <a:lnTo>
                  <a:pt x="3028722" y="4246165"/>
                </a:lnTo>
                <a:lnTo>
                  <a:pt x="3033891" y="4245768"/>
                </a:lnTo>
                <a:lnTo>
                  <a:pt x="3038663" y="4245371"/>
                </a:lnTo>
                <a:lnTo>
                  <a:pt x="3043833" y="4244974"/>
                </a:lnTo>
                <a:close/>
                <a:moveTo>
                  <a:pt x="3275806" y="3778249"/>
                </a:moveTo>
                <a:lnTo>
                  <a:pt x="3282157" y="3778249"/>
                </a:lnTo>
                <a:lnTo>
                  <a:pt x="3288507" y="3778249"/>
                </a:lnTo>
                <a:lnTo>
                  <a:pt x="3294460" y="3779043"/>
                </a:lnTo>
                <a:lnTo>
                  <a:pt x="3300810" y="3779440"/>
                </a:lnTo>
                <a:lnTo>
                  <a:pt x="3306763" y="3780631"/>
                </a:lnTo>
                <a:lnTo>
                  <a:pt x="3313113" y="3781821"/>
                </a:lnTo>
                <a:lnTo>
                  <a:pt x="3318669" y="3783806"/>
                </a:lnTo>
                <a:lnTo>
                  <a:pt x="3324622" y="3785790"/>
                </a:lnTo>
                <a:lnTo>
                  <a:pt x="3329782" y="3787774"/>
                </a:lnTo>
                <a:lnTo>
                  <a:pt x="3335338" y="3790156"/>
                </a:lnTo>
                <a:lnTo>
                  <a:pt x="3340894" y="3793331"/>
                </a:lnTo>
                <a:lnTo>
                  <a:pt x="3345657" y="3796109"/>
                </a:lnTo>
                <a:lnTo>
                  <a:pt x="3350816" y="3799284"/>
                </a:lnTo>
                <a:lnTo>
                  <a:pt x="3355579" y="3802856"/>
                </a:lnTo>
                <a:lnTo>
                  <a:pt x="3360341" y="3806427"/>
                </a:lnTo>
                <a:lnTo>
                  <a:pt x="3364707" y="3810396"/>
                </a:lnTo>
                <a:lnTo>
                  <a:pt x="3369072" y="3814365"/>
                </a:lnTo>
                <a:lnTo>
                  <a:pt x="3373041" y="3818731"/>
                </a:lnTo>
                <a:lnTo>
                  <a:pt x="3377010" y="3823096"/>
                </a:lnTo>
                <a:lnTo>
                  <a:pt x="3380582" y="3827859"/>
                </a:lnTo>
                <a:lnTo>
                  <a:pt x="3384154" y="3832621"/>
                </a:lnTo>
                <a:lnTo>
                  <a:pt x="3387329" y="3837781"/>
                </a:lnTo>
                <a:lnTo>
                  <a:pt x="3390107" y="3842543"/>
                </a:lnTo>
                <a:lnTo>
                  <a:pt x="3393282" y="3848099"/>
                </a:lnTo>
                <a:lnTo>
                  <a:pt x="3395663" y="3853656"/>
                </a:lnTo>
                <a:lnTo>
                  <a:pt x="3397647" y="3858815"/>
                </a:lnTo>
                <a:lnTo>
                  <a:pt x="3399235" y="3864768"/>
                </a:lnTo>
                <a:lnTo>
                  <a:pt x="3401219" y="3870324"/>
                </a:lnTo>
                <a:lnTo>
                  <a:pt x="3402807" y="3876278"/>
                </a:lnTo>
                <a:lnTo>
                  <a:pt x="3403601" y="3882628"/>
                </a:lnTo>
                <a:lnTo>
                  <a:pt x="3404394" y="3888978"/>
                </a:lnTo>
                <a:lnTo>
                  <a:pt x="3404791" y="3894931"/>
                </a:lnTo>
                <a:lnTo>
                  <a:pt x="3405188" y="3901281"/>
                </a:lnTo>
                <a:lnTo>
                  <a:pt x="3404791" y="3907631"/>
                </a:lnTo>
                <a:lnTo>
                  <a:pt x="3404394" y="3913584"/>
                </a:lnTo>
                <a:lnTo>
                  <a:pt x="3403601" y="3919934"/>
                </a:lnTo>
                <a:lnTo>
                  <a:pt x="3402807" y="3926284"/>
                </a:lnTo>
                <a:lnTo>
                  <a:pt x="3401219" y="3931840"/>
                </a:lnTo>
                <a:lnTo>
                  <a:pt x="3399235" y="3937793"/>
                </a:lnTo>
                <a:lnTo>
                  <a:pt x="3397647" y="3943746"/>
                </a:lnTo>
                <a:lnTo>
                  <a:pt x="3395663" y="3948906"/>
                </a:lnTo>
                <a:lnTo>
                  <a:pt x="3393282" y="3954462"/>
                </a:lnTo>
                <a:lnTo>
                  <a:pt x="3390107" y="3960018"/>
                </a:lnTo>
                <a:lnTo>
                  <a:pt x="3387329" y="3964781"/>
                </a:lnTo>
                <a:lnTo>
                  <a:pt x="3384154" y="3969940"/>
                </a:lnTo>
                <a:lnTo>
                  <a:pt x="3380582" y="3974703"/>
                </a:lnTo>
                <a:lnTo>
                  <a:pt x="3377010" y="3979465"/>
                </a:lnTo>
                <a:lnTo>
                  <a:pt x="3373041" y="3983831"/>
                </a:lnTo>
                <a:lnTo>
                  <a:pt x="3369072" y="3988197"/>
                </a:lnTo>
                <a:lnTo>
                  <a:pt x="3364707" y="3992165"/>
                </a:lnTo>
                <a:lnTo>
                  <a:pt x="3360341" y="3996134"/>
                </a:lnTo>
                <a:lnTo>
                  <a:pt x="3355579" y="3999706"/>
                </a:lnTo>
                <a:lnTo>
                  <a:pt x="3350816" y="4002881"/>
                </a:lnTo>
                <a:lnTo>
                  <a:pt x="3345657" y="4006453"/>
                </a:lnTo>
                <a:lnTo>
                  <a:pt x="3340894" y="4009231"/>
                </a:lnTo>
                <a:lnTo>
                  <a:pt x="3335338" y="4012009"/>
                </a:lnTo>
                <a:lnTo>
                  <a:pt x="3329782" y="4014787"/>
                </a:lnTo>
                <a:lnTo>
                  <a:pt x="3324622" y="4016772"/>
                </a:lnTo>
                <a:lnTo>
                  <a:pt x="3318669" y="4018756"/>
                </a:lnTo>
                <a:lnTo>
                  <a:pt x="3313113" y="4020343"/>
                </a:lnTo>
                <a:lnTo>
                  <a:pt x="3306763" y="4021534"/>
                </a:lnTo>
                <a:lnTo>
                  <a:pt x="3300810" y="4023122"/>
                </a:lnTo>
                <a:lnTo>
                  <a:pt x="3294460" y="4023518"/>
                </a:lnTo>
                <a:lnTo>
                  <a:pt x="3288507" y="4024312"/>
                </a:lnTo>
                <a:lnTo>
                  <a:pt x="3282157" y="4024312"/>
                </a:lnTo>
                <a:lnTo>
                  <a:pt x="3275806" y="4024312"/>
                </a:lnTo>
                <a:lnTo>
                  <a:pt x="3269853" y="4023518"/>
                </a:lnTo>
                <a:lnTo>
                  <a:pt x="3263503" y="4023122"/>
                </a:lnTo>
                <a:lnTo>
                  <a:pt x="3257153" y="4021534"/>
                </a:lnTo>
                <a:lnTo>
                  <a:pt x="3251597" y="4020343"/>
                </a:lnTo>
                <a:lnTo>
                  <a:pt x="3245644" y="4018756"/>
                </a:lnTo>
                <a:lnTo>
                  <a:pt x="3239691" y="4016772"/>
                </a:lnTo>
                <a:lnTo>
                  <a:pt x="3234531" y="4014787"/>
                </a:lnTo>
                <a:lnTo>
                  <a:pt x="3228578" y="4012009"/>
                </a:lnTo>
                <a:lnTo>
                  <a:pt x="3223419" y="4009231"/>
                </a:lnTo>
                <a:lnTo>
                  <a:pt x="3218259" y="4006453"/>
                </a:lnTo>
                <a:lnTo>
                  <a:pt x="3213100" y="4002881"/>
                </a:lnTo>
                <a:lnTo>
                  <a:pt x="3208734" y="3999706"/>
                </a:lnTo>
                <a:lnTo>
                  <a:pt x="3203972" y="3996134"/>
                </a:lnTo>
                <a:lnTo>
                  <a:pt x="3199606" y="3992165"/>
                </a:lnTo>
                <a:lnTo>
                  <a:pt x="3195241" y="3988197"/>
                </a:lnTo>
                <a:lnTo>
                  <a:pt x="3191272" y="3983831"/>
                </a:lnTo>
                <a:lnTo>
                  <a:pt x="3186906" y="3979465"/>
                </a:lnTo>
                <a:lnTo>
                  <a:pt x="3183731" y="3974703"/>
                </a:lnTo>
                <a:lnTo>
                  <a:pt x="3180159" y="3969940"/>
                </a:lnTo>
                <a:lnTo>
                  <a:pt x="3176984" y="3964781"/>
                </a:lnTo>
                <a:lnTo>
                  <a:pt x="3174206" y="3960018"/>
                </a:lnTo>
                <a:lnTo>
                  <a:pt x="3171428" y="3954462"/>
                </a:lnTo>
                <a:lnTo>
                  <a:pt x="3168650" y="3948906"/>
                </a:lnTo>
                <a:lnTo>
                  <a:pt x="3166666" y="3943746"/>
                </a:lnTo>
                <a:lnTo>
                  <a:pt x="3164681" y="3937793"/>
                </a:lnTo>
                <a:lnTo>
                  <a:pt x="3163094" y="3931840"/>
                </a:lnTo>
                <a:lnTo>
                  <a:pt x="3161506" y="3926284"/>
                </a:lnTo>
                <a:lnTo>
                  <a:pt x="3160316" y="3919934"/>
                </a:lnTo>
                <a:lnTo>
                  <a:pt x="3159522" y="3913584"/>
                </a:lnTo>
                <a:lnTo>
                  <a:pt x="3159125" y="3907631"/>
                </a:lnTo>
                <a:lnTo>
                  <a:pt x="3159125" y="3901281"/>
                </a:lnTo>
                <a:lnTo>
                  <a:pt x="3159125" y="3894931"/>
                </a:lnTo>
                <a:lnTo>
                  <a:pt x="3159522" y="3888978"/>
                </a:lnTo>
                <a:lnTo>
                  <a:pt x="3160316" y="3882628"/>
                </a:lnTo>
                <a:lnTo>
                  <a:pt x="3161506" y="3876278"/>
                </a:lnTo>
                <a:lnTo>
                  <a:pt x="3163094" y="3870324"/>
                </a:lnTo>
                <a:lnTo>
                  <a:pt x="3164681" y="3864768"/>
                </a:lnTo>
                <a:lnTo>
                  <a:pt x="3166666" y="3858815"/>
                </a:lnTo>
                <a:lnTo>
                  <a:pt x="3168650" y="3853656"/>
                </a:lnTo>
                <a:lnTo>
                  <a:pt x="3171428" y="3848099"/>
                </a:lnTo>
                <a:lnTo>
                  <a:pt x="3174206" y="3842543"/>
                </a:lnTo>
                <a:lnTo>
                  <a:pt x="3176984" y="3837781"/>
                </a:lnTo>
                <a:lnTo>
                  <a:pt x="3180159" y="3832621"/>
                </a:lnTo>
                <a:lnTo>
                  <a:pt x="3183731" y="3827859"/>
                </a:lnTo>
                <a:lnTo>
                  <a:pt x="3186906" y="3823096"/>
                </a:lnTo>
                <a:lnTo>
                  <a:pt x="3191272" y="3818731"/>
                </a:lnTo>
                <a:lnTo>
                  <a:pt x="3195241" y="3814365"/>
                </a:lnTo>
                <a:lnTo>
                  <a:pt x="3199606" y="3810396"/>
                </a:lnTo>
                <a:lnTo>
                  <a:pt x="3203972" y="3806427"/>
                </a:lnTo>
                <a:lnTo>
                  <a:pt x="3208734" y="3802856"/>
                </a:lnTo>
                <a:lnTo>
                  <a:pt x="3213100" y="3799284"/>
                </a:lnTo>
                <a:lnTo>
                  <a:pt x="3218259" y="3796109"/>
                </a:lnTo>
                <a:lnTo>
                  <a:pt x="3223419" y="3793331"/>
                </a:lnTo>
                <a:lnTo>
                  <a:pt x="3228578" y="3790156"/>
                </a:lnTo>
                <a:lnTo>
                  <a:pt x="3234531" y="3787774"/>
                </a:lnTo>
                <a:lnTo>
                  <a:pt x="3239691" y="3785790"/>
                </a:lnTo>
                <a:lnTo>
                  <a:pt x="3245644" y="3783806"/>
                </a:lnTo>
                <a:lnTo>
                  <a:pt x="3251597" y="3781821"/>
                </a:lnTo>
                <a:lnTo>
                  <a:pt x="3257153" y="3780631"/>
                </a:lnTo>
                <a:lnTo>
                  <a:pt x="3263503" y="3779440"/>
                </a:lnTo>
                <a:lnTo>
                  <a:pt x="3269853" y="3779043"/>
                </a:lnTo>
                <a:lnTo>
                  <a:pt x="3275806" y="3778249"/>
                </a:lnTo>
                <a:close/>
                <a:moveTo>
                  <a:pt x="2616002" y="3617912"/>
                </a:moveTo>
                <a:lnTo>
                  <a:pt x="2627501" y="3618310"/>
                </a:lnTo>
                <a:lnTo>
                  <a:pt x="2638603" y="3619106"/>
                </a:lnTo>
                <a:lnTo>
                  <a:pt x="2650103" y="3620300"/>
                </a:lnTo>
                <a:lnTo>
                  <a:pt x="2660809" y="3622688"/>
                </a:lnTo>
                <a:lnTo>
                  <a:pt x="2671515" y="3625075"/>
                </a:lnTo>
                <a:lnTo>
                  <a:pt x="2682221" y="3627861"/>
                </a:lnTo>
                <a:lnTo>
                  <a:pt x="2692134" y="3631840"/>
                </a:lnTo>
                <a:lnTo>
                  <a:pt x="2702840" y="3635422"/>
                </a:lnTo>
                <a:lnTo>
                  <a:pt x="2712356" y="3640197"/>
                </a:lnTo>
                <a:lnTo>
                  <a:pt x="2722269" y="3644972"/>
                </a:lnTo>
                <a:lnTo>
                  <a:pt x="2731389" y="3650543"/>
                </a:lnTo>
                <a:lnTo>
                  <a:pt x="2740509" y="3656114"/>
                </a:lnTo>
                <a:lnTo>
                  <a:pt x="2749233" y="3662481"/>
                </a:lnTo>
                <a:lnTo>
                  <a:pt x="2757560" y="3669246"/>
                </a:lnTo>
                <a:lnTo>
                  <a:pt x="2765490" y="3676011"/>
                </a:lnTo>
                <a:lnTo>
                  <a:pt x="2773421" y="3683174"/>
                </a:lnTo>
                <a:lnTo>
                  <a:pt x="2780558" y="3691133"/>
                </a:lnTo>
                <a:lnTo>
                  <a:pt x="2787299" y="3699092"/>
                </a:lnTo>
                <a:lnTo>
                  <a:pt x="2794040" y="3707448"/>
                </a:lnTo>
                <a:lnTo>
                  <a:pt x="2800384" y="3716203"/>
                </a:lnTo>
                <a:lnTo>
                  <a:pt x="2805935" y="3725355"/>
                </a:lnTo>
                <a:lnTo>
                  <a:pt x="2811487" y="3734906"/>
                </a:lnTo>
                <a:lnTo>
                  <a:pt x="2816245" y="3744456"/>
                </a:lnTo>
                <a:lnTo>
                  <a:pt x="2821003" y="3754007"/>
                </a:lnTo>
                <a:lnTo>
                  <a:pt x="2824572" y="3764751"/>
                </a:lnTo>
                <a:lnTo>
                  <a:pt x="2828537" y="3775098"/>
                </a:lnTo>
                <a:lnTo>
                  <a:pt x="2831313" y="3785444"/>
                </a:lnTo>
                <a:lnTo>
                  <a:pt x="2833692" y="3796188"/>
                </a:lnTo>
                <a:lnTo>
                  <a:pt x="2835674" y="3806933"/>
                </a:lnTo>
                <a:lnTo>
                  <a:pt x="2837260" y="3818473"/>
                </a:lnTo>
                <a:lnTo>
                  <a:pt x="2838053" y="3829615"/>
                </a:lnTo>
                <a:lnTo>
                  <a:pt x="2838450" y="3841155"/>
                </a:lnTo>
                <a:lnTo>
                  <a:pt x="2838053" y="3852297"/>
                </a:lnTo>
                <a:lnTo>
                  <a:pt x="2837260" y="3864236"/>
                </a:lnTo>
                <a:lnTo>
                  <a:pt x="2835674" y="3874980"/>
                </a:lnTo>
                <a:lnTo>
                  <a:pt x="2833692" y="3886122"/>
                </a:lnTo>
                <a:lnTo>
                  <a:pt x="2831313" y="3896866"/>
                </a:lnTo>
                <a:lnTo>
                  <a:pt x="2828537" y="3907611"/>
                </a:lnTo>
                <a:lnTo>
                  <a:pt x="2824572" y="3917957"/>
                </a:lnTo>
                <a:lnTo>
                  <a:pt x="2821003" y="3927906"/>
                </a:lnTo>
                <a:lnTo>
                  <a:pt x="2816245" y="3937854"/>
                </a:lnTo>
                <a:lnTo>
                  <a:pt x="2811487" y="3947405"/>
                </a:lnTo>
                <a:lnTo>
                  <a:pt x="2805935" y="3956557"/>
                </a:lnTo>
                <a:lnTo>
                  <a:pt x="2800384" y="3965710"/>
                </a:lnTo>
                <a:lnTo>
                  <a:pt x="2794040" y="3974464"/>
                </a:lnTo>
                <a:lnTo>
                  <a:pt x="2787299" y="3982821"/>
                </a:lnTo>
                <a:lnTo>
                  <a:pt x="2780558" y="3991178"/>
                </a:lnTo>
                <a:lnTo>
                  <a:pt x="2773421" y="3998738"/>
                </a:lnTo>
                <a:lnTo>
                  <a:pt x="2765490" y="4006299"/>
                </a:lnTo>
                <a:lnTo>
                  <a:pt x="2757560" y="4013064"/>
                </a:lnTo>
                <a:lnTo>
                  <a:pt x="2749233" y="4019829"/>
                </a:lnTo>
                <a:lnTo>
                  <a:pt x="2740509" y="4026196"/>
                </a:lnTo>
                <a:lnTo>
                  <a:pt x="2731389" y="4032165"/>
                </a:lnTo>
                <a:lnTo>
                  <a:pt x="2722269" y="4037338"/>
                </a:lnTo>
                <a:lnTo>
                  <a:pt x="2712356" y="4042114"/>
                </a:lnTo>
                <a:lnTo>
                  <a:pt x="2702840" y="4046491"/>
                </a:lnTo>
                <a:lnTo>
                  <a:pt x="2692134" y="4050868"/>
                </a:lnTo>
                <a:lnTo>
                  <a:pt x="2682221" y="4054052"/>
                </a:lnTo>
                <a:lnTo>
                  <a:pt x="2671515" y="4056837"/>
                </a:lnTo>
                <a:lnTo>
                  <a:pt x="2660809" y="4059623"/>
                </a:lnTo>
                <a:lnTo>
                  <a:pt x="2650103" y="4061613"/>
                </a:lnTo>
                <a:lnTo>
                  <a:pt x="2638603" y="4062806"/>
                </a:lnTo>
                <a:lnTo>
                  <a:pt x="2627501" y="4063602"/>
                </a:lnTo>
                <a:lnTo>
                  <a:pt x="2616002" y="4064000"/>
                </a:lnTo>
                <a:lnTo>
                  <a:pt x="2604503" y="4063602"/>
                </a:lnTo>
                <a:lnTo>
                  <a:pt x="2593400" y="4062806"/>
                </a:lnTo>
                <a:lnTo>
                  <a:pt x="2582297" y="4061613"/>
                </a:lnTo>
                <a:lnTo>
                  <a:pt x="2571195" y="4059623"/>
                </a:lnTo>
                <a:lnTo>
                  <a:pt x="2560489" y="4056837"/>
                </a:lnTo>
                <a:lnTo>
                  <a:pt x="2549783" y="4054052"/>
                </a:lnTo>
                <a:lnTo>
                  <a:pt x="2539473" y="4050868"/>
                </a:lnTo>
                <a:lnTo>
                  <a:pt x="2529560" y="4046491"/>
                </a:lnTo>
                <a:lnTo>
                  <a:pt x="2519647" y="4042114"/>
                </a:lnTo>
                <a:lnTo>
                  <a:pt x="2510131" y="4037338"/>
                </a:lnTo>
                <a:lnTo>
                  <a:pt x="2501011" y="4032165"/>
                </a:lnTo>
                <a:lnTo>
                  <a:pt x="2491891" y="4026196"/>
                </a:lnTo>
                <a:lnTo>
                  <a:pt x="2483167" y="4019829"/>
                </a:lnTo>
                <a:lnTo>
                  <a:pt x="2474841" y="4013064"/>
                </a:lnTo>
                <a:lnTo>
                  <a:pt x="2466514" y="4006299"/>
                </a:lnTo>
                <a:lnTo>
                  <a:pt x="2458980" y="3998738"/>
                </a:lnTo>
                <a:lnTo>
                  <a:pt x="2451446" y="3991178"/>
                </a:lnTo>
                <a:lnTo>
                  <a:pt x="2444308" y="3982821"/>
                </a:lnTo>
                <a:lnTo>
                  <a:pt x="2437964" y="3974464"/>
                </a:lnTo>
                <a:lnTo>
                  <a:pt x="2431620" y="3965710"/>
                </a:lnTo>
                <a:lnTo>
                  <a:pt x="2425672" y="3956557"/>
                </a:lnTo>
                <a:lnTo>
                  <a:pt x="2420914" y="3947405"/>
                </a:lnTo>
                <a:lnTo>
                  <a:pt x="2415759" y="3937854"/>
                </a:lnTo>
                <a:lnTo>
                  <a:pt x="2411397" y="3927906"/>
                </a:lnTo>
                <a:lnTo>
                  <a:pt x="2407035" y="3917957"/>
                </a:lnTo>
                <a:lnTo>
                  <a:pt x="2403863" y="3907611"/>
                </a:lnTo>
                <a:lnTo>
                  <a:pt x="2400691" y="3896866"/>
                </a:lnTo>
                <a:lnTo>
                  <a:pt x="2398312" y="3886122"/>
                </a:lnTo>
                <a:lnTo>
                  <a:pt x="2396329" y="3874980"/>
                </a:lnTo>
                <a:lnTo>
                  <a:pt x="2395140" y="3864236"/>
                </a:lnTo>
                <a:lnTo>
                  <a:pt x="2394347" y="3852297"/>
                </a:lnTo>
                <a:lnTo>
                  <a:pt x="2393950" y="3841155"/>
                </a:lnTo>
                <a:lnTo>
                  <a:pt x="2394347" y="3829615"/>
                </a:lnTo>
                <a:lnTo>
                  <a:pt x="2395140" y="3818473"/>
                </a:lnTo>
                <a:lnTo>
                  <a:pt x="2396329" y="3806933"/>
                </a:lnTo>
                <a:lnTo>
                  <a:pt x="2398312" y="3796188"/>
                </a:lnTo>
                <a:lnTo>
                  <a:pt x="2400691" y="3785444"/>
                </a:lnTo>
                <a:lnTo>
                  <a:pt x="2403863" y="3775098"/>
                </a:lnTo>
                <a:lnTo>
                  <a:pt x="2407035" y="3764751"/>
                </a:lnTo>
                <a:lnTo>
                  <a:pt x="2411397" y="3754007"/>
                </a:lnTo>
                <a:lnTo>
                  <a:pt x="2415759" y="3744456"/>
                </a:lnTo>
                <a:lnTo>
                  <a:pt x="2420914" y="3734906"/>
                </a:lnTo>
                <a:lnTo>
                  <a:pt x="2425672" y="3725355"/>
                </a:lnTo>
                <a:lnTo>
                  <a:pt x="2431620" y="3716203"/>
                </a:lnTo>
                <a:lnTo>
                  <a:pt x="2437964" y="3707448"/>
                </a:lnTo>
                <a:lnTo>
                  <a:pt x="2444308" y="3699092"/>
                </a:lnTo>
                <a:lnTo>
                  <a:pt x="2451446" y="3691133"/>
                </a:lnTo>
                <a:lnTo>
                  <a:pt x="2458980" y="3683174"/>
                </a:lnTo>
                <a:lnTo>
                  <a:pt x="2466514" y="3676011"/>
                </a:lnTo>
                <a:lnTo>
                  <a:pt x="2474841" y="3669246"/>
                </a:lnTo>
                <a:lnTo>
                  <a:pt x="2483167" y="3662481"/>
                </a:lnTo>
                <a:lnTo>
                  <a:pt x="2491891" y="3656114"/>
                </a:lnTo>
                <a:lnTo>
                  <a:pt x="2501011" y="3650543"/>
                </a:lnTo>
                <a:lnTo>
                  <a:pt x="2510131" y="3644972"/>
                </a:lnTo>
                <a:lnTo>
                  <a:pt x="2519647" y="3640197"/>
                </a:lnTo>
                <a:lnTo>
                  <a:pt x="2529560" y="3635422"/>
                </a:lnTo>
                <a:lnTo>
                  <a:pt x="2539473" y="3631840"/>
                </a:lnTo>
                <a:lnTo>
                  <a:pt x="2549783" y="3627861"/>
                </a:lnTo>
                <a:lnTo>
                  <a:pt x="2560489" y="3625075"/>
                </a:lnTo>
                <a:lnTo>
                  <a:pt x="2571195" y="3622688"/>
                </a:lnTo>
                <a:lnTo>
                  <a:pt x="2582297" y="3620300"/>
                </a:lnTo>
                <a:lnTo>
                  <a:pt x="2593400" y="3619106"/>
                </a:lnTo>
                <a:lnTo>
                  <a:pt x="2604503" y="3618310"/>
                </a:lnTo>
                <a:lnTo>
                  <a:pt x="2616002" y="3617912"/>
                </a:lnTo>
                <a:close/>
                <a:moveTo>
                  <a:pt x="2187774" y="3414712"/>
                </a:moveTo>
                <a:lnTo>
                  <a:pt x="2193738" y="3415107"/>
                </a:lnTo>
                <a:lnTo>
                  <a:pt x="2199303" y="3415502"/>
                </a:lnTo>
                <a:lnTo>
                  <a:pt x="2204869" y="3415897"/>
                </a:lnTo>
                <a:lnTo>
                  <a:pt x="2210833" y="3417081"/>
                </a:lnTo>
                <a:lnTo>
                  <a:pt x="2216001" y="3418265"/>
                </a:lnTo>
                <a:lnTo>
                  <a:pt x="2221567" y="3419845"/>
                </a:lnTo>
                <a:lnTo>
                  <a:pt x="2227133" y="3421819"/>
                </a:lnTo>
                <a:lnTo>
                  <a:pt x="2231904" y="3423793"/>
                </a:lnTo>
                <a:lnTo>
                  <a:pt x="2237470" y="3425767"/>
                </a:lnTo>
                <a:lnTo>
                  <a:pt x="2241843" y="3428530"/>
                </a:lnTo>
                <a:lnTo>
                  <a:pt x="2247011" y="3431294"/>
                </a:lnTo>
                <a:lnTo>
                  <a:pt x="2251384" y="3434058"/>
                </a:lnTo>
                <a:lnTo>
                  <a:pt x="2256155" y="3437611"/>
                </a:lnTo>
                <a:lnTo>
                  <a:pt x="2260131" y="3440769"/>
                </a:lnTo>
                <a:lnTo>
                  <a:pt x="2264504" y="3443928"/>
                </a:lnTo>
                <a:lnTo>
                  <a:pt x="2268480" y="3448271"/>
                </a:lnTo>
                <a:lnTo>
                  <a:pt x="2272455" y="3451824"/>
                </a:lnTo>
                <a:lnTo>
                  <a:pt x="2275636" y="3456167"/>
                </a:lnTo>
                <a:lnTo>
                  <a:pt x="2278816" y="3460115"/>
                </a:lnTo>
                <a:lnTo>
                  <a:pt x="2282395" y="3464853"/>
                </a:lnTo>
                <a:lnTo>
                  <a:pt x="2285178" y="3469195"/>
                </a:lnTo>
                <a:lnTo>
                  <a:pt x="2288358" y="3474328"/>
                </a:lnTo>
                <a:lnTo>
                  <a:pt x="2290743" y="3479065"/>
                </a:lnTo>
                <a:lnTo>
                  <a:pt x="2292731" y="3484198"/>
                </a:lnTo>
                <a:lnTo>
                  <a:pt x="2294719" y="3488936"/>
                </a:lnTo>
                <a:lnTo>
                  <a:pt x="2296707" y="3494463"/>
                </a:lnTo>
                <a:lnTo>
                  <a:pt x="2298297" y="3499990"/>
                </a:lnTo>
                <a:lnTo>
                  <a:pt x="2299490" y="3505123"/>
                </a:lnTo>
                <a:lnTo>
                  <a:pt x="2300683" y="3511045"/>
                </a:lnTo>
                <a:lnTo>
                  <a:pt x="2301478" y="3516967"/>
                </a:lnTo>
                <a:lnTo>
                  <a:pt x="2301875" y="3522494"/>
                </a:lnTo>
                <a:lnTo>
                  <a:pt x="2301875" y="3528416"/>
                </a:lnTo>
                <a:lnTo>
                  <a:pt x="2301875" y="3534338"/>
                </a:lnTo>
                <a:lnTo>
                  <a:pt x="2301478" y="3539866"/>
                </a:lnTo>
                <a:lnTo>
                  <a:pt x="2300683" y="3545393"/>
                </a:lnTo>
                <a:lnTo>
                  <a:pt x="2299490" y="3550920"/>
                </a:lnTo>
                <a:lnTo>
                  <a:pt x="2298297" y="3556447"/>
                </a:lnTo>
                <a:lnTo>
                  <a:pt x="2296707" y="3561975"/>
                </a:lnTo>
                <a:lnTo>
                  <a:pt x="2294719" y="3567107"/>
                </a:lnTo>
                <a:lnTo>
                  <a:pt x="2292731" y="3572634"/>
                </a:lnTo>
                <a:lnTo>
                  <a:pt x="2290743" y="3577372"/>
                </a:lnTo>
                <a:lnTo>
                  <a:pt x="2288358" y="3582504"/>
                </a:lnTo>
                <a:lnTo>
                  <a:pt x="2285178" y="3587242"/>
                </a:lnTo>
                <a:lnTo>
                  <a:pt x="2282395" y="3591585"/>
                </a:lnTo>
                <a:lnTo>
                  <a:pt x="2278816" y="3596323"/>
                </a:lnTo>
                <a:lnTo>
                  <a:pt x="2275636" y="3600271"/>
                </a:lnTo>
                <a:lnTo>
                  <a:pt x="2272455" y="3604614"/>
                </a:lnTo>
                <a:lnTo>
                  <a:pt x="2268480" y="3608562"/>
                </a:lnTo>
                <a:lnTo>
                  <a:pt x="2264504" y="3612115"/>
                </a:lnTo>
                <a:lnTo>
                  <a:pt x="2260131" y="3615668"/>
                </a:lnTo>
                <a:lnTo>
                  <a:pt x="2256155" y="3619221"/>
                </a:lnTo>
                <a:lnTo>
                  <a:pt x="2251384" y="3622380"/>
                </a:lnTo>
                <a:lnTo>
                  <a:pt x="2247011" y="3625143"/>
                </a:lnTo>
                <a:lnTo>
                  <a:pt x="2241843" y="3627907"/>
                </a:lnTo>
                <a:lnTo>
                  <a:pt x="2237470" y="3630276"/>
                </a:lnTo>
                <a:lnTo>
                  <a:pt x="2231904" y="3633040"/>
                </a:lnTo>
                <a:lnTo>
                  <a:pt x="2227133" y="3634619"/>
                </a:lnTo>
                <a:lnTo>
                  <a:pt x="2221567" y="3636593"/>
                </a:lnTo>
                <a:lnTo>
                  <a:pt x="2216001" y="3637777"/>
                </a:lnTo>
                <a:lnTo>
                  <a:pt x="2210833" y="3639751"/>
                </a:lnTo>
                <a:lnTo>
                  <a:pt x="2204869" y="3640541"/>
                </a:lnTo>
                <a:lnTo>
                  <a:pt x="2199303" y="3641330"/>
                </a:lnTo>
                <a:lnTo>
                  <a:pt x="2193738" y="3641725"/>
                </a:lnTo>
                <a:lnTo>
                  <a:pt x="2187774" y="3641725"/>
                </a:lnTo>
                <a:lnTo>
                  <a:pt x="2181413" y="3641725"/>
                </a:lnTo>
                <a:lnTo>
                  <a:pt x="2175847" y="3641330"/>
                </a:lnTo>
                <a:lnTo>
                  <a:pt x="2170281" y="3640541"/>
                </a:lnTo>
                <a:lnTo>
                  <a:pt x="2164715" y="3639751"/>
                </a:lnTo>
                <a:lnTo>
                  <a:pt x="2159149" y="3637777"/>
                </a:lnTo>
                <a:lnTo>
                  <a:pt x="2153583" y="3636593"/>
                </a:lnTo>
                <a:lnTo>
                  <a:pt x="2148415" y="3634619"/>
                </a:lnTo>
                <a:lnTo>
                  <a:pt x="2143247" y="3633040"/>
                </a:lnTo>
                <a:lnTo>
                  <a:pt x="2138476" y="3630276"/>
                </a:lnTo>
                <a:lnTo>
                  <a:pt x="2133308" y="3627907"/>
                </a:lnTo>
                <a:lnTo>
                  <a:pt x="2128139" y="3625143"/>
                </a:lnTo>
                <a:lnTo>
                  <a:pt x="2123766" y="3622380"/>
                </a:lnTo>
                <a:lnTo>
                  <a:pt x="2118995" y="3619221"/>
                </a:lnTo>
                <a:lnTo>
                  <a:pt x="2115020" y="3615668"/>
                </a:lnTo>
                <a:lnTo>
                  <a:pt x="2110646" y="3612115"/>
                </a:lnTo>
                <a:lnTo>
                  <a:pt x="2106671" y="3608562"/>
                </a:lnTo>
                <a:lnTo>
                  <a:pt x="2103093" y="3604614"/>
                </a:lnTo>
                <a:lnTo>
                  <a:pt x="2099515" y="3600271"/>
                </a:lnTo>
                <a:lnTo>
                  <a:pt x="2096334" y="3596323"/>
                </a:lnTo>
                <a:lnTo>
                  <a:pt x="2092756" y="3591585"/>
                </a:lnTo>
                <a:lnTo>
                  <a:pt x="2089973" y="3587242"/>
                </a:lnTo>
                <a:lnTo>
                  <a:pt x="2087190" y="3582504"/>
                </a:lnTo>
                <a:lnTo>
                  <a:pt x="2084805" y="3577372"/>
                </a:lnTo>
                <a:lnTo>
                  <a:pt x="2082419" y="3572634"/>
                </a:lnTo>
                <a:lnTo>
                  <a:pt x="2080431" y="3567107"/>
                </a:lnTo>
                <a:lnTo>
                  <a:pt x="2078444" y="3561975"/>
                </a:lnTo>
                <a:lnTo>
                  <a:pt x="2077251" y="3556447"/>
                </a:lnTo>
                <a:lnTo>
                  <a:pt x="2076058" y="3550920"/>
                </a:lnTo>
                <a:lnTo>
                  <a:pt x="2074468" y="3545393"/>
                </a:lnTo>
                <a:lnTo>
                  <a:pt x="2073673" y="3539866"/>
                </a:lnTo>
                <a:lnTo>
                  <a:pt x="2073275" y="3534338"/>
                </a:lnTo>
                <a:lnTo>
                  <a:pt x="2073275" y="3528416"/>
                </a:lnTo>
                <a:lnTo>
                  <a:pt x="2073275" y="3522494"/>
                </a:lnTo>
                <a:lnTo>
                  <a:pt x="2073673" y="3516967"/>
                </a:lnTo>
                <a:lnTo>
                  <a:pt x="2074468" y="3511045"/>
                </a:lnTo>
                <a:lnTo>
                  <a:pt x="2076058" y="3505123"/>
                </a:lnTo>
                <a:lnTo>
                  <a:pt x="2077251" y="3499990"/>
                </a:lnTo>
                <a:lnTo>
                  <a:pt x="2078444" y="3494463"/>
                </a:lnTo>
                <a:lnTo>
                  <a:pt x="2080431" y="3488936"/>
                </a:lnTo>
                <a:lnTo>
                  <a:pt x="2082419" y="3484198"/>
                </a:lnTo>
                <a:lnTo>
                  <a:pt x="2084805" y="3479065"/>
                </a:lnTo>
                <a:lnTo>
                  <a:pt x="2087190" y="3474328"/>
                </a:lnTo>
                <a:lnTo>
                  <a:pt x="2089973" y="3469195"/>
                </a:lnTo>
                <a:lnTo>
                  <a:pt x="2092756" y="3464853"/>
                </a:lnTo>
                <a:lnTo>
                  <a:pt x="2096334" y="3460115"/>
                </a:lnTo>
                <a:lnTo>
                  <a:pt x="2099515" y="3456167"/>
                </a:lnTo>
                <a:lnTo>
                  <a:pt x="2103093" y="3451824"/>
                </a:lnTo>
                <a:lnTo>
                  <a:pt x="2106671" y="3448271"/>
                </a:lnTo>
                <a:lnTo>
                  <a:pt x="2110646" y="3443928"/>
                </a:lnTo>
                <a:lnTo>
                  <a:pt x="2115020" y="3440769"/>
                </a:lnTo>
                <a:lnTo>
                  <a:pt x="2118995" y="3437611"/>
                </a:lnTo>
                <a:lnTo>
                  <a:pt x="2123766" y="3434058"/>
                </a:lnTo>
                <a:lnTo>
                  <a:pt x="2128139" y="3431294"/>
                </a:lnTo>
                <a:lnTo>
                  <a:pt x="2133308" y="3428530"/>
                </a:lnTo>
                <a:lnTo>
                  <a:pt x="2138476" y="3425767"/>
                </a:lnTo>
                <a:lnTo>
                  <a:pt x="2143247" y="3423793"/>
                </a:lnTo>
                <a:lnTo>
                  <a:pt x="2148415" y="3421819"/>
                </a:lnTo>
                <a:lnTo>
                  <a:pt x="2153583" y="3419845"/>
                </a:lnTo>
                <a:lnTo>
                  <a:pt x="2159149" y="3418265"/>
                </a:lnTo>
                <a:lnTo>
                  <a:pt x="2164715" y="3417081"/>
                </a:lnTo>
                <a:lnTo>
                  <a:pt x="2170281" y="3415897"/>
                </a:lnTo>
                <a:lnTo>
                  <a:pt x="2175847" y="3415502"/>
                </a:lnTo>
                <a:lnTo>
                  <a:pt x="2181413" y="3415107"/>
                </a:lnTo>
                <a:lnTo>
                  <a:pt x="2187774" y="3414712"/>
                </a:lnTo>
                <a:close/>
                <a:moveTo>
                  <a:pt x="2877146" y="3217862"/>
                </a:moveTo>
                <a:lnTo>
                  <a:pt x="2885867" y="3218259"/>
                </a:lnTo>
                <a:lnTo>
                  <a:pt x="2894191" y="3219051"/>
                </a:lnTo>
                <a:lnTo>
                  <a:pt x="2902515" y="3219844"/>
                </a:lnTo>
                <a:lnTo>
                  <a:pt x="2910840" y="3221430"/>
                </a:lnTo>
                <a:lnTo>
                  <a:pt x="2918768" y="3223412"/>
                </a:lnTo>
                <a:lnTo>
                  <a:pt x="2926696" y="3225394"/>
                </a:lnTo>
                <a:lnTo>
                  <a:pt x="2934624" y="3228169"/>
                </a:lnTo>
                <a:lnTo>
                  <a:pt x="2942156" y="3230943"/>
                </a:lnTo>
                <a:lnTo>
                  <a:pt x="2949291" y="3234511"/>
                </a:lnTo>
                <a:lnTo>
                  <a:pt x="2956426" y="3238079"/>
                </a:lnTo>
                <a:lnTo>
                  <a:pt x="2963561" y="3242043"/>
                </a:lnTo>
                <a:lnTo>
                  <a:pt x="2970300" y="3246403"/>
                </a:lnTo>
                <a:lnTo>
                  <a:pt x="2976643" y="3251160"/>
                </a:lnTo>
                <a:lnTo>
                  <a:pt x="2982985" y="3255917"/>
                </a:lnTo>
                <a:lnTo>
                  <a:pt x="2988931" y="3261070"/>
                </a:lnTo>
                <a:lnTo>
                  <a:pt x="2994481" y="3266620"/>
                </a:lnTo>
                <a:lnTo>
                  <a:pt x="3000030" y="3272169"/>
                </a:lnTo>
                <a:lnTo>
                  <a:pt x="3005580" y="3278512"/>
                </a:lnTo>
                <a:lnTo>
                  <a:pt x="3010337" y="3284458"/>
                </a:lnTo>
                <a:lnTo>
                  <a:pt x="3015093" y="3291196"/>
                </a:lnTo>
                <a:lnTo>
                  <a:pt x="3019057" y="3297935"/>
                </a:lnTo>
                <a:lnTo>
                  <a:pt x="3023418" y="3305070"/>
                </a:lnTo>
                <a:lnTo>
                  <a:pt x="3026986" y="3312206"/>
                </a:lnTo>
                <a:lnTo>
                  <a:pt x="3030553" y="3319341"/>
                </a:lnTo>
                <a:lnTo>
                  <a:pt x="3033328" y="3326873"/>
                </a:lnTo>
                <a:lnTo>
                  <a:pt x="3035706" y="3334404"/>
                </a:lnTo>
                <a:lnTo>
                  <a:pt x="3038085" y="3342332"/>
                </a:lnTo>
                <a:lnTo>
                  <a:pt x="3040067" y="3350657"/>
                </a:lnTo>
                <a:lnTo>
                  <a:pt x="3041652" y="3358585"/>
                </a:lnTo>
                <a:lnTo>
                  <a:pt x="3042445" y="3366909"/>
                </a:lnTo>
                <a:lnTo>
                  <a:pt x="3043238" y="3375630"/>
                </a:lnTo>
                <a:lnTo>
                  <a:pt x="3043238" y="3383954"/>
                </a:lnTo>
                <a:lnTo>
                  <a:pt x="3043238" y="3392675"/>
                </a:lnTo>
                <a:lnTo>
                  <a:pt x="3042445" y="3401000"/>
                </a:lnTo>
                <a:lnTo>
                  <a:pt x="3041652" y="3408928"/>
                </a:lnTo>
                <a:lnTo>
                  <a:pt x="3040067" y="3417252"/>
                </a:lnTo>
                <a:lnTo>
                  <a:pt x="3038085" y="3425180"/>
                </a:lnTo>
                <a:lnTo>
                  <a:pt x="3035706" y="3433108"/>
                </a:lnTo>
                <a:lnTo>
                  <a:pt x="3033328" y="3441036"/>
                </a:lnTo>
                <a:lnTo>
                  <a:pt x="3030553" y="3448568"/>
                </a:lnTo>
                <a:lnTo>
                  <a:pt x="3026986" y="3456100"/>
                </a:lnTo>
                <a:lnTo>
                  <a:pt x="3023418" y="3463235"/>
                </a:lnTo>
                <a:lnTo>
                  <a:pt x="3019057" y="3469974"/>
                </a:lnTo>
                <a:lnTo>
                  <a:pt x="3015093" y="3476712"/>
                </a:lnTo>
                <a:lnTo>
                  <a:pt x="3010337" y="3483451"/>
                </a:lnTo>
                <a:lnTo>
                  <a:pt x="3005580" y="3489794"/>
                </a:lnTo>
                <a:lnTo>
                  <a:pt x="3000030" y="3495343"/>
                </a:lnTo>
                <a:lnTo>
                  <a:pt x="2994481" y="3501289"/>
                </a:lnTo>
                <a:lnTo>
                  <a:pt x="2988931" y="3506442"/>
                </a:lnTo>
                <a:lnTo>
                  <a:pt x="2982985" y="3511992"/>
                </a:lnTo>
                <a:lnTo>
                  <a:pt x="2976643" y="3517145"/>
                </a:lnTo>
                <a:lnTo>
                  <a:pt x="2970300" y="3521506"/>
                </a:lnTo>
                <a:lnTo>
                  <a:pt x="2963561" y="3525866"/>
                </a:lnTo>
                <a:lnTo>
                  <a:pt x="2956426" y="3529830"/>
                </a:lnTo>
                <a:lnTo>
                  <a:pt x="2949291" y="3533794"/>
                </a:lnTo>
                <a:lnTo>
                  <a:pt x="2942156" y="3536965"/>
                </a:lnTo>
                <a:lnTo>
                  <a:pt x="2934624" y="3539740"/>
                </a:lnTo>
                <a:lnTo>
                  <a:pt x="2926696" y="3542515"/>
                </a:lnTo>
                <a:lnTo>
                  <a:pt x="2918768" y="3544893"/>
                </a:lnTo>
                <a:lnTo>
                  <a:pt x="2910840" y="3546479"/>
                </a:lnTo>
                <a:lnTo>
                  <a:pt x="2902515" y="3548065"/>
                </a:lnTo>
                <a:lnTo>
                  <a:pt x="2894191" y="3548857"/>
                </a:lnTo>
                <a:lnTo>
                  <a:pt x="2885867" y="3549650"/>
                </a:lnTo>
                <a:lnTo>
                  <a:pt x="2877146" y="3549650"/>
                </a:lnTo>
                <a:lnTo>
                  <a:pt x="2868821" y="3549650"/>
                </a:lnTo>
                <a:lnTo>
                  <a:pt x="2860101" y="3548857"/>
                </a:lnTo>
                <a:lnTo>
                  <a:pt x="2851776" y="3548065"/>
                </a:lnTo>
                <a:lnTo>
                  <a:pt x="2843848" y="3546479"/>
                </a:lnTo>
                <a:lnTo>
                  <a:pt x="2835524" y="3544893"/>
                </a:lnTo>
                <a:lnTo>
                  <a:pt x="2827992" y="3542515"/>
                </a:lnTo>
                <a:lnTo>
                  <a:pt x="2820460" y="3539740"/>
                </a:lnTo>
                <a:lnTo>
                  <a:pt x="2812929" y="3536965"/>
                </a:lnTo>
                <a:lnTo>
                  <a:pt x="2805397" y="3533794"/>
                </a:lnTo>
                <a:lnTo>
                  <a:pt x="2798262" y="3529830"/>
                </a:lnTo>
                <a:lnTo>
                  <a:pt x="2791127" y="3525866"/>
                </a:lnTo>
                <a:lnTo>
                  <a:pt x="2784784" y="3521506"/>
                </a:lnTo>
                <a:lnTo>
                  <a:pt x="2778045" y="3517145"/>
                </a:lnTo>
                <a:lnTo>
                  <a:pt x="2771703" y="3511992"/>
                </a:lnTo>
                <a:lnTo>
                  <a:pt x="2766153" y="3506442"/>
                </a:lnTo>
                <a:lnTo>
                  <a:pt x="2760207" y="3501289"/>
                </a:lnTo>
                <a:lnTo>
                  <a:pt x="2754261" y="3495343"/>
                </a:lnTo>
                <a:lnTo>
                  <a:pt x="2749505" y="3489794"/>
                </a:lnTo>
                <a:lnTo>
                  <a:pt x="2744351" y="3483451"/>
                </a:lnTo>
                <a:lnTo>
                  <a:pt x="2739991" y="3476712"/>
                </a:lnTo>
                <a:lnTo>
                  <a:pt x="2735234" y="3469974"/>
                </a:lnTo>
                <a:lnTo>
                  <a:pt x="2731666" y="3463235"/>
                </a:lnTo>
                <a:lnTo>
                  <a:pt x="2727702" y="3456100"/>
                </a:lnTo>
                <a:lnTo>
                  <a:pt x="2724531" y="3448568"/>
                </a:lnTo>
                <a:lnTo>
                  <a:pt x="2721756" y="3441036"/>
                </a:lnTo>
                <a:lnTo>
                  <a:pt x="2718982" y="3433108"/>
                </a:lnTo>
                <a:lnTo>
                  <a:pt x="2716603" y="3425180"/>
                </a:lnTo>
                <a:lnTo>
                  <a:pt x="2715018" y="3417252"/>
                </a:lnTo>
                <a:lnTo>
                  <a:pt x="2713432" y="3408928"/>
                </a:lnTo>
                <a:lnTo>
                  <a:pt x="2712639" y="3401000"/>
                </a:lnTo>
                <a:lnTo>
                  <a:pt x="2711450" y="3392675"/>
                </a:lnTo>
                <a:lnTo>
                  <a:pt x="2711450" y="3383954"/>
                </a:lnTo>
                <a:lnTo>
                  <a:pt x="2711450" y="3375630"/>
                </a:lnTo>
                <a:lnTo>
                  <a:pt x="2712639" y="3366909"/>
                </a:lnTo>
                <a:lnTo>
                  <a:pt x="2713432" y="3358585"/>
                </a:lnTo>
                <a:lnTo>
                  <a:pt x="2715018" y="3350657"/>
                </a:lnTo>
                <a:lnTo>
                  <a:pt x="2716603" y="3342332"/>
                </a:lnTo>
                <a:lnTo>
                  <a:pt x="2718982" y="3334404"/>
                </a:lnTo>
                <a:lnTo>
                  <a:pt x="2721756" y="3326873"/>
                </a:lnTo>
                <a:lnTo>
                  <a:pt x="2724531" y="3319341"/>
                </a:lnTo>
                <a:lnTo>
                  <a:pt x="2727702" y="3312206"/>
                </a:lnTo>
                <a:lnTo>
                  <a:pt x="2731666" y="3305070"/>
                </a:lnTo>
                <a:lnTo>
                  <a:pt x="2735234" y="3297935"/>
                </a:lnTo>
                <a:lnTo>
                  <a:pt x="2739991" y="3291196"/>
                </a:lnTo>
                <a:lnTo>
                  <a:pt x="2744351" y="3284458"/>
                </a:lnTo>
                <a:lnTo>
                  <a:pt x="2749505" y="3278512"/>
                </a:lnTo>
                <a:lnTo>
                  <a:pt x="2754261" y="3272169"/>
                </a:lnTo>
                <a:lnTo>
                  <a:pt x="2760207" y="3266620"/>
                </a:lnTo>
                <a:lnTo>
                  <a:pt x="2766153" y="3261070"/>
                </a:lnTo>
                <a:lnTo>
                  <a:pt x="2771703" y="3255917"/>
                </a:lnTo>
                <a:lnTo>
                  <a:pt x="2778045" y="3251160"/>
                </a:lnTo>
                <a:lnTo>
                  <a:pt x="2784784" y="3246403"/>
                </a:lnTo>
                <a:lnTo>
                  <a:pt x="2791127" y="3242043"/>
                </a:lnTo>
                <a:lnTo>
                  <a:pt x="2798262" y="3238079"/>
                </a:lnTo>
                <a:lnTo>
                  <a:pt x="2805397" y="3234511"/>
                </a:lnTo>
                <a:lnTo>
                  <a:pt x="2812929" y="3230943"/>
                </a:lnTo>
                <a:lnTo>
                  <a:pt x="2820460" y="3228169"/>
                </a:lnTo>
                <a:lnTo>
                  <a:pt x="2827992" y="3225394"/>
                </a:lnTo>
                <a:lnTo>
                  <a:pt x="2835524" y="3223412"/>
                </a:lnTo>
                <a:lnTo>
                  <a:pt x="2843848" y="3221430"/>
                </a:lnTo>
                <a:lnTo>
                  <a:pt x="2851776" y="3219844"/>
                </a:lnTo>
                <a:lnTo>
                  <a:pt x="2860101" y="3219051"/>
                </a:lnTo>
                <a:lnTo>
                  <a:pt x="2868821" y="3218259"/>
                </a:lnTo>
                <a:lnTo>
                  <a:pt x="2877146" y="3217862"/>
                </a:lnTo>
                <a:close/>
                <a:moveTo>
                  <a:pt x="1341242" y="3000374"/>
                </a:moveTo>
                <a:lnTo>
                  <a:pt x="410762" y="4429560"/>
                </a:lnTo>
                <a:lnTo>
                  <a:pt x="409572" y="4434325"/>
                </a:lnTo>
                <a:lnTo>
                  <a:pt x="406794" y="4447826"/>
                </a:lnTo>
                <a:lnTo>
                  <a:pt x="404414" y="4458151"/>
                </a:lnTo>
                <a:lnTo>
                  <a:pt x="402430" y="4469667"/>
                </a:lnTo>
                <a:lnTo>
                  <a:pt x="400446" y="4483169"/>
                </a:lnTo>
                <a:lnTo>
                  <a:pt x="398859" y="4498259"/>
                </a:lnTo>
                <a:lnTo>
                  <a:pt x="396875" y="4514937"/>
                </a:lnTo>
                <a:lnTo>
                  <a:pt x="395287" y="4533204"/>
                </a:lnTo>
                <a:lnTo>
                  <a:pt x="394097" y="4552265"/>
                </a:lnTo>
                <a:lnTo>
                  <a:pt x="393700" y="4572915"/>
                </a:lnTo>
                <a:lnTo>
                  <a:pt x="394097" y="4594359"/>
                </a:lnTo>
                <a:lnTo>
                  <a:pt x="394891" y="4616597"/>
                </a:lnTo>
                <a:lnTo>
                  <a:pt x="397271" y="4640026"/>
                </a:lnTo>
                <a:lnTo>
                  <a:pt x="400049" y="4664249"/>
                </a:lnTo>
                <a:lnTo>
                  <a:pt x="401636" y="4676162"/>
                </a:lnTo>
                <a:lnTo>
                  <a:pt x="403620" y="4688870"/>
                </a:lnTo>
                <a:lnTo>
                  <a:pt x="406398" y="4701180"/>
                </a:lnTo>
                <a:lnTo>
                  <a:pt x="409175" y="4713490"/>
                </a:lnTo>
                <a:lnTo>
                  <a:pt x="412350" y="4726198"/>
                </a:lnTo>
                <a:lnTo>
                  <a:pt x="415921" y="4738905"/>
                </a:lnTo>
                <a:lnTo>
                  <a:pt x="419492" y="4752010"/>
                </a:lnTo>
                <a:lnTo>
                  <a:pt x="423857" y="4764320"/>
                </a:lnTo>
                <a:lnTo>
                  <a:pt x="428221" y="4777425"/>
                </a:lnTo>
                <a:lnTo>
                  <a:pt x="433380" y="4790132"/>
                </a:lnTo>
                <a:lnTo>
                  <a:pt x="438538" y="4802839"/>
                </a:lnTo>
                <a:lnTo>
                  <a:pt x="444887" y="4815944"/>
                </a:lnTo>
                <a:lnTo>
                  <a:pt x="451235" y="4828254"/>
                </a:lnTo>
                <a:lnTo>
                  <a:pt x="457584" y="4841359"/>
                </a:lnTo>
                <a:lnTo>
                  <a:pt x="464726" y="4853669"/>
                </a:lnTo>
                <a:lnTo>
                  <a:pt x="472662" y="4866773"/>
                </a:lnTo>
                <a:lnTo>
                  <a:pt x="480995" y="4879084"/>
                </a:lnTo>
                <a:lnTo>
                  <a:pt x="489724" y="4891394"/>
                </a:lnTo>
                <a:lnTo>
                  <a:pt x="498850" y="4903704"/>
                </a:lnTo>
                <a:lnTo>
                  <a:pt x="508770" y="4915618"/>
                </a:lnTo>
                <a:lnTo>
                  <a:pt x="519087" y="4927531"/>
                </a:lnTo>
                <a:lnTo>
                  <a:pt x="530197" y="4939444"/>
                </a:lnTo>
                <a:lnTo>
                  <a:pt x="541704" y="4950960"/>
                </a:lnTo>
                <a:lnTo>
                  <a:pt x="553608" y="4962476"/>
                </a:lnTo>
                <a:lnTo>
                  <a:pt x="566702" y="4973992"/>
                </a:lnTo>
                <a:lnTo>
                  <a:pt x="579796" y="4984714"/>
                </a:lnTo>
                <a:lnTo>
                  <a:pt x="594081" y="4995436"/>
                </a:lnTo>
                <a:lnTo>
                  <a:pt x="609159" y="5005761"/>
                </a:lnTo>
                <a:lnTo>
                  <a:pt x="624237" y="5016085"/>
                </a:lnTo>
                <a:lnTo>
                  <a:pt x="640109" y="5026410"/>
                </a:lnTo>
                <a:lnTo>
                  <a:pt x="657171" y="5035941"/>
                </a:lnTo>
                <a:lnTo>
                  <a:pt x="674630" y="5045074"/>
                </a:lnTo>
                <a:lnTo>
                  <a:pt x="3954917" y="5045074"/>
                </a:lnTo>
                <a:lnTo>
                  <a:pt x="3972376" y="5035941"/>
                </a:lnTo>
                <a:lnTo>
                  <a:pt x="3989041" y="5026410"/>
                </a:lnTo>
                <a:lnTo>
                  <a:pt x="4005310" y="5016085"/>
                </a:lnTo>
                <a:lnTo>
                  <a:pt x="4020785" y="5005761"/>
                </a:lnTo>
                <a:lnTo>
                  <a:pt x="4035069" y="4995436"/>
                </a:lnTo>
                <a:lnTo>
                  <a:pt x="4049354" y="4984714"/>
                </a:lnTo>
                <a:lnTo>
                  <a:pt x="4062448" y="4973992"/>
                </a:lnTo>
                <a:lnTo>
                  <a:pt x="4075543" y="4962476"/>
                </a:lnTo>
                <a:lnTo>
                  <a:pt x="4087446" y="4950960"/>
                </a:lnTo>
                <a:lnTo>
                  <a:pt x="4098953" y="4939444"/>
                </a:lnTo>
                <a:lnTo>
                  <a:pt x="4110063" y="4927531"/>
                </a:lnTo>
                <a:lnTo>
                  <a:pt x="4120777" y="4915618"/>
                </a:lnTo>
                <a:lnTo>
                  <a:pt x="4130300" y="4903704"/>
                </a:lnTo>
                <a:lnTo>
                  <a:pt x="4139823" y="4891394"/>
                </a:lnTo>
                <a:lnTo>
                  <a:pt x="4148552" y="4879084"/>
                </a:lnTo>
                <a:lnTo>
                  <a:pt x="4156488" y="4866773"/>
                </a:lnTo>
                <a:lnTo>
                  <a:pt x="4164424" y="4853669"/>
                </a:lnTo>
                <a:lnTo>
                  <a:pt x="4171566" y="4841359"/>
                </a:lnTo>
                <a:lnTo>
                  <a:pt x="4178312" y="4828254"/>
                </a:lnTo>
                <a:lnTo>
                  <a:pt x="4184661" y="4815944"/>
                </a:lnTo>
                <a:lnTo>
                  <a:pt x="4190613" y="4802839"/>
                </a:lnTo>
                <a:lnTo>
                  <a:pt x="4195771" y="4790132"/>
                </a:lnTo>
                <a:lnTo>
                  <a:pt x="4200929" y="4777425"/>
                </a:lnTo>
                <a:lnTo>
                  <a:pt x="4205294" y="4764320"/>
                </a:lnTo>
                <a:lnTo>
                  <a:pt x="4209659" y="4752010"/>
                </a:lnTo>
                <a:lnTo>
                  <a:pt x="4213627" y="4738905"/>
                </a:lnTo>
                <a:lnTo>
                  <a:pt x="4217197" y="4726198"/>
                </a:lnTo>
                <a:lnTo>
                  <a:pt x="4219975" y="4713490"/>
                </a:lnTo>
                <a:lnTo>
                  <a:pt x="4222753" y="4701180"/>
                </a:lnTo>
                <a:lnTo>
                  <a:pt x="4225530" y="4688870"/>
                </a:lnTo>
                <a:lnTo>
                  <a:pt x="4227514" y="4676162"/>
                </a:lnTo>
                <a:lnTo>
                  <a:pt x="4229498" y="4664249"/>
                </a:lnTo>
                <a:lnTo>
                  <a:pt x="4232673" y="4640026"/>
                </a:lnTo>
                <a:lnTo>
                  <a:pt x="4234259" y="4616597"/>
                </a:lnTo>
                <a:lnTo>
                  <a:pt x="4235450" y="4594359"/>
                </a:lnTo>
                <a:lnTo>
                  <a:pt x="4235450" y="4572915"/>
                </a:lnTo>
                <a:lnTo>
                  <a:pt x="4235053" y="4552265"/>
                </a:lnTo>
                <a:lnTo>
                  <a:pt x="4234259" y="4533204"/>
                </a:lnTo>
                <a:lnTo>
                  <a:pt x="4232673" y="4514937"/>
                </a:lnTo>
                <a:lnTo>
                  <a:pt x="4230689" y="4498259"/>
                </a:lnTo>
                <a:lnTo>
                  <a:pt x="4228705" y="4483169"/>
                </a:lnTo>
                <a:lnTo>
                  <a:pt x="4226721" y="4469667"/>
                </a:lnTo>
                <a:lnTo>
                  <a:pt x="4224737" y="4458151"/>
                </a:lnTo>
                <a:lnTo>
                  <a:pt x="4222356" y="4447826"/>
                </a:lnTo>
                <a:lnTo>
                  <a:pt x="4219578" y="4434325"/>
                </a:lnTo>
                <a:lnTo>
                  <a:pt x="4218388" y="4429560"/>
                </a:lnTo>
                <a:lnTo>
                  <a:pt x="3282826" y="3000490"/>
                </a:lnTo>
                <a:lnTo>
                  <a:pt x="3282951" y="3001367"/>
                </a:lnTo>
                <a:lnTo>
                  <a:pt x="3282554" y="3003754"/>
                </a:lnTo>
                <a:lnTo>
                  <a:pt x="3281761" y="3006140"/>
                </a:lnTo>
                <a:lnTo>
                  <a:pt x="3280173" y="3008526"/>
                </a:lnTo>
                <a:lnTo>
                  <a:pt x="3278189" y="3010913"/>
                </a:lnTo>
                <a:lnTo>
                  <a:pt x="3275015" y="3013299"/>
                </a:lnTo>
                <a:lnTo>
                  <a:pt x="3271841" y="3015685"/>
                </a:lnTo>
                <a:lnTo>
                  <a:pt x="3267476" y="3017674"/>
                </a:lnTo>
                <a:lnTo>
                  <a:pt x="3263111" y="3020458"/>
                </a:lnTo>
                <a:lnTo>
                  <a:pt x="3252398" y="3024832"/>
                </a:lnTo>
                <a:lnTo>
                  <a:pt x="3239304" y="3029605"/>
                </a:lnTo>
                <a:lnTo>
                  <a:pt x="3223829" y="3033582"/>
                </a:lnTo>
                <a:lnTo>
                  <a:pt x="3206370" y="3037957"/>
                </a:lnTo>
                <a:lnTo>
                  <a:pt x="3186927" y="3041934"/>
                </a:lnTo>
                <a:lnTo>
                  <a:pt x="3165897" y="3046309"/>
                </a:lnTo>
                <a:lnTo>
                  <a:pt x="3142486" y="3050286"/>
                </a:lnTo>
                <a:lnTo>
                  <a:pt x="3117091" y="3054263"/>
                </a:lnTo>
                <a:lnTo>
                  <a:pt x="3090109" y="3057843"/>
                </a:lnTo>
                <a:lnTo>
                  <a:pt x="3061143" y="3061024"/>
                </a:lnTo>
                <a:lnTo>
                  <a:pt x="3030987" y="3065001"/>
                </a:lnTo>
                <a:lnTo>
                  <a:pt x="2998847" y="3068183"/>
                </a:lnTo>
                <a:lnTo>
                  <a:pt x="2964722" y="3070967"/>
                </a:lnTo>
                <a:lnTo>
                  <a:pt x="2929804" y="3074149"/>
                </a:lnTo>
                <a:lnTo>
                  <a:pt x="2892903" y="3076933"/>
                </a:lnTo>
                <a:lnTo>
                  <a:pt x="2855207" y="3079319"/>
                </a:lnTo>
                <a:lnTo>
                  <a:pt x="2815528" y="3082103"/>
                </a:lnTo>
                <a:lnTo>
                  <a:pt x="2775055" y="3084489"/>
                </a:lnTo>
                <a:lnTo>
                  <a:pt x="2690141" y="3088069"/>
                </a:lnTo>
                <a:lnTo>
                  <a:pt x="2600862" y="3091648"/>
                </a:lnTo>
                <a:lnTo>
                  <a:pt x="2507615" y="3093637"/>
                </a:lnTo>
                <a:lnTo>
                  <a:pt x="2411195" y="3095227"/>
                </a:lnTo>
                <a:lnTo>
                  <a:pt x="2312393" y="3095625"/>
                </a:lnTo>
                <a:lnTo>
                  <a:pt x="2213195" y="3095227"/>
                </a:lnTo>
                <a:lnTo>
                  <a:pt x="2116774" y="3093637"/>
                </a:lnTo>
                <a:lnTo>
                  <a:pt x="2023924" y="3091648"/>
                </a:lnTo>
                <a:lnTo>
                  <a:pt x="1934645" y="3088069"/>
                </a:lnTo>
                <a:lnTo>
                  <a:pt x="1849731" y="3084489"/>
                </a:lnTo>
                <a:lnTo>
                  <a:pt x="1808862" y="3082103"/>
                </a:lnTo>
                <a:lnTo>
                  <a:pt x="1769579" y="3079319"/>
                </a:lnTo>
                <a:lnTo>
                  <a:pt x="1731884" y="3076933"/>
                </a:lnTo>
                <a:lnTo>
                  <a:pt x="1694982" y="3074149"/>
                </a:lnTo>
                <a:lnTo>
                  <a:pt x="1659667" y="3070967"/>
                </a:lnTo>
                <a:lnTo>
                  <a:pt x="1626336" y="3068183"/>
                </a:lnTo>
                <a:lnTo>
                  <a:pt x="1593799" y="3065001"/>
                </a:lnTo>
                <a:lnTo>
                  <a:pt x="1563643" y="3061024"/>
                </a:lnTo>
                <a:lnTo>
                  <a:pt x="1534677" y="3057843"/>
                </a:lnTo>
                <a:lnTo>
                  <a:pt x="1507298" y="3054263"/>
                </a:lnTo>
                <a:lnTo>
                  <a:pt x="1482300" y="3050286"/>
                </a:lnTo>
                <a:lnTo>
                  <a:pt x="1458889" y="3046309"/>
                </a:lnTo>
                <a:lnTo>
                  <a:pt x="1437462" y="3041934"/>
                </a:lnTo>
                <a:lnTo>
                  <a:pt x="1418019" y="3037957"/>
                </a:lnTo>
                <a:lnTo>
                  <a:pt x="1400561" y="3033582"/>
                </a:lnTo>
                <a:lnTo>
                  <a:pt x="1385086" y="3029605"/>
                </a:lnTo>
                <a:lnTo>
                  <a:pt x="1372388" y="3024832"/>
                </a:lnTo>
                <a:lnTo>
                  <a:pt x="1361675" y="3020458"/>
                </a:lnTo>
                <a:lnTo>
                  <a:pt x="1356913" y="3017674"/>
                </a:lnTo>
                <a:lnTo>
                  <a:pt x="1352945" y="3015685"/>
                </a:lnTo>
                <a:lnTo>
                  <a:pt x="1349374" y="3013299"/>
                </a:lnTo>
                <a:lnTo>
                  <a:pt x="1346597" y="3010913"/>
                </a:lnTo>
                <a:lnTo>
                  <a:pt x="1344613" y="3008526"/>
                </a:lnTo>
                <a:lnTo>
                  <a:pt x="1343025" y="3006140"/>
                </a:lnTo>
                <a:lnTo>
                  <a:pt x="1341835" y="3003754"/>
                </a:lnTo>
                <a:lnTo>
                  <a:pt x="1341438" y="3001367"/>
                </a:lnTo>
                <a:lnTo>
                  <a:pt x="1341580" y="3000374"/>
                </a:lnTo>
                <a:lnTo>
                  <a:pt x="1341242" y="3000374"/>
                </a:lnTo>
                <a:close/>
                <a:moveTo>
                  <a:pt x="1717823" y="0"/>
                </a:moveTo>
                <a:lnTo>
                  <a:pt x="2909343" y="0"/>
                </a:lnTo>
                <a:lnTo>
                  <a:pt x="2919266" y="3571"/>
                </a:lnTo>
                <a:lnTo>
                  <a:pt x="2927601" y="6745"/>
                </a:lnTo>
                <a:lnTo>
                  <a:pt x="2935937" y="11110"/>
                </a:lnTo>
                <a:lnTo>
                  <a:pt x="2946653" y="15872"/>
                </a:lnTo>
                <a:lnTo>
                  <a:pt x="2959354" y="22618"/>
                </a:lnTo>
                <a:lnTo>
                  <a:pt x="2972849" y="30951"/>
                </a:lnTo>
                <a:lnTo>
                  <a:pt x="2987931" y="40871"/>
                </a:lnTo>
                <a:lnTo>
                  <a:pt x="2995870" y="46427"/>
                </a:lnTo>
                <a:lnTo>
                  <a:pt x="3003808" y="52776"/>
                </a:lnTo>
                <a:lnTo>
                  <a:pt x="3011349" y="58728"/>
                </a:lnTo>
                <a:lnTo>
                  <a:pt x="3019684" y="65474"/>
                </a:lnTo>
                <a:lnTo>
                  <a:pt x="3027623" y="72616"/>
                </a:lnTo>
                <a:lnTo>
                  <a:pt x="3035957" y="80553"/>
                </a:lnTo>
                <a:lnTo>
                  <a:pt x="3043896" y="88489"/>
                </a:lnTo>
                <a:lnTo>
                  <a:pt x="3051834" y="97219"/>
                </a:lnTo>
                <a:lnTo>
                  <a:pt x="3059375" y="105949"/>
                </a:lnTo>
                <a:lnTo>
                  <a:pt x="3066917" y="115472"/>
                </a:lnTo>
                <a:lnTo>
                  <a:pt x="3074458" y="125393"/>
                </a:lnTo>
                <a:lnTo>
                  <a:pt x="3080808" y="135313"/>
                </a:lnTo>
                <a:lnTo>
                  <a:pt x="3087556" y="146027"/>
                </a:lnTo>
                <a:lnTo>
                  <a:pt x="3093509" y="157536"/>
                </a:lnTo>
                <a:lnTo>
                  <a:pt x="3099066" y="169439"/>
                </a:lnTo>
                <a:lnTo>
                  <a:pt x="3104226" y="181344"/>
                </a:lnTo>
                <a:lnTo>
                  <a:pt x="3108592" y="194439"/>
                </a:lnTo>
                <a:lnTo>
                  <a:pt x="3112958" y="207534"/>
                </a:lnTo>
                <a:lnTo>
                  <a:pt x="3115339" y="217058"/>
                </a:lnTo>
                <a:lnTo>
                  <a:pt x="3117324" y="226581"/>
                </a:lnTo>
                <a:lnTo>
                  <a:pt x="3119309" y="236502"/>
                </a:lnTo>
                <a:lnTo>
                  <a:pt x="3120499" y="246025"/>
                </a:lnTo>
                <a:lnTo>
                  <a:pt x="3121690" y="256342"/>
                </a:lnTo>
                <a:lnTo>
                  <a:pt x="3122087" y="266263"/>
                </a:lnTo>
                <a:lnTo>
                  <a:pt x="3122484" y="276184"/>
                </a:lnTo>
                <a:lnTo>
                  <a:pt x="3122484" y="286103"/>
                </a:lnTo>
                <a:lnTo>
                  <a:pt x="3121690" y="296024"/>
                </a:lnTo>
                <a:lnTo>
                  <a:pt x="3121293" y="306341"/>
                </a:lnTo>
                <a:lnTo>
                  <a:pt x="3120102" y="316659"/>
                </a:lnTo>
                <a:lnTo>
                  <a:pt x="3118515" y="326976"/>
                </a:lnTo>
                <a:lnTo>
                  <a:pt x="3116530" y="337690"/>
                </a:lnTo>
                <a:lnTo>
                  <a:pt x="3114149" y="348007"/>
                </a:lnTo>
                <a:lnTo>
                  <a:pt x="3111767" y="358325"/>
                </a:lnTo>
                <a:lnTo>
                  <a:pt x="3108592" y="369039"/>
                </a:lnTo>
                <a:lnTo>
                  <a:pt x="3105417" y="379356"/>
                </a:lnTo>
                <a:lnTo>
                  <a:pt x="3101845" y="390466"/>
                </a:lnTo>
                <a:lnTo>
                  <a:pt x="3097479" y="401180"/>
                </a:lnTo>
                <a:lnTo>
                  <a:pt x="3093509" y="411894"/>
                </a:lnTo>
                <a:lnTo>
                  <a:pt x="3088747" y="422609"/>
                </a:lnTo>
                <a:lnTo>
                  <a:pt x="3083587" y="434116"/>
                </a:lnTo>
                <a:lnTo>
                  <a:pt x="3078030" y="444830"/>
                </a:lnTo>
                <a:lnTo>
                  <a:pt x="3072076" y="455940"/>
                </a:lnTo>
                <a:lnTo>
                  <a:pt x="3066123" y="466655"/>
                </a:lnTo>
                <a:lnTo>
                  <a:pt x="3059772" y="477766"/>
                </a:lnTo>
                <a:lnTo>
                  <a:pt x="3052628" y="489274"/>
                </a:lnTo>
                <a:lnTo>
                  <a:pt x="3045483" y="500781"/>
                </a:lnTo>
                <a:lnTo>
                  <a:pt x="3037942" y="511891"/>
                </a:lnTo>
                <a:lnTo>
                  <a:pt x="3030401" y="523400"/>
                </a:lnTo>
                <a:lnTo>
                  <a:pt x="3022066" y="534908"/>
                </a:lnTo>
                <a:lnTo>
                  <a:pt x="3013334" y="546415"/>
                </a:lnTo>
                <a:lnTo>
                  <a:pt x="3013334" y="2104709"/>
                </a:lnTo>
                <a:lnTo>
                  <a:pt x="4604543" y="4495920"/>
                </a:lnTo>
                <a:lnTo>
                  <a:pt x="4606527" y="4504649"/>
                </a:lnTo>
                <a:lnTo>
                  <a:pt x="4608511" y="4511792"/>
                </a:lnTo>
                <a:lnTo>
                  <a:pt x="4612481" y="4530046"/>
                </a:lnTo>
                <a:lnTo>
                  <a:pt x="4614862" y="4542744"/>
                </a:lnTo>
                <a:lnTo>
                  <a:pt x="4617243" y="4558220"/>
                </a:lnTo>
                <a:lnTo>
                  <a:pt x="4619625" y="4575679"/>
                </a:lnTo>
                <a:lnTo>
                  <a:pt x="4622403" y="4595123"/>
                </a:lnTo>
                <a:lnTo>
                  <a:pt x="4624387" y="4616948"/>
                </a:lnTo>
                <a:lnTo>
                  <a:pt x="4625975" y="4639964"/>
                </a:lnTo>
                <a:lnTo>
                  <a:pt x="4627166" y="4664963"/>
                </a:lnTo>
                <a:lnTo>
                  <a:pt x="4627563" y="4691153"/>
                </a:lnTo>
                <a:lnTo>
                  <a:pt x="4627166" y="4718533"/>
                </a:lnTo>
                <a:lnTo>
                  <a:pt x="4626373" y="4733215"/>
                </a:lnTo>
                <a:lnTo>
                  <a:pt x="4625579" y="4747501"/>
                </a:lnTo>
                <a:lnTo>
                  <a:pt x="4624387" y="4762183"/>
                </a:lnTo>
                <a:lnTo>
                  <a:pt x="4623197" y="4777262"/>
                </a:lnTo>
                <a:lnTo>
                  <a:pt x="4621213" y="4792341"/>
                </a:lnTo>
                <a:lnTo>
                  <a:pt x="4618831" y="4807817"/>
                </a:lnTo>
                <a:lnTo>
                  <a:pt x="4616449" y="4823689"/>
                </a:lnTo>
                <a:lnTo>
                  <a:pt x="4614068" y="4839562"/>
                </a:lnTo>
                <a:lnTo>
                  <a:pt x="4610496" y="4855038"/>
                </a:lnTo>
                <a:lnTo>
                  <a:pt x="4606923" y="4870910"/>
                </a:lnTo>
                <a:lnTo>
                  <a:pt x="4602557" y="4887180"/>
                </a:lnTo>
                <a:lnTo>
                  <a:pt x="4598191" y="4903449"/>
                </a:lnTo>
                <a:lnTo>
                  <a:pt x="4593032" y="4919719"/>
                </a:lnTo>
                <a:lnTo>
                  <a:pt x="4587872" y="4935988"/>
                </a:lnTo>
                <a:lnTo>
                  <a:pt x="4581919" y="4952257"/>
                </a:lnTo>
                <a:lnTo>
                  <a:pt x="4575171" y="4968527"/>
                </a:lnTo>
                <a:lnTo>
                  <a:pt x="4568821" y="4985193"/>
                </a:lnTo>
                <a:lnTo>
                  <a:pt x="4560883" y="5001463"/>
                </a:lnTo>
                <a:lnTo>
                  <a:pt x="4552944" y="5017732"/>
                </a:lnTo>
                <a:lnTo>
                  <a:pt x="4544212" y="5033605"/>
                </a:lnTo>
                <a:lnTo>
                  <a:pt x="4535083" y="5049874"/>
                </a:lnTo>
                <a:lnTo>
                  <a:pt x="4525161" y="5066144"/>
                </a:lnTo>
                <a:lnTo>
                  <a:pt x="4514047" y="5082016"/>
                </a:lnTo>
                <a:lnTo>
                  <a:pt x="4503331" y="5097889"/>
                </a:lnTo>
                <a:lnTo>
                  <a:pt x="4491423" y="5112968"/>
                </a:lnTo>
                <a:lnTo>
                  <a:pt x="4478722" y="5128444"/>
                </a:lnTo>
                <a:lnTo>
                  <a:pt x="4465624" y="5143919"/>
                </a:lnTo>
                <a:lnTo>
                  <a:pt x="4451335" y="5158998"/>
                </a:lnTo>
                <a:lnTo>
                  <a:pt x="4437047" y="5173681"/>
                </a:lnTo>
                <a:lnTo>
                  <a:pt x="4421171" y="5188363"/>
                </a:lnTo>
                <a:lnTo>
                  <a:pt x="4404897" y="5202251"/>
                </a:lnTo>
                <a:lnTo>
                  <a:pt x="4387830" y="5216537"/>
                </a:lnTo>
                <a:lnTo>
                  <a:pt x="4369969" y="5230028"/>
                </a:lnTo>
                <a:lnTo>
                  <a:pt x="4351315" y="5243520"/>
                </a:lnTo>
                <a:lnTo>
                  <a:pt x="4331865" y="5256615"/>
                </a:lnTo>
                <a:lnTo>
                  <a:pt x="4311227" y="5268916"/>
                </a:lnTo>
                <a:lnTo>
                  <a:pt x="4290191" y="5281218"/>
                </a:lnTo>
                <a:lnTo>
                  <a:pt x="4267963" y="5293122"/>
                </a:lnTo>
                <a:lnTo>
                  <a:pt x="4255659" y="5299074"/>
                </a:lnTo>
                <a:lnTo>
                  <a:pt x="371507" y="5299074"/>
                </a:lnTo>
                <a:lnTo>
                  <a:pt x="359600" y="5293122"/>
                </a:lnTo>
                <a:lnTo>
                  <a:pt x="337373" y="5281218"/>
                </a:lnTo>
                <a:lnTo>
                  <a:pt x="315940" y="5268916"/>
                </a:lnTo>
                <a:lnTo>
                  <a:pt x="295301" y="5256615"/>
                </a:lnTo>
                <a:lnTo>
                  <a:pt x="275852" y="5243520"/>
                </a:lnTo>
                <a:lnTo>
                  <a:pt x="257197" y="5230028"/>
                </a:lnTo>
                <a:lnTo>
                  <a:pt x="239336" y="5216537"/>
                </a:lnTo>
                <a:lnTo>
                  <a:pt x="222269" y="5202251"/>
                </a:lnTo>
                <a:lnTo>
                  <a:pt x="205996" y="5188363"/>
                </a:lnTo>
                <a:lnTo>
                  <a:pt x="190517" y="5173681"/>
                </a:lnTo>
                <a:lnTo>
                  <a:pt x="175831" y="5158998"/>
                </a:lnTo>
                <a:lnTo>
                  <a:pt x="161939" y="5143919"/>
                </a:lnTo>
                <a:lnTo>
                  <a:pt x="148841" y="5128444"/>
                </a:lnTo>
                <a:lnTo>
                  <a:pt x="135743" y="5112968"/>
                </a:lnTo>
                <a:lnTo>
                  <a:pt x="124233" y="5097889"/>
                </a:lnTo>
                <a:lnTo>
                  <a:pt x="113119" y="5082016"/>
                </a:lnTo>
                <a:lnTo>
                  <a:pt x="102403" y="5066144"/>
                </a:lnTo>
                <a:lnTo>
                  <a:pt x="92480" y="5049874"/>
                </a:lnTo>
                <a:lnTo>
                  <a:pt x="82954" y="5033605"/>
                </a:lnTo>
                <a:lnTo>
                  <a:pt x="74222" y="5017732"/>
                </a:lnTo>
                <a:lnTo>
                  <a:pt x="66284" y="5001463"/>
                </a:lnTo>
                <a:lnTo>
                  <a:pt x="59140" y="4985193"/>
                </a:lnTo>
                <a:lnTo>
                  <a:pt x="51995" y="4968527"/>
                </a:lnTo>
                <a:lnTo>
                  <a:pt x="45248" y="4952257"/>
                </a:lnTo>
                <a:lnTo>
                  <a:pt x="39294" y="4935988"/>
                </a:lnTo>
                <a:lnTo>
                  <a:pt x="34134" y="4919719"/>
                </a:lnTo>
                <a:lnTo>
                  <a:pt x="28975" y="4903449"/>
                </a:lnTo>
                <a:lnTo>
                  <a:pt x="24609" y="4887180"/>
                </a:lnTo>
                <a:lnTo>
                  <a:pt x="20243" y="4870910"/>
                </a:lnTo>
                <a:lnTo>
                  <a:pt x="17067" y="4855038"/>
                </a:lnTo>
                <a:lnTo>
                  <a:pt x="13495" y="4839562"/>
                </a:lnTo>
                <a:lnTo>
                  <a:pt x="10717" y="4823689"/>
                </a:lnTo>
                <a:lnTo>
                  <a:pt x="8335" y="4807817"/>
                </a:lnTo>
                <a:lnTo>
                  <a:pt x="6351" y="4792341"/>
                </a:lnTo>
                <a:lnTo>
                  <a:pt x="4366" y="4777262"/>
                </a:lnTo>
                <a:lnTo>
                  <a:pt x="2779" y="4762183"/>
                </a:lnTo>
                <a:lnTo>
                  <a:pt x="1588" y="4747501"/>
                </a:lnTo>
                <a:lnTo>
                  <a:pt x="794" y="4733215"/>
                </a:lnTo>
                <a:lnTo>
                  <a:pt x="397" y="4718533"/>
                </a:lnTo>
                <a:lnTo>
                  <a:pt x="0" y="4691153"/>
                </a:lnTo>
                <a:lnTo>
                  <a:pt x="397" y="4664963"/>
                </a:lnTo>
                <a:lnTo>
                  <a:pt x="1191" y="4639964"/>
                </a:lnTo>
                <a:lnTo>
                  <a:pt x="2779" y="4616948"/>
                </a:lnTo>
                <a:lnTo>
                  <a:pt x="4763" y="4595123"/>
                </a:lnTo>
                <a:lnTo>
                  <a:pt x="7542" y="4575679"/>
                </a:lnTo>
                <a:lnTo>
                  <a:pt x="9923" y="4558220"/>
                </a:lnTo>
                <a:lnTo>
                  <a:pt x="12304" y="4542744"/>
                </a:lnTo>
                <a:lnTo>
                  <a:pt x="15083" y="4530046"/>
                </a:lnTo>
                <a:lnTo>
                  <a:pt x="19052" y="4511792"/>
                </a:lnTo>
                <a:lnTo>
                  <a:pt x="20640" y="4504649"/>
                </a:lnTo>
                <a:lnTo>
                  <a:pt x="23418" y="4495920"/>
                </a:lnTo>
                <a:lnTo>
                  <a:pt x="1614229" y="2104709"/>
                </a:lnTo>
                <a:lnTo>
                  <a:pt x="1614229" y="546415"/>
                </a:lnTo>
                <a:lnTo>
                  <a:pt x="1605497" y="534908"/>
                </a:lnTo>
                <a:lnTo>
                  <a:pt x="1597559" y="523400"/>
                </a:lnTo>
                <a:lnTo>
                  <a:pt x="1589621" y="511891"/>
                </a:lnTo>
                <a:lnTo>
                  <a:pt x="1582080" y="500781"/>
                </a:lnTo>
                <a:lnTo>
                  <a:pt x="1574539" y="489274"/>
                </a:lnTo>
                <a:lnTo>
                  <a:pt x="1567791" y="477766"/>
                </a:lnTo>
                <a:lnTo>
                  <a:pt x="1561044" y="466655"/>
                </a:lnTo>
                <a:lnTo>
                  <a:pt x="1555090" y="455940"/>
                </a:lnTo>
                <a:lnTo>
                  <a:pt x="1549136" y="444830"/>
                </a:lnTo>
                <a:lnTo>
                  <a:pt x="1543580" y="434116"/>
                </a:lnTo>
                <a:lnTo>
                  <a:pt x="1538817" y="422609"/>
                </a:lnTo>
                <a:lnTo>
                  <a:pt x="1534054" y="411894"/>
                </a:lnTo>
                <a:lnTo>
                  <a:pt x="1529688" y="401180"/>
                </a:lnTo>
                <a:lnTo>
                  <a:pt x="1525322" y="390466"/>
                </a:lnTo>
                <a:lnTo>
                  <a:pt x="1522147" y="379356"/>
                </a:lnTo>
                <a:lnTo>
                  <a:pt x="1518971" y="369039"/>
                </a:lnTo>
                <a:lnTo>
                  <a:pt x="1515796" y="358325"/>
                </a:lnTo>
                <a:lnTo>
                  <a:pt x="1513018" y="348007"/>
                </a:lnTo>
                <a:lnTo>
                  <a:pt x="1511033" y="337690"/>
                </a:lnTo>
                <a:lnTo>
                  <a:pt x="1509049" y="326976"/>
                </a:lnTo>
                <a:lnTo>
                  <a:pt x="1507461" y="316659"/>
                </a:lnTo>
                <a:lnTo>
                  <a:pt x="1506270" y="306341"/>
                </a:lnTo>
                <a:lnTo>
                  <a:pt x="1505476" y="296024"/>
                </a:lnTo>
                <a:lnTo>
                  <a:pt x="1505079" y="286103"/>
                </a:lnTo>
                <a:lnTo>
                  <a:pt x="1505079" y="276184"/>
                </a:lnTo>
                <a:lnTo>
                  <a:pt x="1505079" y="266263"/>
                </a:lnTo>
                <a:lnTo>
                  <a:pt x="1505873" y="256342"/>
                </a:lnTo>
                <a:lnTo>
                  <a:pt x="1506667" y="246025"/>
                </a:lnTo>
                <a:lnTo>
                  <a:pt x="1508255" y="236502"/>
                </a:lnTo>
                <a:lnTo>
                  <a:pt x="1510239" y="226581"/>
                </a:lnTo>
                <a:lnTo>
                  <a:pt x="1512224" y="217058"/>
                </a:lnTo>
                <a:lnTo>
                  <a:pt x="1514208" y="207534"/>
                </a:lnTo>
                <a:lnTo>
                  <a:pt x="1518574" y="194439"/>
                </a:lnTo>
                <a:lnTo>
                  <a:pt x="1522940" y="181344"/>
                </a:lnTo>
                <a:lnTo>
                  <a:pt x="1528497" y="169439"/>
                </a:lnTo>
                <a:lnTo>
                  <a:pt x="1533657" y="157536"/>
                </a:lnTo>
                <a:lnTo>
                  <a:pt x="1540007" y="146027"/>
                </a:lnTo>
                <a:lnTo>
                  <a:pt x="1546358" y="135313"/>
                </a:lnTo>
                <a:lnTo>
                  <a:pt x="1553502" y="125393"/>
                </a:lnTo>
                <a:lnTo>
                  <a:pt x="1560250" y="115472"/>
                </a:lnTo>
                <a:lnTo>
                  <a:pt x="1567791" y="105949"/>
                </a:lnTo>
                <a:lnTo>
                  <a:pt x="1575729" y="97219"/>
                </a:lnTo>
                <a:lnTo>
                  <a:pt x="1583271" y="88489"/>
                </a:lnTo>
                <a:lnTo>
                  <a:pt x="1591606" y="80553"/>
                </a:lnTo>
                <a:lnTo>
                  <a:pt x="1599544" y="72616"/>
                </a:lnTo>
                <a:lnTo>
                  <a:pt x="1607879" y="65474"/>
                </a:lnTo>
                <a:lnTo>
                  <a:pt x="1615817" y="58728"/>
                </a:lnTo>
                <a:lnTo>
                  <a:pt x="1623358" y="52776"/>
                </a:lnTo>
                <a:lnTo>
                  <a:pt x="1631693" y="46427"/>
                </a:lnTo>
                <a:lnTo>
                  <a:pt x="1639235" y="40871"/>
                </a:lnTo>
                <a:lnTo>
                  <a:pt x="1654317" y="30951"/>
                </a:lnTo>
                <a:lnTo>
                  <a:pt x="1668606" y="22618"/>
                </a:lnTo>
                <a:lnTo>
                  <a:pt x="1680910" y="15872"/>
                </a:lnTo>
                <a:lnTo>
                  <a:pt x="1691230" y="11110"/>
                </a:lnTo>
                <a:lnTo>
                  <a:pt x="1699565" y="6745"/>
                </a:lnTo>
                <a:lnTo>
                  <a:pt x="1708297" y="3571"/>
                </a:lnTo>
                <a:lnTo>
                  <a:pt x="1717823" y="0"/>
                </a:lnTo>
                <a:close/>
              </a:path>
            </a:pathLst>
          </a:custGeom>
          <a:solidFill>
            <a:srgbClr val="464D61"/>
          </a:solidFill>
          <a:ln>
            <a:noFill/>
          </a:ln>
          <a:extLst/>
        </p:spPr>
        <p:txBody>
          <a:bodyPr lIns="91428" tIns="45714" rIns="91428" bIns="45714" anchor="ctr">
            <a:scene3d>
              <a:camera prst="orthographicFront"/>
              <a:lightRig rig="threePt" dir="t"/>
            </a:scene3d>
            <a:sp3d contourW="12700">
              <a:contourClr>
                <a:srgbClr val="FFFFFF"/>
              </a:contourClr>
            </a:sp3d>
          </a:bodyPr>
          <a:lstStyle/>
          <a:p>
            <a:pPr algn="ctr" defTabSz="685670">
              <a:defRPr/>
            </a:pPr>
            <a:endParaRPr lang="zh-CN" altLang="en-US">
              <a:solidFill>
                <a:srgbClr val="FFFFFF"/>
              </a:solidFill>
            </a:endParaRPr>
          </a:p>
        </p:txBody>
      </p:sp>
      <p:sp>
        <p:nvSpPr>
          <p:cNvPr id="11" name="Rectangle 24"/>
          <p:cNvSpPr>
            <a:spLocks noChangeArrowheads="1"/>
          </p:cNvSpPr>
          <p:nvPr/>
        </p:nvSpPr>
        <p:spPr bwMode="black">
          <a:xfrm>
            <a:off x="537637" y="2293462"/>
            <a:ext cx="3965547" cy="611696"/>
          </a:xfrm>
          <a:prstGeom prst="rect">
            <a:avLst/>
          </a:prstGeom>
          <a:noFill/>
          <a:ln>
            <a:noFill/>
          </a:ln>
          <a:effectLst/>
          <a:extLst>
            <a:ext uri="{909E8E84-426E-40DD-AFC4-6F175D3DCCD1}">
              <a14:hiddenFill xmlns=""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35994" tIns="45714" rIns="0" bIns="45714">
            <a:spAutoFit/>
          </a:bodyPr>
          <a:lstStyle/>
          <a:p>
            <a:pPr marL="171442" indent="-171442" defTabSz="685670">
              <a:lnSpc>
                <a:spcPct val="150000"/>
              </a:lnSpc>
              <a:buClr>
                <a:srgbClr val="C00000"/>
              </a:buClr>
              <a:buFont typeface="Arial" charset="0"/>
              <a:buChar char="•"/>
            </a:pPr>
            <a:r>
              <a:rPr kumimoji="1" lang="zh-CN" altLang="en-US" sz="1000" dirty="0">
                <a:solidFill>
                  <a:srgbClr val="000000"/>
                </a:solidFill>
                <a:latin typeface="微软雅黑" pitchFamily="34" charset="-122"/>
                <a:cs typeface="微软雅黑"/>
              </a:rPr>
              <a:t>统一采集省分</a:t>
            </a:r>
            <a:r>
              <a:rPr kumimoji="1" lang="en-US" altLang="zh-CN" sz="1000" dirty="0">
                <a:solidFill>
                  <a:srgbClr val="000000"/>
                </a:solidFill>
                <a:latin typeface="微软雅黑" pitchFamily="34" charset="-122"/>
                <a:cs typeface="微软雅黑"/>
              </a:rPr>
              <a:t>BSS</a:t>
            </a:r>
            <a:r>
              <a:rPr kumimoji="1" lang="zh-CN" altLang="en-US" sz="1000" dirty="0">
                <a:solidFill>
                  <a:srgbClr val="000000"/>
                </a:solidFill>
                <a:latin typeface="微软雅黑" pitchFamily="34" charset="-122"/>
                <a:cs typeface="微软雅黑"/>
              </a:rPr>
              <a:t>、集中</a:t>
            </a:r>
            <a:r>
              <a:rPr kumimoji="1" lang="en-US" altLang="zh-CN" sz="1000" dirty="0" err="1">
                <a:solidFill>
                  <a:srgbClr val="000000"/>
                </a:solidFill>
                <a:latin typeface="微软雅黑" pitchFamily="34" charset="-122"/>
                <a:cs typeface="微软雅黑"/>
              </a:rPr>
              <a:t>cBSS</a:t>
            </a:r>
            <a:r>
              <a:rPr kumimoji="1" lang="zh-CN" altLang="en-US" sz="1000" dirty="0">
                <a:solidFill>
                  <a:srgbClr val="000000"/>
                </a:solidFill>
                <a:latin typeface="微软雅黑" pitchFamily="34" charset="-122"/>
                <a:cs typeface="微软雅黑"/>
              </a:rPr>
              <a:t>等</a:t>
            </a:r>
            <a:r>
              <a:rPr kumimoji="1" lang="en-US" altLang="zh-CN" sz="1000" dirty="0">
                <a:solidFill>
                  <a:srgbClr val="000000"/>
                </a:solidFill>
                <a:latin typeface="微软雅黑" pitchFamily="34" charset="-122"/>
                <a:cs typeface="微软雅黑"/>
              </a:rPr>
              <a:t>B</a:t>
            </a:r>
            <a:r>
              <a:rPr kumimoji="1" lang="zh-CN" altLang="en-US" sz="1000" dirty="0">
                <a:solidFill>
                  <a:srgbClr val="000000"/>
                </a:solidFill>
                <a:latin typeface="微软雅黑" pitchFamily="34" charset="-122"/>
                <a:cs typeface="微软雅黑"/>
              </a:rPr>
              <a:t>域系统数据，涉及接口</a:t>
            </a:r>
            <a:r>
              <a:rPr kumimoji="1" lang="en-US" altLang="zh-CN" sz="1100" i="1" dirty="0" smtClean="0">
                <a:solidFill>
                  <a:srgbClr val="FF0000"/>
                </a:solidFill>
                <a:latin typeface="微软雅黑"/>
                <a:cs typeface="微软雅黑"/>
              </a:rPr>
              <a:t>1379</a:t>
            </a:r>
            <a:r>
              <a:rPr kumimoji="1" lang="zh-CN" altLang="en-US" sz="1100" i="1" dirty="0">
                <a:solidFill>
                  <a:srgbClr val="FF0000"/>
                </a:solidFill>
                <a:latin typeface="微软雅黑"/>
                <a:cs typeface="微软雅黑"/>
              </a:rPr>
              <a:t>个</a:t>
            </a:r>
            <a:r>
              <a:rPr kumimoji="1" lang="zh-CN" altLang="en-US" sz="1000" dirty="0">
                <a:solidFill>
                  <a:srgbClr val="000000"/>
                </a:solidFill>
                <a:latin typeface="微软雅黑" pitchFamily="34" charset="-122"/>
                <a:cs typeface="微软雅黑"/>
              </a:rPr>
              <a:t>；</a:t>
            </a:r>
            <a:endParaRPr kumimoji="1" lang="en-US" altLang="zh-CN" sz="1000" dirty="0">
              <a:solidFill>
                <a:srgbClr val="000000"/>
              </a:solidFill>
              <a:latin typeface="微软雅黑" pitchFamily="34" charset="-122"/>
              <a:cs typeface="微软雅黑"/>
            </a:endParaRPr>
          </a:p>
          <a:p>
            <a:pPr marL="171442" indent="-171442" defTabSz="685670">
              <a:lnSpc>
                <a:spcPct val="150000"/>
              </a:lnSpc>
              <a:buClr>
                <a:srgbClr val="C00000"/>
              </a:buClr>
              <a:buFont typeface="Arial" charset="0"/>
              <a:buChar char="•"/>
            </a:pPr>
            <a:r>
              <a:rPr kumimoji="1" lang="zh-CN" altLang="en-US" sz="1000" dirty="0">
                <a:solidFill>
                  <a:srgbClr val="000000"/>
                </a:solidFill>
                <a:latin typeface="微软雅黑" pitchFamily="34" charset="-122"/>
                <a:cs typeface="微软雅黑"/>
              </a:rPr>
              <a:t>统一采集</a:t>
            </a:r>
            <a:r>
              <a:rPr kumimoji="1" lang="en-US" altLang="zh-CN" sz="1000" dirty="0">
                <a:solidFill>
                  <a:srgbClr val="000000"/>
                </a:solidFill>
                <a:latin typeface="微软雅黑" pitchFamily="34" charset="-122"/>
                <a:cs typeface="微软雅黑"/>
              </a:rPr>
              <a:t>O</a:t>
            </a:r>
            <a:r>
              <a:rPr kumimoji="1" lang="zh-CN" altLang="en-US" sz="1000" dirty="0">
                <a:solidFill>
                  <a:srgbClr val="000000"/>
                </a:solidFill>
                <a:latin typeface="微软雅黑" pitchFamily="34" charset="-122"/>
                <a:cs typeface="微软雅黑"/>
              </a:rPr>
              <a:t>域流量日志及信令数据，涉及接口 </a:t>
            </a:r>
            <a:r>
              <a:rPr kumimoji="1" lang="en-US" altLang="zh-CN" sz="1100" i="1" dirty="0">
                <a:solidFill>
                  <a:srgbClr val="FF0000"/>
                </a:solidFill>
                <a:latin typeface="微软雅黑"/>
                <a:cs typeface="微软雅黑"/>
              </a:rPr>
              <a:t>44</a:t>
            </a:r>
            <a:r>
              <a:rPr kumimoji="1" lang="zh-CN" altLang="en-US" sz="1100" i="1" dirty="0">
                <a:solidFill>
                  <a:srgbClr val="FF0000"/>
                </a:solidFill>
                <a:latin typeface="微软雅黑"/>
                <a:cs typeface="微软雅黑"/>
              </a:rPr>
              <a:t>个</a:t>
            </a:r>
            <a:r>
              <a:rPr kumimoji="1" lang="zh-CN" altLang="en-US" sz="1000" dirty="0">
                <a:solidFill>
                  <a:srgbClr val="000000"/>
                </a:solidFill>
                <a:latin typeface="微软雅黑" pitchFamily="34" charset="-122"/>
                <a:cs typeface="微软雅黑"/>
              </a:rPr>
              <a:t>；</a:t>
            </a:r>
          </a:p>
        </p:txBody>
      </p:sp>
      <p:sp>
        <p:nvSpPr>
          <p:cNvPr id="12" name="矩形 11"/>
          <p:cNvSpPr/>
          <p:nvPr/>
        </p:nvSpPr>
        <p:spPr>
          <a:xfrm>
            <a:off x="537636" y="2873811"/>
            <a:ext cx="3854100" cy="1356128"/>
          </a:xfrm>
          <a:prstGeom prst="rect">
            <a:avLst/>
          </a:prstGeom>
        </p:spPr>
        <p:txBody>
          <a:bodyPr wrap="square" lIns="0" tIns="45714" rIns="0" bIns="45714">
            <a:spAutoFit/>
          </a:bodyPr>
          <a:lstStyle/>
          <a:p>
            <a:pPr algn="ctr" defTabSz="685670">
              <a:lnSpc>
                <a:spcPct val="150000"/>
              </a:lnSpc>
              <a:buClr>
                <a:srgbClr val="C00000"/>
              </a:buClr>
            </a:pPr>
            <a:r>
              <a:rPr lang="zh-CN" altLang="en-US" sz="1000" b="1" kern="0" dirty="0">
                <a:solidFill>
                  <a:prstClr val="black"/>
                </a:solidFill>
                <a:latin typeface="微软雅黑"/>
                <a:cs typeface="宋体" charset="0"/>
              </a:rPr>
              <a:t>数据采集规模：每天</a:t>
            </a:r>
            <a:r>
              <a:rPr lang="en-US" altLang="zh-CN" sz="1000" b="1" kern="0" dirty="0">
                <a:solidFill>
                  <a:prstClr val="black"/>
                </a:solidFill>
                <a:latin typeface="微软雅黑"/>
                <a:cs typeface="宋体" charset="0"/>
              </a:rPr>
              <a:t>60TB</a:t>
            </a:r>
          </a:p>
          <a:p>
            <a:pPr marL="171442" indent="-171442" defTabSz="685670">
              <a:lnSpc>
                <a:spcPct val="150000"/>
              </a:lnSpc>
              <a:buClr>
                <a:srgbClr val="C00000"/>
              </a:buClr>
              <a:buFont typeface="Arial" charset="0"/>
              <a:buChar char="•"/>
            </a:pPr>
            <a:r>
              <a:rPr lang="zh-CN" altLang="en-US" sz="1000" kern="0" dirty="0">
                <a:solidFill>
                  <a:prstClr val="black"/>
                </a:solidFill>
                <a:latin typeface="微软雅黑"/>
                <a:cs typeface="宋体" charset="0"/>
              </a:rPr>
              <a:t>日均综采话单</a:t>
            </a:r>
            <a:r>
              <a:rPr lang="en-US" altLang="zh-CN" sz="1100" i="1" kern="0" dirty="0" smtClean="0">
                <a:solidFill>
                  <a:srgbClr val="FF0000"/>
                </a:solidFill>
                <a:latin typeface="微软雅黑"/>
                <a:cs typeface="宋体" charset="0"/>
              </a:rPr>
              <a:t>290</a:t>
            </a:r>
            <a:r>
              <a:rPr lang="zh-CN" altLang="en-US" sz="1100" i="1" kern="0" dirty="0">
                <a:solidFill>
                  <a:srgbClr val="FF0000"/>
                </a:solidFill>
                <a:latin typeface="微软雅黑"/>
                <a:cs typeface="宋体" charset="0"/>
              </a:rPr>
              <a:t>亿条</a:t>
            </a:r>
            <a:r>
              <a:rPr lang="zh-CN" altLang="en-US" sz="1000" kern="0" dirty="0">
                <a:solidFill>
                  <a:prstClr val="black"/>
                </a:solidFill>
                <a:latin typeface="微软雅黑"/>
                <a:cs typeface="宋体" charset="0"/>
              </a:rPr>
              <a:t>，文件</a:t>
            </a:r>
            <a:r>
              <a:rPr lang="zh-CN" altLang="en-US" sz="1000" kern="0" dirty="0" smtClean="0">
                <a:solidFill>
                  <a:prstClr val="black"/>
                </a:solidFill>
                <a:latin typeface="微软雅黑"/>
                <a:cs typeface="宋体" charset="0"/>
              </a:rPr>
              <a:t>大小</a:t>
            </a:r>
            <a:r>
              <a:rPr lang="en-US" altLang="zh-CN" sz="1000" kern="0" dirty="0">
                <a:solidFill>
                  <a:prstClr val="black"/>
                </a:solidFill>
                <a:latin typeface="微软雅黑"/>
                <a:cs typeface="宋体" charset="0"/>
              </a:rPr>
              <a:t>2</a:t>
            </a:r>
            <a:r>
              <a:rPr lang="en-US" altLang="zh-CN" sz="1000" kern="0" dirty="0" smtClean="0">
                <a:solidFill>
                  <a:prstClr val="black"/>
                </a:solidFill>
                <a:latin typeface="微软雅黑"/>
                <a:cs typeface="宋体" charset="0"/>
              </a:rPr>
              <a:t>TB</a:t>
            </a:r>
            <a:r>
              <a:rPr lang="zh-CN" altLang="en-US" sz="1000" kern="0" dirty="0">
                <a:solidFill>
                  <a:prstClr val="black"/>
                </a:solidFill>
                <a:latin typeface="微软雅黑"/>
                <a:cs typeface="宋体" charset="0"/>
              </a:rPr>
              <a:t>；</a:t>
            </a:r>
            <a:endParaRPr lang="en-US" altLang="zh-CN" sz="1000" kern="0" dirty="0">
              <a:solidFill>
                <a:prstClr val="black"/>
              </a:solidFill>
              <a:latin typeface="微软雅黑"/>
              <a:cs typeface="宋体" charset="0"/>
            </a:endParaRPr>
          </a:p>
          <a:p>
            <a:pPr marL="171442" indent="-171442" defTabSz="685670">
              <a:lnSpc>
                <a:spcPct val="150000"/>
              </a:lnSpc>
              <a:buClr>
                <a:srgbClr val="C00000"/>
              </a:buClr>
              <a:buFont typeface="Arial" charset="0"/>
              <a:buChar char="•"/>
            </a:pPr>
            <a:r>
              <a:rPr lang="zh-CN" altLang="en-US" sz="1000" kern="0" dirty="0">
                <a:solidFill>
                  <a:prstClr val="black"/>
                </a:solidFill>
                <a:latin typeface="微软雅黑"/>
                <a:cs typeface="宋体" charset="0"/>
              </a:rPr>
              <a:t>日处理上网记录</a:t>
            </a:r>
            <a:r>
              <a:rPr lang="en-US" altLang="zh-CN" sz="1100" i="1" kern="0" dirty="0" smtClean="0">
                <a:solidFill>
                  <a:srgbClr val="FF0000"/>
                </a:solidFill>
                <a:latin typeface="微软雅黑"/>
                <a:cs typeface="宋体" charset="0"/>
              </a:rPr>
              <a:t>5400</a:t>
            </a:r>
            <a:r>
              <a:rPr lang="zh-CN" altLang="en-US" sz="1100" i="1" kern="0" dirty="0" smtClean="0">
                <a:solidFill>
                  <a:srgbClr val="FF0000"/>
                </a:solidFill>
                <a:latin typeface="微软雅黑"/>
                <a:cs typeface="宋体" charset="0"/>
              </a:rPr>
              <a:t>亿条</a:t>
            </a:r>
            <a:r>
              <a:rPr lang="zh-CN" altLang="en-US" sz="1100" kern="0" dirty="0">
                <a:solidFill>
                  <a:prstClr val="black"/>
                </a:solidFill>
                <a:latin typeface="微软雅黑"/>
                <a:cs typeface="宋体" charset="0"/>
              </a:rPr>
              <a:t>，文件大小</a:t>
            </a:r>
            <a:r>
              <a:rPr lang="en-US" altLang="zh-CN" sz="1100" kern="0" dirty="0" smtClean="0">
                <a:solidFill>
                  <a:prstClr val="black"/>
                </a:solidFill>
                <a:latin typeface="微软雅黑"/>
                <a:cs typeface="宋体" charset="0"/>
              </a:rPr>
              <a:t>40TB</a:t>
            </a:r>
            <a:r>
              <a:rPr lang="zh-CN" altLang="en-US" sz="1100" kern="0" dirty="0">
                <a:solidFill>
                  <a:prstClr val="black"/>
                </a:solidFill>
                <a:latin typeface="微软雅黑"/>
                <a:cs typeface="宋体" charset="0"/>
              </a:rPr>
              <a:t>；</a:t>
            </a:r>
            <a:endParaRPr lang="en-US" altLang="zh-CN" sz="1100" i="1" kern="0" dirty="0">
              <a:solidFill>
                <a:srgbClr val="FF0000"/>
              </a:solidFill>
              <a:latin typeface="微软雅黑"/>
              <a:cs typeface="宋体" charset="0"/>
            </a:endParaRPr>
          </a:p>
          <a:p>
            <a:pPr marL="171442" indent="-171442" defTabSz="685670">
              <a:lnSpc>
                <a:spcPct val="150000"/>
              </a:lnSpc>
              <a:buClr>
                <a:srgbClr val="C00000"/>
              </a:buClr>
              <a:buFont typeface="Arial" charset="0"/>
              <a:buChar char="•"/>
            </a:pPr>
            <a:r>
              <a:rPr lang="zh-CN" altLang="en-US" sz="1000" kern="0" dirty="0">
                <a:solidFill>
                  <a:prstClr val="black"/>
                </a:solidFill>
                <a:latin typeface="微软雅黑"/>
                <a:cs typeface="宋体" charset="0"/>
              </a:rPr>
              <a:t>日均计费详单</a:t>
            </a:r>
            <a:r>
              <a:rPr lang="en-US" altLang="zh-CN" sz="1100" i="1" kern="0" dirty="0" smtClean="0">
                <a:solidFill>
                  <a:srgbClr val="FF0000"/>
                </a:solidFill>
                <a:latin typeface="微软雅黑"/>
                <a:cs typeface="宋体" charset="0"/>
              </a:rPr>
              <a:t>140</a:t>
            </a:r>
            <a:r>
              <a:rPr lang="zh-CN" altLang="en-US" sz="1100" i="1" kern="0" dirty="0" smtClean="0">
                <a:solidFill>
                  <a:srgbClr val="FF0000"/>
                </a:solidFill>
                <a:latin typeface="微软雅黑"/>
                <a:cs typeface="宋体" charset="0"/>
              </a:rPr>
              <a:t>亿</a:t>
            </a:r>
            <a:r>
              <a:rPr lang="zh-CN" altLang="en-US" sz="1000" kern="0" dirty="0" smtClean="0">
                <a:solidFill>
                  <a:prstClr val="black"/>
                </a:solidFill>
                <a:latin typeface="微软雅黑"/>
                <a:cs typeface="宋体" charset="0"/>
              </a:rPr>
              <a:t>记录</a:t>
            </a:r>
            <a:r>
              <a:rPr lang="zh-CN" altLang="en-US" sz="1000" kern="0" dirty="0">
                <a:solidFill>
                  <a:prstClr val="black"/>
                </a:solidFill>
                <a:latin typeface="微软雅黑"/>
                <a:cs typeface="宋体" charset="0"/>
              </a:rPr>
              <a:t>，占用</a:t>
            </a:r>
            <a:r>
              <a:rPr lang="zh-CN" altLang="en-US" sz="1000" kern="0" dirty="0" smtClean="0">
                <a:solidFill>
                  <a:prstClr val="black"/>
                </a:solidFill>
                <a:latin typeface="微软雅黑"/>
                <a:cs typeface="宋体" charset="0"/>
              </a:rPr>
              <a:t>存储</a:t>
            </a:r>
            <a:r>
              <a:rPr lang="en-US" altLang="zh-CN" sz="1000" kern="0" dirty="0">
                <a:solidFill>
                  <a:prstClr val="black"/>
                </a:solidFill>
                <a:latin typeface="微软雅黑"/>
                <a:cs typeface="宋体" charset="0"/>
              </a:rPr>
              <a:t>1</a:t>
            </a:r>
            <a:r>
              <a:rPr lang="en-US" altLang="zh-CN" sz="1000" kern="0" dirty="0" smtClean="0">
                <a:solidFill>
                  <a:prstClr val="black"/>
                </a:solidFill>
                <a:latin typeface="微软雅黑"/>
                <a:cs typeface="宋体" charset="0"/>
              </a:rPr>
              <a:t>TB</a:t>
            </a:r>
            <a:r>
              <a:rPr lang="zh-CN" altLang="en-US" sz="1000" kern="0" dirty="0">
                <a:solidFill>
                  <a:prstClr val="black"/>
                </a:solidFill>
                <a:latin typeface="微软雅黑"/>
                <a:cs typeface="宋体" charset="0"/>
              </a:rPr>
              <a:t>；</a:t>
            </a:r>
            <a:endParaRPr lang="en-US" altLang="zh-CN" sz="1000" kern="0" dirty="0">
              <a:solidFill>
                <a:prstClr val="black"/>
              </a:solidFill>
              <a:latin typeface="微软雅黑"/>
              <a:cs typeface="宋体" charset="0"/>
            </a:endParaRPr>
          </a:p>
          <a:p>
            <a:pPr marL="171442" indent="-171442" defTabSz="685670">
              <a:lnSpc>
                <a:spcPct val="150000"/>
              </a:lnSpc>
              <a:buClr>
                <a:srgbClr val="C00000"/>
              </a:buClr>
              <a:buFont typeface="Arial" charset="0"/>
              <a:buChar char="•"/>
            </a:pPr>
            <a:r>
              <a:rPr lang="zh-CN" altLang="en-US" sz="1000" kern="0" dirty="0">
                <a:solidFill>
                  <a:prstClr val="black"/>
                </a:solidFill>
                <a:latin typeface="微软雅黑"/>
                <a:cs typeface="宋体" charset="0"/>
              </a:rPr>
              <a:t>日</a:t>
            </a:r>
            <a:r>
              <a:rPr lang="zh-CN" altLang="en-US" sz="1000" kern="0" dirty="0" smtClean="0">
                <a:solidFill>
                  <a:prstClr val="black"/>
                </a:solidFill>
                <a:latin typeface="微软雅黑"/>
                <a:cs typeface="宋体" charset="0"/>
              </a:rPr>
              <a:t>处理信令条数</a:t>
            </a:r>
            <a:r>
              <a:rPr lang="en-US" altLang="zh-CN" sz="1100" i="1" kern="0" dirty="0" smtClean="0">
                <a:solidFill>
                  <a:srgbClr val="FF0000"/>
                </a:solidFill>
                <a:latin typeface="微软雅黑"/>
                <a:cs typeface="宋体" charset="0"/>
              </a:rPr>
              <a:t>520</a:t>
            </a:r>
            <a:r>
              <a:rPr lang="zh-CN" altLang="en-US" sz="1100" i="1" kern="0" dirty="0" smtClean="0">
                <a:solidFill>
                  <a:srgbClr val="FF0000"/>
                </a:solidFill>
                <a:latin typeface="微软雅黑"/>
                <a:cs typeface="宋体" charset="0"/>
              </a:rPr>
              <a:t>亿</a:t>
            </a:r>
            <a:r>
              <a:rPr lang="zh-CN" altLang="en-US" sz="1000" kern="0" dirty="0" smtClean="0">
                <a:solidFill>
                  <a:prstClr val="black"/>
                </a:solidFill>
                <a:latin typeface="微软雅黑"/>
                <a:cs typeface="宋体" charset="0"/>
              </a:rPr>
              <a:t>记录</a:t>
            </a:r>
            <a:r>
              <a:rPr lang="zh-CN" altLang="en-US" sz="1000" kern="0" dirty="0">
                <a:solidFill>
                  <a:prstClr val="black"/>
                </a:solidFill>
                <a:latin typeface="微软雅黑"/>
                <a:cs typeface="宋体" charset="0"/>
              </a:rPr>
              <a:t>，占用存储</a:t>
            </a:r>
            <a:r>
              <a:rPr lang="en-US" altLang="zh-CN" sz="1000" kern="0" dirty="0" smtClean="0">
                <a:solidFill>
                  <a:prstClr val="black"/>
                </a:solidFill>
                <a:latin typeface="微软雅黑"/>
                <a:cs typeface="宋体" charset="0"/>
              </a:rPr>
              <a:t>15TB</a:t>
            </a:r>
            <a:r>
              <a:rPr lang="zh-CN" altLang="en-US" sz="1000" kern="0" dirty="0">
                <a:solidFill>
                  <a:prstClr val="black"/>
                </a:solidFill>
                <a:latin typeface="微软雅黑"/>
                <a:cs typeface="宋体" charset="0"/>
              </a:rPr>
              <a:t>；</a:t>
            </a:r>
          </a:p>
        </p:txBody>
      </p:sp>
      <p:sp>
        <p:nvSpPr>
          <p:cNvPr id="13" name="AutoShape 4"/>
          <p:cNvSpPr>
            <a:spLocks noChangeArrowheads="1"/>
          </p:cNvSpPr>
          <p:nvPr/>
        </p:nvSpPr>
        <p:spPr bwMode="gray">
          <a:xfrm>
            <a:off x="4666896" y="2194622"/>
            <a:ext cx="4140959" cy="1944000"/>
          </a:xfrm>
          <a:prstGeom prst="roundRect">
            <a:avLst>
              <a:gd name="adj" fmla="val 0"/>
            </a:avLst>
          </a:prstGeom>
          <a:solidFill>
            <a:srgbClr val="EEEEEE"/>
          </a:soli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defTabSz="685670"/>
            <a:endParaRPr lang="en-US" altLang="zh-CN">
              <a:solidFill>
                <a:srgbClr val="FFFFFF"/>
              </a:solidFill>
              <a:latin typeface="微软雅黑" pitchFamily="34" charset="-122"/>
            </a:endParaRPr>
          </a:p>
        </p:txBody>
      </p:sp>
      <p:sp>
        <p:nvSpPr>
          <p:cNvPr id="14" name="矩形 13"/>
          <p:cNvSpPr/>
          <p:nvPr/>
        </p:nvSpPr>
        <p:spPr>
          <a:xfrm>
            <a:off x="4745525" y="3261816"/>
            <a:ext cx="3993504" cy="830989"/>
          </a:xfrm>
          <a:prstGeom prst="rect">
            <a:avLst/>
          </a:prstGeom>
        </p:spPr>
        <p:txBody>
          <a:bodyPr wrap="square" lIns="0" tIns="45714" rIns="0" bIns="45714">
            <a:spAutoFit/>
          </a:bodyPr>
          <a:lstStyle/>
          <a:p>
            <a:pPr algn="ctr" defTabSz="685670">
              <a:lnSpc>
                <a:spcPct val="150000"/>
              </a:lnSpc>
              <a:buClr>
                <a:srgbClr val="C00000"/>
              </a:buClr>
            </a:pPr>
            <a:r>
              <a:rPr lang="zh-CN" altLang="en-US" sz="1000" b="1" kern="0" dirty="0">
                <a:solidFill>
                  <a:prstClr val="black"/>
                </a:solidFill>
                <a:latin typeface="微软雅黑"/>
                <a:cs typeface="宋体" charset="0"/>
              </a:rPr>
              <a:t>数据服务范围</a:t>
            </a:r>
          </a:p>
          <a:p>
            <a:pPr marL="171442" indent="-171442" defTabSz="685670">
              <a:lnSpc>
                <a:spcPct val="150000"/>
              </a:lnSpc>
              <a:buClr>
                <a:srgbClr val="C00000"/>
              </a:buClr>
              <a:buFont typeface="Arial" charset="0"/>
              <a:buChar char="•"/>
            </a:pPr>
            <a:r>
              <a:rPr lang="zh-CN" altLang="en-US" sz="1000" kern="0" dirty="0">
                <a:solidFill>
                  <a:prstClr val="black"/>
                </a:solidFill>
                <a:latin typeface="微软雅黑"/>
                <a:cs typeface="宋体" charset="0"/>
              </a:rPr>
              <a:t>对内：涵盖集团总部</a:t>
            </a:r>
            <a:r>
              <a:rPr lang="en-US" altLang="zh-CN" sz="1100" i="1" kern="0" dirty="0">
                <a:solidFill>
                  <a:srgbClr val="FF0000"/>
                </a:solidFill>
                <a:latin typeface="微软雅黑"/>
                <a:cs typeface="宋体" charset="0"/>
              </a:rPr>
              <a:t>28</a:t>
            </a:r>
            <a:r>
              <a:rPr lang="zh-CN" altLang="en-US" sz="1000" kern="0" dirty="0">
                <a:solidFill>
                  <a:prstClr val="black"/>
                </a:solidFill>
                <a:latin typeface="微软雅黑"/>
                <a:cs typeface="宋体" charset="0"/>
              </a:rPr>
              <a:t>个部门</a:t>
            </a:r>
            <a:r>
              <a:rPr lang="en-US" altLang="zh-CN" sz="1100" i="1" kern="0" dirty="0">
                <a:solidFill>
                  <a:srgbClr val="FF0000"/>
                </a:solidFill>
                <a:latin typeface="微软雅黑"/>
                <a:cs typeface="宋体" charset="0"/>
              </a:rPr>
              <a:t>400</a:t>
            </a:r>
            <a:r>
              <a:rPr lang="zh-CN" altLang="en-US" sz="1000" kern="0" dirty="0">
                <a:solidFill>
                  <a:prstClr val="black"/>
                </a:solidFill>
                <a:latin typeface="微软雅黑"/>
                <a:cs typeface="宋体" charset="0"/>
              </a:rPr>
              <a:t>余人</a:t>
            </a:r>
            <a:r>
              <a:rPr lang="en-US" altLang="zh-CN" sz="1000" kern="0" dirty="0">
                <a:solidFill>
                  <a:prstClr val="black"/>
                </a:solidFill>
                <a:latin typeface="微软雅黑"/>
                <a:cs typeface="宋体" charset="0"/>
              </a:rPr>
              <a:t>,31</a:t>
            </a:r>
            <a:r>
              <a:rPr lang="zh-CN" altLang="en-US" sz="1000" kern="0" dirty="0">
                <a:solidFill>
                  <a:prstClr val="black"/>
                </a:solidFill>
                <a:latin typeface="微软雅黑"/>
                <a:cs typeface="宋体" charset="0"/>
              </a:rPr>
              <a:t>个省分公司共</a:t>
            </a:r>
            <a:r>
              <a:rPr lang="en-US" altLang="zh-CN" sz="1100" i="1" kern="0" dirty="0">
                <a:solidFill>
                  <a:srgbClr val="FF0000"/>
                </a:solidFill>
                <a:latin typeface="微软雅黑"/>
                <a:cs typeface="宋体" charset="0"/>
              </a:rPr>
              <a:t>8600</a:t>
            </a:r>
            <a:r>
              <a:rPr lang="zh-CN" altLang="en-US" sz="1000" kern="0" dirty="0">
                <a:solidFill>
                  <a:prstClr val="black"/>
                </a:solidFill>
                <a:latin typeface="微软雅黑"/>
                <a:cs typeface="宋体" charset="0"/>
              </a:rPr>
              <a:t>余人</a:t>
            </a:r>
          </a:p>
          <a:p>
            <a:pPr marL="171442" indent="-171442" defTabSz="685670">
              <a:lnSpc>
                <a:spcPct val="150000"/>
              </a:lnSpc>
              <a:buClr>
                <a:srgbClr val="C00000"/>
              </a:buClr>
              <a:buFont typeface="Arial" charset="0"/>
              <a:buChar char="•"/>
            </a:pPr>
            <a:r>
              <a:rPr lang="zh-CN" altLang="en-US" sz="1000" kern="0" dirty="0">
                <a:solidFill>
                  <a:prstClr val="black"/>
                </a:solidFill>
                <a:latin typeface="微软雅黑"/>
                <a:cs typeface="宋体" charset="0"/>
              </a:rPr>
              <a:t>对外：涵盖</a:t>
            </a:r>
            <a:r>
              <a:rPr lang="en-US" altLang="zh-CN" sz="1100" i="1" kern="0" dirty="0">
                <a:solidFill>
                  <a:srgbClr val="FF0000"/>
                </a:solidFill>
                <a:latin typeface="微软雅黑"/>
                <a:cs typeface="宋体" charset="0"/>
              </a:rPr>
              <a:t>16</a:t>
            </a:r>
            <a:r>
              <a:rPr lang="zh-CN" altLang="en-US" sz="1000" kern="0" dirty="0">
                <a:solidFill>
                  <a:prstClr val="black"/>
                </a:solidFill>
                <a:latin typeface="微软雅黑"/>
                <a:cs typeface="宋体" charset="0"/>
              </a:rPr>
              <a:t>个行业共</a:t>
            </a:r>
            <a:r>
              <a:rPr lang="en-US" altLang="zh-CN" sz="1100" i="1" kern="0" dirty="0">
                <a:solidFill>
                  <a:srgbClr val="FF0000"/>
                </a:solidFill>
                <a:latin typeface="微软雅黑"/>
                <a:cs typeface="宋体" charset="0"/>
              </a:rPr>
              <a:t>200</a:t>
            </a:r>
            <a:r>
              <a:rPr lang="zh-CN" altLang="en-US" sz="1000" kern="0" dirty="0">
                <a:solidFill>
                  <a:prstClr val="black"/>
                </a:solidFill>
                <a:latin typeface="微软雅黑"/>
                <a:cs typeface="宋体" charset="0"/>
              </a:rPr>
              <a:t>多个合作伙伴</a:t>
            </a:r>
          </a:p>
        </p:txBody>
      </p:sp>
      <p:sp>
        <p:nvSpPr>
          <p:cNvPr id="15" name="Rectangle 24"/>
          <p:cNvSpPr>
            <a:spLocks noChangeArrowheads="1"/>
          </p:cNvSpPr>
          <p:nvPr/>
        </p:nvSpPr>
        <p:spPr bwMode="black">
          <a:xfrm>
            <a:off x="4745528" y="2190004"/>
            <a:ext cx="3718345" cy="1071812"/>
          </a:xfrm>
          <a:prstGeom prst="rect">
            <a:avLst/>
          </a:prstGeom>
          <a:noFill/>
          <a:ln>
            <a:noFill/>
          </a:ln>
          <a:effectLst/>
          <a:extLst>
            <a:ext uri="{909E8E84-426E-40DD-AFC4-6F175D3DCCD1}">
              <a14:hiddenFill xmlns=""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35994" tIns="45714" rIns="0" bIns="45714">
            <a:noAutofit/>
          </a:bodyPr>
          <a:lstStyle/>
          <a:p>
            <a:pPr marL="207434" indent="-171442" defTabSz="685670">
              <a:lnSpc>
                <a:spcPct val="150000"/>
              </a:lnSpc>
              <a:buClr>
                <a:srgbClr val="C00000"/>
              </a:buClr>
              <a:buFont typeface="Arial" charset="0"/>
              <a:buChar char="•"/>
              <a:defRPr/>
            </a:pPr>
            <a:r>
              <a:rPr kumimoji="1" lang="zh-CN" altLang="en-US" sz="1000" dirty="0">
                <a:solidFill>
                  <a:srgbClr val="000000"/>
                </a:solidFill>
                <a:latin typeface="微软雅黑"/>
                <a:cs typeface="微软雅黑"/>
              </a:rPr>
              <a:t>对内月文件接口服务数据量超</a:t>
            </a:r>
            <a:r>
              <a:rPr kumimoji="1" lang="en-US" altLang="zh-CN" sz="1100" i="1" dirty="0">
                <a:solidFill>
                  <a:srgbClr val="FF0000"/>
                </a:solidFill>
                <a:latin typeface="微软雅黑"/>
                <a:cs typeface="微软雅黑"/>
              </a:rPr>
              <a:t>80TB</a:t>
            </a:r>
            <a:r>
              <a:rPr kumimoji="1" lang="en-US" altLang="zh-CN" sz="1000" dirty="0">
                <a:solidFill>
                  <a:srgbClr val="000000"/>
                </a:solidFill>
                <a:latin typeface="微软雅黑"/>
                <a:cs typeface="微软雅黑"/>
              </a:rPr>
              <a:t>;</a:t>
            </a:r>
          </a:p>
          <a:p>
            <a:pPr marL="207434" indent="-171442" defTabSz="685670">
              <a:lnSpc>
                <a:spcPct val="150000"/>
              </a:lnSpc>
              <a:buClr>
                <a:srgbClr val="C00000"/>
              </a:buClr>
              <a:buFont typeface="Arial" charset="0"/>
              <a:buChar char="•"/>
              <a:defRPr/>
            </a:pPr>
            <a:r>
              <a:rPr kumimoji="1" lang="zh-CN" altLang="en-US" sz="1000" dirty="0">
                <a:solidFill>
                  <a:srgbClr val="000000"/>
                </a:solidFill>
                <a:latin typeface="微软雅黑"/>
                <a:cs typeface="微软雅黑"/>
              </a:rPr>
              <a:t>对内月均推送类服务</a:t>
            </a:r>
            <a:r>
              <a:rPr kumimoji="1" lang="en-US" altLang="zh-CN" sz="1100" i="1" dirty="0">
                <a:solidFill>
                  <a:srgbClr val="FF0000"/>
                </a:solidFill>
                <a:latin typeface="微软雅黑"/>
                <a:cs typeface="微软雅黑"/>
              </a:rPr>
              <a:t>300</a:t>
            </a:r>
            <a:r>
              <a:rPr kumimoji="1" lang="zh-CN" altLang="en-US" sz="1100" i="1" dirty="0">
                <a:solidFill>
                  <a:srgbClr val="FF0000"/>
                </a:solidFill>
                <a:latin typeface="微软雅黑"/>
                <a:cs typeface="微软雅黑"/>
              </a:rPr>
              <a:t>余次</a:t>
            </a:r>
            <a:r>
              <a:rPr kumimoji="1" lang="zh-CN" altLang="en-US" sz="1000" dirty="0">
                <a:solidFill>
                  <a:srgbClr val="000000"/>
                </a:solidFill>
                <a:latin typeface="微软雅黑"/>
                <a:cs typeface="微软雅黑"/>
              </a:rPr>
              <a:t>；</a:t>
            </a:r>
            <a:endParaRPr kumimoji="1" lang="en-US" altLang="zh-CN" sz="1000" dirty="0">
              <a:solidFill>
                <a:srgbClr val="000000"/>
              </a:solidFill>
              <a:latin typeface="微软雅黑"/>
              <a:cs typeface="微软雅黑"/>
            </a:endParaRPr>
          </a:p>
          <a:p>
            <a:pPr marL="207434" indent="-171442" defTabSz="685670">
              <a:lnSpc>
                <a:spcPct val="150000"/>
              </a:lnSpc>
              <a:buClr>
                <a:srgbClr val="C00000"/>
              </a:buClr>
              <a:buFont typeface="Arial" charset="0"/>
              <a:buChar char="•"/>
              <a:defRPr/>
            </a:pPr>
            <a:r>
              <a:rPr kumimoji="1" lang="zh-CN" altLang="en-US" sz="1000" dirty="0">
                <a:solidFill>
                  <a:srgbClr val="000000"/>
                </a:solidFill>
                <a:latin typeface="微软雅黑"/>
                <a:cs typeface="微软雅黑"/>
              </a:rPr>
              <a:t>对内月均工单</a:t>
            </a:r>
            <a:r>
              <a:rPr kumimoji="1" lang="en-US" altLang="zh-CN" sz="1000" dirty="0">
                <a:solidFill>
                  <a:srgbClr val="000000"/>
                </a:solidFill>
                <a:latin typeface="微软雅黑"/>
                <a:cs typeface="微软雅黑"/>
              </a:rPr>
              <a:t>/</a:t>
            </a:r>
            <a:r>
              <a:rPr kumimoji="1" lang="zh-CN" altLang="en-US" sz="1000" dirty="0">
                <a:solidFill>
                  <a:srgbClr val="000000"/>
                </a:solidFill>
                <a:latin typeface="微软雅黑"/>
                <a:cs typeface="微软雅黑"/>
              </a:rPr>
              <a:t>邮件服务</a:t>
            </a:r>
            <a:r>
              <a:rPr kumimoji="1" lang="en-US" altLang="zh-CN" sz="1100" i="1" dirty="0">
                <a:solidFill>
                  <a:srgbClr val="FF0000"/>
                </a:solidFill>
                <a:latin typeface="微软雅黑"/>
                <a:cs typeface="微软雅黑"/>
              </a:rPr>
              <a:t>180</a:t>
            </a:r>
            <a:r>
              <a:rPr kumimoji="1" lang="zh-CN" altLang="en-US" sz="1100" i="1" dirty="0">
                <a:solidFill>
                  <a:srgbClr val="FF0000"/>
                </a:solidFill>
                <a:latin typeface="微软雅黑"/>
                <a:cs typeface="微软雅黑"/>
              </a:rPr>
              <a:t>余次</a:t>
            </a:r>
            <a:r>
              <a:rPr kumimoji="1" lang="en-US" altLang="zh-CN" sz="1000" dirty="0">
                <a:solidFill>
                  <a:srgbClr val="000000"/>
                </a:solidFill>
                <a:latin typeface="微软雅黑"/>
                <a:cs typeface="微软雅黑"/>
              </a:rPr>
              <a:t>;</a:t>
            </a:r>
          </a:p>
          <a:p>
            <a:pPr marL="207434" indent="-171442" defTabSz="685670">
              <a:lnSpc>
                <a:spcPct val="150000"/>
              </a:lnSpc>
              <a:buClr>
                <a:srgbClr val="C00000"/>
              </a:buClr>
              <a:buFont typeface="Arial" charset="0"/>
              <a:buChar char="•"/>
              <a:defRPr/>
            </a:pPr>
            <a:r>
              <a:rPr kumimoji="1" lang="zh-CN" altLang="en-US" sz="1000" dirty="0">
                <a:solidFill>
                  <a:srgbClr val="000000"/>
                </a:solidFill>
                <a:latin typeface="微软雅黑"/>
                <a:cs typeface="微软雅黑"/>
              </a:rPr>
              <a:t>对内月均分析报告</a:t>
            </a:r>
            <a:r>
              <a:rPr kumimoji="1" lang="en-US" altLang="zh-CN" sz="1000" i="1" dirty="0">
                <a:solidFill>
                  <a:srgbClr val="FF0000"/>
                </a:solidFill>
                <a:latin typeface="微软雅黑"/>
                <a:cs typeface="微软雅黑"/>
              </a:rPr>
              <a:t>30</a:t>
            </a:r>
            <a:r>
              <a:rPr kumimoji="1" lang="zh-CN" altLang="en-US" sz="1100" i="1" dirty="0">
                <a:solidFill>
                  <a:srgbClr val="FF0000"/>
                </a:solidFill>
                <a:latin typeface="微软雅黑"/>
                <a:cs typeface="微软雅黑"/>
              </a:rPr>
              <a:t>余份。</a:t>
            </a:r>
            <a:endParaRPr kumimoji="1" lang="en-US" altLang="zh-CN" sz="1100" i="1" dirty="0">
              <a:solidFill>
                <a:srgbClr val="FF0000"/>
              </a:solidFill>
              <a:latin typeface="微软雅黑"/>
              <a:cs typeface="微软雅黑"/>
            </a:endParaRPr>
          </a:p>
        </p:txBody>
      </p:sp>
      <p:pic>
        <p:nvPicPr>
          <p:cNvPr id="16" name="图片 15"/>
          <p:cNvPicPr>
            <a:picLocks noChangeAspect="1"/>
          </p:cNvPicPr>
          <p:nvPr/>
        </p:nvPicPr>
        <p:blipFill>
          <a:blip r:embed="rId2" cstate="email">
            <a:extLst>
              <a:ext uri="{28A0092B-C50C-407E-A947-70E740481C1C}">
                <a14:useLocalDpi xmlns="" xmlns:a14="http://schemas.microsoft.com/office/drawing/2010/main"/>
              </a:ext>
            </a:extLst>
          </a:blip>
          <a:stretch>
            <a:fillRect/>
          </a:stretch>
        </p:blipFill>
        <p:spPr>
          <a:xfrm>
            <a:off x="460480" y="4415869"/>
            <a:ext cx="434258" cy="434258"/>
          </a:xfrm>
          <a:prstGeom prst="rect">
            <a:avLst/>
          </a:prstGeom>
        </p:spPr>
      </p:pic>
    </p:spTree>
    <p:extLst>
      <p:ext uri="{BB962C8B-B14F-4D97-AF65-F5344CB8AC3E}">
        <p14:creationId xmlns="" xmlns:p14="http://schemas.microsoft.com/office/powerpoint/2010/main" val="89219956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kern="0" dirty="0" smtClean="0">
                <a:solidFill>
                  <a:prstClr val="black"/>
                </a:solidFill>
              </a:rPr>
              <a:t>9.1</a:t>
            </a:r>
            <a:r>
              <a:rPr kumimoji="1" lang="zh-CN" altLang="en-US" kern="0" dirty="0" smtClean="0">
                <a:solidFill>
                  <a:prstClr val="black"/>
                </a:solidFill>
              </a:rPr>
              <a:t>、</a:t>
            </a:r>
            <a:r>
              <a:rPr kumimoji="1" lang="zh-CN" altLang="en-US" kern="0" dirty="0">
                <a:solidFill>
                  <a:prstClr val="black"/>
                </a:solidFill>
              </a:rPr>
              <a:t>政务大数据</a:t>
            </a:r>
            <a:r>
              <a:rPr kumimoji="1" lang="en-US" altLang="zh-CN" kern="0" dirty="0">
                <a:solidFill>
                  <a:prstClr val="black"/>
                </a:solidFill>
              </a:rPr>
              <a:t>-</a:t>
            </a:r>
            <a:r>
              <a:rPr kumimoji="1" lang="zh-CN" altLang="en-US" kern="0" dirty="0">
                <a:solidFill>
                  <a:prstClr val="black"/>
                </a:solidFill>
              </a:rPr>
              <a:t>联通解决方案</a:t>
            </a:r>
            <a:r>
              <a:rPr kumimoji="1" lang="en-US" altLang="zh-CN" kern="0" dirty="0">
                <a:solidFill>
                  <a:prstClr val="black"/>
                </a:solidFill>
              </a:rPr>
              <a:t>(</a:t>
            </a:r>
            <a:r>
              <a:rPr kumimoji="1" lang="zh-CN" altLang="en-US" kern="0" dirty="0">
                <a:solidFill>
                  <a:prstClr val="black"/>
                </a:solidFill>
              </a:rPr>
              <a:t>七大板块</a:t>
            </a:r>
            <a:r>
              <a:rPr kumimoji="1" lang="en-US" altLang="zh-CN" kern="0" dirty="0" smtClean="0">
                <a:solidFill>
                  <a:prstClr val="black"/>
                </a:solidFill>
              </a:rPr>
              <a:t>)-Level0 </a:t>
            </a:r>
            <a:endParaRPr kumimoji="1" lang="zh-CN" altLang="en-US" dirty="0"/>
          </a:p>
        </p:txBody>
      </p:sp>
      <p:grpSp>
        <p:nvGrpSpPr>
          <p:cNvPr id="3" name="组合 44"/>
          <p:cNvGrpSpPr/>
          <p:nvPr/>
        </p:nvGrpSpPr>
        <p:grpSpPr>
          <a:xfrm>
            <a:off x="358346" y="1103534"/>
            <a:ext cx="8328453" cy="3822355"/>
            <a:chOff x="605481" y="1136822"/>
            <a:chExt cx="7451124" cy="3637004"/>
          </a:xfrm>
        </p:grpSpPr>
        <p:grpSp>
          <p:nvGrpSpPr>
            <p:cNvPr id="4" name="组合 40"/>
            <p:cNvGrpSpPr/>
            <p:nvPr/>
          </p:nvGrpSpPr>
          <p:grpSpPr>
            <a:xfrm>
              <a:off x="1199483" y="1136823"/>
              <a:ext cx="6215978" cy="3608172"/>
              <a:chOff x="1360101" y="1159233"/>
              <a:chExt cx="6215978" cy="3285550"/>
            </a:xfrm>
          </p:grpSpPr>
          <p:sp>
            <p:nvSpPr>
              <p:cNvPr id="7" name="圆角矩形 6"/>
              <p:cNvSpPr/>
              <p:nvPr/>
            </p:nvSpPr>
            <p:spPr bwMode="auto">
              <a:xfrm>
                <a:off x="1365859" y="4015407"/>
                <a:ext cx="3906262" cy="429376"/>
              </a:xfrm>
              <a:prstGeom prst="roundRect">
                <a:avLst>
                  <a:gd name="adj" fmla="val 8204"/>
                </a:avLst>
              </a:prstGeom>
              <a:solidFill>
                <a:srgbClr val="5DBCCF"/>
              </a:solidFill>
              <a:ln w="9525" cap="flat" cmpd="sng" algn="ctr">
                <a:noFill/>
                <a:prstDash val="solid"/>
                <a:round/>
                <a:headEnd type="none" w="med" len="med"/>
                <a:tailEnd type="none" w="med" len="med"/>
              </a:ln>
            </p:spPr>
            <p:txBody>
              <a:bodyPr wrap="none" rtlCol="0" anchor="ctr"/>
              <a:lstStyle/>
              <a:p>
                <a:pPr fontAlgn="base">
                  <a:spcBef>
                    <a:spcPct val="0"/>
                  </a:spcBef>
                  <a:spcAft>
                    <a:spcPct val="0"/>
                  </a:spcAft>
                </a:pPr>
                <a:r>
                  <a:rPr kumimoji="1" lang="zh-CN" altLang="en-US" sz="1800" dirty="0">
                    <a:solidFill>
                      <a:srgbClr val="FFFFFF"/>
                    </a:solidFill>
                    <a:latin typeface="微软雅黑" panose="020B0503020204020204" pitchFamily="34" charset="-122"/>
                  </a:rPr>
                  <a:t>       原材料</a:t>
                </a:r>
              </a:p>
            </p:txBody>
          </p:sp>
          <p:sp>
            <p:nvSpPr>
              <p:cNvPr id="8" name="圆角矩形 7"/>
              <p:cNvSpPr/>
              <p:nvPr/>
            </p:nvSpPr>
            <p:spPr bwMode="auto">
              <a:xfrm>
                <a:off x="2888886" y="4095441"/>
                <a:ext cx="1999079" cy="269309"/>
              </a:xfrm>
              <a:prstGeom prst="roundRect">
                <a:avLst>
                  <a:gd name="adj" fmla="val 7989"/>
                </a:avLst>
              </a:prstGeom>
              <a:solidFill>
                <a:schemeClr val="bg1"/>
              </a:solidFill>
              <a:ln w="9525" cap="flat" cmpd="sng" algn="ctr">
                <a:noFill/>
                <a:prstDash val="solid"/>
                <a:round/>
                <a:headEnd type="none" w="med" len="med"/>
                <a:tailEnd type="none" w="med" len="med"/>
              </a:ln>
            </p:spPr>
            <p:txBody>
              <a:bodyPr rot="0" spcFirstLastPara="0" vertOverflow="overflow" horzOverflow="overflow" vert="horz" wrap="none" lIns="108000" tIns="45720" rIns="36000" bIns="45720" numCol="1" spcCol="0" rtlCol="0" fromWordArt="0" anchor="ctr" anchorCtr="0" forceAA="0" compatLnSpc="1">
                <a:noAutofit/>
              </a:bodyPr>
              <a:lstStyle/>
              <a:p>
                <a:pPr algn="ctr"/>
                <a:r>
                  <a:rPr lang="zh-CN" altLang="en-US" sz="1200" dirty="0">
                    <a:solidFill>
                      <a:schemeClr val="tx1">
                        <a:lumMod val="95000"/>
                        <a:lumOff val="5000"/>
                      </a:schemeClr>
                    </a:solidFill>
                    <a:latin typeface="微软雅黑"/>
                  </a:rPr>
                  <a:t>数据采集与存储</a:t>
                </a:r>
              </a:p>
            </p:txBody>
          </p:sp>
          <p:sp>
            <p:nvSpPr>
              <p:cNvPr id="9" name="圆角矩形 8"/>
              <p:cNvSpPr/>
              <p:nvPr/>
            </p:nvSpPr>
            <p:spPr bwMode="auto">
              <a:xfrm>
                <a:off x="5933789" y="1173892"/>
                <a:ext cx="1642290" cy="1660468"/>
              </a:xfrm>
              <a:prstGeom prst="roundRect">
                <a:avLst>
                  <a:gd name="adj" fmla="val 1569"/>
                </a:avLst>
              </a:prstGeom>
              <a:solidFill>
                <a:srgbClr val="9BBC59"/>
              </a:solidFill>
              <a:ln w="9525" cap="flat" cmpd="sng" algn="ctr">
                <a:noFill/>
                <a:prstDash val="solid"/>
                <a:round/>
                <a:headEnd type="none" w="med" len="med"/>
                <a:tailEnd type="none" w="med" len="med"/>
              </a:ln>
            </p:spPr>
            <p:txBody>
              <a:bodyPr wrap="none" rtlCol="0" anchor="t"/>
              <a:lstStyle/>
              <a:p>
                <a:pPr algn="r" defTabSz="914400" fontAlgn="base">
                  <a:lnSpc>
                    <a:spcPct val="150000"/>
                  </a:lnSpc>
                  <a:spcBef>
                    <a:spcPct val="0"/>
                  </a:spcBef>
                  <a:spcAft>
                    <a:spcPct val="0"/>
                  </a:spcAft>
                  <a:defRPr/>
                </a:pPr>
                <a:r>
                  <a:rPr kumimoji="1" lang="zh-CN" altLang="en-US" sz="1800" kern="0" dirty="0">
                    <a:solidFill>
                      <a:prstClr val="white"/>
                    </a:solidFill>
                    <a:latin typeface="微软雅黑" panose="020B0503020204020204" pitchFamily="34" charset="-122"/>
                    <a:sym typeface="Arial" panose="020B0604020202020204"/>
                  </a:rPr>
                  <a:t>运营平台</a:t>
                </a:r>
                <a:endParaRPr kumimoji="1" lang="en-US" altLang="zh-CN" sz="1800" kern="0" dirty="0">
                  <a:solidFill>
                    <a:prstClr val="white"/>
                  </a:solidFill>
                  <a:latin typeface="微软雅黑" panose="020B0503020204020204" pitchFamily="34" charset="-122"/>
                  <a:sym typeface="Arial" panose="020B0604020202020204"/>
                </a:endParaRPr>
              </a:p>
              <a:p>
                <a:pPr algn="ctr" defTabSz="914400" fontAlgn="base">
                  <a:spcBef>
                    <a:spcPct val="0"/>
                  </a:spcBef>
                  <a:spcAft>
                    <a:spcPct val="0"/>
                  </a:spcAft>
                  <a:defRPr/>
                </a:pPr>
                <a:r>
                  <a:rPr kumimoji="1" lang="zh-CN" altLang="en-US" sz="1800" kern="0" dirty="0">
                    <a:solidFill>
                      <a:prstClr val="white"/>
                    </a:solidFill>
                    <a:latin typeface="微软雅黑" panose="020B0503020204020204" pitchFamily="34" charset="-122"/>
                    <a:sym typeface="Arial" panose="020B0604020202020204"/>
                  </a:rPr>
                  <a:t> </a:t>
                </a:r>
              </a:p>
            </p:txBody>
          </p:sp>
          <p:sp>
            <p:nvSpPr>
              <p:cNvPr id="10" name="圆角矩形 9"/>
              <p:cNvSpPr/>
              <p:nvPr/>
            </p:nvSpPr>
            <p:spPr bwMode="auto">
              <a:xfrm>
                <a:off x="6017455" y="1821204"/>
                <a:ext cx="1478035" cy="902525"/>
              </a:xfrm>
              <a:prstGeom prst="roundRect">
                <a:avLst>
                  <a:gd name="adj" fmla="val 3211"/>
                </a:avLst>
              </a:prstGeom>
              <a:solidFill>
                <a:schemeClr val="bg1"/>
              </a:solidFill>
              <a:ln w="9525" cap="flat" cmpd="sng" algn="ctr">
                <a:noFill/>
                <a:prstDash val="solid"/>
                <a:round/>
                <a:headEnd type="none" w="med" len="med"/>
                <a:tailEnd type="none" w="med" len="med"/>
              </a:ln>
            </p:spPr>
            <p:txBody>
              <a:bodyPr rot="0" spcFirstLastPara="0" vertOverflow="overflow" horzOverflow="overflow" vert="horz" wrap="none" lIns="108000" tIns="45720" rIns="36000" bIns="45720" numCol="1" spcCol="0" rtlCol="0" fromWordArt="0" anchor="ctr" anchorCtr="0" forceAA="0" compatLnSpc="1">
                <a:noAutofit/>
              </a:bodyPr>
              <a:lstStyle/>
              <a:p>
                <a:pPr algn="ctr" defTabSz="858520">
                  <a:lnSpc>
                    <a:spcPct val="110000"/>
                  </a:lnSpc>
                  <a:defRPr/>
                </a:pPr>
                <a:r>
                  <a:rPr kumimoji="1" lang="zh-CN" altLang="en-US" sz="1200" dirty="0">
                    <a:solidFill>
                      <a:prstClr val="black"/>
                    </a:solidFill>
                    <a:latin typeface="微软雅黑"/>
                  </a:rPr>
                  <a:t>产品化运营</a:t>
                </a:r>
                <a:endParaRPr lang="en-US" altLang="zh-CN" sz="1200" dirty="0">
                  <a:solidFill>
                    <a:prstClr val="black"/>
                  </a:solidFill>
                  <a:latin typeface="微软雅黑"/>
                </a:endParaRPr>
              </a:p>
            </p:txBody>
          </p:sp>
          <p:sp>
            <p:nvSpPr>
              <p:cNvPr id="14" name="圆角矩形 13"/>
              <p:cNvSpPr/>
              <p:nvPr/>
            </p:nvSpPr>
            <p:spPr bwMode="auto">
              <a:xfrm>
                <a:off x="1365858" y="2914393"/>
                <a:ext cx="3053462" cy="1059872"/>
              </a:xfrm>
              <a:prstGeom prst="roundRect">
                <a:avLst>
                  <a:gd name="adj" fmla="val 2270"/>
                </a:avLst>
              </a:prstGeom>
              <a:solidFill>
                <a:srgbClr val="8064A2"/>
              </a:solidFill>
              <a:effectLst/>
            </p:spPr>
            <p:txBody>
              <a:bodyPr wrap="none" rtlCol="0" anchor="t">
                <a:noAutofit/>
              </a:bodyPr>
              <a:lstStyle/>
              <a:p>
                <a:pPr algn="ctr">
                  <a:lnSpc>
                    <a:spcPct val="150000"/>
                  </a:lnSpc>
                </a:pPr>
                <a:r>
                  <a:rPr lang="en-US" altLang="zh-CN" sz="1600" b="1" dirty="0">
                    <a:solidFill>
                      <a:schemeClr val="bg1"/>
                    </a:solidFill>
                    <a:latin typeface="微软雅黑"/>
                  </a:rPr>
                  <a:t>            </a:t>
                </a:r>
                <a:r>
                  <a:rPr lang="zh-CN" altLang="en-US" sz="1800" b="1" dirty="0" smtClean="0">
                    <a:solidFill>
                      <a:schemeClr val="bg1"/>
                    </a:solidFill>
                    <a:latin typeface="微软雅黑"/>
                  </a:rPr>
                  <a:t>加工厂</a:t>
                </a:r>
                <a:endParaRPr lang="en-US" altLang="zh-CN" sz="1800" b="1" dirty="0">
                  <a:solidFill>
                    <a:schemeClr val="bg1"/>
                  </a:solidFill>
                  <a:latin typeface="微软雅黑"/>
                </a:endParaRPr>
              </a:p>
            </p:txBody>
          </p:sp>
          <p:sp>
            <p:nvSpPr>
              <p:cNvPr id="15" name="圆角矩形 14"/>
              <p:cNvSpPr/>
              <p:nvPr/>
            </p:nvSpPr>
            <p:spPr bwMode="auto">
              <a:xfrm>
                <a:off x="1457502" y="3453611"/>
                <a:ext cx="2892286" cy="415106"/>
              </a:xfrm>
              <a:prstGeom prst="roundRect">
                <a:avLst>
                  <a:gd name="adj" fmla="val 3226"/>
                </a:avLst>
              </a:prstGeom>
              <a:solidFill>
                <a:schemeClr val="bg1"/>
              </a:solidFill>
              <a:ln w="9525" cap="flat" cmpd="sng" algn="ctr">
                <a:noFill/>
                <a:prstDash val="solid"/>
                <a:round/>
                <a:headEnd type="none" w="med" len="med"/>
                <a:tailEnd type="none" w="med" len="med"/>
              </a:ln>
            </p:spPr>
            <p:txBody>
              <a:bodyPr rot="0" spcFirstLastPara="0" vertOverflow="overflow" horzOverflow="overflow" vert="horz" wrap="none" lIns="108000" tIns="45720" rIns="36000" bIns="45720" numCol="1" spcCol="0" rtlCol="0" fromWordArt="0" anchor="ctr" anchorCtr="0" forceAA="0" compatLnSpc="1">
                <a:noAutofit/>
              </a:bodyPr>
              <a:lstStyle/>
              <a:p>
                <a:pPr algn="ctr" defTabSz="858520">
                  <a:defRPr/>
                </a:pPr>
                <a:r>
                  <a:rPr lang="zh-CN" altLang="en-US" sz="1200" dirty="0" smtClean="0">
                    <a:solidFill>
                      <a:prstClr val="black"/>
                    </a:solidFill>
                    <a:latin typeface="微软雅黑"/>
                    <a:cs typeface="微软雅黑" panose="020B0503020204020204" pitchFamily="34" charset="-122"/>
                  </a:rPr>
                  <a:t>数据整合服务</a:t>
                </a:r>
                <a:endParaRPr lang="zh-CN" altLang="en-US" sz="1200" dirty="0">
                  <a:solidFill>
                    <a:prstClr val="black"/>
                  </a:solidFill>
                  <a:latin typeface="微软雅黑"/>
                  <a:cs typeface="微软雅黑" panose="020B0503020204020204" pitchFamily="34" charset="-122"/>
                </a:endParaRPr>
              </a:p>
            </p:txBody>
          </p:sp>
          <p:sp>
            <p:nvSpPr>
              <p:cNvPr id="16" name="圆角矩形 15"/>
              <p:cNvSpPr/>
              <p:nvPr/>
            </p:nvSpPr>
            <p:spPr bwMode="auto">
              <a:xfrm>
                <a:off x="4522616" y="2914393"/>
                <a:ext cx="3053462" cy="1059872"/>
              </a:xfrm>
              <a:prstGeom prst="roundRect">
                <a:avLst>
                  <a:gd name="adj" fmla="val 2270"/>
                </a:avLst>
              </a:prstGeom>
              <a:solidFill>
                <a:srgbClr val="F2685A"/>
              </a:solidFill>
              <a:effectLst/>
            </p:spPr>
            <p:txBody>
              <a:bodyPr wrap="none" rtlCol="0" anchor="t">
                <a:noAutofit/>
              </a:bodyPr>
              <a:lstStyle/>
              <a:p>
                <a:pPr algn="ctr">
                  <a:lnSpc>
                    <a:spcPct val="150000"/>
                  </a:lnSpc>
                </a:pPr>
                <a:r>
                  <a:rPr lang="zh-CN" altLang="en-US" sz="1800" b="1" dirty="0">
                    <a:solidFill>
                      <a:schemeClr val="bg1"/>
                    </a:solidFill>
                    <a:latin typeface="微软雅黑"/>
                  </a:rPr>
                  <a:t>训练厂</a:t>
                </a:r>
                <a:r>
                  <a:rPr lang="en-US" altLang="zh-CN" sz="1800" b="1" dirty="0">
                    <a:solidFill>
                      <a:schemeClr val="bg1"/>
                    </a:solidFill>
                    <a:latin typeface="微软雅黑"/>
                  </a:rPr>
                  <a:t>(</a:t>
                </a:r>
                <a:r>
                  <a:rPr lang="zh-CN" altLang="en-US" sz="1800" b="1" dirty="0">
                    <a:solidFill>
                      <a:schemeClr val="bg1"/>
                    </a:solidFill>
                    <a:latin typeface="微软雅黑"/>
                  </a:rPr>
                  <a:t>双创）</a:t>
                </a:r>
                <a:endParaRPr lang="en-US" altLang="zh-CN" sz="1800" b="1" dirty="0">
                  <a:solidFill>
                    <a:schemeClr val="bg1"/>
                  </a:solidFill>
                  <a:latin typeface="微软雅黑"/>
                </a:endParaRPr>
              </a:p>
            </p:txBody>
          </p:sp>
          <p:sp>
            <p:nvSpPr>
              <p:cNvPr id="17" name="圆角矩形 16"/>
              <p:cNvSpPr/>
              <p:nvPr/>
            </p:nvSpPr>
            <p:spPr bwMode="auto">
              <a:xfrm>
                <a:off x="4603204" y="3453611"/>
                <a:ext cx="2892286" cy="415106"/>
              </a:xfrm>
              <a:prstGeom prst="roundRect">
                <a:avLst>
                  <a:gd name="adj" fmla="val 3226"/>
                </a:avLst>
              </a:prstGeom>
              <a:solidFill>
                <a:schemeClr val="bg1"/>
              </a:solidFill>
              <a:ln w="9525" cap="flat" cmpd="sng" algn="ctr">
                <a:noFill/>
                <a:prstDash val="solid"/>
                <a:round/>
                <a:headEnd type="none" w="med" len="med"/>
                <a:tailEnd type="none" w="med" len="med"/>
              </a:ln>
            </p:spPr>
            <p:txBody>
              <a:bodyPr rot="0" spcFirstLastPara="0" vertOverflow="overflow" horzOverflow="overflow" vert="horz" wrap="none" lIns="108000" tIns="45720" rIns="36000" bIns="45720" numCol="1" spcCol="0" rtlCol="0" fromWordArt="0" anchor="ctr" anchorCtr="0" forceAA="0" compatLnSpc="1">
                <a:noAutofit/>
              </a:bodyPr>
              <a:lstStyle/>
              <a:p>
                <a:pPr algn="ctr" defTabSz="858520">
                  <a:defRPr/>
                </a:pPr>
                <a:r>
                  <a:rPr lang="zh-CN" altLang="en-US" sz="1200" dirty="0" smtClean="0">
                    <a:solidFill>
                      <a:prstClr val="black"/>
                    </a:solidFill>
                    <a:latin typeface="微软雅黑"/>
                    <a:cs typeface="微软雅黑" panose="020B0503020204020204" pitchFamily="34" charset="-122"/>
                  </a:rPr>
                  <a:t>能力开放服务</a:t>
                </a:r>
                <a:endParaRPr lang="zh-CN" altLang="en-US" sz="1200" dirty="0">
                  <a:solidFill>
                    <a:prstClr val="black"/>
                  </a:solidFill>
                  <a:latin typeface="微软雅黑"/>
                  <a:cs typeface="微软雅黑" panose="020B0503020204020204" pitchFamily="34" charset="-122"/>
                </a:endParaRPr>
              </a:p>
            </p:txBody>
          </p:sp>
          <p:sp>
            <p:nvSpPr>
              <p:cNvPr id="18" name="圆角矩形 17"/>
              <p:cNvSpPr/>
              <p:nvPr/>
            </p:nvSpPr>
            <p:spPr bwMode="auto">
              <a:xfrm>
                <a:off x="1360101" y="1159233"/>
                <a:ext cx="4525081" cy="1697543"/>
              </a:xfrm>
              <a:prstGeom prst="roundRect">
                <a:avLst>
                  <a:gd name="adj" fmla="val 4494"/>
                </a:avLst>
              </a:prstGeom>
              <a:solidFill>
                <a:srgbClr val="F89645"/>
              </a:solidFill>
              <a:effectLst/>
            </p:spPr>
            <p:txBody>
              <a:bodyPr wrap="none" rtlCol="0" anchor="t">
                <a:noAutofit/>
              </a:bodyPr>
              <a:lstStyle/>
              <a:p>
                <a:pPr algn="ctr" defTabSz="914400" fontAlgn="base">
                  <a:lnSpc>
                    <a:spcPct val="150000"/>
                  </a:lnSpc>
                  <a:spcBef>
                    <a:spcPct val="0"/>
                  </a:spcBef>
                  <a:spcAft>
                    <a:spcPct val="0"/>
                  </a:spcAft>
                </a:pPr>
                <a:r>
                  <a:rPr kumimoji="1" lang="en-US" altLang="zh-CN" sz="1800" kern="0" dirty="0">
                    <a:solidFill>
                      <a:sysClr val="window" lastClr="FFFFFF"/>
                    </a:solidFill>
                    <a:latin typeface="微软雅黑"/>
                  </a:rPr>
                  <a:t>       </a:t>
                </a:r>
                <a:r>
                  <a:rPr kumimoji="1" lang="zh-CN" altLang="en-US" sz="1800" kern="0" dirty="0">
                    <a:solidFill>
                      <a:sysClr val="window" lastClr="FFFFFF"/>
                    </a:solidFill>
                    <a:latin typeface="微软雅黑"/>
                  </a:rPr>
                  <a:t>交易市场</a:t>
                </a:r>
              </a:p>
            </p:txBody>
          </p:sp>
          <p:sp>
            <p:nvSpPr>
              <p:cNvPr id="19" name="圆角矩形 18"/>
              <p:cNvSpPr/>
              <p:nvPr/>
            </p:nvSpPr>
            <p:spPr bwMode="auto">
              <a:xfrm>
                <a:off x="1443275" y="1804962"/>
                <a:ext cx="4358733" cy="998121"/>
              </a:xfrm>
              <a:prstGeom prst="roundRect">
                <a:avLst>
                  <a:gd name="adj" fmla="val 10009"/>
                </a:avLst>
              </a:prstGeom>
              <a:solidFill>
                <a:schemeClr val="bg1"/>
              </a:solidFill>
              <a:ln w="9525" cap="flat" cmpd="sng" algn="ctr">
                <a:noFill/>
                <a:prstDash val="solid"/>
                <a:round/>
                <a:headEnd type="none" w="med" len="med"/>
                <a:tailEnd type="none" w="med" len="med"/>
              </a:ln>
            </p:spPr>
            <p:txBody>
              <a:bodyPr rot="0" spcFirstLastPara="0" vertOverflow="overflow" horzOverflow="overflow" vert="horz" wrap="none" lIns="108000" tIns="45720" rIns="36000" bIns="45720" numCol="1" spcCol="0" rtlCol="0" fromWordArt="0" anchor="ctr" anchorCtr="0" forceAA="0" compatLnSpc="1">
                <a:noAutofit/>
              </a:bodyPr>
              <a:lstStyle/>
              <a:p>
                <a:pPr algn="ctr" defTabSz="858520">
                  <a:lnSpc>
                    <a:spcPct val="110000"/>
                  </a:lnSpc>
                  <a:defRPr/>
                </a:pPr>
                <a:r>
                  <a:rPr lang="zh-CN" altLang="en-US" sz="1200" dirty="0">
                    <a:solidFill>
                      <a:prstClr val="black"/>
                    </a:solidFill>
                    <a:latin typeface="微软雅黑"/>
                  </a:rPr>
                  <a:t>数据交易服务</a:t>
                </a:r>
                <a:endParaRPr lang="zh-CN" altLang="en-US" sz="1200" dirty="0">
                  <a:solidFill>
                    <a:prstClr val="black"/>
                  </a:solidFill>
                  <a:latin typeface="微软雅黑"/>
                  <a:cs typeface="微软雅黑" panose="020B0503020204020204" pitchFamily="34" charset="-122"/>
                </a:endParaRPr>
              </a:p>
            </p:txBody>
          </p:sp>
          <p:pic>
            <p:nvPicPr>
              <p:cNvPr id="20" name="图片 19"/>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533660" y="4069356"/>
                <a:ext cx="304028" cy="304028"/>
              </a:xfrm>
              <a:prstGeom prst="rect">
                <a:avLst/>
              </a:prstGeom>
            </p:spPr>
          </p:pic>
          <p:pic>
            <p:nvPicPr>
              <p:cNvPr id="21" name="图片 20"/>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952542" y="2973664"/>
                <a:ext cx="334431" cy="334431"/>
              </a:xfrm>
              <a:prstGeom prst="rect">
                <a:avLst/>
              </a:prstGeom>
            </p:spPr>
          </p:pic>
          <p:pic>
            <p:nvPicPr>
              <p:cNvPr id="22" name="图片 21"/>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2049573" y="2974637"/>
                <a:ext cx="367874" cy="377984"/>
              </a:xfrm>
              <a:prstGeom prst="rect">
                <a:avLst/>
              </a:prstGeom>
            </p:spPr>
          </p:pic>
          <p:pic>
            <p:nvPicPr>
              <p:cNvPr id="24" name="图片 23"/>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2837668" y="1275436"/>
                <a:ext cx="304028" cy="304028"/>
              </a:xfrm>
              <a:prstGeom prst="rect">
                <a:avLst/>
              </a:prstGeom>
            </p:spPr>
          </p:pic>
          <p:pic>
            <p:nvPicPr>
              <p:cNvPr id="25" name="图片 24"/>
              <p:cNvPicPr>
                <a:picLocks noChangeAspect="1"/>
              </p:cNvPicPr>
              <p:nvPr/>
            </p:nvPicPr>
            <p:blipFill>
              <a:blip r:embed="rId6">
                <a:extLst>
                  <a:ext uri="{28A0092B-C50C-407E-A947-70E740481C1C}">
                    <a14:useLocalDpi xmlns="" xmlns:a14="http://schemas.microsoft.com/office/drawing/2010/main" val="0"/>
                  </a:ext>
                </a:extLst>
              </a:blip>
              <a:stretch>
                <a:fillRect/>
              </a:stretch>
            </p:blipFill>
            <p:spPr>
              <a:xfrm>
                <a:off x="6049347" y="1211727"/>
                <a:ext cx="489640" cy="489640"/>
              </a:xfrm>
              <a:prstGeom prst="rect">
                <a:avLst/>
              </a:prstGeom>
            </p:spPr>
          </p:pic>
        </p:grpSp>
        <p:sp>
          <p:nvSpPr>
            <p:cNvPr id="5" name="圆角矩形 4"/>
            <p:cNvSpPr/>
            <p:nvPr/>
          </p:nvSpPr>
          <p:spPr bwMode="auto">
            <a:xfrm>
              <a:off x="7458659" y="1149178"/>
              <a:ext cx="597946" cy="1915151"/>
            </a:xfrm>
            <a:prstGeom prst="roundRect">
              <a:avLst>
                <a:gd name="adj" fmla="val 3875"/>
              </a:avLst>
            </a:prstGeom>
            <a:solidFill>
              <a:srgbClr val="4AADC6">
                <a:alpha val="75000"/>
              </a:srgbClr>
            </a:solidFill>
            <a:ln w="9525" cap="flat" cmpd="sng" algn="ctr">
              <a:noFill/>
              <a:prstDash val="solid"/>
              <a:round/>
              <a:headEnd type="none" w="med" len="med"/>
              <a:tailEnd type="none" w="med" len="med"/>
            </a:ln>
            <a:effectLst/>
          </p:spPr>
          <p:txBody>
            <a:bodyPr vert="eaVert" wrap="square" lIns="91440" tIns="45720" rIns="91440" bIns="45720" numCol="1" rtlCol="0" anchor="ctr" anchorCtr="0" compatLnSpc="1"/>
            <a:lstStyle/>
            <a:p>
              <a:pPr algn="ctr" defTabSz="914400" eaLnBrk="0" fontAlgn="base" hangingPunct="0">
                <a:spcBef>
                  <a:spcPct val="0"/>
                </a:spcBef>
                <a:spcAft>
                  <a:spcPct val="0"/>
                </a:spcAft>
              </a:pPr>
              <a:r>
                <a:rPr lang="zh-CN" altLang="en-US" sz="1600" b="1" smtClean="0">
                  <a:solidFill>
                    <a:prstClr val="white"/>
                  </a:solidFill>
                  <a:latin typeface="微软雅黑"/>
                </a:rPr>
                <a:t>交易监管体系</a:t>
              </a:r>
              <a:endParaRPr lang="zh-CN" altLang="en-US" sz="1600" b="1" dirty="0">
                <a:solidFill>
                  <a:prstClr val="white"/>
                </a:solidFill>
                <a:latin typeface="微软雅黑"/>
              </a:endParaRPr>
            </a:p>
          </p:txBody>
        </p:sp>
        <p:sp>
          <p:nvSpPr>
            <p:cNvPr id="6" name="圆角矩形 5"/>
            <p:cNvSpPr/>
            <p:nvPr/>
          </p:nvSpPr>
          <p:spPr bwMode="auto">
            <a:xfrm>
              <a:off x="605481" y="1136822"/>
              <a:ext cx="584908" cy="3637004"/>
            </a:xfrm>
            <a:prstGeom prst="roundRect">
              <a:avLst>
                <a:gd name="adj" fmla="val 3875"/>
              </a:avLst>
            </a:prstGeom>
            <a:solidFill>
              <a:srgbClr val="558ED5"/>
            </a:solidFill>
            <a:ln w="9525" cap="flat" cmpd="sng" algn="ctr">
              <a:noFill/>
              <a:prstDash val="solid"/>
              <a:round/>
              <a:headEnd type="none" w="med" len="med"/>
              <a:tailEnd type="none" w="med" len="med"/>
            </a:ln>
            <a:effectLst/>
          </p:spPr>
          <p:txBody>
            <a:bodyPr vert="eaVert" wrap="square" lIns="91440" tIns="45720" rIns="91440" bIns="45720" numCol="1" rtlCol="0" anchor="ctr" anchorCtr="0" compatLnSpc="1"/>
            <a:lstStyle/>
            <a:p>
              <a:pPr algn="ctr" defTabSz="914400" eaLnBrk="0" fontAlgn="base" hangingPunct="0">
                <a:spcBef>
                  <a:spcPct val="0"/>
                </a:spcBef>
                <a:spcAft>
                  <a:spcPct val="0"/>
                </a:spcAft>
                <a:buFont typeface="Arial" panose="020B0604020202020204" pitchFamily="34" charset="0"/>
                <a:buNone/>
              </a:pPr>
              <a:r>
                <a:rPr lang="zh-CN" altLang="en-US" sz="1600" b="1" smtClean="0">
                  <a:solidFill>
                    <a:schemeClr val="bg1"/>
                  </a:solidFill>
                  <a:latin typeface="微软雅黑"/>
                </a:rPr>
                <a:t>展示</a:t>
              </a:r>
              <a:r>
                <a:rPr lang="zh-CN" altLang="en-US" sz="1600" b="1" dirty="0" smtClean="0">
                  <a:solidFill>
                    <a:schemeClr val="bg1"/>
                  </a:solidFill>
                  <a:latin typeface="微软雅黑"/>
                </a:rPr>
                <a:t>橱窗</a:t>
              </a:r>
              <a:endParaRPr lang="en-US" altLang="zh-CN" sz="1600" b="1" dirty="0">
                <a:solidFill>
                  <a:schemeClr val="bg1"/>
                </a:solidFill>
                <a:latin typeface="微软雅黑"/>
              </a:endParaRPr>
            </a:p>
          </p:txBody>
        </p:sp>
      </p:grpSp>
      <p:sp>
        <p:nvSpPr>
          <p:cNvPr id="27" name="圆角矩形 26"/>
          <p:cNvSpPr/>
          <p:nvPr/>
        </p:nvSpPr>
        <p:spPr bwMode="auto">
          <a:xfrm>
            <a:off x="8012318" y="3142649"/>
            <a:ext cx="668351" cy="1752940"/>
          </a:xfrm>
          <a:prstGeom prst="roundRect">
            <a:avLst>
              <a:gd name="adj" fmla="val 3875"/>
            </a:avLst>
          </a:prstGeom>
          <a:solidFill>
            <a:srgbClr val="4AADC6"/>
          </a:solidFill>
          <a:ln w="9525" cap="flat" cmpd="sng" algn="ctr">
            <a:noFill/>
            <a:prstDash val="solid"/>
            <a:round/>
            <a:headEnd type="none" w="med" len="med"/>
            <a:tailEnd type="none" w="med" len="med"/>
          </a:ln>
          <a:effectLst/>
        </p:spPr>
        <p:txBody>
          <a:bodyPr vert="eaVert" wrap="square" lIns="91440" tIns="45720" rIns="91440" bIns="45720" numCol="1" rtlCol="0" anchor="ctr" anchorCtr="0" compatLnSpc="1"/>
          <a:lstStyle/>
          <a:p>
            <a:pPr algn="ctr" defTabSz="914400" eaLnBrk="0" fontAlgn="base" hangingPunct="0">
              <a:spcBef>
                <a:spcPct val="0"/>
              </a:spcBef>
              <a:spcAft>
                <a:spcPct val="0"/>
              </a:spcAft>
            </a:pPr>
            <a:r>
              <a:rPr lang="zh-CN" altLang="en-US" sz="1600" b="1" smtClean="0">
                <a:solidFill>
                  <a:prstClr val="white"/>
                </a:solidFill>
                <a:latin typeface="微软雅黑"/>
              </a:rPr>
              <a:t>安全体系</a:t>
            </a:r>
            <a:endParaRPr lang="zh-CN" altLang="en-US" sz="1600" b="1" dirty="0">
              <a:solidFill>
                <a:prstClr val="white"/>
              </a:solidFill>
              <a:latin typeface="微软雅黑"/>
            </a:endParaRPr>
          </a:p>
        </p:txBody>
      </p:sp>
      <p:sp>
        <p:nvSpPr>
          <p:cNvPr id="28" name="圆角矩形 27"/>
          <p:cNvSpPr/>
          <p:nvPr/>
        </p:nvSpPr>
        <p:spPr bwMode="auto">
          <a:xfrm>
            <a:off x="5411527" y="4400020"/>
            <a:ext cx="2558635" cy="495569"/>
          </a:xfrm>
          <a:prstGeom prst="roundRect">
            <a:avLst>
              <a:gd name="adj" fmla="val 8204"/>
            </a:avLst>
          </a:prstGeom>
          <a:solidFill>
            <a:srgbClr val="0A7FB7"/>
          </a:solidFill>
          <a:ln w="9525" cap="flat" cmpd="sng" algn="ctr">
            <a:noFill/>
            <a:prstDash val="solid"/>
            <a:round/>
            <a:headEnd type="none" w="med" len="med"/>
            <a:tailEnd type="none" w="med" len="med"/>
          </a:ln>
        </p:spPr>
        <p:txBody>
          <a:bodyPr wrap="none" rtlCol="0" anchor="ctr"/>
          <a:lstStyle/>
          <a:p>
            <a:pPr algn="ctr" fontAlgn="base">
              <a:spcBef>
                <a:spcPct val="0"/>
              </a:spcBef>
              <a:spcAft>
                <a:spcPct val="0"/>
              </a:spcAft>
            </a:pPr>
            <a:r>
              <a:rPr kumimoji="1" lang="zh-CN" altLang="en-US" sz="1800" smtClean="0">
                <a:solidFill>
                  <a:srgbClr val="FFFFFF"/>
                </a:solidFill>
                <a:latin typeface="微软雅黑" panose="020B0503020204020204" pitchFamily="34" charset="-122"/>
              </a:rPr>
              <a:t>第三方产品</a:t>
            </a:r>
            <a:endParaRPr kumimoji="1" lang="zh-CN" altLang="en-US" sz="1800" dirty="0">
              <a:solidFill>
                <a:srgbClr val="FFFFFF"/>
              </a:solidFill>
              <a:latin typeface="微软雅黑" panose="020B0503020204020204" pitchFamily="34" charset="-122"/>
            </a:endParaRPr>
          </a:p>
        </p:txBody>
      </p:sp>
    </p:spTree>
    <p:extLst>
      <p:ext uri="{BB962C8B-B14F-4D97-AF65-F5344CB8AC3E}">
        <p14:creationId xmlns="" xmlns:p14="http://schemas.microsoft.com/office/powerpoint/2010/main" val="51606282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2000" dirty="0" smtClean="0">
                <a:solidFill>
                  <a:prstClr val="black">
                    <a:lumMod val="85000"/>
                    <a:lumOff val="15000"/>
                  </a:prstClr>
                </a:solidFill>
              </a:rPr>
              <a:t>9.2</a:t>
            </a:r>
            <a:r>
              <a:rPr kumimoji="1" lang="zh-CN" altLang="en-US" sz="2000" dirty="0" smtClean="0">
                <a:solidFill>
                  <a:prstClr val="black">
                    <a:lumMod val="85000"/>
                    <a:lumOff val="15000"/>
                  </a:prstClr>
                </a:solidFill>
              </a:rPr>
              <a:t>、</a:t>
            </a:r>
            <a:r>
              <a:rPr kumimoji="1" lang="en-US" altLang="zh-CN" sz="2000" dirty="0" smtClean="0">
                <a:solidFill>
                  <a:prstClr val="black">
                    <a:lumMod val="85000"/>
                    <a:lumOff val="15000"/>
                  </a:prstClr>
                </a:solidFill>
              </a:rPr>
              <a:t>Level</a:t>
            </a:r>
            <a:r>
              <a:rPr kumimoji="1" lang="zh-CN" altLang="en-US" sz="2000" dirty="0" smtClean="0">
                <a:solidFill>
                  <a:prstClr val="black">
                    <a:lumMod val="85000"/>
                    <a:lumOff val="15000"/>
                  </a:prstClr>
                </a:solidFill>
              </a:rPr>
              <a:t> </a:t>
            </a:r>
            <a:r>
              <a:rPr kumimoji="1" lang="en-US" altLang="zh-CN" sz="2000" dirty="0" smtClean="0">
                <a:solidFill>
                  <a:prstClr val="black">
                    <a:lumMod val="85000"/>
                    <a:lumOff val="15000"/>
                  </a:prstClr>
                </a:solidFill>
              </a:rPr>
              <a:t>1</a:t>
            </a:r>
            <a:endParaRPr kumimoji="1" lang="zh-CN" altLang="en-US" sz="2000" dirty="0"/>
          </a:p>
        </p:txBody>
      </p:sp>
      <p:sp>
        <p:nvSpPr>
          <p:cNvPr id="4" name="圆角矩形 3"/>
          <p:cNvSpPr/>
          <p:nvPr/>
        </p:nvSpPr>
        <p:spPr bwMode="auto">
          <a:xfrm>
            <a:off x="91371" y="1178528"/>
            <a:ext cx="8926993" cy="3901020"/>
          </a:xfrm>
          <a:prstGeom prst="roundRect">
            <a:avLst>
              <a:gd name="adj" fmla="val 1493"/>
            </a:avLst>
          </a:prstGeom>
          <a:noFill/>
          <a:ln w="9525" cap="flat" cmpd="sng" algn="ctr">
            <a:solidFill>
              <a:schemeClr val="tx1"/>
            </a:solidFill>
            <a:prstDash val="dash"/>
            <a:round/>
            <a:headEnd type="none" w="med" len="med"/>
            <a:tailEnd type="none" w="med" len="med"/>
          </a:ln>
        </p:spPr>
        <p:txBody>
          <a:bodyPr wrap="none" rtlCol="0" anchor="t"/>
          <a:lstStyle/>
          <a:p>
            <a:pPr algn="ctr" defTabSz="684530" fontAlgn="base">
              <a:spcBef>
                <a:spcPct val="0"/>
              </a:spcBef>
              <a:spcAft>
                <a:spcPct val="0"/>
              </a:spcAft>
            </a:pPr>
            <a:r>
              <a:rPr kumimoji="1" lang="zh-CN" altLang="en-US" b="1" dirty="0">
                <a:solidFill>
                  <a:prstClr val="black"/>
                </a:solidFill>
                <a:latin typeface="微软雅黑" panose="020B0503020204020204" pitchFamily="34" charset="-122"/>
              </a:rPr>
              <a:t>淮南大数据</a:t>
            </a:r>
            <a:r>
              <a:rPr kumimoji="1" lang="zh-CN" altLang="en-US" b="1" dirty="0" smtClean="0">
                <a:solidFill>
                  <a:prstClr val="black"/>
                </a:solidFill>
                <a:latin typeface="微软雅黑" panose="020B0503020204020204" pitchFamily="34" charset="-122"/>
              </a:rPr>
              <a:t>交易平台</a:t>
            </a:r>
          </a:p>
        </p:txBody>
      </p:sp>
      <p:sp>
        <p:nvSpPr>
          <p:cNvPr id="5" name="圆角矩形 4"/>
          <p:cNvSpPr/>
          <p:nvPr/>
        </p:nvSpPr>
        <p:spPr bwMode="auto">
          <a:xfrm>
            <a:off x="167449" y="1466637"/>
            <a:ext cx="678401" cy="3576055"/>
          </a:xfrm>
          <a:prstGeom prst="roundRect">
            <a:avLst>
              <a:gd name="adj" fmla="val 3875"/>
            </a:avLst>
          </a:prstGeom>
          <a:solidFill>
            <a:schemeClr val="tx2">
              <a:lumMod val="60000"/>
              <a:lumOff val="40000"/>
            </a:schemeClr>
          </a:solidFill>
          <a:effectLst/>
        </p:spPr>
        <p:txBody>
          <a:bodyPr wrap="none" rtlCol="0" anchor="t">
            <a:noAutofit/>
          </a:bodyPr>
          <a:lstStyle/>
          <a:p>
            <a:pPr algn="ctr" defTabSz="914400" fontAlgn="base">
              <a:spcBef>
                <a:spcPct val="0"/>
              </a:spcBef>
              <a:spcAft>
                <a:spcPct val="0"/>
              </a:spcAft>
            </a:pPr>
            <a:r>
              <a:rPr kumimoji="1" lang="zh-CN" altLang="en-US" b="1" kern="0" dirty="0">
                <a:solidFill>
                  <a:sysClr val="window" lastClr="FFFFFF"/>
                </a:solidFill>
                <a:latin typeface="微软雅黑"/>
              </a:rPr>
              <a:t>展示</a:t>
            </a:r>
            <a:endParaRPr kumimoji="1" lang="en-US" altLang="zh-CN" b="1" kern="0" dirty="0">
              <a:solidFill>
                <a:sysClr val="window" lastClr="FFFFFF"/>
              </a:solidFill>
              <a:latin typeface="微软雅黑"/>
            </a:endParaRPr>
          </a:p>
          <a:p>
            <a:pPr algn="ctr" defTabSz="914400" fontAlgn="base">
              <a:spcBef>
                <a:spcPct val="0"/>
              </a:spcBef>
              <a:spcAft>
                <a:spcPct val="0"/>
              </a:spcAft>
            </a:pPr>
            <a:r>
              <a:rPr kumimoji="1" lang="zh-CN" altLang="en-US" b="1" kern="0" dirty="0">
                <a:solidFill>
                  <a:sysClr val="window" lastClr="FFFFFF"/>
                </a:solidFill>
                <a:latin typeface="微软雅黑"/>
              </a:rPr>
              <a:t>橱窗</a:t>
            </a:r>
            <a:endParaRPr kumimoji="1" lang="en-US" altLang="zh-CN" b="1" kern="0" dirty="0">
              <a:solidFill>
                <a:sysClr val="window" lastClr="FFFFFF"/>
              </a:solidFill>
              <a:latin typeface="微软雅黑"/>
            </a:endParaRPr>
          </a:p>
        </p:txBody>
      </p:sp>
      <p:sp>
        <p:nvSpPr>
          <p:cNvPr id="6" name="圆角矩形 5"/>
          <p:cNvSpPr/>
          <p:nvPr/>
        </p:nvSpPr>
        <p:spPr>
          <a:xfrm>
            <a:off x="218649" y="1992122"/>
            <a:ext cx="576000" cy="1022457"/>
          </a:xfrm>
          <a:prstGeom prst="roundRect">
            <a:avLst>
              <a:gd name="adj" fmla="val 5556"/>
            </a:avLst>
          </a:prstGeom>
          <a:solidFill>
            <a:schemeClr val="bg1"/>
          </a:solidFill>
          <a:ln w="9525" cap="flat" cmpd="sng" algn="ctr">
            <a:noFill/>
            <a:prstDash val="solid"/>
            <a:round/>
            <a:headEnd type="none" w="med" len="med"/>
            <a:tailEnd type="none" w="med" len="med"/>
          </a:ln>
        </p:spPr>
        <p:txBody>
          <a:bodyPr rot="0" spcFirstLastPara="0" vertOverflow="overflow" horzOverflow="overflow" vert="horz" wrap="none" lIns="36000" tIns="45720" rIns="36000" bIns="45720" numCol="1" spcCol="0" rtlCol="0" fromWordArt="0" anchor="ctr" anchorCtr="0" forceAA="0" compatLnSpc="1">
            <a:noAutofit/>
          </a:bodyPr>
          <a:lstStyle/>
          <a:p>
            <a:pPr algn="ctr" defTabSz="858520">
              <a:lnSpc>
                <a:spcPct val="110000"/>
              </a:lnSpc>
            </a:pPr>
            <a:r>
              <a:rPr lang="zh-CN" altLang="en-US" sz="1000" dirty="0">
                <a:solidFill>
                  <a:prstClr val="black"/>
                </a:solidFill>
                <a:latin typeface="微软雅黑"/>
                <a:cs typeface="微软雅黑"/>
              </a:rPr>
              <a:t>数据</a:t>
            </a:r>
            <a:endParaRPr lang="en-US" altLang="zh-CN" sz="1000" dirty="0">
              <a:solidFill>
                <a:prstClr val="black"/>
              </a:solidFill>
              <a:latin typeface="微软雅黑"/>
              <a:cs typeface="微软雅黑"/>
            </a:endParaRPr>
          </a:p>
          <a:p>
            <a:pPr algn="ctr" defTabSz="858520">
              <a:lnSpc>
                <a:spcPct val="110000"/>
              </a:lnSpc>
            </a:pPr>
            <a:r>
              <a:rPr lang="zh-CN" altLang="en-US" sz="1000" dirty="0">
                <a:solidFill>
                  <a:prstClr val="black"/>
                </a:solidFill>
                <a:latin typeface="微软雅黑"/>
                <a:cs typeface="微软雅黑"/>
              </a:rPr>
              <a:t>应用</a:t>
            </a:r>
          </a:p>
        </p:txBody>
      </p:sp>
      <p:sp>
        <p:nvSpPr>
          <p:cNvPr id="7" name="圆角矩形 6"/>
          <p:cNvSpPr/>
          <p:nvPr/>
        </p:nvSpPr>
        <p:spPr>
          <a:xfrm>
            <a:off x="218649" y="3116642"/>
            <a:ext cx="576000" cy="1022457"/>
          </a:xfrm>
          <a:prstGeom prst="roundRect">
            <a:avLst>
              <a:gd name="adj" fmla="val 5556"/>
            </a:avLst>
          </a:prstGeom>
          <a:solidFill>
            <a:schemeClr val="bg1"/>
          </a:solidFill>
          <a:ln w="9525" cap="flat" cmpd="sng" algn="ctr">
            <a:noFill/>
            <a:prstDash val="solid"/>
            <a:round/>
            <a:headEnd type="none" w="med" len="med"/>
            <a:tailEnd type="none" w="med" len="med"/>
          </a:ln>
        </p:spPr>
        <p:txBody>
          <a:bodyPr rot="0" spcFirstLastPara="0" vertOverflow="overflow" horzOverflow="overflow" vert="horz" wrap="none" lIns="36000" tIns="45720" rIns="36000" bIns="45720" numCol="1" spcCol="0" rtlCol="0" fromWordArt="0" anchor="ctr" anchorCtr="0" forceAA="0" compatLnSpc="1">
            <a:noAutofit/>
          </a:bodyPr>
          <a:lstStyle/>
          <a:p>
            <a:pPr algn="ctr" defTabSz="858520">
              <a:lnSpc>
                <a:spcPct val="110000"/>
              </a:lnSpc>
            </a:pPr>
            <a:r>
              <a:rPr lang="zh-CN" altLang="en-US" sz="1000" dirty="0">
                <a:solidFill>
                  <a:prstClr val="black"/>
                </a:solidFill>
                <a:latin typeface="微软雅黑"/>
                <a:cs typeface="微软雅黑"/>
              </a:rPr>
              <a:t>交易量</a:t>
            </a:r>
            <a:endParaRPr lang="en-US" altLang="zh-CN" sz="1000" dirty="0">
              <a:solidFill>
                <a:prstClr val="black"/>
              </a:solidFill>
              <a:latin typeface="微软雅黑"/>
              <a:cs typeface="微软雅黑"/>
            </a:endParaRPr>
          </a:p>
          <a:p>
            <a:pPr algn="ctr" defTabSz="858520">
              <a:lnSpc>
                <a:spcPct val="110000"/>
              </a:lnSpc>
            </a:pPr>
            <a:r>
              <a:rPr lang="zh-CN" altLang="en-US" sz="1000" dirty="0">
                <a:solidFill>
                  <a:prstClr val="black"/>
                </a:solidFill>
                <a:latin typeface="微软雅黑"/>
                <a:cs typeface="微软雅黑"/>
              </a:rPr>
              <a:t>监控</a:t>
            </a:r>
          </a:p>
        </p:txBody>
      </p:sp>
      <p:sp>
        <p:nvSpPr>
          <p:cNvPr id="8" name="圆角矩形 7"/>
          <p:cNvSpPr/>
          <p:nvPr/>
        </p:nvSpPr>
        <p:spPr bwMode="auto">
          <a:xfrm>
            <a:off x="8316319" y="3667498"/>
            <a:ext cx="602076" cy="1375195"/>
          </a:xfrm>
          <a:prstGeom prst="roundRect">
            <a:avLst>
              <a:gd name="adj" fmla="val 3875"/>
            </a:avLst>
          </a:pr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lgn="ctr" defTabSz="914400" eaLnBrk="0" fontAlgn="base" hangingPunct="0">
              <a:spcBef>
                <a:spcPct val="0"/>
              </a:spcBef>
              <a:spcAft>
                <a:spcPct val="0"/>
              </a:spcAft>
              <a:buFont typeface="Arial" panose="020B0604020202020204" pitchFamily="34" charset="0"/>
              <a:buNone/>
            </a:pPr>
            <a:r>
              <a:rPr lang="zh-CN" altLang="en-US" b="1" dirty="0" smtClean="0">
                <a:solidFill>
                  <a:prstClr val="white"/>
                </a:solidFill>
                <a:latin typeface="微软雅黑"/>
              </a:rPr>
              <a:t>安全体系</a:t>
            </a:r>
            <a:endParaRPr lang="zh-CN" altLang="en-US" b="1" dirty="0">
              <a:solidFill>
                <a:prstClr val="white"/>
              </a:solidFill>
              <a:latin typeface="微软雅黑"/>
            </a:endParaRPr>
          </a:p>
        </p:txBody>
      </p:sp>
      <p:sp>
        <p:nvSpPr>
          <p:cNvPr id="9" name="圆角矩形 8"/>
          <p:cNvSpPr/>
          <p:nvPr/>
        </p:nvSpPr>
        <p:spPr>
          <a:xfrm>
            <a:off x="8361922" y="4201877"/>
            <a:ext cx="510872" cy="371026"/>
          </a:xfrm>
          <a:prstGeom prst="roundRect">
            <a:avLst>
              <a:gd name="adj" fmla="val 5556"/>
            </a:avLst>
          </a:prstGeom>
          <a:solidFill>
            <a:schemeClr val="bg1"/>
          </a:solidFill>
          <a:ln w="9525" cap="flat" cmpd="sng" algn="ctr">
            <a:noFill/>
            <a:prstDash val="solid"/>
            <a:round/>
            <a:headEnd type="none" w="med" len="med"/>
            <a:tailEnd type="none" w="med" len="med"/>
          </a:ln>
        </p:spPr>
        <p:txBody>
          <a:bodyPr rot="0" spcFirstLastPara="0" vertOverflow="overflow" horzOverflow="overflow" vert="horz" wrap="none" lIns="36000" tIns="45720" rIns="36000" bIns="45720" numCol="1" spcCol="0" rtlCol="0" fromWordArt="0" anchor="ctr" anchorCtr="0" forceAA="0" compatLnSpc="1">
            <a:noAutofit/>
          </a:bodyPr>
          <a:lstStyle/>
          <a:p>
            <a:pPr algn="ctr" defTabSz="858520"/>
            <a:r>
              <a:rPr lang="zh-CN" altLang="en-US" sz="800" dirty="0" smtClean="0">
                <a:solidFill>
                  <a:prstClr val="black"/>
                </a:solidFill>
                <a:latin typeface="微软雅黑"/>
                <a:cs typeface="微软雅黑"/>
              </a:rPr>
              <a:t>安全</a:t>
            </a:r>
            <a:endParaRPr lang="en-US" altLang="zh-CN" sz="800" dirty="0" smtClean="0">
              <a:solidFill>
                <a:prstClr val="black"/>
              </a:solidFill>
              <a:latin typeface="微软雅黑"/>
              <a:cs typeface="微软雅黑"/>
            </a:endParaRPr>
          </a:p>
          <a:p>
            <a:pPr algn="ctr" defTabSz="858520"/>
            <a:r>
              <a:rPr lang="zh-CN" altLang="en-US" sz="800" dirty="0" smtClean="0">
                <a:solidFill>
                  <a:prstClr val="black"/>
                </a:solidFill>
                <a:latin typeface="微软雅黑"/>
                <a:cs typeface="微软雅黑"/>
              </a:rPr>
              <a:t>原则</a:t>
            </a:r>
            <a:endParaRPr lang="zh-CN" altLang="en-US" sz="800" dirty="0">
              <a:solidFill>
                <a:prstClr val="black"/>
              </a:solidFill>
              <a:latin typeface="微软雅黑"/>
              <a:cs typeface="微软雅黑"/>
            </a:endParaRPr>
          </a:p>
        </p:txBody>
      </p:sp>
      <p:sp>
        <p:nvSpPr>
          <p:cNvPr id="10" name="圆角矩形 9"/>
          <p:cNvSpPr/>
          <p:nvPr/>
        </p:nvSpPr>
        <p:spPr>
          <a:xfrm>
            <a:off x="8361920" y="4626094"/>
            <a:ext cx="510873" cy="371026"/>
          </a:xfrm>
          <a:prstGeom prst="roundRect">
            <a:avLst>
              <a:gd name="adj" fmla="val 5556"/>
            </a:avLst>
          </a:prstGeom>
          <a:solidFill>
            <a:schemeClr val="bg1"/>
          </a:solidFill>
          <a:ln w="9525" cap="flat" cmpd="sng" algn="ctr">
            <a:noFill/>
            <a:prstDash val="solid"/>
            <a:round/>
            <a:headEnd type="none" w="med" len="med"/>
            <a:tailEnd type="none" w="med" len="med"/>
          </a:ln>
        </p:spPr>
        <p:txBody>
          <a:bodyPr rot="0" spcFirstLastPara="0" vertOverflow="overflow" horzOverflow="overflow" vert="horz" wrap="none" lIns="36000" tIns="45720" rIns="36000" bIns="45720" numCol="1" spcCol="0" rtlCol="0" fromWordArt="0" anchor="ctr" anchorCtr="0" forceAA="0" compatLnSpc="1">
            <a:noAutofit/>
          </a:bodyPr>
          <a:lstStyle/>
          <a:p>
            <a:pPr algn="ctr" defTabSz="858520"/>
            <a:r>
              <a:rPr lang="zh-CN" altLang="en-US" sz="800" dirty="0" smtClean="0">
                <a:solidFill>
                  <a:prstClr val="black"/>
                </a:solidFill>
                <a:latin typeface="微软雅黑"/>
                <a:cs typeface="微软雅黑"/>
              </a:rPr>
              <a:t>安全</a:t>
            </a:r>
            <a:endParaRPr lang="en-US" altLang="zh-CN" sz="800" dirty="0" smtClean="0">
              <a:solidFill>
                <a:prstClr val="black"/>
              </a:solidFill>
              <a:latin typeface="微软雅黑"/>
              <a:cs typeface="微软雅黑"/>
            </a:endParaRPr>
          </a:p>
          <a:p>
            <a:pPr algn="ctr" defTabSz="858520"/>
            <a:r>
              <a:rPr lang="zh-CN" altLang="en-US" sz="800" dirty="0" smtClean="0">
                <a:solidFill>
                  <a:prstClr val="black"/>
                </a:solidFill>
                <a:latin typeface="微软雅黑"/>
                <a:cs typeface="微软雅黑"/>
              </a:rPr>
              <a:t>技术</a:t>
            </a:r>
            <a:endParaRPr lang="en-US" altLang="zh-CN" sz="800" dirty="0" smtClean="0">
              <a:solidFill>
                <a:prstClr val="black"/>
              </a:solidFill>
              <a:latin typeface="微软雅黑"/>
              <a:cs typeface="微软雅黑"/>
            </a:endParaRPr>
          </a:p>
        </p:txBody>
      </p:sp>
      <p:sp>
        <p:nvSpPr>
          <p:cNvPr id="11" name="文本框 10"/>
          <p:cNvSpPr txBox="1"/>
          <p:nvPr/>
        </p:nvSpPr>
        <p:spPr>
          <a:xfrm>
            <a:off x="1982763" y="755895"/>
            <a:ext cx="1120820" cy="276999"/>
          </a:xfrm>
          <a:prstGeom prst="rect">
            <a:avLst/>
          </a:prstGeom>
          <a:noFill/>
        </p:spPr>
        <p:txBody>
          <a:bodyPr wrap="none" rtlCol="0">
            <a:spAutoFit/>
          </a:bodyPr>
          <a:lstStyle/>
          <a:p>
            <a:pPr defTabSz="684530"/>
            <a:r>
              <a:rPr lang="zh-CN" altLang="en-US" sz="1200" b="1" dirty="0">
                <a:solidFill>
                  <a:prstClr val="black">
                    <a:lumMod val="85000"/>
                    <a:lumOff val="15000"/>
                  </a:prstClr>
                </a:solidFill>
                <a:latin typeface="微软雅黑"/>
              </a:rPr>
              <a:t>创客孵化基地</a:t>
            </a:r>
            <a:endParaRPr kumimoji="1" lang="zh-CN" altLang="en-US" sz="1200" dirty="0" smtClean="0">
              <a:solidFill>
                <a:prstClr val="black"/>
              </a:solidFill>
            </a:endParaRPr>
          </a:p>
        </p:txBody>
      </p:sp>
      <p:sp>
        <p:nvSpPr>
          <p:cNvPr id="12" name="文本框 11"/>
          <p:cNvSpPr txBox="1"/>
          <p:nvPr/>
        </p:nvSpPr>
        <p:spPr>
          <a:xfrm>
            <a:off x="4054893" y="755895"/>
            <a:ext cx="1261884" cy="276999"/>
          </a:xfrm>
          <a:prstGeom prst="rect">
            <a:avLst/>
          </a:prstGeom>
          <a:noFill/>
        </p:spPr>
        <p:txBody>
          <a:bodyPr wrap="none" rtlCol="0">
            <a:spAutoFit/>
          </a:bodyPr>
          <a:lstStyle>
            <a:defPPr>
              <a:defRPr lang="zh-CN"/>
            </a:defPPr>
            <a:lvl1pPr>
              <a:defRPr sz="1200" b="1">
                <a:solidFill>
                  <a:schemeClr val="tx1">
                    <a:lumMod val="85000"/>
                    <a:lumOff val="15000"/>
                  </a:schemeClr>
                </a:solidFill>
                <a:latin typeface="+mn-ea"/>
              </a:defRPr>
            </a:lvl1pPr>
          </a:lstStyle>
          <a:p>
            <a:pPr algn="ctr" defTabSz="684530"/>
            <a:r>
              <a:rPr lang="zh-CN" altLang="en-US" dirty="0" smtClean="0">
                <a:solidFill>
                  <a:prstClr val="black">
                    <a:lumMod val="85000"/>
                    <a:lumOff val="15000"/>
                  </a:prstClr>
                </a:solidFill>
              </a:rPr>
              <a:t>一站式产品营销</a:t>
            </a:r>
            <a:endParaRPr lang="zh-CN" altLang="en-US" dirty="0">
              <a:solidFill>
                <a:prstClr val="black">
                  <a:lumMod val="85000"/>
                  <a:lumOff val="15000"/>
                </a:prstClr>
              </a:solidFill>
            </a:endParaRPr>
          </a:p>
        </p:txBody>
      </p:sp>
      <p:sp>
        <p:nvSpPr>
          <p:cNvPr id="13" name="文本框 12"/>
          <p:cNvSpPr txBox="1"/>
          <p:nvPr/>
        </p:nvSpPr>
        <p:spPr>
          <a:xfrm>
            <a:off x="6322906" y="755895"/>
            <a:ext cx="1107996" cy="276999"/>
          </a:xfrm>
          <a:prstGeom prst="rect">
            <a:avLst/>
          </a:prstGeom>
          <a:noFill/>
        </p:spPr>
        <p:txBody>
          <a:bodyPr wrap="none" rtlCol="0">
            <a:spAutoFit/>
          </a:bodyPr>
          <a:lstStyle>
            <a:defPPr>
              <a:defRPr lang="zh-CN"/>
            </a:defPPr>
            <a:lvl1pPr>
              <a:defRPr sz="1200" b="1">
                <a:solidFill>
                  <a:schemeClr val="tx1">
                    <a:lumMod val="85000"/>
                    <a:lumOff val="15000"/>
                  </a:schemeClr>
                </a:solidFill>
                <a:latin typeface="+mn-ea"/>
              </a:defRPr>
            </a:lvl1pPr>
          </a:lstStyle>
          <a:p>
            <a:pPr defTabSz="684530"/>
            <a:r>
              <a:rPr lang="zh-CN" altLang="en-US" dirty="0">
                <a:solidFill>
                  <a:prstClr val="black">
                    <a:lumMod val="85000"/>
                    <a:lumOff val="15000"/>
                  </a:prstClr>
                </a:solidFill>
              </a:rPr>
              <a:t>数据共享交易</a:t>
            </a:r>
          </a:p>
        </p:txBody>
      </p:sp>
      <p:sp>
        <p:nvSpPr>
          <p:cNvPr id="14" name="MH_Other_1"/>
          <p:cNvSpPr>
            <a:spLocks/>
          </p:cNvSpPr>
          <p:nvPr>
            <p:custDataLst>
              <p:tags r:id="rId1"/>
            </p:custDataLst>
          </p:nvPr>
        </p:nvSpPr>
        <p:spPr bwMode="auto">
          <a:xfrm>
            <a:off x="1670955" y="747085"/>
            <a:ext cx="365977" cy="294619"/>
          </a:xfrm>
          <a:custGeom>
            <a:avLst/>
            <a:gdLst>
              <a:gd name="T0" fmla="*/ 894085 w 4268"/>
              <a:gd name="T1" fmla="*/ 1679836 h 5034"/>
              <a:gd name="T2" fmla="*/ 695736 w 4268"/>
              <a:gd name="T3" fmla="*/ 1585986 h 5034"/>
              <a:gd name="T4" fmla="*/ 499280 w 4268"/>
              <a:gd name="T5" fmla="*/ 1455429 h 5034"/>
              <a:gd name="T6" fmla="*/ 311151 w 4268"/>
              <a:gd name="T7" fmla="*/ 1274163 h 5034"/>
              <a:gd name="T8" fmla="*/ 154818 w 4268"/>
              <a:gd name="T9" fmla="*/ 1035375 h 5034"/>
              <a:gd name="T10" fmla="*/ 85169 w 4268"/>
              <a:gd name="T11" fmla="*/ 858272 h 5034"/>
              <a:gd name="T12" fmla="*/ 47316 w 4268"/>
              <a:gd name="T13" fmla="*/ 693656 h 5034"/>
              <a:gd name="T14" fmla="*/ 27633 w 4268"/>
              <a:gd name="T15" fmla="*/ 597914 h 5034"/>
              <a:gd name="T16" fmla="*/ 757 w 4268"/>
              <a:gd name="T17" fmla="*/ 830647 h 5034"/>
              <a:gd name="T18" fmla="*/ 11356 w 4268"/>
              <a:gd name="T19" fmla="*/ 1056567 h 5034"/>
              <a:gd name="T20" fmla="*/ 50723 w 4268"/>
              <a:gd name="T21" fmla="*/ 1251079 h 5034"/>
              <a:gd name="T22" fmla="*/ 127564 w 4268"/>
              <a:gd name="T23" fmla="*/ 1457700 h 5034"/>
              <a:gd name="T24" fmla="*/ 227117 w 4268"/>
              <a:gd name="T25" fmla="*/ 1628749 h 5034"/>
              <a:gd name="T26" fmla="*/ 332348 w 4268"/>
              <a:gd name="T27" fmla="*/ 1749467 h 5034"/>
              <a:gd name="T28" fmla="*/ 444771 w 4268"/>
              <a:gd name="T29" fmla="*/ 1832342 h 5034"/>
              <a:gd name="T30" fmla="*/ 560980 w 4268"/>
              <a:gd name="T31" fmla="*/ 1881538 h 5034"/>
              <a:gd name="T32" fmla="*/ 676431 w 4268"/>
              <a:gd name="T33" fmla="*/ 1903108 h 5034"/>
              <a:gd name="T34" fmla="*/ 843362 w 4268"/>
              <a:gd name="T35" fmla="*/ 1892512 h 5034"/>
              <a:gd name="T36" fmla="*/ 1038683 w 4268"/>
              <a:gd name="T37" fmla="*/ 1858832 h 5034"/>
              <a:gd name="T38" fmla="*/ 1322201 w 4268"/>
              <a:gd name="T39" fmla="*/ 1838775 h 5034"/>
              <a:gd name="T40" fmla="*/ 1516008 w 4268"/>
              <a:gd name="T41" fmla="*/ 1785039 h 5034"/>
              <a:gd name="T42" fmla="*/ 1579979 w 4268"/>
              <a:gd name="T43" fmla="*/ 1750602 h 5034"/>
              <a:gd name="T44" fmla="*/ 1398664 w 4268"/>
              <a:gd name="T45" fmla="*/ 1771037 h 5034"/>
              <a:gd name="T46" fmla="*/ 1156406 w 4268"/>
              <a:gd name="T47" fmla="*/ 1752872 h 5034"/>
              <a:gd name="T48" fmla="*/ 157089 w 4268"/>
              <a:gd name="T49" fmla="*/ 73036 h 5034"/>
              <a:gd name="T50" fmla="*/ 126807 w 4268"/>
              <a:gd name="T51" fmla="*/ 278522 h 5034"/>
              <a:gd name="T52" fmla="*/ 120751 w 4268"/>
              <a:gd name="T53" fmla="*/ 466979 h 5034"/>
              <a:gd name="T54" fmla="*/ 135135 w 4268"/>
              <a:gd name="T55" fmla="*/ 637271 h 5034"/>
              <a:gd name="T56" fmla="*/ 171474 w 4268"/>
              <a:gd name="T57" fmla="*/ 576344 h 5034"/>
              <a:gd name="T58" fmla="*/ 238473 w 4268"/>
              <a:gd name="T59" fmla="*/ 459788 h 5034"/>
              <a:gd name="T60" fmla="*/ 209705 w 4268"/>
              <a:gd name="T61" fmla="*/ 571803 h 5034"/>
              <a:gd name="T62" fmla="*/ 193428 w 4268"/>
              <a:gd name="T63" fmla="*/ 742095 h 5034"/>
              <a:gd name="T64" fmla="*/ 209326 w 4268"/>
              <a:gd name="T65" fmla="*/ 910495 h 5034"/>
              <a:gd name="T66" fmla="*/ 282761 w 4268"/>
              <a:gd name="T67" fmla="*/ 1059973 h 5034"/>
              <a:gd name="T68" fmla="*/ 341812 w 4268"/>
              <a:gd name="T69" fmla="*/ 1099330 h 5034"/>
              <a:gd name="T70" fmla="*/ 369066 w 4268"/>
              <a:gd name="T71" fmla="*/ 912765 h 5034"/>
              <a:gd name="T72" fmla="*/ 420924 w 4268"/>
              <a:gd name="T73" fmla="*/ 767449 h 5034"/>
              <a:gd name="T74" fmla="*/ 430009 w 4268"/>
              <a:gd name="T75" fmla="*/ 818537 h 5034"/>
              <a:gd name="T76" fmla="*/ 428116 w 4268"/>
              <a:gd name="T77" fmla="*/ 1022887 h 5034"/>
              <a:gd name="T78" fmla="*/ 465212 w 4268"/>
              <a:gd name="T79" fmla="*/ 1249565 h 5034"/>
              <a:gd name="T80" fmla="*/ 610567 w 4268"/>
              <a:gd name="T81" fmla="*/ 1416073 h 5034"/>
              <a:gd name="T82" fmla="*/ 668103 w 4268"/>
              <a:gd name="T83" fmla="*/ 1328278 h 5034"/>
              <a:gd name="T84" fmla="*/ 670753 w 4268"/>
              <a:gd name="T85" fmla="*/ 1121657 h 5034"/>
              <a:gd name="T86" fmla="*/ 705578 w 4268"/>
              <a:gd name="T87" fmla="*/ 961961 h 5034"/>
              <a:gd name="T88" fmla="*/ 719205 w 4268"/>
              <a:gd name="T89" fmla="*/ 1091004 h 5034"/>
              <a:gd name="T90" fmla="*/ 760464 w 4268"/>
              <a:gd name="T91" fmla="*/ 1298760 h 5034"/>
              <a:gd name="T92" fmla="*/ 840713 w 4268"/>
              <a:gd name="T93" fmla="*/ 1521654 h 5034"/>
              <a:gd name="T94" fmla="*/ 1029977 w 4268"/>
              <a:gd name="T95" fmla="*/ 1631776 h 5034"/>
              <a:gd name="T96" fmla="*/ 1163976 w 4268"/>
              <a:gd name="T97" fmla="*/ 1661672 h 5034"/>
              <a:gd name="T98" fmla="*/ 1198044 w 4268"/>
              <a:gd name="T99" fmla="*/ 1469052 h 5034"/>
              <a:gd name="T100" fmla="*/ 1196151 w 4268"/>
              <a:gd name="T101" fmla="*/ 1309735 h 5034"/>
              <a:gd name="T102" fmla="*/ 1159434 w 4268"/>
              <a:gd name="T103" fmla="*/ 1126198 h 5034"/>
              <a:gd name="T104" fmla="*/ 1071237 w 4268"/>
              <a:gd name="T105" fmla="*/ 931308 h 5034"/>
              <a:gd name="T106" fmla="*/ 914147 w 4268"/>
              <a:gd name="T107" fmla="*/ 737932 h 5034"/>
              <a:gd name="T108" fmla="*/ 674917 w 4268"/>
              <a:gd name="T109" fmla="*/ 549097 h 5034"/>
              <a:gd name="T110" fmla="*/ 403890 w 4268"/>
              <a:gd name="T111" fmla="*/ 298579 h 5034"/>
              <a:gd name="T112" fmla="*/ 239987 w 4268"/>
              <a:gd name="T113" fmla="*/ 101797 h 503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4268" h="5034">
                <a:moveTo>
                  <a:pt x="2846" y="4597"/>
                </a:moveTo>
                <a:lnTo>
                  <a:pt x="2846" y="4597"/>
                </a:lnTo>
                <a:lnTo>
                  <a:pt x="2803" y="4585"/>
                </a:lnTo>
                <a:lnTo>
                  <a:pt x="2749" y="4571"/>
                </a:lnTo>
                <a:lnTo>
                  <a:pt x="2687" y="4553"/>
                </a:lnTo>
                <a:lnTo>
                  <a:pt x="2617" y="4531"/>
                </a:lnTo>
                <a:lnTo>
                  <a:pt x="2538" y="4504"/>
                </a:lnTo>
                <a:lnTo>
                  <a:pt x="2454" y="4474"/>
                </a:lnTo>
                <a:lnTo>
                  <a:pt x="2362" y="4439"/>
                </a:lnTo>
                <a:lnTo>
                  <a:pt x="2265" y="4399"/>
                </a:lnTo>
                <a:lnTo>
                  <a:pt x="2215" y="4378"/>
                </a:lnTo>
                <a:lnTo>
                  <a:pt x="2164" y="4355"/>
                </a:lnTo>
                <a:lnTo>
                  <a:pt x="2112" y="4331"/>
                </a:lnTo>
                <a:lnTo>
                  <a:pt x="2059" y="4305"/>
                </a:lnTo>
                <a:lnTo>
                  <a:pt x="2004" y="4279"/>
                </a:lnTo>
                <a:lnTo>
                  <a:pt x="1950" y="4251"/>
                </a:lnTo>
                <a:lnTo>
                  <a:pt x="1894" y="4222"/>
                </a:lnTo>
                <a:lnTo>
                  <a:pt x="1838" y="4191"/>
                </a:lnTo>
                <a:lnTo>
                  <a:pt x="1781" y="4158"/>
                </a:lnTo>
                <a:lnTo>
                  <a:pt x="1724" y="4125"/>
                </a:lnTo>
                <a:lnTo>
                  <a:pt x="1666" y="4089"/>
                </a:lnTo>
                <a:lnTo>
                  <a:pt x="1608" y="4052"/>
                </a:lnTo>
                <a:lnTo>
                  <a:pt x="1550" y="4014"/>
                </a:lnTo>
                <a:lnTo>
                  <a:pt x="1492" y="3974"/>
                </a:lnTo>
                <a:lnTo>
                  <a:pt x="1434" y="3933"/>
                </a:lnTo>
                <a:lnTo>
                  <a:pt x="1376" y="3891"/>
                </a:lnTo>
                <a:lnTo>
                  <a:pt x="1319" y="3846"/>
                </a:lnTo>
                <a:lnTo>
                  <a:pt x="1261" y="3800"/>
                </a:lnTo>
                <a:lnTo>
                  <a:pt x="1204" y="3752"/>
                </a:lnTo>
                <a:lnTo>
                  <a:pt x="1147" y="3702"/>
                </a:lnTo>
                <a:lnTo>
                  <a:pt x="1092" y="3651"/>
                </a:lnTo>
                <a:lnTo>
                  <a:pt x="1036" y="3598"/>
                </a:lnTo>
                <a:lnTo>
                  <a:pt x="981" y="3543"/>
                </a:lnTo>
                <a:lnTo>
                  <a:pt x="927" y="3487"/>
                </a:lnTo>
                <a:lnTo>
                  <a:pt x="874" y="3428"/>
                </a:lnTo>
                <a:lnTo>
                  <a:pt x="822" y="3367"/>
                </a:lnTo>
                <a:lnTo>
                  <a:pt x="770" y="3305"/>
                </a:lnTo>
                <a:lnTo>
                  <a:pt x="720" y="3241"/>
                </a:lnTo>
                <a:lnTo>
                  <a:pt x="671" y="3174"/>
                </a:lnTo>
                <a:lnTo>
                  <a:pt x="624" y="3106"/>
                </a:lnTo>
                <a:lnTo>
                  <a:pt x="577" y="3037"/>
                </a:lnTo>
                <a:lnTo>
                  <a:pt x="533" y="2965"/>
                </a:lnTo>
                <a:lnTo>
                  <a:pt x="489" y="2891"/>
                </a:lnTo>
                <a:lnTo>
                  <a:pt x="448" y="2814"/>
                </a:lnTo>
                <a:lnTo>
                  <a:pt x="409" y="2736"/>
                </a:lnTo>
                <a:lnTo>
                  <a:pt x="371" y="2656"/>
                </a:lnTo>
                <a:lnTo>
                  <a:pt x="334" y="2573"/>
                </a:lnTo>
                <a:lnTo>
                  <a:pt x="318" y="2531"/>
                </a:lnTo>
                <a:lnTo>
                  <a:pt x="301" y="2489"/>
                </a:lnTo>
                <a:lnTo>
                  <a:pt x="284" y="2445"/>
                </a:lnTo>
                <a:lnTo>
                  <a:pt x="268" y="2402"/>
                </a:lnTo>
                <a:lnTo>
                  <a:pt x="253" y="2357"/>
                </a:lnTo>
                <a:lnTo>
                  <a:pt x="238" y="2312"/>
                </a:lnTo>
                <a:lnTo>
                  <a:pt x="225" y="2268"/>
                </a:lnTo>
                <a:lnTo>
                  <a:pt x="212" y="2221"/>
                </a:lnTo>
                <a:lnTo>
                  <a:pt x="198" y="2175"/>
                </a:lnTo>
                <a:lnTo>
                  <a:pt x="186" y="2127"/>
                </a:lnTo>
                <a:lnTo>
                  <a:pt x="174" y="2080"/>
                </a:lnTo>
                <a:lnTo>
                  <a:pt x="163" y="2031"/>
                </a:lnTo>
                <a:lnTo>
                  <a:pt x="152" y="1983"/>
                </a:lnTo>
                <a:lnTo>
                  <a:pt x="142" y="1933"/>
                </a:lnTo>
                <a:lnTo>
                  <a:pt x="134" y="1884"/>
                </a:lnTo>
                <a:lnTo>
                  <a:pt x="125" y="1833"/>
                </a:lnTo>
                <a:lnTo>
                  <a:pt x="117" y="1781"/>
                </a:lnTo>
                <a:lnTo>
                  <a:pt x="110" y="1730"/>
                </a:lnTo>
                <a:lnTo>
                  <a:pt x="103" y="1678"/>
                </a:lnTo>
                <a:lnTo>
                  <a:pt x="98" y="1624"/>
                </a:lnTo>
                <a:lnTo>
                  <a:pt x="92" y="1571"/>
                </a:lnTo>
                <a:lnTo>
                  <a:pt x="88" y="1517"/>
                </a:lnTo>
                <a:lnTo>
                  <a:pt x="84" y="1533"/>
                </a:lnTo>
                <a:lnTo>
                  <a:pt x="73" y="1580"/>
                </a:lnTo>
                <a:lnTo>
                  <a:pt x="59" y="1654"/>
                </a:lnTo>
                <a:lnTo>
                  <a:pt x="50" y="1702"/>
                </a:lnTo>
                <a:lnTo>
                  <a:pt x="41" y="1756"/>
                </a:lnTo>
                <a:lnTo>
                  <a:pt x="33" y="1816"/>
                </a:lnTo>
                <a:lnTo>
                  <a:pt x="24" y="1881"/>
                </a:lnTo>
                <a:lnTo>
                  <a:pt x="18" y="1952"/>
                </a:lnTo>
                <a:lnTo>
                  <a:pt x="11" y="2028"/>
                </a:lnTo>
                <a:lnTo>
                  <a:pt x="5" y="2109"/>
                </a:lnTo>
                <a:lnTo>
                  <a:pt x="2" y="2195"/>
                </a:lnTo>
                <a:lnTo>
                  <a:pt x="0" y="2286"/>
                </a:lnTo>
                <a:lnTo>
                  <a:pt x="1" y="2379"/>
                </a:lnTo>
                <a:lnTo>
                  <a:pt x="3" y="2477"/>
                </a:lnTo>
                <a:lnTo>
                  <a:pt x="6" y="2528"/>
                </a:lnTo>
                <a:lnTo>
                  <a:pt x="9" y="2579"/>
                </a:lnTo>
                <a:lnTo>
                  <a:pt x="13" y="2631"/>
                </a:lnTo>
                <a:lnTo>
                  <a:pt x="18" y="2684"/>
                </a:lnTo>
                <a:lnTo>
                  <a:pt x="23" y="2737"/>
                </a:lnTo>
                <a:lnTo>
                  <a:pt x="30" y="2792"/>
                </a:lnTo>
                <a:lnTo>
                  <a:pt x="38" y="2847"/>
                </a:lnTo>
                <a:lnTo>
                  <a:pt x="45" y="2902"/>
                </a:lnTo>
                <a:lnTo>
                  <a:pt x="54" y="2958"/>
                </a:lnTo>
                <a:lnTo>
                  <a:pt x="65" y="3015"/>
                </a:lnTo>
                <a:lnTo>
                  <a:pt x="77" y="3072"/>
                </a:lnTo>
                <a:lnTo>
                  <a:pt x="89" y="3130"/>
                </a:lnTo>
                <a:lnTo>
                  <a:pt x="102" y="3189"/>
                </a:lnTo>
                <a:lnTo>
                  <a:pt x="117" y="3247"/>
                </a:lnTo>
                <a:lnTo>
                  <a:pt x="134" y="3306"/>
                </a:lnTo>
                <a:lnTo>
                  <a:pt x="150" y="3366"/>
                </a:lnTo>
                <a:lnTo>
                  <a:pt x="169" y="3425"/>
                </a:lnTo>
                <a:lnTo>
                  <a:pt x="188" y="3486"/>
                </a:lnTo>
                <a:lnTo>
                  <a:pt x="209" y="3546"/>
                </a:lnTo>
                <a:lnTo>
                  <a:pt x="232" y="3607"/>
                </a:lnTo>
                <a:lnTo>
                  <a:pt x="256" y="3667"/>
                </a:lnTo>
                <a:lnTo>
                  <a:pt x="282" y="3729"/>
                </a:lnTo>
                <a:lnTo>
                  <a:pt x="309" y="3790"/>
                </a:lnTo>
                <a:lnTo>
                  <a:pt x="337" y="3852"/>
                </a:lnTo>
                <a:lnTo>
                  <a:pt x="367" y="3913"/>
                </a:lnTo>
                <a:lnTo>
                  <a:pt x="399" y="3974"/>
                </a:lnTo>
                <a:lnTo>
                  <a:pt x="431" y="4036"/>
                </a:lnTo>
                <a:lnTo>
                  <a:pt x="467" y="4097"/>
                </a:lnTo>
                <a:lnTo>
                  <a:pt x="504" y="4158"/>
                </a:lnTo>
                <a:lnTo>
                  <a:pt x="542" y="4218"/>
                </a:lnTo>
                <a:lnTo>
                  <a:pt x="571" y="4262"/>
                </a:lnTo>
                <a:lnTo>
                  <a:pt x="600" y="4304"/>
                </a:lnTo>
                <a:lnTo>
                  <a:pt x="629" y="4346"/>
                </a:lnTo>
                <a:lnTo>
                  <a:pt x="659" y="4385"/>
                </a:lnTo>
                <a:lnTo>
                  <a:pt x="689" y="4423"/>
                </a:lnTo>
                <a:lnTo>
                  <a:pt x="720" y="4459"/>
                </a:lnTo>
                <a:lnTo>
                  <a:pt x="750" y="4495"/>
                </a:lnTo>
                <a:lnTo>
                  <a:pt x="782" y="4529"/>
                </a:lnTo>
                <a:lnTo>
                  <a:pt x="814" y="4562"/>
                </a:lnTo>
                <a:lnTo>
                  <a:pt x="845" y="4593"/>
                </a:lnTo>
                <a:lnTo>
                  <a:pt x="878" y="4623"/>
                </a:lnTo>
                <a:lnTo>
                  <a:pt x="910" y="4652"/>
                </a:lnTo>
                <a:lnTo>
                  <a:pt x="942" y="4680"/>
                </a:lnTo>
                <a:lnTo>
                  <a:pt x="976" y="4707"/>
                </a:lnTo>
                <a:lnTo>
                  <a:pt x="1008" y="4732"/>
                </a:lnTo>
                <a:lnTo>
                  <a:pt x="1042" y="4756"/>
                </a:lnTo>
                <a:lnTo>
                  <a:pt x="1075" y="4779"/>
                </a:lnTo>
                <a:lnTo>
                  <a:pt x="1108" y="4801"/>
                </a:lnTo>
                <a:lnTo>
                  <a:pt x="1142" y="4822"/>
                </a:lnTo>
                <a:lnTo>
                  <a:pt x="1175" y="4842"/>
                </a:lnTo>
                <a:lnTo>
                  <a:pt x="1210" y="4860"/>
                </a:lnTo>
                <a:lnTo>
                  <a:pt x="1243" y="4878"/>
                </a:lnTo>
                <a:lnTo>
                  <a:pt x="1277" y="4894"/>
                </a:lnTo>
                <a:lnTo>
                  <a:pt x="1311" y="4910"/>
                </a:lnTo>
                <a:lnTo>
                  <a:pt x="1346" y="4924"/>
                </a:lnTo>
                <a:lnTo>
                  <a:pt x="1380" y="4938"/>
                </a:lnTo>
                <a:lnTo>
                  <a:pt x="1414" y="4950"/>
                </a:lnTo>
                <a:lnTo>
                  <a:pt x="1449" y="4961"/>
                </a:lnTo>
                <a:lnTo>
                  <a:pt x="1482" y="4972"/>
                </a:lnTo>
                <a:lnTo>
                  <a:pt x="1517" y="4981"/>
                </a:lnTo>
                <a:lnTo>
                  <a:pt x="1550" y="4990"/>
                </a:lnTo>
                <a:lnTo>
                  <a:pt x="1585" y="4998"/>
                </a:lnTo>
                <a:lnTo>
                  <a:pt x="1618" y="5006"/>
                </a:lnTo>
                <a:lnTo>
                  <a:pt x="1653" y="5011"/>
                </a:lnTo>
                <a:lnTo>
                  <a:pt x="1686" y="5017"/>
                </a:lnTo>
                <a:lnTo>
                  <a:pt x="1720" y="5022"/>
                </a:lnTo>
                <a:lnTo>
                  <a:pt x="1753" y="5026"/>
                </a:lnTo>
                <a:lnTo>
                  <a:pt x="1787" y="5029"/>
                </a:lnTo>
                <a:lnTo>
                  <a:pt x="1820" y="5032"/>
                </a:lnTo>
                <a:lnTo>
                  <a:pt x="1852" y="5033"/>
                </a:lnTo>
                <a:lnTo>
                  <a:pt x="1886" y="5034"/>
                </a:lnTo>
                <a:lnTo>
                  <a:pt x="1918" y="5034"/>
                </a:lnTo>
                <a:lnTo>
                  <a:pt x="1983" y="5033"/>
                </a:lnTo>
                <a:lnTo>
                  <a:pt x="2047" y="5028"/>
                </a:lnTo>
                <a:lnTo>
                  <a:pt x="2108" y="5022"/>
                </a:lnTo>
                <a:lnTo>
                  <a:pt x="2169" y="5013"/>
                </a:lnTo>
                <a:lnTo>
                  <a:pt x="2228" y="5001"/>
                </a:lnTo>
                <a:lnTo>
                  <a:pt x="2286" y="4989"/>
                </a:lnTo>
                <a:lnTo>
                  <a:pt x="2343" y="4975"/>
                </a:lnTo>
                <a:lnTo>
                  <a:pt x="2397" y="4958"/>
                </a:lnTo>
                <a:lnTo>
                  <a:pt x="2449" y="4940"/>
                </a:lnTo>
                <a:lnTo>
                  <a:pt x="2501" y="4921"/>
                </a:lnTo>
                <a:lnTo>
                  <a:pt x="2549" y="4901"/>
                </a:lnTo>
                <a:lnTo>
                  <a:pt x="2648" y="4908"/>
                </a:lnTo>
                <a:lnTo>
                  <a:pt x="2744" y="4912"/>
                </a:lnTo>
                <a:lnTo>
                  <a:pt x="2839" y="4914"/>
                </a:lnTo>
                <a:lnTo>
                  <a:pt x="2930" y="4914"/>
                </a:lnTo>
                <a:lnTo>
                  <a:pt x="3018" y="4911"/>
                </a:lnTo>
                <a:lnTo>
                  <a:pt x="3104" y="4907"/>
                </a:lnTo>
                <a:lnTo>
                  <a:pt x="3188" y="4900"/>
                </a:lnTo>
                <a:lnTo>
                  <a:pt x="3268" y="4892"/>
                </a:lnTo>
                <a:lnTo>
                  <a:pt x="3346" y="4882"/>
                </a:lnTo>
                <a:lnTo>
                  <a:pt x="3421" y="4871"/>
                </a:lnTo>
                <a:lnTo>
                  <a:pt x="3493" y="4859"/>
                </a:lnTo>
                <a:lnTo>
                  <a:pt x="3563" y="4845"/>
                </a:lnTo>
                <a:lnTo>
                  <a:pt x="3628" y="4831"/>
                </a:lnTo>
                <a:lnTo>
                  <a:pt x="3692" y="4815"/>
                </a:lnTo>
                <a:lnTo>
                  <a:pt x="3752" y="4800"/>
                </a:lnTo>
                <a:lnTo>
                  <a:pt x="3809" y="4784"/>
                </a:lnTo>
                <a:lnTo>
                  <a:pt x="3864" y="4767"/>
                </a:lnTo>
                <a:lnTo>
                  <a:pt x="3914" y="4750"/>
                </a:lnTo>
                <a:lnTo>
                  <a:pt x="3962" y="4734"/>
                </a:lnTo>
                <a:lnTo>
                  <a:pt x="4005" y="4717"/>
                </a:lnTo>
                <a:lnTo>
                  <a:pt x="4047" y="4701"/>
                </a:lnTo>
                <a:lnTo>
                  <a:pt x="4085" y="4686"/>
                </a:lnTo>
                <a:lnTo>
                  <a:pt x="4149" y="4658"/>
                </a:lnTo>
                <a:lnTo>
                  <a:pt x="4201" y="4633"/>
                </a:lnTo>
                <a:lnTo>
                  <a:pt x="4237" y="4613"/>
                </a:lnTo>
                <a:lnTo>
                  <a:pt x="4268" y="4597"/>
                </a:lnTo>
                <a:lnTo>
                  <a:pt x="4222" y="4612"/>
                </a:lnTo>
                <a:lnTo>
                  <a:pt x="4174" y="4626"/>
                </a:lnTo>
                <a:lnTo>
                  <a:pt x="4125" y="4638"/>
                </a:lnTo>
                <a:lnTo>
                  <a:pt x="4073" y="4648"/>
                </a:lnTo>
                <a:lnTo>
                  <a:pt x="4022" y="4657"/>
                </a:lnTo>
                <a:lnTo>
                  <a:pt x="3969" y="4663"/>
                </a:lnTo>
                <a:lnTo>
                  <a:pt x="3915" y="4670"/>
                </a:lnTo>
                <a:lnTo>
                  <a:pt x="3860" y="4675"/>
                </a:lnTo>
                <a:lnTo>
                  <a:pt x="3806" y="4677"/>
                </a:lnTo>
                <a:lnTo>
                  <a:pt x="3751" y="4679"/>
                </a:lnTo>
                <a:lnTo>
                  <a:pt x="3695" y="4680"/>
                </a:lnTo>
                <a:lnTo>
                  <a:pt x="3641" y="4680"/>
                </a:lnTo>
                <a:lnTo>
                  <a:pt x="3586" y="4679"/>
                </a:lnTo>
                <a:lnTo>
                  <a:pt x="3531" y="4678"/>
                </a:lnTo>
                <a:lnTo>
                  <a:pt x="3478" y="4676"/>
                </a:lnTo>
                <a:lnTo>
                  <a:pt x="3425" y="4672"/>
                </a:lnTo>
                <a:lnTo>
                  <a:pt x="3323" y="4663"/>
                </a:lnTo>
                <a:lnTo>
                  <a:pt x="3226" y="4655"/>
                </a:lnTo>
                <a:lnTo>
                  <a:pt x="3136" y="4643"/>
                </a:lnTo>
                <a:lnTo>
                  <a:pt x="3055" y="4632"/>
                </a:lnTo>
                <a:lnTo>
                  <a:pt x="2985" y="4621"/>
                </a:lnTo>
                <a:lnTo>
                  <a:pt x="2924" y="4611"/>
                </a:lnTo>
                <a:lnTo>
                  <a:pt x="2846" y="4597"/>
                </a:lnTo>
                <a:close/>
                <a:moveTo>
                  <a:pt x="456" y="0"/>
                </a:moveTo>
                <a:lnTo>
                  <a:pt x="456" y="0"/>
                </a:lnTo>
                <a:lnTo>
                  <a:pt x="441" y="65"/>
                </a:lnTo>
                <a:lnTo>
                  <a:pt x="428" y="130"/>
                </a:lnTo>
                <a:lnTo>
                  <a:pt x="415" y="193"/>
                </a:lnTo>
                <a:lnTo>
                  <a:pt x="402" y="256"/>
                </a:lnTo>
                <a:lnTo>
                  <a:pt x="391" y="318"/>
                </a:lnTo>
                <a:lnTo>
                  <a:pt x="381" y="379"/>
                </a:lnTo>
                <a:lnTo>
                  <a:pt x="371" y="441"/>
                </a:lnTo>
                <a:lnTo>
                  <a:pt x="362" y="501"/>
                </a:lnTo>
                <a:lnTo>
                  <a:pt x="354" y="561"/>
                </a:lnTo>
                <a:lnTo>
                  <a:pt x="348" y="620"/>
                </a:lnTo>
                <a:lnTo>
                  <a:pt x="341" y="678"/>
                </a:lnTo>
                <a:lnTo>
                  <a:pt x="335" y="736"/>
                </a:lnTo>
                <a:lnTo>
                  <a:pt x="331" y="794"/>
                </a:lnTo>
                <a:lnTo>
                  <a:pt x="326" y="851"/>
                </a:lnTo>
                <a:lnTo>
                  <a:pt x="323" y="907"/>
                </a:lnTo>
                <a:lnTo>
                  <a:pt x="321" y="963"/>
                </a:lnTo>
                <a:lnTo>
                  <a:pt x="319" y="1019"/>
                </a:lnTo>
                <a:lnTo>
                  <a:pt x="318" y="1073"/>
                </a:lnTo>
                <a:lnTo>
                  <a:pt x="318" y="1127"/>
                </a:lnTo>
                <a:lnTo>
                  <a:pt x="318" y="1180"/>
                </a:lnTo>
                <a:lnTo>
                  <a:pt x="319" y="1234"/>
                </a:lnTo>
                <a:lnTo>
                  <a:pt x="320" y="1286"/>
                </a:lnTo>
                <a:lnTo>
                  <a:pt x="322" y="1338"/>
                </a:lnTo>
                <a:lnTo>
                  <a:pt x="325" y="1389"/>
                </a:lnTo>
                <a:lnTo>
                  <a:pt x="329" y="1439"/>
                </a:lnTo>
                <a:lnTo>
                  <a:pt x="333" y="1489"/>
                </a:lnTo>
                <a:lnTo>
                  <a:pt x="339" y="1539"/>
                </a:lnTo>
                <a:lnTo>
                  <a:pt x="344" y="1588"/>
                </a:lnTo>
                <a:lnTo>
                  <a:pt x="350" y="1636"/>
                </a:lnTo>
                <a:lnTo>
                  <a:pt x="357" y="1684"/>
                </a:lnTo>
                <a:lnTo>
                  <a:pt x="364" y="1732"/>
                </a:lnTo>
                <a:lnTo>
                  <a:pt x="372" y="1779"/>
                </a:lnTo>
                <a:lnTo>
                  <a:pt x="381" y="1742"/>
                </a:lnTo>
                <a:lnTo>
                  <a:pt x="390" y="1708"/>
                </a:lnTo>
                <a:lnTo>
                  <a:pt x="400" y="1673"/>
                </a:lnTo>
                <a:lnTo>
                  <a:pt x="410" y="1641"/>
                </a:lnTo>
                <a:lnTo>
                  <a:pt x="431" y="1580"/>
                </a:lnTo>
                <a:lnTo>
                  <a:pt x="453" y="1523"/>
                </a:lnTo>
                <a:lnTo>
                  <a:pt x="475" y="1471"/>
                </a:lnTo>
                <a:lnTo>
                  <a:pt x="497" y="1425"/>
                </a:lnTo>
                <a:lnTo>
                  <a:pt x="519" y="1382"/>
                </a:lnTo>
                <a:lnTo>
                  <a:pt x="540" y="1344"/>
                </a:lnTo>
                <a:lnTo>
                  <a:pt x="560" y="1312"/>
                </a:lnTo>
                <a:lnTo>
                  <a:pt x="579" y="1283"/>
                </a:lnTo>
                <a:lnTo>
                  <a:pt x="595" y="1259"/>
                </a:lnTo>
                <a:lnTo>
                  <a:pt x="610" y="1240"/>
                </a:lnTo>
                <a:lnTo>
                  <a:pt x="630" y="1215"/>
                </a:lnTo>
                <a:lnTo>
                  <a:pt x="638" y="1206"/>
                </a:lnTo>
                <a:lnTo>
                  <a:pt x="622" y="1249"/>
                </a:lnTo>
                <a:lnTo>
                  <a:pt x="608" y="1293"/>
                </a:lnTo>
                <a:lnTo>
                  <a:pt x="595" y="1338"/>
                </a:lnTo>
                <a:lnTo>
                  <a:pt x="583" y="1381"/>
                </a:lnTo>
                <a:lnTo>
                  <a:pt x="572" y="1425"/>
                </a:lnTo>
                <a:lnTo>
                  <a:pt x="562" y="1468"/>
                </a:lnTo>
                <a:lnTo>
                  <a:pt x="554" y="1511"/>
                </a:lnTo>
                <a:lnTo>
                  <a:pt x="546" y="1555"/>
                </a:lnTo>
                <a:lnTo>
                  <a:pt x="538" y="1598"/>
                </a:lnTo>
                <a:lnTo>
                  <a:pt x="533" y="1641"/>
                </a:lnTo>
                <a:lnTo>
                  <a:pt x="527" y="1683"/>
                </a:lnTo>
                <a:lnTo>
                  <a:pt x="523" y="1725"/>
                </a:lnTo>
                <a:lnTo>
                  <a:pt x="519" y="1766"/>
                </a:lnTo>
                <a:lnTo>
                  <a:pt x="516" y="1807"/>
                </a:lnTo>
                <a:lnTo>
                  <a:pt x="513" y="1885"/>
                </a:lnTo>
                <a:lnTo>
                  <a:pt x="511" y="1961"/>
                </a:lnTo>
                <a:lnTo>
                  <a:pt x="511" y="2033"/>
                </a:lnTo>
                <a:lnTo>
                  <a:pt x="513" y="2102"/>
                </a:lnTo>
                <a:lnTo>
                  <a:pt x="516" y="2164"/>
                </a:lnTo>
                <a:lnTo>
                  <a:pt x="521" y="2222"/>
                </a:lnTo>
                <a:lnTo>
                  <a:pt x="525" y="2274"/>
                </a:lnTo>
                <a:lnTo>
                  <a:pt x="530" y="2320"/>
                </a:lnTo>
                <a:lnTo>
                  <a:pt x="535" y="2359"/>
                </a:lnTo>
                <a:lnTo>
                  <a:pt x="553" y="2406"/>
                </a:lnTo>
                <a:lnTo>
                  <a:pt x="572" y="2453"/>
                </a:lnTo>
                <a:lnTo>
                  <a:pt x="592" y="2499"/>
                </a:lnTo>
                <a:lnTo>
                  <a:pt x="613" y="2543"/>
                </a:lnTo>
                <a:lnTo>
                  <a:pt x="633" y="2588"/>
                </a:lnTo>
                <a:lnTo>
                  <a:pt x="656" y="2631"/>
                </a:lnTo>
                <a:lnTo>
                  <a:pt x="678" y="2675"/>
                </a:lnTo>
                <a:lnTo>
                  <a:pt x="700" y="2717"/>
                </a:lnTo>
                <a:lnTo>
                  <a:pt x="724" y="2760"/>
                </a:lnTo>
                <a:lnTo>
                  <a:pt x="747" y="2801"/>
                </a:lnTo>
                <a:lnTo>
                  <a:pt x="772" y="2841"/>
                </a:lnTo>
                <a:lnTo>
                  <a:pt x="796" y="2881"/>
                </a:lnTo>
                <a:lnTo>
                  <a:pt x="822" y="2920"/>
                </a:lnTo>
                <a:lnTo>
                  <a:pt x="847" y="2959"/>
                </a:lnTo>
                <a:lnTo>
                  <a:pt x="873" y="2997"/>
                </a:lnTo>
                <a:lnTo>
                  <a:pt x="900" y="3034"/>
                </a:lnTo>
                <a:lnTo>
                  <a:pt x="901" y="2968"/>
                </a:lnTo>
                <a:lnTo>
                  <a:pt x="903" y="2905"/>
                </a:lnTo>
                <a:lnTo>
                  <a:pt x="907" y="2842"/>
                </a:lnTo>
                <a:lnTo>
                  <a:pt x="912" y="2782"/>
                </a:lnTo>
                <a:lnTo>
                  <a:pt x="918" y="2723"/>
                </a:lnTo>
                <a:lnTo>
                  <a:pt x="926" y="2666"/>
                </a:lnTo>
                <a:lnTo>
                  <a:pt x="933" y="2611"/>
                </a:lnTo>
                <a:lnTo>
                  <a:pt x="942" y="2559"/>
                </a:lnTo>
                <a:lnTo>
                  <a:pt x="953" y="2508"/>
                </a:lnTo>
                <a:lnTo>
                  <a:pt x="963" y="2458"/>
                </a:lnTo>
                <a:lnTo>
                  <a:pt x="975" y="2412"/>
                </a:lnTo>
                <a:lnTo>
                  <a:pt x="987" y="2366"/>
                </a:lnTo>
                <a:lnTo>
                  <a:pt x="999" y="2323"/>
                </a:lnTo>
                <a:lnTo>
                  <a:pt x="1011" y="2282"/>
                </a:lnTo>
                <a:lnTo>
                  <a:pt x="1025" y="2243"/>
                </a:lnTo>
                <a:lnTo>
                  <a:pt x="1038" y="2206"/>
                </a:lnTo>
                <a:lnTo>
                  <a:pt x="1050" y="2171"/>
                </a:lnTo>
                <a:lnTo>
                  <a:pt x="1064" y="2138"/>
                </a:lnTo>
                <a:lnTo>
                  <a:pt x="1088" y="2079"/>
                </a:lnTo>
                <a:lnTo>
                  <a:pt x="1112" y="2028"/>
                </a:lnTo>
                <a:lnTo>
                  <a:pt x="1133" y="1987"/>
                </a:lnTo>
                <a:lnTo>
                  <a:pt x="1151" y="1954"/>
                </a:lnTo>
                <a:lnTo>
                  <a:pt x="1164" y="1930"/>
                </a:lnTo>
                <a:lnTo>
                  <a:pt x="1175" y="1911"/>
                </a:lnTo>
                <a:lnTo>
                  <a:pt x="1163" y="1974"/>
                </a:lnTo>
                <a:lnTo>
                  <a:pt x="1152" y="2037"/>
                </a:lnTo>
                <a:lnTo>
                  <a:pt x="1143" y="2099"/>
                </a:lnTo>
                <a:lnTo>
                  <a:pt x="1136" y="2163"/>
                </a:lnTo>
                <a:lnTo>
                  <a:pt x="1130" y="2225"/>
                </a:lnTo>
                <a:lnTo>
                  <a:pt x="1126" y="2287"/>
                </a:lnTo>
                <a:lnTo>
                  <a:pt x="1123" y="2348"/>
                </a:lnTo>
                <a:lnTo>
                  <a:pt x="1122" y="2409"/>
                </a:lnTo>
                <a:lnTo>
                  <a:pt x="1121" y="2470"/>
                </a:lnTo>
                <a:lnTo>
                  <a:pt x="1122" y="2530"/>
                </a:lnTo>
                <a:lnTo>
                  <a:pt x="1124" y="2588"/>
                </a:lnTo>
                <a:lnTo>
                  <a:pt x="1127" y="2646"/>
                </a:lnTo>
                <a:lnTo>
                  <a:pt x="1131" y="2703"/>
                </a:lnTo>
                <a:lnTo>
                  <a:pt x="1136" y="2758"/>
                </a:lnTo>
                <a:lnTo>
                  <a:pt x="1142" y="2813"/>
                </a:lnTo>
                <a:lnTo>
                  <a:pt x="1147" y="2866"/>
                </a:lnTo>
                <a:lnTo>
                  <a:pt x="1154" y="2917"/>
                </a:lnTo>
                <a:lnTo>
                  <a:pt x="1162" y="2967"/>
                </a:lnTo>
                <a:lnTo>
                  <a:pt x="1178" y="3063"/>
                </a:lnTo>
                <a:lnTo>
                  <a:pt x="1194" y="3151"/>
                </a:lnTo>
                <a:lnTo>
                  <a:pt x="1211" y="3230"/>
                </a:lnTo>
                <a:lnTo>
                  <a:pt x="1229" y="3302"/>
                </a:lnTo>
                <a:lnTo>
                  <a:pt x="1245" y="3364"/>
                </a:lnTo>
                <a:lnTo>
                  <a:pt x="1259" y="3415"/>
                </a:lnTo>
                <a:lnTo>
                  <a:pt x="1270" y="3456"/>
                </a:lnTo>
                <a:lnTo>
                  <a:pt x="1338" y="3518"/>
                </a:lnTo>
                <a:lnTo>
                  <a:pt x="1406" y="3578"/>
                </a:lnTo>
                <a:lnTo>
                  <a:pt x="1474" y="3635"/>
                </a:lnTo>
                <a:lnTo>
                  <a:pt x="1543" y="3690"/>
                </a:lnTo>
                <a:lnTo>
                  <a:pt x="1613" y="3742"/>
                </a:lnTo>
                <a:lnTo>
                  <a:pt x="1683" y="3792"/>
                </a:lnTo>
                <a:lnTo>
                  <a:pt x="1752" y="3839"/>
                </a:lnTo>
                <a:lnTo>
                  <a:pt x="1822" y="3885"/>
                </a:lnTo>
                <a:lnTo>
                  <a:pt x="1807" y="3807"/>
                </a:lnTo>
                <a:lnTo>
                  <a:pt x="1793" y="3730"/>
                </a:lnTo>
                <a:lnTo>
                  <a:pt x="1782" y="3655"/>
                </a:lnTo>
                <a:lnTo>
                  <a:pt x="1773" y="3582"/>
                </a:lnTo>
                <a:lnTo>
                  <a:pt x="1765" y="3510"/>
                </a:lnTo>
                <a:lnTo>
                  <a:pt x="1761" y="3441"/>
                </a:lnTo>
                <a:lnTo>
                  <a:pt x="1758" y="3374"/>
                </a:lnTo>
                <a:lnTo>
                  <a:pt x="1755" y="3309"/>
                </a:lnTo>
                <a:lnTo>
                  <a:pt x="1755" y="3246"/>
                </a:lnTo>
                <a:lnTo>
                  <a:pt x="1757" y="3186"/>
                </a:lnTo>
                <a:lnTo>
                  <a:pt x="1759" y="3127"/>
                </a:lnTo>
                <a:lnTo>
                  <a:pt x="1762" y="3070"/>
                </a:lnTo>
                <a:lnTo>
                  <a:pt x="1767" y="3016"/>
                </a:lnTo>
                <a:lnTo>
                  <a:pt x="1772" y="2964"/>
                </a:lnTo>
                <a:lnTo>
                  <a:pt x="1779" y="2915"/>
                </a:lnTo>
                <a:lnTo>
                  <a:pt x="1786" y="2868"/>
                </a:lnTo>
                <a:lnTo>
                  <a:pt x="1793" y="2823"/>
                </a:lnTo>
                <a:lnTo>
                  <a:pt x="1801" y="2781"/>
                </a:lnTo>
                <a:lnTo>
                  <a:pt x="1809" y="2742"/>
                </a:lnTo>
                <a:lnTo>
                  <a:pt x="1818" y="2705"/>
                </a:lnTo>
                <a:lnTo>
                  <a:pt x="1835" y="2639"/>
                </a:lnTo>
                <a:lnTo>
                  <a:pt x="1850" y="2584"/>
                </a:lnTo>
                <a:lnTo>
                  <a:pt x="1864" y="2542"/>
                </a:lnTo>
                <a:lnTo>
                  <a:pt x="1875" y="2511"/>
                </a:lnTo>
                <a:lnTo>
                  <a:pt x="1885" y="2485"/>
                </a:lnTo>
                <a:lnTo>
                  <a:pt x="1884" y="2552"/>
                </a:lnTo>
                <a:lnTo>
                  <a:pt x="1884" y="2620"/>
                </a:lnTo>
                <a:lnTo>
                  <a:pt x="1886" y="2686"/>
                </a:lnTo>
                <a:lnTo>
                  <a:pt x="1889" y="2753"/>
                </a:lnTo>
                <a:lnTo>
                  <a:pt x="1894" y="2819"/>
                </a:lnTo>
                <a:lnTo>
                  <a:pt x="1900" y="2883"/>
                </a:lnTo>
                <a:lnTo>
                  <a:pt x="1908" y="2948"/>
                </a:lnTo>
                <a:lnTo>
                  <a:pt x="1917" y="3012"/>
                </a:lnTo>
                <a:lnTo>
                  <a:pt x="1928" y="3075"/>
                </a:lnTo>
                <a:lnTo>
                  <a:pt x="1939" y="3137"/>
                </a:lnTo>
                <a:lnTo>
                  <a:pt x="1952" y="3198"/>
                </a:lnTo>
                <a:lnTo>
                  <a:pt x="1965" y="3258"/>
                </a:lnTo>
                <a:lnTo>
                  <a:pt x="1979" y="3317"/>
                </a:lnTo>
                <a:lnTo>
                  <a:pt x="1993" y="3375"/>
                </a:lnTo>
                <a:lnTo>
                  <a:pt x="2009" y="3432"/>
                </a:lnTo>
                <a:lnTo>
                  <a:pt x="2024" y="3487"/>
                </a:lnTo>
                <a:lnTo>
                  <a:pt x="2041" y="3541"/>
                </a:lnTo>
                <a:lnTo>
                  <a:pt x="2057" y="3594"/>
                </a:lnTo>
                <a:lnTo>
                  <a:pt x="2073" y="3644"/>
                </a:lnTo>
                <a:lnTo>
                  <a:pt x="2091" y="3694"/>
                </a:lnTo>
                <a:lnTo>
                  <a:pt x="2125" y="3787"/>
                </a:lnTo>
                <a:lnTo>
                  <a:pt x="2158" y="3873"/>
                </a:lnTo>
                <a:lnTo>
                  <a:pt x="2190" y="3951"/>
                </a:lnTo>
                <a:lnTo>
                  <a:pt x="2221" y="4021"/>
                </a:lnTo>
                <a:lnTo>
                  <a:pt x="2248" y="4081"/>
                </a:lnTo>
                <a:lnTo>
                  <a:pt x="2272" y="4131"/>
                </a:lnTo>
                <a:lnTo>
                  <a:pt x="2354" y="4169"/>
                </a:lnTo>
                <a:lnTo>
                  <a:pt x="2435" y="4204"/>
                </a:lnTo>
                <a:lnTo>
                  <a:pt x="2512" y="4235"/>
                </a:lnTo>
                <a:lnTo>
                  <a:pt x="2586" y="4264"/>
                </a:lnTo>
                <a:lnTo>
                  <a:pt x="2656" y="4290"/>
                </a:lnTo>
                <a:lnTo>
                  <a:pt x="2721" y="4312"/>
                </a:lnTo>
                <a:lnTo>
                  <a:pt x="2783" y="4332"/>
                </a:lnTo>
                <a:lnTo>
                  <a:pt x="2839" y="4350"/>
                </a:lnTo>
                <a:lnTo>
                  <a:pt x="2890" y="4365"/>
                </a:lnTo>
                <a:lnTo>
                  <a:pt x="2936" y="4378"/>
                </a:lnTo>
                <a:lnTo>
                  <a:pt x="3008" y="4397"/>
                </a:lnTo>
                <a:lnTo>
                  <a:pt x="3054" y="4407"/>
                </a:lnTo>
                <a:lnTo>
                  <a:pt x="3069" y="4410"/>
                </a:lnTo>
                <a:lnTo>
                  <a:pt x="3075" y="4391"/>
                </a:lnTo>
                <a:lnTo>
                  <a:pt x="3091" y="4339"/>
                </a:lnTo>
                <a:lnTo>
                  <a:pt x="3101" y="4300"/>
                </a:lnTo>
                <a:lnTo>
                  <a:pt x="3112" y="4253"/>
                </a:lnTo>
                <a:lnTo>
                  <a:pt x="3123" y="4200"/>
                </a:lnTo>
                <a:lnTo>
                  <a:pt x="3134" y="4139"/>
                </a:lnTo>
                <a:lnTo>
                  <a:pt x="3144" y="4073"/>
                </a:lnTo>
                <a:lnTo>
                  <a:pt x="3154" y="4001"/>
                </a:lnTo>
                <a:lnTo>
                  <a:pt x="3162" y="3923"/>
                </a:lnTo>
                <a:lnTo>
                  <a:pt x="3165" y="3882"/>
                </a:lnTo>
                <a:lnTo>
                  <a:pt x="3168" y="3839"/>
                </a:lnTo>
                <a:lnTo>
                  <a:pt x="3170" y="3796"/>
                </a:lnTo>
                <a:lnTo>
                  <a:pt x="3171" y="3751"/>
                </a:lnTo>
                <a:lnTo>
                  <a:pt x="3171" y="3705"/>
                </a:lnTo>
                <a:lnTo>
                  <a:pt x="3171" y="3659"/>
                </a:lnTo>
                <a:lnTo>
                  <a:pt x="3170" y="3611"/>
                </a:lnTo>
                <a:lnTo>
                  <a:pt x="3168" y="3562"/>
                </a:lnTo>
                <a:lnTo>
                  <a:pt x="3164" y="3512"/>
                </a:lnTo>
                <a:lnTo>
                  <a:pt x="3160" y="3461"/>
                </a:lnTo>
                <a:lnTo>
                  <a:pt x="3154" y="3410"/>
                </a:lnTo>
                <a:lnTo>
                  <a:pt x="3148" y="3359"/>
                </a:lnTo>
                <a:lnTo>
                  <a:pt x="3140" y="3305"/>
                </a:lnTo>
                <a:lnTo>
                  <a:pt x="3131" y="3251"/>
                </a:lnTo>
                <a:lnTo>
                  <a:pt x="3121" y="3198"/>
                </a:lnTo>
                <a:lnTo>
                  <a:pt x="3109" y="3143"/>
                </a:lnTo>
                <a:lnTo>
                  <a:pt x="3095" y="3087"/>
                </a:lnTo>
                <a:lnTo>
                  <a:pt x="3080" y="3032"/>
                </a:lnTo>
                <a:lnTo>
                  <a:pt x="3063" y="2976"/>
                </a:lnTo>
                <a:lnTo>
                  <a:pt x="3045" y="2919"/>
                </a:lnTo>
                <a:lnTo>
                  <a:pt x="3025" y="2863"/>
                </a:lnTo>
                <a:lnTo>
                  <a:pt x="3003" y="2805"/>
                </a:lnTo>
                <a:lnTo>
                  <a:pt x="2979" y="2748"/>
                </a:lnTo>
                <a:lnTo>
                  <a:pt x="2953" y="2692"/>
                </a:lnTo>
                <a:lnTo>
                  <a:pt x="2926" y="2634"/>
                </a:lnTo>
                <a:lnTo>
                  <a:pt x="2895" y="2576"/>
                </a:lnTo>
                <a:lnTo>
                  <a:pt x="2864" y="2519"/>
                </a:lnTo>
                <a:lnTo>
                  <a:pt x="2830" y="2461"/>
                </a:lnTo>
                <a:lnTo>
                  <a:pt x="2793" y="2403"/>
                </a:lnTo>
                <a:lnTo>
                  <a:pt x="2755" y="2346"/>
                </a:lnTo>
                <a:lnTo>
                  <a:pt x="2714" y="2288"/>
                </a:lnTo>
                <a:lnTo>
                  <a:pt x="2670" y="2231"/>
                </a:lnTo>
                <a:lnTo>
                  <a:pt x="2624" y="2174"/>
                </a:lnTo>
                <a:lnTo>
                  <a:pt x="2576" y="2117"/>
                </a:lnTo>
                <a:lnTo>
                  <a:pt x="2525" y="2061"/>
                </a:lnTo>
                <a:lnTo>
                  <a:pt x="2472" y="2006"/>
                </a:lnTo>
                <a:lnTo>
                  <a:pt x="2415" y="1950"/>
                </a:lnTo>
                <a:lnTo>
                  <a:pt x="2356" y="1895"/>
                </a:lnTo>
                <a:lnTo>
                  <a:pt x="2293" y="1842"/>
                </a:lnTo>
                <a:lnTo>
                  <a:pt x="2228" y="1788"/>
                </a:lnTo>
                <a:lnTo>
                  <a:pt x="2160" y="1735"/>
                </a:lnTo>
                <a:lnTo>
                  <a:pt x="2089" y="1682"/>
                </a:lnTo>
                <a:lnTo>
                  <a:pt x="1983" y="1605"/>
                </a:lnTo>
                <a:lnTo>
                  <a:pt x="1881" y="1528"/>
                </a:lnTo>
                <a:lnTo>
                  <a:pt x="1783" y="1451"/>
                </a:lnTo>
                <a:lnTo>
                  <a:pt x="1688" y="1374"/>
                </a:lnTo>
                <a:lnTo>
                  <a:pt x="1598" y="1297"/>
                </a:lnTo>
                <a:lnTo>
                  <a:pt x="1511" y="1222"/>
                </a:lnTo>
                <a:lnTo>
                  <a:pt x="1429" y="1147"/>
                </a:lnTo>
                <a:lnTo>
                  <a:pt x="1349" y="1073"/>
                </a:lnTo>
                <a:lnTo>
                  <a:pt x="1274" y="1000"/>
                </a:lnTo>
                <a:lnTo>
                  <a:pt x="1201" y="928"/>
                </a:lnTo>
                <a:lnTo>
                  <a:pt x="1132" y="858"/>
                </a:lnTo>
                <a:lnTo>
                  <a:pt x="1067" y="789"/>
                </a:lnTo>
                <a:lnTo>
                  <a:pt x="1006" y="722"/>
                </a:lnTo>
                <a:lnTo>
                  <a:pt x="948" y="657"/>
                </a:lnTo>
                <a:lnTo>
                  <a:pt x="893" y="594"/>
                </a:lnTo>
                <a:lnTo>
                  <a:pt x="842" y="533"/>
                </a:lnTo>
                <a:lnTo>
                  <a:pt x="794" y="475"/>
                </a:lnTo>
                <a:lnTo>
                  <a:pt x="749" y="420"/>
                </a:lnTo>
                <a:lnTo>
                  <a:pt x="708" y="366"/>
                </a:lnTo>
                <a:lnTo>
                  <a:pt x="670" y="316"/>
                </a:lnTo>
                <a:lnTo>
                  <a:pt x="634" y="269"/>
                </a:lnTo>
                <a:lnTo>
                  <a:pt x="603" y="225"/>
                </a:lnTo>
                <a:lnTo>
                  <a:pt x="550" y="147"/>
                </a:lnTo>
                <a:lnTo>
                  <a:pt x="508" y="85"/>
                </a:lnTo>
                <a:lnTo>
                  <a:pt x="479" y="39"/>
                </a:lnTo>
                <a:lnTo>
                  <a:pt x="456" y="0"/>
                </a:lnTo>
                <a:close/>
              </a:path>
            </a:pathLst>
          </a:custGeom>
          <a:gradFill>
            <a:gsLst>
              <a:gs pos="0">
                <a:srgbClr val="92D050"/>
              </a:gs>
              <a:gs pos="100000">
                <a:srgbClr val="097F9B"/>
              </a:gs>
            </a:gsLst>
            <a:lin ang="5400000" scaled="0"/>
          </a:gradFill>
          <a:ln>
            <a:noFill/>
          </a:ln>
          <a:extLst/>
        </p:spPr>
        <p:txBody>
          <a:bodyPr lIns="91432" tIns="45716" rIns="91432" bIns="45716" anchor="ctr">
            <a:scene3d>
              <a:camera prst="orthographicFront"/>
              <a:lightRig rig="threePt" dir="t"/>
            </a:scene3d>
            <a:sp3d>
              <a:contourClr>
                <a:srgbClr val="FFFFFF"/>
              </a:contourClr>
            </a:sp3d>
          </a:bodyPr>
          <a:lstStyle/>
          <a:p>
            <a:pPr algn="ctr" defTabSz="684530">
              <a:defRPr/>
            </a:pPr>
            <a:endParaRPr lang="zh-CN" altLang="en-US" sz="1100">
              <a:solidFill>
                <a:srgbClr val="FFFFFF"/>
              </a:solidFill>
            </a:endParaRPr>
          </a:p>
        </p:txBody>
      </p:sp>
      <p:sp>
        <p:nvSpPr>
          <p:cNvPr id="15" name="MH_Other_1"/>
          <p:cNvSpPr>
            <a:spLocks/>
          </p:cNvSpPr>
          <p:nvPr>
            <p:custDataLst>
              <p:tags r:id="rId2"/>
            </p:custDataLst>
          </p:nvPr>
        </p:nvSpPr>
        <p:spPr bwMode="auto">
          <a:xfrm>
            <a:off x="3687329" y="747085"/>
            <a:ext cx="365977" cy="294619"/>
          </a:xfrm>
          <a:custGeom>
            <a:avLst/>
            <a:gdLst>
              <a:gd name="T0" fmla="*/ 894085 w 4268"/>
              <a:gd name="T1" fmla="*/ 1679836 h 5034"/>
              <a:gd name="T2" fmla="*/ 695736 w 4268"/>
              <a:gd name="T3" fmla="*/ 1585986 h 5034"/>
              <a:gd name="T4" fmla="*/ 499280 w 4268"/>
              <a:gd name="T5" fmla="*/ 1455429 h 5034"/>
              <a:gd name="T6" fmla="*/ 311151 w 4268"/>
              <a:gd name="T7" fmla="*/ 1274163 h 5034"/>
              <a:gd name="T8" fmla="*/ 154818 w 4268"/>
              <a:gd name="T9" fmla="*/ 1035375 h 5034"/>
              <a:gd name="T10" fmla="*/ 85169 w 4268"/>
              <a:gd name="T11" fmla="*/ 858272 h 5034"/>
              <a:gd name="T12" fmla="*/ 47316 w 4268"/>
              <a:gd name="T13" fmla="*/ 693656 h 5034"/>
              <a:gd name="T14" fmla="*/ 27633 w 4268"/>
              <a:gd name="T15" fmla="*/ 597914 h 5034"/>
              <a:gd name="T16" fmla="*/ 757 w 4268"/>
              <a:gd name="T17" fmla="*/ 830647 h 5034"/>
              <a:gd name="T18" fmla="*/ 11356 w 4268"/>
              <a:gd name="T19" fmla="*/ 1056567 h 5034"/>
              <a:gd name="T20" fmla="*/ 50723 w 4268"/>
              <a:gd name="T21" fmla="*/ 1251079 h 5034"/>
              <a:gd name="T22" fmla="*/ 127564 w 4268"/>
              <a:gd name="T23" fmla="*/ 1457700 h 5034"/>
              <a:gd name="T24" fmla="*/ 227117 w 4268"/>
              <a:gd name="T25" fmla="*/ 1628749 h 5034"/>
              <a:gd name="T26" fmla="*/ 332348 w 4268"/>
              <a:gd name="T27" fmla="*/ 1749467 h 5034"/>
              <a:gd name="T28" fmla="*/ 444771 w 4268"/>
              <a:gd name="T29" fmla="*/ 1832342 h 5034"/>
              <a:gd name="T30" fmla="*/ 560980 w 4268"/>
              <a:gd name="T31" fmla="*/ 1881538 h 5034"/>
              <a:gd name="T32" fmla="*/ 676431 w 4268"/>
              <a:gd name="T33" fmla="*/ 1903108 h 5034"/>
              <a:gd name="T34" fmla="*/ 843362 w 4268"/>
              <a:gd name="T35" fmla="*/ 1892512 h 5034"/>
              <a:gd name="T36" fmla="*/ 1038683 w 4268"/>
              <a:gd name="T37" fmla="*/ 1858832 h 5034"/>
              <a:gd name="T38" fmla="*/ 1322201 w 4268"/>
              <a:gd name="T39" fmla="*/ 1838775 h 5034"/>
              <a:gd name="T40" fmla="*/ 1516008 w 4268"/>
              <a:gd name="T41" fmla="*/ 1785039 h 5034"/>
              <a:gd name="T42" fmla="*/ 1579979 w 4268"/>
              <a:gd name="T43" fmla="*/ 1750602 h 5034"/>
              <a:gd name="T44" fmla="*/ 1398664 w 4268"/>
              <a:gd name="T45" fmla="*/ 1771037 h 5034"/>
              <a:gd name="T46" fmla="*/ 1156406 w 4268"/>
              <a:gd name="T47" fmla="*/ 1752872 h 5034"/>
              <a:gd name="T48" fmla="*/ 157089 w 4268"/>
              <a:gd name="T49" fmla="*/ 73036 h 5034"/>
              <a:gd name="T50" fmla="*/ 126807 w 4268"/>
              <a:gd name="T51" fmla="*/ 278522 h 5034"/>
              <a:gd name="T52" fmla="*/ 120751 w 4268"/>
              <a:gd name="T53" fmla="*/ 466979 h 5034"/>
              <a:gd name="T54" fmla="*/ 135135 w 4268"/>
              <a:gd name="T55" fmla="*/ 637271 h 5034"/>
              <a:gd name="T56" fmla="*/ 171474 w 4268"/>
              <a:gd name="T57" fmla="*/ 576344 h 5034"/>
              <a:gd name="T58" fmla="*/ 238473 w 4268"/>
              <a:gd name="T59" fmla="*/ 459788 h 5034"/>
              <a:gd name="T60" fmla="*/ 209705 w 4268"/>
              <a:gd name="T61" fmla="*/ 571803 h 5034"/>
              <a:gd name="T62" fmla="*/ 193428 w 4268"/>
              <a:gd name="T63" fmla="*/ 742095 h 5034"/>
              <a:gd name="T64" fmla="*/ 209326 w 4268"/>
              <a:gd name="T65" fmla="*/ 910495 h 5034"/>
              <a:gd name="T66" fmla="*/ 282761 w 4268"/>
              <a:gd name="T67" fmla="*/ 1059973 h 5034"/>
              <a:gd name="T68" fmla="*/ 341812 w 4268"/>
              <a:gd name="T69" fmla="*/ 1099330 h 5034"/>
              <a:gd name="T70" fmla="*/ 369066 w 4268"/>
              <a:gd name="T71" fmla="*/ 912765 h 5034"/>
              <a:gd name="T72" fmla="*/ 420924 w 4268"/>
              <a:gd name="T73" fmla="*/ 767449 h 5034"/>
              <a:gd name="T74" fmla="*/ 430009 w 4268"/>
              <a:gd name="T75" fmla="*/ 818537 h 5034"/>
              <a:gd name="T76" fmla="*/ 428116 w 4268"/>
              <a:gd name="T77" fmla="*/ 1022887 h 5034"/>
              <a:gd name="T78" fmla="*/ 465212 w 4268"/>
              <a:gd name="T79" fmla="*/ 1249565 h 5034"/>
              <a:gd name="T80" fmla="*/ 610567 w 4268"/>
              <a:gd name="T81" fmla="*/ 1416073 h 5034"/>
              <a:gd name="T82" fmla="*/ 668103 w 4268"/>
              <a:gd name="T83" fmla="*/ 1328278 h 5034"/>
              <a:gd name="T84" fmla="*/ 670753 w 4268"/>
              <a:gd name="T85" fmla="*/ 1121657 h 5034"/>
              <a:gd name="T86" fmla="*/ 705578 w 4268"/>
              <a:gd name="T87" fmla="*/ 961961 h 5034"/>
              <a:gd name="T88" fmla="*/ 719205 w 4268"/>
              <a:gd name="T89" fmla="*/ 1091004 h 5034"/>
              <a:gd name="T90" fmla="*/ 760464 w 4268"/>
              <a:gd name="T91" fmla="*/ 1298760 h 5034"/>
              <a:gd name="T92" fmla="*/ 840713 w 4268"/>
              <a:gd name="T93" fmla="*/ 1521654 h 5034"/>
              <a:gd name="T94" fmla="*/ 1029977 w 4268"/>
              <a:gd name="T95" fmla="*/ 1631776 h 5034"/>
              <a:gd name="T96" fmla="*/ 1163976 w 4268"/>
              <a:gd name="T97" fmla="*/ 1661672 h 5034"/>
              <a:gd name="T98" fmla="*/ 1198044 w 4268"/>
              <a:gd name="T99" fmla="*/ 1469052 h 5034"/>
              <a:gd name="T100" fmla="*/ 1196151 w 4268"/>
              <a:gd name="T101" fmla="*/ 1309735 h 5034"/>
              <a:gd name="T102" fmla="*/ 1159434 w 4268"/>
              <a:gd name="T103" fmla="*/ 1126198 h 5034"/>
              <a:gd name="T104" fmla="*/ 1071237 w 4268"/>
              <a:gd name="T105" fmla="*/ 931308 h 5034"/>
              <a:gd name="T106" fmla="*/ 914147 w 4268"/>
              <a:gd name="T107" fmla="*/ 737932 h 5034"/>
              <a:gd name="T108" fmla="*/ 674917 w 4268"/>
              <a:gd name="T109" fmla="*/ 549097 h 5034"/>
              <a:gd name="T110" fmla="*/ 403890 w 4268"/>
              <a:gd name="T111" fmla="*/ 298579 h 5034"/>
              <a:gd name="T112" fmla="*/ 239987 w 4268"/>
              <a:gd name="T113" fmla="*/ 101797 h 503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4268" h="5034">
                <a:moveTo>
                  <a:pt x="2846" y="4597"/>
                </a:moveTo>
                <a:lnTo>
                  <a:pt x="2846" y="4597"/>
                </a:lnTo>
                <a:lnTo>
                  <a:pt x="2803" y="4585"/>
                </a:lnTo>
                <a:lnTo>
                  <a:pt x="2749" y="4571"/>
                </a:lnTo>
                <a:lnTo>
                  <a:pt x="2687" y="4553"/>
                </a:lnTo>
                <a:lnTo>
                  <a:pt x="2617" y="4531"/>
                </a:lnTo>
                <a:lnTo>
                  <a:pt x="2538" y="4504"/>
                </a:lnTo>
                <a:lnTo>
                  <a:pt x="2454" y="4474"/>
                </a:lnTo>
                <a:lnTo>
                  <a:pt x="2362" y="4439"/>
                </a:lnTo>
                <a:lnTo>
                  <a:pt x="2265" y="4399"/>
                </a:lnTo>
                <a:lnTo>
                  <a:pt x="2215" y="4378"/>
                </a:lnTo>
                <a:lnTo>
                  <a:pt x="2164" y="4355"/>
                </a:lnTo>
                <a:lnTo>
                  <a:pt x="2112" y="4331"/>
                </a:lnTo>
                <a:lnTo>
                  <a:pt x="2059" y="4305"/>
                </a:lnTo>
                <a:lnTo>
                  <a:pt x="2004" y="4279"/>
                </a:lnTo>
                <a:lnTo>
                  <a:pt x="1950" y="4251"/>
                </a:lnTo>
                <a:lnTo>
                  <a:pt x="1894" y="4222"/>
                </a:lnTo>
                <a:lnTo>
                  <a:pt x="1838" y="4191"/>
                </a:lnTo>
                <a:lnTo>
                  <a:pt x="1781" y="4158"/>
                </a:lnTo>
                <a:lnTo>
                  <a:pt x="1724" y="4125"/>
                </a:lnTo>
                <a:lnTo>
                  <a:pt x="1666" y="4089"/>
                </a:lnTo>
                <a:lnTo>
                  <a:pt x="1608" y="4052"/>
                </a:lnTo>
                <a:lnTo>
                  <a:pt x="1550" y="4014"/>
                </a:lnTo>
                <a:lnTo>
                  <a:pt x="1492" y="3974"/>
                </a:lnTo>
                <a:lnTo>
                  <a:pt x="1434" y="3933"/>
                </a:lnTo>
                <a:lnTo>
                  <a:pt x="1376" y="3891"/>
                </a:lnTo>
                <a:lnTo>
                  <a:pt x="1319" y="3846"/>
                </a:lnTo>
                <a:lnTo>
                  <a:pt x="1261" y="3800"/>
                </a:lnTo>
                <a:lnTo>
                  <a:pt x="1204" y="3752"/>
                </a:lnTo>
                <a:lnTo>
                  <a:pt x="1147" y="3702"/>
                </a:lnTo>
                <a:lnTo>
                  <a:pt x="1092" y="3651"/>
                </a:lnTo>
                <a:lnTo>
                  <a:pt x="1036" y="3598"/>
                </a:lnTo>
                <a:lnTo>
                  <a:pt x="981" y="3543"/>
                </a:lnTo>
                <a:lnTo>
                  <a:pt x="927" y="3487"/>
                </a:lnTo>
                <a:lnTo>
                  <a:pt x="874" y="3428"/>
                </a:lnTo>
                <a:lnTo>
                  <a:pt x="822" y="3367"/>
                </a:lnTo>
                <a:lnTo>
                  <a:pt x="770" y="3305"/>
                </a:lnTo>
                <a:lnTo>
                  <a:pt x="720" y="3241"/>
                </a:lnTo>
                <a:lnTo>
                  <a:pt x="671" y="3174"/>
                </a:lnTo>
                <a:lnTo>
                  <a:pt x="624" y="3106"/>
                </a:lnTo>
                <a:lnTo>
                  <a:pt x="577" y="3037"/>
                </a:lnTo>
                <a:lnTo>
                  <a:pt x="533" y="2965"/>
                </a:lnTo>
                <a:lnTo>
                  <a:pt x="489" y="2891"/>
                </a:lnTo>
                <a:lnTo>
                  <a:pt x="448" y="2814"/>
                </a:lnTo>
                <a:lnTo>
                  <a:pt x="409" y="2736"/>
                </a:lnTo>
                <a:lnTo>
                  <a:pt x="371" y="2656"/>
                </a:lnTo>
                <a:lnTo>
                  <a:pt x="334" y="2573"/>
                </a:lnTo>
                <a:lnTo>
                  <a:pt x="318" y="2531"/>
                </a:lnTo>
                <a:lnTo>
                  <a:pt x="301" y="2489"/>
                </a:lnTo>
                <a:lnTo>
                  <a:pt x="284" y="2445"/>
                </a:lnTo>
                <a:lnTo>
                  <a:pt x="268" y="2402"/>
                </a:lnTo>
                <a:lnTo>
                  <a:pt x="253" y="2357"/>
                </a:lnTo>
                <a:lnTo>
                  <a:pt x="238" y="2312"/>
                </a:lnTo>
                <a:lnTo>
                  <a:pt x="225" y="2268"/>
                </a:lnTo>
                <a:lnTo>
                  <a:pt x="212" y="2221"/>
                </a:lnTo>
                <a:lnTo>
                  <a:pt x="198" y="2175"/>
                </a:lnTo>
                <a:lnTo>
                  <a:pt x="186" y="2127"/>
                </a:lnTo>
                <a:lnTo>
                  <a:pt x="174" y="2080"/>
                </a:lnTo>
                <a:lnTo>
                  <a:pt x="163" y="2031"/>
                </a:lnTo>
                <a:lnTo>
                  <a:pt x="152" y="1983"/>
                </a:lnTo>
                <a:lnTo>
                  <a:pt x="142" y="1933"/>
                </a:lnTo>
                <a:lnTo>
                  <a:pt x="134" y="1884"/>
                </a:lnTo>
                <a:lnTo>
                  <a:pt x="125" y="1833"/>
                </a:lnTo>
                <a:lnTo>
                  <a:pt x="117" y="1781"/>
                </a:lnTo>
                <a:lnTo>
                  <a:pt x="110" y="1730"/>
                </a:lnTo>
                <a:lnTo>
                  <a:pt x="103" y="1678"/>
                </a:lnTo>
                <a:lnTo>
                  <a:pt x="98" y="1624"/>
                </a:lnTo>
                <a:lnTo>
                  <a:pt x="92" y="1571"/>
                </a:lnTo>
                <a:lnTo>
                  <a:pt x="88" y="1517"/>
                </a:lnTo>
                <a:lnTo>
                  <a:pt x="84" y="1533"/>
                </a:lnTo>
                <a:lnTo>
                  <a:pt x="73" y="1580"/>
                </a:lnTo>
                <a:lnTo>
                  <a:pt x="59" y="1654"/>
                </a:lnTo>
                <a:lnTo>
                  <a:pt x="50" y="1702"/>
                </a:lnTo>
                <a:lnTo>
                  <a:pt x="41" y="1756"/>
                </a:lnTo>
                <a:lnTo>
                  <a:pt x="33" y="1816"/>
                </a:lnTo>
                <a:lnTo>
                  <a:pt x="24" y="1881"/>
                </a:lnTo>
                <a:lnTo>
                  <a:pt x="18" y="1952"/>
                </a:lnTo>
                <a:lnTo>
                  <a:pt x="11" y="2028"/>
                </a:lnTo>
                <a:lnTo>
                  <a:pt x="5" y="2109"/>
                </a:lnTo>
                <a:lnTo>
                  <a:pt x="2" y="2195"/>
                </a:lnTo>
                <a:lnTo>
                  <a:pt x="0" y="2286"/>
                </a:lnTo>
                <a:lnTo>
                  <a:pt x="1" y="2379"/>
                </a:lnTo>
                <a:lnTo>
                  <a:pt x="3" y="2477"/>
                </a:lnTo>
                <a:lnTo>
                  <a:pt x="6" y="2528"/>
                </a:lnTo>
                <a:lnTo>
                  <a:pt x="9" y="2579"/>
                </a:lnTo>
                <a:lnTo>
                  <a:pt x="13" y="2631"/>
                </a:lnTo>
                <a:lnTo>
                  <a:pt x="18" y="2684"/>
                </a:lnTo>
                <a:lnTo>
                  <a:pt x="23" y="2737"/>
                </a:lnTo>
                <a:lnTo>
                  <a:pt x="30" y="2792"/>
                </a:lnTo>
                <a:lnTo>
                  <a:pt x="38" y="2847"/>
                </a:lnTo>
                <a:lnTo>
                  <a:pt x="45" y="2902"/>
                </a:lnTo>
                <a:lnTo>
                  <a:pt x="54" y="2958"/>
                </a:lnTo>
                <a:lnTo>
                  <a:pt x="65" y="3015"/>
                </a:lnTo>
                <a:lnTo>
                  <a:pt x="77" y="3072"/>
                </a:lnTo>
                <a:lnTo>
                  <a:pt x="89" y="3130"/>
                </a:lnTo>
                <a:lnTo>
                  <a:pt x="102" y="3189"/>
                </a:lnTo>
                <a:lnTo>
                  <a:pt x="117" y="3247"/>
                </a:lnTo>
                <a:lnTo>
                  <a:pt x="134" y="3306"/>
                </a:lnTo>
                <a:lnTo>
                  <a:pt x="150" y="3366"/>
                </a:lnTo>
                <a:lnTo>
                  <a:pt x="169" y="3425"/>
                </a:lnTo>
                <a:lnTo>
                  <a:pt x="188" y="3486"/>
                </a:lnTo>
                <a:lnTo>
                  <a:pt x="209" y="3546"/>
                </a:lnTo>
                <a:lnTo>
                  <a:pt x="232" y="3607"/>
                </a:lnTo>
                <a:lnTo>
                  <a:pt x="256" y="3667"/>
                </a:lnTo>
                <a:lnTo>
                  <a:pt x="282" y="3729"/>
                </a:lnTo>
                <a:lnTo>
                  <a:pt x="309" y="3790"/>
                </a:lnTo>
                <a:lnTo>
                  <a:pt x="337" y="3852"/>
                </a:lnTo>
                <a:lnTo>
                  <a:pt x="367" y="3913"/>
                </a:lnTo>
                <a:lnTo>
                  <a:pt x="399" y="3974"/>
                </a:lnTo>
                <a:lnTo>
                  <a:pt x="431" y="4036"/>
                </a:lnTo>
                <a:lnTo>
                  <a:pt x="467" y="4097"/>
                </a:lnTo>
                <a:lnTo>
                  <a:pt x="504" y="4158"/>
                </a:lnTo>
                <a:lnTo>
                  <a:pt x="542" y="4218"/>
                </a:lnTo>
                <a:lnTo>
                  <a:pt x="571" y="4262"/>
                </a:lnTo>
                <a:lnTo>
                  <a:pt x="600" y="4304"/>
                </a:lnTo>
                <a:lnTo>
                  <a:pt x="629" y="4346"/>
                </a:lnTo>
                <a:lnTo>
                  <a:pt x="659" y="4385"/>
                </a:lnTo>
                <a:lnTo>
                  <a:pt x="689" y="4423"/>
                </a:lnTo>
                <a:lnTo>
                  <a:pt x="720" y="4459"/>
                </a:lnTo>
                <a:lnTo>
                  <a:pt x="750" y="4495"/>
                </a:lnTo>
                <a:lnTo>
                  <a:pt x="782" y="4529"/>
                </a:lnTo>
                <a:lnTo>
                  <a:pt x="814" y="4562"/>
                </a:lnTo>
                <a:lnTo>
                  <a:pt x="845" y="4593"/>
                </a:lnTo>
                <a:lnTo>
                  <a:pt x="878" y="4623"/>
                </a:lnTo>
                <a:lnTo>
                  <a:pt x="910" y="4652"/>
                </a:lnTo>
                <a:lnTo>
                  <a:pt x="942" y="4680"/>
                </a:lnTo>
                <a:lnTo>
                  <a:pt x="976" y="4707"/>
                </a:lnTo>
                <a:lnTo>
                  <a:pt x="1008" y="4732"/>
                </a:lnTo>
                <a:lnTo>
                  <a:pt x="1042" y="4756"/>
                </a:lnTo>
                <a:lnTo>
                  <a:pt x="1075" y="4779"/>
                </a:lnTo>
                <a:lnTo>
                  <a:pt x="1108" y="4801"/>
                </a:lnTo>
                <a:lnTo>
                  <a:pt x="1142" y="4822"/>
                </a:lnTo>
                <a:lnTo>
                  <a:pt x="1175" y="4842"/>
                </a:lnTo>
                <a:lnTo>
                  <a:pt x="1210" y="4860"/>
                </a:lnTo>
                <a:lnTo>
                  <a:pt x="1243" y="4878"/>
                </a:lnTo>
                <a:lnTo>
                  <a:pt x="1277" y="4894"/>
                </a:lnTo>
                <a:lnTo>
                  <a:pt x="1311" y="4910"/>
                </a:lnTo>
                <a:lnTo>
                  <a:pt x="1346" y="4924"/>
                </a:lnTo>
                <a:lnTo>
                  <a:pt x="1380" y="4938"/>
                </a:lnTo>
                <a:lnTo>
                  <a:pt x="1414" y="4950"/>
                </a:lnTo>
                <a:lnTo>
                  <a:pt x="1449" y="4961"/>
                </a:lnTo>
                <a:lnTo>
                  <a:pt x="1482" y="4972"/>
                </a:lnTo>
                <a:lnTo>
                  <a:pt x="1517" y="4981"/>
                </a:lnTo>
                <a:lnTo>
                  <a:pt x="1550" y="4990"/>
                </a:lnTo>
                <a:lnTo>
                  <a:pt x="1585" y="4998"/>
                </a:lnTo>
                <a:lnTo>
                  <a:pt x="1618" y="5006"/>
                </a:lnTo>
                <a:lnTo>
                  <a:pt x="1653" y="5011"/>
                </a:lnTo>
                <a:lnTo>
                  <a:pt x="1686" y="5017"/>
                </a:lnTo>
                <a:lnTo>
                  <a:pt x="1720" y="5022"/>
                </a:lnTo>
                <a:lnTo>
                  <a:pt x="1753" y="5026"/>
                </a:lnTo>
                <a:lnTo>
                  <a:pt x="1787" y="5029"/>
                </a:lnTo>
                <a:lnTo>
                  <a:pt x="1820" y="5032"/>
                </a:lnTo>
                <a:lnTo>
                  <a:pt x="1852" y="5033"/>
                </a:lnTo>
                <a:lnTo>
                  <a:pt x="1886" y="5034"/>
                </a:lnTo>
                <a:lnTo>
                  <a:pt x="1918" y="5034"/>
                </a:lnTo>
                <a:lnTo>
                  <a:pt x="1983" y="5033"/>
                </a:lnTo>
                <a:lnTo>
                  <a:pt x="2047" y="5028"/>
                </a:lnTo>
                <a:lnTo>
                  <a:pt x="2108" y="5022"/>
                </a:lnTo>
                <a:lnTo>
                  <a:pt x="2169" y="5013"/>
                </a:lnTo>
                <a:lnTo>
                  <a:pt x="2228" y="5001"/>
                </a:lnTo>
                <a:lnTo>
                  <a:pt x="2286" y="4989"/>
                </a:lnTo>
                <a:lnTo>
                  <a:pt x="2343" y="4975"/>
                </a:lnTo>
                <a:lnTo>
                  <a:pt x="2397" y="4958"/>
                </a:lnTo>
                <a:lnTo>
                  <a:pt x="2449" y="4940"/>
                </a:lnTo>
                <a:lnTo>
                  <a:pt x="2501" y="4921"/>
                </a:lnTo>
                <a:lnTo>
                  <a:pt x="2549" y="4901"/>
                </a:lnTo>
                <a:lnTo>
                  <a:pt x="2648" y="4908"/>
                </a:lnTo>
                <a:lnTo>
                  <a:pt x="2744" y="4912"/>
                </a:lnTo>
                <a:lnTo>
                  <a:pt x="2839" y="4914"/>
                </a:lnTo>
                <a:lnTo>
                  <a:pt x="2930" y="4914"/>
                </a:lnTo>
                <a:lnTo>
                  <a:pt x="3018" y="4911"/>
                </a:lnTo>
                <a:lnTo>
                  <a:pt x="3104" y="4907"/>
                </a:lnTo>
                <a:lnTo>
                  <a:pt x="3188" y="4900"/>
                </a:lnTo>
                <a:lnTo>
                  <a:pt x="3268" y="4892"/>
                </a:lnTo>
                <a:lnTo>
                  <a:pt x="3346" y="4882"/>
                </a:lnTo>
                <a:lnTo>
                  <a:pt x="3421" y="4871"/>
                </a:lnTo>
                <a:lnTo>
                  <a:pt x="3493" y="4859"/>
                </a:lnTo>
                <a:lnTo>
                  <a:pt x="3563" y="4845"/>
                </a:lnTo>
                <a:lnTo>
                  <a:pt x="3628" y="4831"/>
                </a:lnTo>
                <a:lnTo>
                  <a:pt x="3692" y="4815"/>
                </a:lnTo>
                <a:lnTo>
                  <a:pt x="3752" y="4800"/>
                </a:lnTo>
                <a:lnTo>
                  <a:pt x="3809" y="4784"/>
                </a:lnTo>
                <a:lnTo>
                  <a:pt x="3864" y="4767"/>
                </a:lnTo>
                <a:lnTo>
                  <a:pt x="3914" y="4750"/>
                </a:lnTo>
                <a:lnTo>
                  <a:pt x="3962" y="4734"/>
                </a:lnTo>
                <a:lnTo>
                  <a:pt x="4005" y="4717"/>
                </a:lnTo>
                <a:lnTo>
                  <a:pt x="4047" y="4701"/>
                </a:lnTo>
                <a:lnTo>
                  <a:pt x="4085" y="4686"/>
                </a:lnTo>
                <a:lnTo>
                  <a:pt x="4149" y="4658"/>
                </a:lnTo>
                <a:lnTo>
                  <a:pt x="4201" y="4633"/>
                </a:lnTo>
                <a:lnTo>
                  <a:pt x="4237" y="4613"/>
                </a:lnTo>
                <a:lnTo>
                  <a:pt x="4268" y="4597"/>
                </a:lnTo>
                <a:lnTo>
                  <a:pt x="4222" y="4612"/>
                </a:lnTo>
                <a:lnTo>
                  <a:pt x="4174" y="4626"/>
                </a:lnTo>
                <a:lnTo>
                  <a:pt x="4125" y="4638"/>
                </a:lnTo>
                <a:lnTo>
                  <a:pt x="4073" y="4648"/>
                </a:lnTo>
                <a:lnTo>
                  <a:pt x="4022" y="4657"/>
                </a:lnTo>
                <a:lnTo>
                  <a:pt x="3969" y="4663"/>
                </a:lnTo>
                <a:lnTo>
                  <a:pt x="3915" y="4670"/>
                </a:lnTo>
                <a:lnTo>
                  <a:pt x="3860" y="4675"/>
                </a:lnTo>
                <a:lnTo>
                  <a:pt x="3806" y="4677"/>
                </a:lnTo>
                <a:lnTo>
                  <a:pt x="3751" y="4679"/>
                </a:lnTo>
                <a:lnTo>
                  <a:pt x="3695" y="4680"/>
                </a:lnTo>
                <a:lnTo>
                  <a:pt x="3641" y="4680"/>
                </a:lnTo>
                <a:lnTo>
                  <a:pt x="3586" y="4679"/>
                </a:lnTo>
                <a:lnTo>
                  <a:pt x="3531" y="4678"/>
                </a:lnTo>
                <a:lnTo>
                  <a:pt x="3478" y="4676"/>
                </a:lnTo>
                <a:lnTo>
                  <a:pt x="3425" y="4672"/>
                </a:lnTo>
                <a:lnTo>
                  <a:pt x="3323" y="4663"/>
                </a:lnTo>
                <a:lnTo>
                  <a:pt x="3226" y="4655"/>
                </a:lnTo>
                <a:lnTo>
                  <a:pt x="3136" y="4643"/>
                </a:lnTo>
                <a:lnTo>
                  <a:pt x="3055" y="4632"/>
                </a:lnTo>
                <a:lnTo>
                  <a:pt x="2985" y="4621"/>
                </a:lnTo>
                <a:lnTo>
                  <a:pt x="2924" y="4611"/>
                </a:lnTo>
                <a:lnTo>
                  <a:pt x="2846" y="4597"/>
                </a:lnTo>
                <a:close/>
                <a:moveTo>
                  <a:pt x="456" y="0"/>
                </a:moveTo>
                <a:lnTo>
                  <a:pt x="456" y="0"/>
                </a:lnTo>
                <a:lnTo>
                  <a:pt x="441" y="65"/>
                </a:lnTo>
                <a:lnTo>
                  <a:pt x="428" y="130"/>
                </a:lnTo>
                <a:lnTo>
                  <a:pt x="415" y="193"/>
                </a:lnTo>
                <a:lnTo>
                  <a:pt x="402" y="256"/>
                </a:lnTo>
                <a:lnTo>
                  <a:pt x="391" y="318"/>
                </a:lnTo>
                <a:lnTo>
                  <a:pt x="381" y="379"/>
                </a:lnTo>
                <a:lnTo>
                  <a:pt x="371" y="441"/>
                </a:lnTo>
                <a:lnTo>
                  <a:pt x="362" y="501"/>
                </a:lnTo>
                <a:lnTo>
                  <a:pt x="354" y="561"/>
                </a:lnTo>
                <a:lnTo>
                  <a:pt x="348" y="620"/>
                </a:lnTo>
                <a:lnTo>
                  <a:pt x="341" y="678"/>
                </a:lnTo>
                <a:lnTo>
                  <a:pt x="335" y="736"/>
                </a:lnTo>
                <a:lnTo>
                  <a:pt x="331" y="794"/>
                </a:lnTo>
                <a:lnTo>
                  <a:pt x="326" y="851"/>
                </a:lnTo>
                <a:lnTo>
                  <a:pt x="323" y="907"/>
                </a:lnTo>
                <a:lnTo>
                  <a:pt x="321" y="963"/>
                </a:lnTo>
                <a:lnTo>
                  <a:pt x="319" y="1019"/>
                </a:lnTo>
                <a:lnTo>
                  <a:pt x="318" y="1073"/>
                </a:lnTo>
                <a:lnTo>
                  <a:pt x="318" y="1127"/>
                </a:lnTo>
                <a:lnTo>
                  <a:pt x="318" y="1180"/>
                </a:lnTo>
                <a:lnTo>
                  <a:pt x="319" y="1234"/>
                </a:lnTo>
                <a:lnTo>
                  <a:pt x="320" y="1286"/>
                </a:lnTo>
                <a:lnTo>
                  <a:pt x="322" y="1338"/>
                </a:lnTo>
                <a:lnTo>
                  <a:pt x="325" y="1389"/>
                </a:lnTo>
                <a:lnTo>
                  <a:pt x="329" y="1439"/>
                </a:lnTo>
                <a:lnTo>
                  <a:pt x="333" y="1489"/>
                </a:lnTo>
                <a:lnTo>
                  <a:pt x="339" y="1539"/>
                </a:lnTo>
                <a:lnTo>
                  <a:pt x="344" y="1588"/>
                </a:lnTo>
                <a:lnTo>
                  <a:pt x="350" y="1636"/>
                </a:lnTo>
                <a:lnTo>
                  <a:pt x="357" y="1684"/>
                </a:lnTo>
                <a:lnTo>
                  <a:pt x="364" y="1732"/>
                </a:lnTo>
                <a:lnTo>
                  <a:pt x="372" y="1779"/>
                </a:lnTo>
                <a:lnTo>
                  <a:pt x="381" y="1742"/>
                </a:lnTo>
                <a:lnTo>
                  <a:pt x="390" y="1708"/>
                </a:lnTo>
                <a:lnTo>
                  <a:pt x="400" y="1673"/>
                </a:lnTo>
                <a:lnTo>
                  <a:pt x="410" y="1641"/>
                </a:lnTo>
                <a:lnTo>
                  <a:pt x="431" y="1580"/>
                </a:lnTo>
                <a:lnTo>
                  <a:pt x="453" y="1523"/>
                </a:lnTo>
                <a:lnTo>
                  <a:pt x="475" y="1471"/>
                </a:lnTo>
                <a:lnTo>
                  <a:pt x="497" y="1425"/>
                </a:lnTo>
                <a:lnTo>
                  <a:pt x="519" y="1382"/>
                </a:lnTo>
                <a:lnTo>
                  <a:pt x="540" y="1344"/>
                </a:lnTo>
                <a:lnTo>
                  <a:pt x="560" y="1312"/>
                </a:lnTo>
                <a:lnTo>
                  <a:pt x="579" y="1283"/>
                </a:lnTo>
                <a:lnTo>
                  <a:pt x="595" y="1259"/>
                </a:lnTo>
                <a:lnTo>
                  <a:pt x="610" y="1240"/>
                </a:lnTo>
                <a:lnTo>
                  <a:pt x="630" y="1215"/>
                </a:lnTo>
                <a:lnTo>
                  <a:pt x="638" y="1206"/>
                </a:lnTo>
                <a:lnTo>
                  <a:pt x="622" y="1249"/>
                </a:lnTo>
                <a:lnTo>
                  <a:pt x="608" y="1293"/>
                </a:lnTo>
                <a:lnTo>
                  <a:pt x="595" y="1338"/>
                </a:lnTo>
                <a:lnTo>
                  <a:pt x="583" y="1381"/>
                </a:lnTo>
                <a:lnTo>
                  <a:pt x="572" y="1425"/>
                </a:lnTo>
                <a:lnTo>
                  <a:pt x="562" y="1468"/>
                </a:lnTo>
                <a:lnTo>
                  <a:pt x="554" y="1511"/>
                </a:lnTo>
                <a:lnTo>
                  <a:pt x="546" y="1555"/>
                </a:lnTo>
                <a:lnTo>
                  <a:pt x="538" y="1598"/>
                </a:lnTo>
                <a:lnTo>
                  <a:pt x="533" y="1641"/>
                </a:lnTo>
                <a:lnTo>
                  <a:pt x="527" y="1683"/>
                </a:lnTo>
                <a:lnTo>
                  <a:pt x="523" y="1725"/>
                </a:lnTo>
                <a:lnTo>
                  <a:pt x="519" y="1766"/>
                </a:lnTo>
                <a:lnTo>
                  <a:pt x="516" y="1807"/>
                </a:lnTo>
                <a:lnTo>
                  <a:pt x="513" y="1885"/>
                </a:lnTo>
                <a:lnTo>
                  <a:pt x="511" y="1961"/>
                </a:lnTo>
                <a:lnTo>
                  <a:pt x="511" y="2033"/>
                </a:lnTo>
                <a:lnTo>
                  <a:pt x="513" y="2102"/>
                </a:lnTo>
                <a:lnTo>
                  <a:pt x="516" y="2164"/>
                </a:lnTo>
                <a:lnTo>
                  <a:pt x="521" y="2222"/>
                </a:lnTo>
                <a:lnTo>
                  <a:pt x="525" y="2274"/>
                </a:lnTo>
                <a:lnTo>
                  <a:pt x="530" y="2320"/>
                </a:lnTo>
                <a:lnTo>
                  <a:pt x="535" y="2359"/>
                </a:lnTo>
                <a:lnTo>
                  <a:pt x="553" y="2406"/>
                </a:lnTo>
                <a:lnTo>
                  <a:pt x="572" y="2453"/>
                </a:lnTo>
                <a:lnTo>
                  <a:pt x="592" y="2499"/>
                </a:lnTo>
                <a:lnTo>
                  <a:pt x="613" y="2543"/>
                </a:lnTo>
                <a:lnTo>
                  <a:pt x="633" y="2588"/>
                </a:lnTo>
                <a:lnTo>
                  <a:pt x="656" y="2631"/>
                </a:lnTo>
                <a:lnTo>
                  <a:pt x="678" y="2675"/>
                </a:lnTo>
                <a:lnTo>
                  <a:pt x="700" y="2717"/>
                </a:lnTo>
                <a:lnTo>
                  <a:pt x="724" y="2760"/>
                </a:lnTo>
                <a:lnTo>
                  <a:pt x="747" y="2801"/>
                </a:lnTo>
                <a:lnTo>
                  <a:pt x="772" y="2841"/>
                </a:lnTo>
                <a:lnTo>
                  <a:pt x="796" y="2881"/>
                </a:lnTo>
                <a:lnTo>
                  <a:pt x="822" y="2920"/>
                </a:lnTo>
                <a:lnTo>
                  <a:pt x="847" y="2959"/>
                </a:lnTo>
                <a:lnTo>
                  <a:pt x="873" y="2997"/>
                </a:lnTo>
                <a:lnTo>
                  <a:pt x="900" y="3034"/>
                </a:lnTo>
                <a:lnTo>
                  <a:pt x="901" y="2968"/>
                </a:lnTo>
                <a:lnTo>
                  <a:pt x="903" y="2905"/>
                </a:lnTo>
                <a:lnTo>
                  <a:pt x="907" y="2842"/>
                </a:lnTo>
                <a:lnTo>
                  <a:pt x="912" y="2782"/>
                </a:lnTo>
                <a:lnTo>
                  <a:pt x="918" y="2723"/>
                </a:lnTo>
                <a:lnTo>
                  <a:pt x="926" y="2666"/>
                </a:lnTo>
                <a:lnTo>
                  <a:pt x="933" y="2611"/>
                </a:lnTo>
                <a:lnTo>
                  <a:pt x="942" y="2559"/>
                </a:lnTo>
                <a:lnTo>
                  <a:pt x="953" y="2508"/>
                </a:lnTo>
                <a:lnTo>
                  <a:pt x="963" y="2458"/>
                </a:lnTo>
                <a:lnTo>
                  <a:pt x="975" y="2412"/>
                </a:lnTo>
                <a:lnTo>
                  <a:pt x="987" y="2366"/>
                </a:lnTo>
                <a:lnTo>
                  <a:pt x="999" y="2323"/>
                </a:lnTo>
                <a:lnTo>
                  <a:pt x="1011" y="2282"/>
                </a:lnTo>
                <a:lnTo>
                  <a:pt x="1025" y="2243"/>
                </a:lnTo>
                <a:lnTo>
                  <a:pt x="1038" y="2206"/>
                </a:lnTo>
                <a:lnTo>
                  <a:pt x="1050" y="2171"/>
                </a:lnTo>
                <a:lnTo>
                  <a:pt x="1064" y="2138"/>
                </a:lnTo>
                <a:lnTo>
                  <a:pt x="1088" y="2079"/>
                </a:lnTo>
                <a:lnTo>
                  <a:pt x="1112" y="2028"/>
                </a:lnTo>
                <a:lnTo>
                  <a:pt x="1133" y="1987"/>
                </a:lnTo>
                <a:lnTo>
                  <a:pt x="1151" y="1954"/>
                </a:lnTo>
                <a:lnTo>
                  <a:pt x="1164" y="1930"/>
                </a:lnTo>
                <a:lnTo>
                  <a:pt x="1175" y="1911"/>
                </a:lnTo>
                <a:lnTo>
                  <a:pt x="1163" y="1974"/>
                </a:lnTo>
                <a:lnTo>
                  <a:pt x="1152" y="2037"/>
                </a:lnTo>
                <a:lnTo>
                  <a:pt x="1143" y="2099"/>
                </a:lnTo>
                <a:lnTo>
                  <a:pt x="1136" y="2163"/>
                </a:lnTo>
                <a:lnTo>
                  <a:pt x="1130" y="2225"/>
                </a:lnTo>
                <a:lnTo>
                  <a:pt x="1126" y="2287"/>
                </a:lnTo>
                <a:lnTo>
                  <a:pt x="1123" y="2348"/>
                </a:lnTo>
                <a:lnTo>
                  <a:pt x="1122" y="2409"/>
                </a:lnTo>
                <a:lnTo>
                  <a:pt x="1121" y="2470"/>
                </a:lnTo>
                <a:lnTo>
                  <a:pt x="1122" y="2530"/>
                </a:lnTo>
                <a:lnTo>
                  <a:pt x="1124" y="2588"/>
                </a:lnTo>
                <a:lnTo>
                  <a:pt x="1127" y="2646"/>
                </a:lnTo>
                <a:lnTo>
                  <a:pt x="1131" y="2703"/>
                </a:lnTo>
                <a:lnTo>
                  <a:pt x="1136" y="2758"/>
                </a:lnTo>
                <a:lnTo>
                  <a:pt x="1142" y="2813"/>
                </a:lnTo>
                <a:lnTo>
                  <a:pt x="1147" y="2866"/>
                </a:lnTo>
                <a:lnTo>
                  <a:pt x="1154" y="2917"/>
                </a:lnTo>
                <a:lnTo>
                  <a:pt x="1162" y="2967"/>
                </a:lnTo>
                <a:lnTo>
                  <a:pt x="1178" y="3063"/>
                </a:lnTo>
                <a:lnTo>
                  <a:pt x="1194" y="3151"/>
                </a:lnTo>
                <a:lnTo>
                  <a:pt x="1211" y="3230"/>
                </a:lnTo>
                <a:lnTo>
                  <a:pt x="1229" y="3302"/>
                </a:lnTo>
                <a:lnTo>
                  <a:pt x="1245" y="3364"/>
                </a:lnTo>
                <a:lnTo>
                  <a:pt x="1259" y="3415"/>
                </a:lnTo>
                <a:lnTo>
                  <a:pt x="1270" y="3456"/>
                </a:lnTo>
                <a:lnTo>
                  <a:pt x="1338" y="3518"/>
                </a:lnTo>
                <a:lnTo>
                  <a:pt x="1406" y="3578"/>
                </a:lnTo>
                <a:lnTo>
                  <a:pt x="1474" y="3635"/>
                </a:lnTo>
                <a:lnTo>
                  <a:pt x="1543" y="3690"/>
                </a:lnTo>
                <a:lnTo>
                  <a:pt x="1613" y="3742"/>
                </a:lnTo>
                <a:lnTo>
                  <a:pt x="1683" y="3792"/>
                </a:lnTo>
                <a:lnTo>
                  <a:pt x="1752" y="3839"/>
                </a:lnTo>
                <a:lnTo>
                  <a:pt x="1822" y="3885"/>
                </a:lnTo>
                <a:lnTo>
                  <a:pt x="1807" y="3807"/>
                </a:lnTo>
                <a:lnTo>
                  <a:pt x="1793" y="3730"/>
                </a:lnTo>
                <a:lnTo>
                  <a:pt x="1782" y="3655"/>
                </a:lnTo>
                <a:lnTo>
                  <a:pt x="1773" y="3582"/>
                </a:lnTo>
                <a:lnTo>
                  <a:pt x="1765" y="3510"/>
                </a:lnTo>
                <a:lnTo>
                  <a:pt x="1761" y="3441"/>
                </a:lnTo>
                <a:lnTo>
                  <a:pt x="1758" y="3374"/>
                </a:lnTo>
                <a:lnTo>
                  <a:pt x="1755" y="3309"/>
                </a:lnTo>
                <a:lnTo>
                  <a:pt x="1755" y="3246"/>
                </a:lnTo>
                <a:lnTo>
                  <a:pt x="1757" y="3186"/>
                </a:lnTo>
                <a:lnTo>
                  <a:pt x="1759" y="3127"/>
                </a:lnTo>
                <a:lnTo>
                  <a:pt x="1762" y="3070"/>
                </a:lnTo>
                <a:lnTo>
                  <a:pt x="1767" y="3016"/>
                </a:lnTo>
                <a:lnTo>
                  <a:pt x="1772" y="2964"/>
                </a:lnTo>
                <a:lnTo>
                  <a:pt x="1779" y="2915"/>
                </a:lnTo>
                <a:lnTo>
                  <a:pt x="1786" y="2868"/>
                </a:lnTo>
                <a:lnTo>
                  <a:pt x="1793" y="2823"/>
                </a:lnTo>
                <a:lnTo>
                  <a:pt x="1801" y="2781"/>
                </a:lnTo>
                <a:lnTo>
                  <a:pt x="1809" y="2742"/>
                </a:lnTo>
                <a:lnTo>
                  <a:pt x="1818" y="2705"/>
                </a:lnTo>
                <a:lnTo>
                  <a:pt x="1835" y="2639"/>
                </a:lnTo>
                <a:lnTo>
                  <a:pt x="1850" y="2584"/>
                </a:lnTo>
                <a:lnTo>
                  <a:pt x="1864" y="2542"/>
                </a:lnTo>
                <a:lnTo>
                  <a:pt x="1875" y="2511"/>
                </a:lnTo>
                <a:lnTo>
                  <a:pt x="1885" y="2485"/>
                </a:lnTo>
                <a:lnTo>
                  <a:pt x="1884" y="2552"/>
                </a:lnTo>
                <a:lnTo>
                  <a:pt x="1884" y="2620"/>
                </a:lnTo>
                <a:lnTo>
                  <a:pt x="1886" y="2686"/>
                </a:lnTo>
                <a:lnTo>
                  <a:pt x="1889" y="2753"/>
                </a:lnTo>
                <a:lnTo>
                  <a:pt x="1894" y="2819"/>
                </a:lnTo>
                <a:lnTo>
                  <a:pt x="1900" y="2883"/>
                </a:lnTo>
                <a:lnTo>
                  <a:pt x="1908" y="2948"/>
                </a:lnTo>
                <a:lnTo>
                  <a:pt x="1917" y="3012"/>
                </a:lnTo>
                <a:lnTo>
                  <a:pt x="1928" y="3075"/>
                </a:lnTo>
                <a:lnTo>
                  <a:pt x="1939" y="3137"/>
                </a:lnTo>
                <a:lnTo>
                  <a:pt x="1952" y="3198"/>
                </a:lnTo>
                <a:lnTo>
                  <a:pt x="1965" y="3258"/>
                </a:lnTo>
                <a:lnTo>
                  <a:pt x="1979" y="3317"/>
                </a:lnTo>
                <a:lnTo>
                  <a:pt x="1993" y="3375"/>
                </a:lnTo>
                <a:lnTo>
                  <a:pt x="2009" y="3432"/>
                </a:lnTo>
                <a:lnTo>
                  <a:pt x="2024" y="3487"/>
                </a:lnTo>
                <a:lnTo>
                  <a:pt x="2041" y="3541"/>
                </a:lnTo>
                <a:lnTo>
                  <a:pt x="2057" y="3594"/>
                </a:lnTo>
                <a:lnTo>
                  <a:pt x="2073" y="3644"/>
                </a:lnTo>
                <a:lnTo>
                  <a:pt x="2091" y="3694"/>
                </a:lnTo>
                <a:lnTo>
                  <a:pt x="2125" y="3787"/>
                </a:lnTo>
                <a:lnTo>
                  <a:pt x="2158" y="3873"/>
                </a:lnTo>
                <a:lnTo>
                  <a:pt x="2190" y="3951"/>
                </a:lnTo>
                <a:lnTo>
                  <a:pt x="2221" y="4021"/>
                </a:lnTo>
                <a:lnTo>
                  <a:pt x="2248" y="4081"/>
                </a:lnTo>
                <a:lnTo>
                  <a:pt x="2272" y="4131"/>
                </a:lnTo>
                <a:lnTo>
                  <a:pt x="2354" y="4169"/>
                </a:lnTo>
                <a:lnTo>
                  <a:pt x="2435" y="4204"/>
                </a:lnTo>
                <a:lnTo>
                  <a:pt x="2512" y="4235"/>
                </a:lnTo>
                <a:lnTo>
                  <a:pt x="2586" y="4264"/>
                </a:lnTo>
                <a:lnTo>
                  <a:pt x="2656" y="4290"/>
                </a:lnTo>
                <a:lnTo>
                  <a:pt x="2721" y="4312"/>
                </a:lnTo>
                <a:lnTo>
                  <a:pt x="2783" y="4332"/>
                </a:lnTo>
                <a:lnTo>
                  <a:pt x="2839" y="4350"/>
                </a:lnTo>
                <a:lnTo>
                  <a:pt x="2890" y="4365"/>
                </a:lnTo>
                <a:lnTo>
                  <a:pt x="2936" y="4378"/>
                </a:lnTo>
                <a:lnTo>
                  <a:pt x="3008" y="4397"/>
                </a:lnTo>
                <a:lnTo>
                  <a:pt x="3054" y="4407"/>
                </a:lnTo>
                <a:lnTo>
                  <a:pt x="3069" y="4410"/>
                </a:lnTo>
                <a:lnTo>
                  <a:pt x="3075" y="4391"/>
                </a:lnTo>
                <a:lnTo>
                  <a:pt x="3091" y="4339"/>
                </a:lnTo>
                <a:lnTo>
                  <a:pt x="3101" y="4300"/>
                </a:lnTo>
                <a:lnTo>
                  <a:pt x="3112" y="4253"/>
                </a:lnTo>
                <a:lnTo>
                  <a:pt x="3123" y="4200"/>
                </a:lnTo>
                <a:lnTo>
                  <a:pt x="3134" y="4139"/>
                </a:lnTo>
                <a:lnTo>
                  <a:pt x="3144" y="4073"/>
                </a:lnTo>
                <a:lnTo>
                  <a:pt x="3154" y="4001"/>
                </a:lnTo>
                <a:lnTo>
                  <a:pt x="3162" y="3923"/>
                </a:lnTo>
                <a:lnTo>
                  <a:pt x="3165" y="3882"/>
                </a:lnTo>
                <a:lnTo>
                  <a:pt x="3168" y="3839"/>
                </a:lnTo>
                <a:lnTo>
                  <a:pt x="3170" y="3796"/>
                </a:lnTo>
                <a:lnTo>
                  <a:pt x="3171" y="3751"/>
                </a:lnTo>
                <a:lnTo>
                  <a:pt x="3171" y="3705"/>
                </a:lnTo>
                <a:lnTo>
                  <a:pt x="3171" y="3659"/>
                </a:lnTo>
                <a:lnTo>
                  <a:pt x="3170" y="3611"/>
                </a:lnTo>
                <a:lnTo>
                  <a:pt x="3168" y="3562"/>
                </a:lnTo>
                <a:lnTo>
                  <a:pt x="3164" y="3512"/>
                </a:lnTo>
                <a:lnTo>
                  <a:pt x="3160" y="3461"/>
                </a:lnTo>
                <a:lnTo>
                  <a:pt x="3154" y="3410"/>
                </a:lnTo>
                <a:lnTo>
                  <a:pt x="3148" y="3359"/>
                </a:lnTo>
                <a:lnTo>
                  <a:pt x="3140" y="3305"/>
                </a:lnTo>
                <a:lnTo>
                  <a:pt x="3131" y="3251"/>
                </a:lnTo>
                <a:lnTo>
                  <a:pt x="3121" y="3198"/>
                </a:lnTo>
                <a:lnTo>
                  <a:pt x="3109" y="3143"/>
                </a:lnTo>
                <a:lnTo>
                  <a:pt x="3095" y="3087"/>
                </a:lnTo>
                <a:lnTo>
                  <a:pt x="3080" y="3032"/>
                </a:lnTo>
                <a:lnTo>
                  <a:pt x="3063" y="2976"/>
                </a:lnTo>
                <a:lnTo>
                  <a:pt x="3045" y="2919"/>
                </a:lnTo>
                <a:lnTo>
                  <a:pt x="3025" y="2863"/>
                </a:lnTo>
                <a:lnTo>
                  <a:pt x="3003" y="2805"/>
                </a:lnTo>
                <a:lnTo>
                  <a:pt x="2979" y="2748"/>
                </a:lnTo>
                <a:lnTo>
                  <a:pt x="2953" y="2692"/>
                </a:lnTo>
                <a:lnTo>
                  <a:pt x="2926" y="2634"/>
                </a:lnTo>
                <a:lnTo>
                  <a:pt x="2895" y="2576"/>
                </a:lnTo>
                <a:lnTo>
                  <a:pt x="2864" y="2519"/>
                </a:lnTo>
                <a:lnTo>
                  <a:pt x="2830" y="2461"/>
                </a:lnTo>
                <a:lnTo>
                  <a:pt x="2793" y="2403"/>
                </a:lnTo>
                <a:lnTo>
                  <a:pt x="2755" y="2346"/>
                </a:lnTo>
                <a:lnTo>
                  <a:pt x="2714" y="2288"/>
                </a:lnTo>
                <a:lnTo>
                  <a:pt x="2670" y="2231"/>
                </a:lnTo>
                <a:lnTo>
                  <a:pt x="2624" y="2174"/>
                </a:lnTo>
                <a:lnTo>
                  <a:pt x="2576" y="2117"/>
                </a:lnTo>
                <a:lnTo>
                  <a:pt x="2525" y="2061"/>
                </a:lnTo>
                <a:lnTo>
                  <a:pt x="2472" y="2006"/>
                </a:lnTo>
                <a:lnTo>
                  <a:pt x="2415" y="1950"/>
                </a:lnTo>
                <a:lnTo>
                  <a:pt x="2356" y="1895"/>
                </a:lnTo>
                <a:lnTo>
                  <a:pt x="2293" y="1842"/>
                </a:lnTo>
                <a:lnTo>
                  <a:pt x="2228" y="1788"/>
                </a:lnTo>
                <a:lnTo>
                  <a:pt x="2160" y="1735"/>
                </a:lnTo>
                <a:lnTo>
                  <a:pt x="2089" y="1682"/>
                </a:lnTo>
                <a:lnTo>
                  <a:pt x="1983" y="1605"/>
                </a:lnTo>
                <a:lnTo>
                  <a:pt x="1881" y="1528"/>
                </a:lnTo>
                <a:lnTo>
                  <a:pt x="1783" y="1451"/>
                </a:lnTo>
                <a:lnTo>
                  <a:pt x="1688" y="1374"/>
                </a:lnTo>
                <a:lnTo>
                  <a:pt x="1598" y="1297"/>
                </a:lnTo>
                <a:lnTo>
                  <a:pt x="1511" y="1222"/>
                </a:lnTo>
                <a:lnTo>
                  <a:pt x="1429" y="1147"/>
                </a:lnTo>
                <a:lnTo>
                  <a:pt x="1349" y="1073"/>
                </a:lnTo>
                <a:lnTo>
                  <a:pt x="1274" y="1000"/>
                </a:lnTo>
                <a:lnTo>
                  <a:pt x="1201" y="928"/>
                </a:lnTo>
                <a:lnTo>
                  <a:pt x="1132" y="858"/>
                </a:lnTo>
                <a:lnTo>
                  <a:pt x="1067" y="789"/>
                </a:lnTo>
                <a:lnTo>
                  <a:pt x="1006" y="722"/>
                </a:lnTo>
                <a:lnTo>
                  <a:pt x="948" y="657"/>
                </a:lnTo>
                <a:lnTo>
                  <a:pt x="893" y="594"/>
                </a:lnTo>
                <a:lnTo>
                  <a:pt x="842" y="533"/>
                </a:lnTo>
                <a:lnTo>
                  <a:pt x="794" y="475"/>
                </a:lnTo>
                <a:lnTo>
                  <a:pt x="749" y="420"/>
                </a:lnTo>
                <a:lnTo>
                  <a:pt x="708" y="366"/>
                </a:lnTo>
                <a:lnTo>
                  <a:pt x="670" y="316"/>
                </a:lnTo>
                <a:lnTo>
                  <a:pt x="634" y="269"/>
                </a:lnTo>
                <a:lnTo>
                  <a:pt x="603" y="225"/>
                </a:lnTo>
                <a:lnTo>
                  <a:pt x="550" y="147"/>
                </a:lnTo>
                <a:lnTo>
                  <a:pt x="508" y="85"/>
                </a:lnTo>
                <a:lnTo>
                  <a:pt x="479" y="39"/>
                </a:lnTo>
                <a:lnTo>
                  <a:pt x="456" y="0"/>
                </a:lnTo>
                <a:close/>
              </a:path>
            </a:pathLst>
          </a:custGeom>
          <a:gradFill>
            <a:gsLst>
              <a:gs pos="0">
                <a:srgbClr val="92D050"/>
              </a:gs>
              <a:gs pos="100000">
                <a:srgbClr val="097F9B"/>
              </a:gs>
            </a:gsLst>
            <a:lin ang="5400000" scaled="0"/>
          </a:gradFill>
          <a:ln>
            <a:noFill/>
          </a:ln>
          <a:extLst/>
        </p:spPr>
        <p:txBody>
          <a:bodyPr lIns="91432" tIns="45716" rIns="91432" bIns="45716" anchor="ctr">
            <a:scene3d>
              <a:camera prst="orthographicFront"/>
              <a:lightRig rig="threePt" dir="t"/>
            </a:scene3d>
            <a:sp3d>
              <a:contourClr>
                <a:srgbClr val="FFFFFF"/>
              </a:contourClr>
            </a:sp3d>
          </a:bodyPr>
          <a:lstStyle/>
          <a:p>
            <a:pPr algn="ctr" defTabSz="684530">
              <a:defRPr/>
            </a:pPr>
            <a:endParaRPr lang="zh-CN" altLang="en-US" sz="1100">
              <a:solidFill>
                <a:srgbClr val="FFFFFF"/>
              </a:solidFill>
            </a:endParaRPr>
          </a:p>
        </p:txBody>
      </p:sp>
      <p:sp>
        <p:nvSpPr>
          <p:cNvPr id="16" name="MH_Other_1"/>
          <p:cNvSpPr>
            <a:spLocks/>
          </p:cNvSpPr>
          <p:nvPr>
            <p:custDataLst>
              <p:tags r:id="rId3"/>
            </p:custDataLst>
          </p:nvPr>
        </p:nvSpPr>
        <p:spPr bwMode="auto">
          <a:xfrm>
            <a:off x="5962482" y="747085"/>
            <a:ext cx="365977" cy="294619"/>
          </a:xfrm>
          <a:custGeom>
            <a:avLst/>
            <a:gdLst>
              <a:gd name="T0" fmla="*/ 894085 w 4268"/>
              <a:gd name="T1" fmla="*/ 1679836 h 5034"/>
              <a:gd name="T2" fmla="*/ 695736 w 4268"/>
              <a:gd name="T3" fmla="*/ 1585986 h 5034"/>
              <a:gd name="T4" fmla="*/ 499280 w 4268"/>
              <a:gd name="T5" fmla="*/ 1455429 h 5034"/>
              <a:gd name="T6" fmla="*/ 311151 w 4268"/>
              <a:gd name="T7" fmla="*/ 1274163 h 5034"/>
              <a:gd name="T8" fmla="*/ 154818 w 4268"/>
              <a:gd name="T9" fmla="*/ 1035375 h 5034"/>
              <a:gd name="T10" fmla="*/ 85169 w 4268"/>
              <a:gd name="T11" fmla="*/ 858272 h 5034"/>
              <a:gd name="T12" fmla="*/ 47316 w 4268"/>
              <a:gd name="T13" fmla="*/ 693656 h 5034"/>
              <a:gd name="T14" fmla="*/ 27633 w 4268"/>
              <a:gd name="T15" fmla="*/ 597914 h 5034"/>
              <a:gd name="T16" fmla="*/ 757 w 4268"/>
              <a:gd name="T17" fmla="*/ 830647 h 5034"/>
              <a:gd name="T18" fmla="*/ 11356 w 4268"/>
              <a:gd name="T19" fmla="*/ 1056567 h 5034"/>
              <a:gd name="T20" fmla="*/ 50723 w 4268"/>
              <a:gd name="T21" fmla="*/ 1251079 h 5034"/>
              <a:gd name="T22" fmla="*/ 127564 w 4268"/>
              <a:gd name="T23" fmla="*/ 1457700 h 5034"/>
              <a:gd name="T24" fmla="*/ 227117 w 4268"/>
              <a:gd name="T25" fmla="*/ 1628749 h 5034"/>
              <a:gd name="T26" fmla="*/ 332348 w 4268"/>
              <a:gd name="T27" fmla="*/ 1749467 h 5034"/>
              <a:gd name="T28" fmla="*/ 444771 w 4268"/>
              <a:gd name="T29" fmla="*/ 1832342 h 5034"/>
              <a:gd name="T30" fmla="*/ 560980 w 4268"/>
              <a:gd name="T31" fmla="*/ 1881538 h 5034"/>
              <a:gd name="T32" fmla="*/ 676431 w 4268"/>
              <a:gd name="T33" fmla="*/ 1903108 h 5034"/>
              <a:gd name="T34" fmla="*/ 843362 w 4268"/>
              <a:gd name="T35" fmla="*/ 1892512 h 5034"/>
              <a:gd name="T36" fmla="*/ 1038683 w 4268"/>
              <a:gd name="T37" fmla="*/ 1858832 h 5034"/>
              <a:gd name="T38" fmla="*/ 1322201 w 4268"/>
              <a:gd name="T39" fmla="*/ 1838775 h 5034"/>
              <a:gd name="T40" fmla="*/ 1516008 w 4268"/>
              <a:gd name="T41" fmla="*/ 1785039 h 5034"/>
              <a:gd name="T42" fmla="*/ 1579979 w 4268"/>
              <a:gd name="T43" fmla="*/ 1750602 h 5034"/>
              <a:gd name="T44" fmla="*/ 1398664 w 4268"/>
              <a:gd name="T45" fmla="*/ 1771037 h 5034"/>
              <a:gd name="T46" fmla="*/ 1156406 w 4268"/>
              <a:gd name="T47" fmla="*/ 1752872 h 5034"/>
              <a:gd name="T48" fmla="*/ 157089 w 4268"/>
              <a:gd name="T49" fmla="*/ 73036 h 5034"/>
              <a:gd name="T50" fmla="*/ 126807 w 4268"/>
              <a:gd name="T51" fmla="*/ 278522 h 5034"/>
              <a:gd name="T52" fmla="*/ 120751 w 4268"/>
              <a:gd name="T53" fmla="*/ 466979 h 5034"/>
              <a:gd name="T54" fmla="*/ 135135 w 4268"/>
              <a:gd name="T55" fmla="*/ 637271 h 5034"/>
              <a:gd name="T56" fmla="*/ 171474 w 4268"/>
              <a:gd name="T57" fmla="*/ 576344 h 5034"/>
              <a:gd name="T58" fmla="*/ 238473 w 4268"/>
              <a:gd name="T59" fmla="*/ 459788 h 5034"/>
              <a:gd name="T60" fmla="*/ 209705 w 4268"/>
              <a:gd name="T61" fmla="*/ 571803 h 5034"/>
              <a:gd name="T62" fmla="*/ 193428 w 4268"/>
              <a:gd name="T63" fmla="*/ 742095 h 5034"/>
              <a:gd name="T64" fmla="*/ 209326 w 4268"/>
              <a:gd name="T65" fmla="*/ 910495 h 5034"/>
              <a:gd name="T66" fmla="*/ 282761 w 4268"/>
              <a:gd name="T67" fmla="*/ 1059973 h 5034"/>
              <a:gd name="T68" fmla="*/ 341812 w 4268"/>
              <a:gd name="T69" fmla="*/ 1099330 h 5034"/>
              <a:gd name="T70" fmla="*/ 369066 w 4268"/>
              <a:gd name="T71" fmla="*/ 912765 h 5034"/>
              <a:gd name="T72" fmla="*/ 420924 w 4268"/>
              <a:gd name="T73" fmla="*/ 767449 h 5034"/>
              <a:gd name="T74" fmla="*/ 430009 w 4268"/>
              <a:gd name="T75" fmla="*/ 818537 h 5034"/>
              <a:gd name="T76" fmla="*/ 428116 w 4268"/>
              <a:gd name="T77" fmla="*/ 1022887 h 5034"/>
              <a:gd name="T78" fmla="*/ 465212 w 4268"/>
              <a:gd name="T79" fmla="*/ 1249565 h 5034"/>
              <a:gd name="T80" fmla="*/ 610567 w 4268"/>
              <a:gd name="T81" fmla="*/ 1416073 h 5034"/>
              <a:gd name="T82" fmla="*/ 668103 w 4268"/>
              <a:gd name="T83" fmla="*/ 1328278 h 5034"/>
              <a:gd name="T84" fmla="*/ 670753 w 4268"/>
              <a:gd name="T85" fmla="*/ 1121657 h 5034"/>
              <a:gd name="T86" fmla="*/ 705578 w 4268"/>
              <a:gd name="T87" fmla="*/ 961961 h 5034"/>
              <a:gd name="T88" fmla="*/ 719205 w 4268"/>
              <a:gd name="T89" fmla="*/ 1091004 h 5034"/>
              <a:gd name="T90" fmla="*/ 760464 w 4268"/>
              <a:gd name="T91" fmla="*/ 1298760 h 5034"/>
              <a:gd name="T92" fmla="*/ 840713 w 4268"/>
              <a:gd name="T93" fmla="*/ 1521654 h 5034"/>
              <a:gd name="T94" fmla="*/ 1029977 w 4268"/>
              <a:gd name="T95" fmla="*/ 1631776 h 5034"/>
              <a:gd name="T96" fmla="*/ 1163976 w 4268"/>
              <a:gd name="T97" fmla="*/ 1661672 h 5034"/>
              <a:gd name="T98" fmla="*/ 1198044 w 4268"/>
              <a:gd name="T99" fmla="*/ 1469052 h 5034"/>
              <a:gd name="T100" fmla="*/ 1196151 w 4268"/>
              <a:gd name="T101" fmla="*/ 1309735 h 5034"/>
              <a:gd name="T102" fmla="*/ 1159434 w 4268"/>
              <a:gd name="T103" fmla="*/ 1126198 h 5034"/>
              <a:gd name="T104" fmla="*/ 1071237 w 4268"/>
              <a:gd name="T105" fmla="*/ 931308 h 5034"/>
              <a:gd name="T106" fmla="*/ 914147 w 4268"/>
              <a:gd name="T107" fmla="*/ 737932 h 5034"/>
              <a:gd name="T108" fmla="*/ 674917 w 4268"/>
              <a:gd name="T109" fmla="*/ 549097 h 5034"/>
              <a:gd name="T110" fmla="*/ 403890 w 4268"/>
              <a:gd name="T111" fmla="*/ 298579 h 5034"/>
              <a:gd name="T112" fmla="*/ 239987 w 4268"/>
              <a:gd name="T113" fmla="*/ 101797 h 503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4268" h="5034">
                <a:moveTo>
                  <a:pt x="2846" y="4597"/>
                </a:moveTo>
                <a:lnTo>
                  <a:pt x="2846" y="4597"/>
                </a:lnTo>
                <a:lnTo>
                  <a:pt x="2803" y="4585"/>
                </a:lnTo>
                <a:lnTo>
                  <a:pt x="2749" y="4571"/>
                </a:lnTo>
                <a:lnTo>
                  <a:pt x="2687" y="4553"/>
                </a:lnTo>
                <a:lnTo>
                  <a:pt x="2617" y="4531"/>
                </a:lnTo>
                <a:lnTo>
                  <a:pt x="2538" y="4504"/>
                </a:lnTo>
                <a:lnTo>
                  <a:pt x="2454" y="4474"/>
                </a:lnTo>
                <a:lnTo>
                  <a:pt x="2362" y="4439"/>
                </a:lnTo>
                <a:lnTo>
                  <a:pt x="2265" y="4399"/>
                </a:lnTo>
                <a:lnTo>
                  <a:pt x="2215" y="4378"/>
                </a:lnTo>
                <a:lnTo>
                  <a:pt x="2164" y="4355"/>
                </a:lnTo>
                <a:lnTo>
                  <a:pt x="2112" y="4331"/>
                </a:lnTo>
                <a:lnTo>
                  <a:pt x="2059" y="4305"/>
                </a:lnTo>
                <a:lnTo>
                  <a:pt x="2004" y="4279"/>
                </a:lnTo>
                <a:lnTo>
                  <a:pt x="1950" y="4251"/>
                </a:lnTo>
                <a:lnTo>
                  <a:pt x="1894" y="4222"/>
                </a:lnTo>
                <a:lnTo>
                  <a:pt x="1838" y="4191"/>
                </a:lnTo>
                <a:lnTo>
                  <a:pt x="1781" y="4158"/>
                </a:lnTo>
                <a:lnTo>
                  <a:pt x="1724" y="4125"/>
                </a:lnTo>
                <a:lnTo>
                  <a:pt x="1666" y="4089"/>
                </a:lnTo>
                <a:lnTo>
                  <a:pt x="1608" y="4052"/>
                </a:lnTo>
                <a:lnTo>
                  <a:pt x="1550" y="4014"/>
                </a:lnTo>
                <a:lnTo>
                  <a:pt x="1492" y="3974"/>
                </a:lnTo>
                <a:lnTo>
                  <a:pt x="1434" y="3933"/>
                </a:lnTo>
                <a:lnTo>
                  <a:pt x="1376" y="3891"/>
                </a:lnTo>
                <a:lnTo>
                  <a:pt x="1319" y="3846"/>
                </a:lnTo>
                <a:lnTo>
                  <a:pt x="1261" y="3800"/>
                </a:lnTo>
                <a:lnTo>
                  <a:pt x="1204" y="3752"/>
                </a:lnTo>
                <a:lnTo>
                  <a:pt x="1147" y="3702"/>
                </a:lnTo>
                <a:lnTo>
                  <a:pt x="1092" y="3651"/>
                </a:lnTo>
                <a:lnTo>
                  <a:pt x="1036" y="3598"/>
                </a:lnTo>
                <a:lnTo>
                  <a:pt x="981" y="3543"/>
                </a:lnTo>
                <a:lnTo>
                  <a:pt x="927" y="3487"/>
                </a:lnTo>
                <a:lnTo>
                  <a:pt x="874" y="3428"/>
                </a:lnTo>
                <a:lnTo>
                  <a:pt x="822" y="3367"/>
                </a:lnTo>
                <a:lnTo>
                  <a:pt x="770" y="3305"/>
                </a:lnTo>
                <a:lnTo>
                  <a:pt x="720" y="3241"/>
                </a:lnTo>
                <a:lnTo>
                  <a:pt x="671" y="3174"/>
                </a:lnTo>
                <a:lnTo>
                  <a:pt x="624" y="3106"/>
                </a:lnTo>
                <a:lnTo>
                  <a:pt x="577" y="3037"/>
                </a:lnTo>
                <a:lnTo>
                  <a:pt x="533" y="2965"/>
                </a:lnTo>
                <a:lnTo>
                  <a:pt x="489" y="2891"/>
                </a:lnTo>
                <a:lnTo>
                  <a:pt x="448" y="2814"/>
                </a:lnTo>
                <a:lnTo>
                  <a:pt x="409" y="2736"/>
                </a:lnTo>
                <a:lnTo>
                  <a:pt x="371" y="2656"/>
                </a:lnTo>
                <a:lnTo>
                  <a:pt x="334" y="2573"/>
                </a:lnTo>
                <a:lnTo>
                  <a:pt x="318" y="2531"/>
                </a:lnTo>
                <a:lnTo>
                  <a:pt x="301" y="2489"/>
                </a:lnTo>
                <a:lnTo>
                  <a:pt x="284" y="2445"/>
                </a:lnTo>
                <a:lnTo>
                  <a:pt x="268" y="2402"/>
                </a:lnTo>
                <a:lnTo>
                  <a:pt x="253" y="2357"/>
                </a:lnTo>
                <a:lnTo>
                  <a:pt x="238" y="2312"/>
                </a:lnTo>
                <a:lnTo>
                  <a:pt x="225" y="2268"/>
                </a:lnTo>
                <a:lnTo>
                  <a:pt x="212" y="2221"/>
                </a:lnTo>
                <a:lnTo>
                  <a:pt x="198" y="2175"/>
                </a:lnTo>
                <a:lnTo>
                  <a:pt x="186" y="2127"/>
                </a:lnTo>
                <a:lnTo>
                  <a:pt x="174" y="2080"/>
                </a:lnTo>
                <a:lnTo>
                  <a:pt x="163" y="2031"/>
                </a:lnTo>
                <a:lnTo>
                  <a:pt x="152" y="1983"/>
                </a:lnTo>
                <a:lnTo>
                  <a:pt x="142" y="1933"/>
                </a:lnTo>
                <a:lnTo>
                  <a:pt x="134" y="1884"/>
                </a:lnTo>
                <a:lnTo>
                  <a:pt x="125" y="1833"/>
                </a:lnTo>
                <a:lnTo>
                  <a:pt x="117" y="1781"/>
                </a:lnTo>
                <a:lnTo>
                  <a:pt x="110" y="1730"/>
                </a:lnTo>
                <a:lnTo>
                  <a:pt x="103" y="1678"/>
                </a:lnTo>
                <a:lnTo>
                  <a:pt x="98" y="1624"/>
                </a:lnTo>
                <a:lnTo>
                  <a:pt x="92" y="1571"/>
                </a:lnTo>
                <a:lnTo>
                  <a:pt x="88" y="1517"/>
                </a:lnTo>
                <a:lnTo>
                  <a:pt x="84" y="1533"/>
                </a:lnTo>
                <a:lnTo>
                  <a:pt x="73" y="1580"/>
                </a:lnTo>
                <a:lnTo>
                  <a:pt x="59" y="1654"/>
                </a:lnTo>
                <a:lnTo>
                  <a:pt x="50" y="1702"/>
                </a:lnTo>
                <a:lnTo>
                  <a:pt x="41" y="1756"/>
                </a:lnTo>
                <a:lnTo>
                  <a:pt x="33" y="1816"/>
                </a:lnTo>
                <a:lnTo>
                  <a:pt x="24" y="1881"/>
                </a:lnTo>
                <a:lnTo>
                  <a:pt x="18" y="1952"/>
                </a:lnTo>
                <a:lnTo>
                  <a:pt x="11" y="2028"/>
                </a:lnTo>
                <a:lnTo>
                  <a:pt x="5" y="2109"/>
                </a:lnTo>
                <a:lnTo>
                  <a:pt x="2" y="2195"/>
                </a:lnTo>
                <a:lnTo>
                  <a:pt x="0" y="2286"/>
                </a:lnTo>
                <a:lnTo>
                  <a:pt x="1" y="2379"/>
                </a:lnTo>
                <a:lnTo>
                  <a:pt x="3" y="2477"/>
                </a:lnTo>
                <a:lnTo>
                  <a:pt x="6" y="2528"/>
                </a:lnTo>
                <a:lnTo>
                  <a:pt x="9" y="2579"/>
                </a:lnTo>
                <a:lnTo>
                  <a:pt x="13" y="2631"/>
                </a:lnTo>
                <a:lnTo>
                  <a:pt x="18" y="2684"/>
                </a:lnTo>
                <a:lnTo>
                  <a:pt x="23" y="2737"/>
                </a:lnTo>
                <a:lnTo>
                  <a:pt x="30" y="2792"/>
                </a:lnTo>
                <a:lnTo>
                  <a:pt x="38" y="2847"/>
                </a:lnTo>
                <a:lnTo>
                  <a:pt x="45" y="2902"/>
                </a:lnTo>
                <a:lnTo>
                  <a:pt x="54" y="2958"/>
                </a:lnTo>
                <a:lnTo>
                  <a:pt x="65" y="3015"/>
                </a:lnTo>
                <a:lnTo>
                  <a:pt x="77" y="3072"/>
                </a:lnTo>
                <a:lnTo>
                  <a:pt x="89" y="3130"/>
                </a:lnTo>
                <a:lnTo>
                  <a:pt x="102" y="3189"/>
                </a:lnTo>
                <a:lnTo>
                  <a:pt x="117" y="3247"/>
                </a:lnTo>
                <a:lnTo>
                  <a:pt x="134" y="3306"/>
                </a:lnTo>
                <a:lnTo>
                  <a:pt x="150" y="3366"/>
                </a:lnTo>
                <a:lnTo>
                  <a:pt x="169" y="3425"/>
                </a:lnTo>
                <a:lnTo>
                  <a:pt x="188" y="3486"/>
                </a:lnTo>
                <a:lnTo>
                  <a:pt x="209" y="3546"/>
                </a:lnTo>
                <a:lnTo>
                  <a:pt x="232" y="3607"/>
                </a:lnTo>
                <a:lnTo>
                  <a:pt x="256" y="3667"/>
                </a:lnTo>
                <a:lnTo>
                  <a:pt x="282" y="3729"/>
                </a:lnTo>
                <a:lnTo>
                  <a:pt x="309" y="3790"/>
                </a:lnTo>
                <a:lnTo>
                  <a:pt x="337" y="3852"/>
                </a:lnTo>
                <a:lnTo>
                  <a:pt x="367" y="3913"/>
                </a:lnTo>
                <a:lnTo>
                  <a:pt x="399" y="3974"/>
                </a:lnTo>
                <a:lnTo>
                  <a:pt x="431" y="4036"/>
                </a:lnTo>
                <a:lnTo>
                  <a:pt x="467" y="4097"/>
                </a:lnTo>
                <a:lnTo>
                  <a:pt x="504" y="4158"/>
                </a:lnTo>
                <a:lnTo>
                  <a:pt x="542" y="4218"/>
                </a:lnTo>
                <a:lnTo>
                  <a:pt x="571" y="4262"/>
                </a:lnTo>
                <a:lnTo>
                  <a:pt x="600" y="4304"/>
                </a:lnTo>
                <a:lnTo>
                  <a:pt x="629" y="4346"/>
                </a:lnTo>
                <a:lnTo>
                  <a:pt x="659" y="4385"/>
                </a:lnTo>
                <a:lnTo>
                  <a:pt x="689" y="4423"/>
                </a:lnTo>
                <a:lnTo>
                  <a:pt x="720" y="4459"/>
                </a:lnTo>
                <a:lnTo>
                  <a:pt x="750" y="4495"/>
                </a:lnTo>
                <a:lnTo>
                  <a:pt x="782" y="4529"/>
                </a:lnTo>
                <a:lnTo>
                  <a:pt x="814" y="4562"/>
                </a:lnTo>
                <a:lnTo>
                  <a:pt x="845" y="4593"/>
                </a:lnTo>
                <a:lnTo>
                  <a:pt x="878" y="4623"/>
                </a:lnTo>
                <a:lnTo>
                  <a:pt x="910" y="4652"/>
                </a:lnTo>
                <a:lnTo>
                  <a:pt x="942" y="4680"/>
                </a:lnTo>
                <a:lnTo>
                  <a:pt x="976" y="4707"/>
                </a:lnTo>
                <a:lnTo>
                  <a:pt x="1008" y="4732"/>
                </a:lnTo>
                <a:lnTo>
                  <a:pt x="1042" y="4756"/>
                </a:lnTo>
                <a:lnTo>
                  <a:pt x="1075" y="4779"/>
                </a:lnTo>
                <a:lnTo>
                  <a:pt x="1108" y="4801"/>
                </a:lnTo>
                <a:lnTo>
                  <a:pt x="1142" y="4822"/>
                </a:lnTo>
                <a:lnTo>
                  <a:pt x="1175" y="4842"/>
                </a:lnTo>
                <a:lnTo>
                  <a:pt x="1210" y="4860"/>
                </a:lnTo>
                <a:lnTo>
                  <a:pt x="1243" y="4878"/>
                </a:lnTo>
                <a:lnTo>
                  <a:pt x="1277" y="4894"/>
                </a:lnTo>
                <a:lnTo>
                  <a:pt x="1311" y="4910"/>
                </a:lnTo>
                <a:lnTo>
                  <a:pt x="1346" y="4924"/>
                </a:lnTo>
                <a:lnTo>
                  <a:pt x="1380" y="4938"/>
                </a:lnTo>
                <a:lnTo>
                  <a:pt x="1414" y="4950"/>
                </a:lnTo>
                <a:lnTo>
                  <a:pt x="1449" y="4961"/>
                </a:lnTo>
                <a:lnTo>
                  <a:pt x="1482" y="4972"/>
                </a:lnTo>
                <a:lnTo>
                  <a:pt x="1517" y="4981"/>
                </a:lnTo>
                <a:lnTo>
                  <a:pt x="1550" y="4990"/>
                </a:lnTo>
                <a:lnTo>
                  <a:pt x="1585" y="4998"/>
                </a:lnTo>
                <a:lnTo>
                  <a:pt x="1618" y="5006"/>
                </a:lnTo>
                <a:lnTo>
                  <a:pt x="1653" y="5011"/>
                </a:lnTo>
                <a:lnTo>
                  <a:pt x="1686" y="5017"/>
                </a:lnTo>
                <a:lnTo>
                  <a:pt x="1720" y="5022"/>
                </a:lnTo>
                <a:lnTo>
                  <a:pt x="1753" y="5026"/>
                </a:lnTo>
                <a:lnTo>
                  <a:pt x="1787" y="5029"/>
                </a:lnTo>
                <a:lnTo>
                  <a:pt x="1820" y="5032"/>
                </a:lnTo>
                <a:lnTo>
                  <a:pt x="1852" y="5033"/>
                </a:lnTo>
                <a:lnTo>
                  <a:pt x="1886" y="5034"/>
                </a:lnTo>
                <a:lnTo>
                  <a:pt x="1918" y="5034"/>
                </a:lnTo>
                <a:lnTo>
                  <a:pt x="1983" y="5033"/>
                </a:lnTo>
                <a:lnTo>
                  <a:pt x="2047" y="5028"/>
                </a:lnTo>
                <a:lnTo>
                  <a:pt x="2108" y="5022"/>
                </a:lnTo>
                <a:lnTo>
                  <a:pt x="2169" y="5013"/>
                </a:lnTo>
                <a:lnTo>
                  <a:pt x="2228" y="5001"/>
                </a:lnTo>
                <a:lnTo>
                  <a:pt x="2286" y="4989"/>
                </a:lnTo>
                <a:lnTo>
                  <a:pt x="2343" y="4975"/>
                </a:lnTo>
                <a:lnTo>
                  <a:pt x="2397" y="4958"/>
                </a:lnTo>
                <a:lnTo>
                  <a:pt x="2449" y="4940"/>
                </a:lnTo>
                <a:lnTo>
                  <a:pt x="2501" y="4921"/>
                </a:lnTo>
                <a:lnTo>
                  <a:pt x="2549" y="4901"/>
                </a:lnTo>
                <a:lnTo>
                  <a:pt x="2648" y="4908"/>
                </a:lnTo>
                <a:lnTo>
                  <a:pt x="2744" y="4912"/>
                </a:lnTo>
                <a:lnTo>
                  <a:pt x="2839" y="4914"/>
                </a:lnTo>
                <a:lnTo>
                  <a:pt x="2930" y="4914"/>
                </a:lnTo>
                <a:lnTo>
                  <a:pt x="3018" y="4911"/>
                </a:lnTo>
                <a:lnTo>
                  <a:pt x="3104" y="4907"/>
                </a:lnTo>
                <a:lnTo>
                  <a:pt x="3188" y="4900"/>
                </a:lnTo>
                <a:lnTo>
                  <a:pt x="3268" y="4892"/>
                </a:lnTo>
                <a:lnTo>
                  <a:pt x="3346" y="4882"/>
                </a:lnTo>
                <a:lnTo>
                  <a:pt x="3421" y="4871"/>
                </a:lnTo>
                <a:lnTo>
                  <a:pt x="3493" y="4859"/>
                </a:lnTo>
                <a:lnTo>
                  <a:pt x="3563" y="4845"/>
                </a:lnTo>
                <a:lnTo>
                  <a:pt x="3628" y="4831"/>
                </a:lnTo>
                <a:lnTo>
                  <a:pt x="3692" y="4815"/>
                </a:lnTo>
                <a:lnTo>
                  <a:pt x="3752" y="4800"/>
                </a:lnTo>
                <a:lnTo>
                  <a:pt x="3809" y="4784"/>
                </a:lnTo>
                <a:lnTo>
                  <a:pt x="3864" y="4767"/>
                </a:lnTo>
                <a:lnTo>
                  <a:pt x="3914" y="4750"/>
                </a:lnTo>
                <a:lnTo>
                  <a:pt x="3962" y="4734"/>
                </a:lnTo>
                <a:lnTo>
                  <a:pt x="4005" y="4717"/>
                </a:lnTo>
                <a:lnTo>
                  <a:pt x="4047" y="4701"/>
                </a:lnTo>
                <a:lnTo>
                  <a:pt x="4085" y="4686"/>
                </a:lnTo>
                <a:lnTo>
                  <a:pt x="4149" y="4658"/>
                </a:lnTo>
                <a:lnTo>
                  <a:pt x="4201" y="4633"/>
                </a:lnTo>
                <a:lnTo>
                  <a:pt x="4237" y="4613"/>
                </a:lnTo>
                <a:lnTo>
                  <a:pt x="4268" y="4597"/>
                </a:lnTo>
                <a:lnTo>
                  <a:pt x="4222" y="4612"/>
                </a:lnTo>
                <a:lnTo>
                  <a:pt x="4174" y="4626"/>
                </a:lnTo>
                <a:lnTo>
                  <a:pt x="4125" y="4638"/>
                </a:lnTo>
                <a:lnTo>
                  <a:pt x="4073" y="4648"/>
                </a:lnTo>
                <a:lnTo>
                  <a:pt x="4022" y="4657"/>
                </a:lnTo>
                <a:lnTo>
                  <a:pt x="3969" y="4663"/>
                </a:lnTo>
                <a:lnTo>
                  <a:pt x="3915" y="4670"/>
                </a:lnTo>
                <a:lnTo>
                  <a:pt x="3860" y="4675"/>
                </a:lnTo>
                <a:lnTo>
                  <a:pt x="3806" y="4677"/>
                </a:lnTo>
                <a:lnTo>
                  <a:pt x="3751" y="4679"/>
                </a:lnTo>
                <a:lnTo>
                  <a:pt x="3695" y="4680"/>
                </a:lnTo>
                <a:lnTo>
                  <a:pt x="3641" y="4680"/>
                </a:lnTo>
                <a:lnTo>
                  <a:pt x="3586" y="4679"/>
                </a:lnTo>
                <a:lnTo>
                  <a:pt x="3531" y="4678"/>
                </a:lnTo>
                <a:lnTo>
                  <a:pt x="3478" y="4676"/>
                </a:lnTo>
                <a:lnTo>
                  <a:pt x="3425" y="4672"/>
                </a:lnTo>
                <a:lnTo>
                  <a:pt x="3323" y="4663"/>
                </a:lnTo>
                <a:lnTo>
                  <a:pt x="3226" y="4655"/>
                </a:lnTo>
                <a:lnTo>
                  <a:pt x="3136" y="4643"/>
                </a:lnTo>
                <a:lnTo>
                  <a:pt x="3055" y="4632"/>
                </a:lnTo>
                <a:lnTo>
                  <a:pt x="2985" y="4621"/>
                </a:lnTo>
                <a:lnTo>
                  <a:pt x="2924" y="4611"/>
                </a:lnTo>
                <a:lnTo>
                  <a:pt x="2846" y="4597"/>
                </a:lnTo>
                <a:close/>
                <a:moveTo>
                  <a:pt x="456" y="0"/>
                </a:moveTo>
                <a:lnTo>
                  <a:pt x="456" y="0"/>
                </a:lnTo>
                <a:lnTo>
                  <a:pt x="441" y="65"/>
                </a:lnTo>
                <a:lnTo>
                  <a:pt x="428" y="130"/>
                </a:lnTo>
                <a:lnTo>
                  <a:pt x="415" y="193"/>
                </a:lnTo>
                <a:lnTo>
                  <a:pt x="402" y="256"/>
                </a:lnTo>
                <a:lnTo>
                  <a:pt x="391" y="318"/>
                </a:lnTo>
                <a:lnTo>
                  <a:pt x="381" y="379"/>
                </a:lnTo>
                <a:lnTo>
                  <a:pt x="371" y="441"/>
                </a:lnTo>
                <a:lnTo>
                  <a:pt x="362" y="501"/>
                </a:lnTo>
                <a:lnTo>
                  <a:pt x="354" y="561"/>
                </a:lnTo>
                <a:lnTo>
                  <a:pt x="348" y="620"/>
                </a:lnTo>
                <a:lnTo>
                  <a:pt x="341" y="678"/>
                </a:lnTo>
                <a:lnTo>
                  <a:pt x="335" y="736"/>
                </a:lnTo>
                <a:lnTo>
                  <a:pt x="331" y="794"/>
                </a:lnTo>
                <a:lnTo>
                  <a:pt x="326" y="851"/>
                </a:lnTo>
                <a:lnTo>
                  <a:pt x="323" y="907"/>
                </a:lnTo>
                <a:lnTo>
                  <a:pt x="321" y="963"/>
                </a:lnTo>
                <a:lnTo>
                  <a:pt x="319" y="1019"/>
                </a:lnTo>
                <a:lnTo>
                  <a:pt x="318" y="1073"/>
                </a:lnTo>
                <a:lnTo>
                  <a:pt x="318" y="1127"/>
                </a:lnTo>
                <a:lnTo>
                  <a:pt x="318" y="1180"/>
                </a:lnTo>
                <a:lnTo>
                  <a:pt x="319" y="1234"/>
                </a:lnTo>
                <a:lnTo>
                  <a:pt x="320" y="1286"/>
                </a:lnTo>
                <a:lnTo>
                  <a:pt x="322" y="1338"/>
                </a:lnTo>
                <a:lnTo>
                  <a:pt x="325" y="1389"/>
                </a:lnTo>
                <a:lnTo>
                  <a:pt x="329" y="1439"/>
                </a:lnTo>
                <a:lnTo>
                  <a:pt x="333" y="1489"/>
                </a:lnTo>
                <a:lnTo>
                  <a:pt x="339" y="1539"/>
                </a:lnTo>
                <a:lnTo>
                  <a:pt x="344" y="1588"/>
                </a:lnTo>
                <a:lnTo>
                  <a:pt x="350" y="1636"/>
                </a:lnTo>
                <a:lnTo>
                  <a:pt x="357" y="1684"/>
                </a:lnTo>
                <a:lnTo>
                  <a:pt x="364" y="1732"/>
                </a:lnTo>
                <a:lnTo>
                  <a:pt x="372" y="1779"/>
                </a:lnTo>
                <a:lnTo>
                  <a:pt x="381" y="1742"/>
                </a:lnTo>
                <a:lnTo>
                  <a:pt x="390" y="1708"/>
                </a:lnTo>
                <a:lnTo>
                  <a:pt x="400" y="1673"/>
                </a:lnTo>
                <a:lnTo>
                  <a:pt x="410" y="1641"/>
                </a:lnTo>
                <a:lnTo>
                  <a:pt x="431" y="1580"/>
                </a:lnTo>
                <a:lnTo>
                  <a:pt x="453" y="1523"/>
                </a:lnTo>
                <a:lnTo>
                  <a:pt x="475" y="1471"/>
                </a:lnTo>
                <a:lnTo>
                  <a:pt x="497" y="1425"/>
                </a:lnTo>
                <a:lnTo>
                  <a:pt x="519" y="1382"/>
                </a:lnTo>
                <a:lnTo>
                  <a:pt x="540" y="1344"/>
                </a:lnTo>
                <a:lnTo>
                  <a:pt x="560" y="1312"/>
                </a:lnTo>
                <a:lnTo>
                  <a:pt x="579" y="1283"/>
                </a:lnTo>
                <a:lnTo>
                  <a:pt x="595" y="1259"/>
                </a:lnTo>
                <a:lnTo>
                  <a:pt x="610" y="1240"/>
                </a:lnTo>
                <a:lnTo>
                  <a:pt x="630" y="1215"/>
                </a:lnTo>
                <a:lnTo>
                  <a:pt x="638" y="1206"/>
                </a:lnTo>
                <a:lnTo>
                  <a:pt x="622" y="1249"/>
                </a:lnTo>
                <a:lnTo>
                  <a:pt x="608" y="1293"/>
                </a:lnTo>
                <a:lnTo>
                  <a:pt x="595" y="1338"/>
                </a:lnTo>
                <a:lnTo>
                  <a:pt x="583" y="1381"/>
                </a:lnTo>
                <a:lnTo>
                  <a:pt x="572" y="1425"/>
                </a:lnTo>
                <a:lnTo>
                  <a:pt x="562" y="1468"/>
                </a:lnTo>
                <a:lnTo>
                  <a:pt x="554" y="1511"/>
                </a:lnTo>
                <a:lnTo>
                  <a:pt x="546" y="1555"/>
                </a:lnTo>
                <a:lnTo>
                  <a:pt x="538" y="1598"/>
                </a:lnTo>
                <a:lnTo>
                  <a:pt x="533" y="1641"/>
                </a:lnTo>
                <a:lnTo>
                  <a:pt x="527" y="1683"/>
                </a:lnTo>
                <a:lnTo>
                  <a:pt x="523" y="1725"/>
                </a:lnTo>
                <a:lnTo>
                  <a:pt x="519" y="1766"/>
                </a:lnTo>
                <a:lnTo>
                  <a:pt x="516" y="1807"/>
                </a:lnTo>
                <a:lnTo>
                  <a:pt x="513" y="1885"/>
                </a:lnTo>
                <a:lnTo>
                  <a:pt x="511" y="1961"/>
                </a:lnTo>
                <a:lnTo>
                  <a:pt x="511" y="2033"/>
                </a:lnTo>
                <a:lnTo>
                  <a:pt x="513" y="2102"/>
                </a:lnTo>
                <a:lnTo>
                  <a:pt x="516" y="2164"/>
                </a:lnTo>
                <a:lnTo>
                  <a:pt x="521" y="2222"/>
                </a:lnTo>
                <a:lnTo>
                  <a:pt x="525" y="2274"/>
                </a:lnTo>
                <a:lnTo>
                  <a:pt x="530" y="2320"/>
                </a:lnTo>
                <a:lnTo>
                  <a:pt x="535" y="2359"/>
                </a:lnTo>
                <a:lnTo>
                  <a:pt x="553" y="2406"/>
                </a:lnTo>
                <a:lnTo>
                  <a:pt x="572" y="2453"/>
                </a:lnTo>
                <a:lnTo>
                  <a:pt x="592" y="2499"/>
                </a:lnTo>
                <a:lnTo>
                  <a:pt x="613" y="2543"/>
                </a:lnTo>
                <a:lnTo>
                  <a:pt x="633" y="2588"/>
                </a:lnTo>
                <a:lnTo>
                  <a:pt x="656" y="2631"/>
                </a:lnTo>
                <a:lnTo>
                  <a:pt x="678" y="2675"/>
                </a:lnTo>
                <a:lnTo>
                  <a:pt x="700" y="2717"/>
                </a:lnTo>
                <a:lnTo>
                  <a:pt x="724" y="2760"/>
                </a:lnTo>
                <a:lnTo>
                  <a:pt x="747" y="2801"/>
                </a:lnTo>
                <a:lnTo>
                  <a:pt x="772" y="2841"/>
                </a:lnTo>
                <a:lnTo>
                  <a:pt x="796" y="2881"/>
                </a:lnTo>
                <a:lnTo>
                  <a:pt x="822" y="2920"/>
                </a:lnTo>
                <a:lnTo>
                  <a:pt x="847" y="2959"/>
                </a:lnTo>
                <a:lnTo>
                  <a:pt x="873" y="2997"/>
                </a:lnTo>
                <a:lnTo>
                  <a:pt x="900" y="3034"/>
                </a:lnTo>
                <a:lnTo>
                  <a:pt x="901" y="2968"/>
                </a:lnTo>
                <a:lnTo>
                  <a:pt x="903" y="2905"/>
                </a:lnTo>
                <a:lnTo>
                  <a:pt x="907" y="2842"/>
                </a:lnTo>
                <a:lnTo>
                  <a:pt x="912" y="2782"/>
                </a:lnTo>
                <a:lnTo>
                  <a:pt x="918" y="2723"/>
                </a:lnTo>
                <a:lnTo>
                  <a:pt x="926" y="2666"/>
                </a:lnTo>
                <a:lnTo>
                  <a:pt x="933" y="2611"/>
                </a:lnTo>
                <a:lnTo>
                  <a:pt x="942" y="2559"/>
                </a:lnTo>
                <a:lnTo>
                  <a:pt x="953" y="2508"/>
                </a:lnTo>
                <a:lnTo>
                  <a:pt x="963" y="2458"/>
                </a:lnTo>
                <a:lnTo>
                  <a:pt x="975" y="2412"/>
                </a:lnTo>
                <a:lnTo>
                  <a:pt x="987" y="2366"/>
                </a:lnTo>
                <a:lnTo>
                  <a:pt x="999" y="2323"/>
                </a:lnTo>
                <a:lnTo>
                  <a:pt x="1011" y="2282"/>
                </a:lnTo>
                <a:lnTo>
                  <a:pt x="1025" y="2243"/>
                </a:lnTo>
                <a:lnTo>
                  <a:pt x="1038" y="2206"/>
                </a:lnTo>
                <a:lnTo>
                  <a:pt x="1050" y="2171"/>
                </a:lnTo>
                <a:lnTo>
                  <a:pt x="1064" y="2138"/>
                </a:lnTo>
                <a:lnTo>
                  <a:pt x="1088" y="2079"/>
                </a:lnTo>
                <a:lnTo>
                  <a:pt x="1112" y="2028"/>
                </a:lnTo>
                <a:lnTo>
                  <a:pt x="1133" y="1987"/>
                </a:lnTo>
                <a:lnTo>
                  <a:pt x="1151" y="1954"/>
                </a:lnTo>
                <a:lnTo>
                  <a:pt x="1164" y="1930"/>
                </a:lnTo>
                <a:lnTo>
                  <a:pt x="1175" y="1911"/>
                </a:lnTo>
                <a:lnTo>
                  <a:pt x="1163" y="1974"/>
                </a:lnTo>
                <a:lnTo>
                  <a:pt x="1152" y="2037"/>
                </a:lnTo>
                <a:lnTo>
                  <a:pt x="1143" y="2099"/>
                </a:lnTo>
                <a:lnTo>
                  <a:pt x="1136" y="2163"/>
                </a:lnTo>
                <a:lnTo>
                  <a:pt x="1130" y="2225"/>
                </a:lnTo>
                <a:lnTo>
                  <a:pt x="1126" y="2287"/>
                </a:lnTo>
                <a:lnTo>
                  <a:pt x="1123" y="2348"/>
                </a:lnTo>
                <a:lnTo>
                  <a:pt x="1122" y="2409"/>
                </a:lnTo>
                <a:lnTo>
                  <a:pt x="1121" y="2470"/>
                </a:lnTo>
                <a:lnTo>
                  <a:pt x="1122" y="2530"/>
                </a:lnTo>
                <a:lnTo>
                  <a:pt x="1124" y="2588"/>
                </a:lnTo>
                <a:lnTo>
                  <a:pt x="1127" y="2646"/>
                </a:lnTo>
                <a:lnTo>
                  <a:pt x="1131" y="2703"/>
                </a:lnTo>
                <a:lnTo>
                  <a:pt x="1136" y="2758"/>
                </a:lnTo>
                <a:lnTo>
                  <a:pt x="1142" y="2813"/>
                </a:lnTo>
                <a:lnTo>
                  <a:pt x="1147" y="2866"/>
                </a:lnTo>
                <a:lnTo>
                  <a:pt x="1154" y="2917"/>
                </a:lnTo>
                <a:lnTo>
                  <a:pt x="1162" y="2967"/>
                </a:lnTo>
                <a:lnTo>
                  <a:pt x="1178" y="3063"/>
                </a:lnTo>
                <a:lnTo>
                  <a:pt x="1194" y="3151"/>
                </a:lnTo>
                <a:lnTo>
                  <a:pt x="1211" y="3230"/>
                </a:lnTo>
                <a:lnTo>
                  <a:pt x="1229" y="3302"/>
                </a:lnTo>
                <a:lnTo>
                  <a:pt x="1245" y="3364"/>
                </a:lnTo>
                <a:lnTo>
                  <a:pt x="1259" y="3415"/>
                </a:lnTo>
                <a:lnTo>
                  <a:pt x="1270" y="3456"/>
                </a:lnTo>
                <a:lnTo>
                  <a:pt x="1338" y="3518"/>
                </a:lnTo>
                <a:lnTo>
                  <a:pt x="1406" y="3578"/>
                </a:lnTo>
                <a:lnTo>
                  <a:pt x="1474" y="3635"/>
                </a:lnTo>
                <a:lnTo>
                  <a:pt x="1543" y="3690"/>
                </a:lnTo>
                <a:lnTo>
                  <a:pt x="1613" y="3742"/>
                </a:lnTo>
                <a:lnTo>
                  <a:pt x="1683" y="3792"/>
                </a:lnTo>
                <a:lnTo>
                  <a:pt x="1752" y="3839"/>
                </a:lnTo>
                <a:lnTo>
                  <a:pt x="1822" y="3885"/>
                </a:lnTo>
                <a:lnTo>
                  <a:pt x="1807" y="3807"/>
                </a:lnTo>
                <a:lnTo>
                  <a:pt x="1793" y="3730"/>
                </a:lnTo>
                <a:lnTo>
                  <a:pt x="1782" y="3655"/>
                </a:lnTo>
                <a:lnTo>
                  <a:pt x="1773" y="3582"/>
                </a:lnTo>
                <a:lnTo>
                  <a:pt x="1765" y="3510"/>
                </a:lnTo>
                <a:lnTo>
                  <a:pt x="1761" y="3441"/>
                </a:lnTo>
                <a:lnTo>
                  <a:pt x="1758" y="3374"/>
                </a:lnTo>
                <a:lnTo>
                  <a:pt x="1755" y="3309"/>
                </a:lnTo>
                <a:lnTo>
                  <a:pt x="1755" y="3246"/>
                </a:lnTo>
                <a:lnTo>
                  <a:pt x="1757" y="3186"/>
                </a:lnTo>
                <a:lnTo>
                  <a:pt x="1759" y="3127"/>
                </a:lnTo>
                <a:lnTo>
                  <a:pt x="1762" y="3070"/>
                </a:lnTo>
                <a:lnTo>
                  <a:pt x="1767" y="3016"/>
                </a:lnTo>
                <a:lnTo>
                  <a:pt x="1772" y="2964"/>
                </a:lnTo>
                <a:lnTo>
                  <a:pt x="1779" y="2915"/>
                </a:lnTo>
                <a:lnTo>
                  <a:pt x="1786" y="2868"/>
                </a:lnTo>
                <a:lnTo>
                  <a:pt x="1793" y="2823"/>
                </a:lnTo>
                <a:lnTo>
                  <a:pt x="1801" y="2781"/>
                </a:lnTo>
                <a:lnTo>
                  <a:pt x="1809" y="2742"/>
                </a:lnTo>
                <a:lnTo>
                  <a:pt x="1818" y="2705"/>
                </a:lnTo>
                <a:lnTo>
                  <a:pt x="1835" y="2639"/>
                </a:lnTo>
                <a:lnTo>
                  <a:pt x="1850" y="2584"/>
                </a:lnTo>
                <a:lnTo>
                  <a:pt x="1864" y="2542"/>
                </a:lnTo>
                <a:lnTo>
                  <a:pt x="1875" y="2511"/>
                </a:lnTo>
                <a:lnTo>
                  <a:pt x="1885" y="2485"/>
                </a:lnTo>
                <a:lnTo>
                  <a:pt x="1884" y="2552"/>
                </a:lnTo>
                <a:lnTo>
                  <a:pt x="1884" y="2620"/>
                </a:lnTo>
                <a:lnTo>
                  <a:pt x="1886" y="2686"/>
                </a:lnTo>
                <a:lnTo>
                  <a:pt x="1889" y="2753"/>
                </a:lnTo>
                <a:lnTo>
                  <a:pt x="1894" y="2819"/>
                </a:lnTo>
                <a:lnTo>
                  <a:pt x="1900" y="2883"/>
                </a:lnTo>
                <a:lnTo>
                  <a:pt x="1908" y="2948"/>
                </a:lnTo>
                <a:lnTo>
                  <a:pt x="1917" y="3012"/>
                </a:lnTo>
                <a:lnTo>
                  <a:pt x="1928" y="3075"/>
                </a:lnTo>
                <a:lnTo>
                  <a:pt x="1939" y="3137"/>
                </a:lnTo>
                <a:lnTo>
                  <a:pt x="1952" y="3198"/>
                </a:lnTo>
                <a:lnTo>
                  <a:pt x="1965" y="3258"/>
                </a:lnTo>
                <a:lnTo>
                  <a:pt x="1979" y="3317"/>
                </a:lnTo>
                <a:lnTo>
                  <a:pt x="1993" y="3375"/>
                </a:lnTo>
                <a:lnTo>
                  <a:pt x="2009" y="3432"/>
                </a:lnTo>
                <a:lnTo>
                  <a:pt x="2024" y="3487"/>
                </a:lnTo>
                <a:lnTo>
                  <a:pt x="2041" y="3541"/>
                </a:lnTo>
                <a:lnTo>
                  <a:pt x="2057" y="3594"/>
                </a:lnTo>
                <a:lnTo>
                  <a:pt x="2073" y="3644"/>
                </a:lnTo>
                <a:lnTo>
                  <a:pt x="2091" y="3694"/>
                </a:lnTo>
                <a:lnTo>
                  <a:pt x="2125" y="3787"/>
                </a:lnTo>
                <a:lnTo>
                  <a:pt x="2158" y="3873"/>
                </a:lnTo>
                <a:lnTo>
                  <a:pt x="2190" y="3951"/>
                </a:lnTo>
                <a:lnTo>
                  <a:pt x="2221" y="4021"/>
                </a:lnTo>
                <a:lnTo>
                  <a:pt x="2248" y="4081"/>
                </a:lnTo>
                <a:lnTo>
                  <a:pt x="2272" y="4131"/>
                </a:lnTo>
                <a:lnTo>
                  <a:pt x="2354" y="4169"/>
                </a:lnTo>
                <a:lnTo>
                  <a:pt x="2435" y="4204"/>
                </a:lnTo>
                <a:lnTo>
                  <a:pt x="2512" y="4235"/>
                </a:lnTo>
                <a:lnTo>
                  <a:pt x="2586" y="4264"/>
                </a:lnTo>
                <a:lnTo>
                  <a:pt x="2656" y="4290"/>
                </a:lnTo>
                <a:lnTo>
                  <a:pt x="2721" y="4312"/>
                </a:lnTo>
                <a:lnTo>
                  <a:pt x="2783" y="4332"/>
                </a:lnTo>
                <a:lnTo>
                  <a:pt x="2839" y="4350"/>
                </a:lnTo>
                <a:lnTo>
                  <a:pt x="2890" y="4365"/>
                </a:lnTo>
                <a:lnTo>
                  <a:pt x="2936" y="4378"/>
                </a:lnTo>
                <a:lnTo>
                  <a:pt x="3008" y="4397"/>
                </a:lnTo>
                <a:lnTo>
                  <a:pt x="3054" y="4407"/>
                </a:lnTo>
                <a:lnTo>
                  <a:pt x="3069" y="4410"/>
                </a:lnTo>
                <a:lnTo>
                  <a:pt x="3075" y="4391"/>
                </a:lnTo>
                <a:lnTo>
                  <a:pt x="3091" y="4339"/>
                </a:lnTo>
                <a:lnTo>
                  <a:pt x="3101" y="4300"/>
                </a:lnTo>
                <a:lnTo>
                  <a:pt x="3112" y="4253"/>
                </a:lnTo>
                <a:lnTo>
                  <a:pt x="3123" y="4200"/>
                </a:lnTo>
                <a:lnTo>
                  <a:pt x="3134" y="4139"/>
                </a:lnTo>
                <a:lnTo>
                  <a:pt x="3144" y="4073"/>
                </a:lnTo>
                <a:lnTo>
                  <a:pt x="3154" y="4001"/>
                </a:lnTo>
                <a:lnTo>
                  <a:pt x="3162" y="3923"/>
                </a:lnTo>
                <a:lnTo>
                  <a:pt x="3165" y="3882"/>
                </a:lnTo>
                <a:lnTo>
                  <a:pt x="3168" y="3839"/>
                </a:lnTo>
                <a:lnTo>
                  <a:pt x="3170" y="3796"/>
                </a:lnTo>
                <a:lnTo>
                  <a:pt x="3171" y="3751"/>
                </a:lnTo>
                <a:lnTo>
                  <a:pt x="3171" y="3705"/>
                </a:lnTo>
                <a:lnTo>
                  <a:pt x="3171" y="3659"/>
                </a:lnTo>
                <a:lnTo>
                  <a:pt x="3170" y="3611"/>
                </a:lnTo>
                <a:lnTo>
                  <a:pt x="3168" y="3562"/>
                </a:lnTo>
                <a:lnTo>
                  <a:pt x="3164" y="3512"/>
                </a:lnTo>
                <a:lnTo>
                  <a:pt x="3160" y="3461"/>
                </a:lnTo>
                <a:lnTo>
                  <a:pt x="3154" y="3410"/>
                </a:lnTo>
                <a:lnTo>
                  <a:pt x="3148" y="3359"/>
                </a:lnTo>
                <a:lnTo>
                  <a:pt x="3140" y="3305"/>
                </a:lnTo>
                <a:lnTo>
                  <a:pt x="3131" y="3251"/>
                </a:lnTo>
                <a:lnTo>
                  <a:pt x="3121" y="3198"/>
                </a:lnTo>
                <a:lnTo>
                  <a:pt x="3109" y="3143"/>
                </a:lnTo>
                <a:lnTo>
                  <a:pt x="3095" y="3087"/>
                </a:lnTo>
                <a:lnTo>
                  <a:pt x="3080" y="3032"/>
                </a:lnTo>
                <a:lnTo>
                  <a:pt x="3063" y="2976"/>
                </a:lnTo>
                <a:lnTo>
                  <a:pt x="3045" y="2919"/>
                </a:lnTo>
                <a:lnTo>
                  <a:pt x="3025" y="2863"/>
                </a:lnTo>
                <a:lnTo>
                  <a:pt x="3003" y="2805"/>
                </a:lnTo>
                <a:lnTo>
                  <a:pt x="2979" y="2748"/>
                </a:lnTo>
                <a:lnTo>
                  <a:pt x="2953" y="2692"/>
                </a:lnTo>
                <a:lnTo>
                  <a:pt x="2926" y="2634"/>
                </a:lnTo>
                <a:lnTo>
                  <a:pt x="2895" y="2576"/>
                </a:lnTo>
                <a:lnTo>
                  <a:pt x="2864" y="2519"/>
                </a:lnTo>
                <a:lnTo>
                  <a:pt x="2830" y="2461"/>
                </a:lnTo>
                <a:lnTo>
                  <a:pt x="2793" y="2403"/>
                </a:lnTo>
                <a:lnTo>
                  <a:pt x="2755" y="2346"/>
                </a:lnTo>
                <a:lnTo>
                  <a:pt x="2714" y="2288"/>
                </a:lnTo>
                <a:lnTo>
                  <a:pt x="2670" y="2231"/>
                </a:lnTo>
                <a:lnTo>
                  <a:pt x="2624" y="2174"/>
                </a:lnTo>
                <a:lnTo>
                  <a:pt x="2576" y="2117"/>
                </a:lnTo>
                <a:lnTo>
                  <a:pt x="2525" y="2061"/>
                </a:lnTo>
                <a:lnTo>
                  <a:pt x="2472" y="2006"/>
                </a:lnTo>
                <a:lnTo>
                  <a:pt x="2415" y="1950"/>
                </a:lnTo>
                <a:lnTo>
                  <a:pt x="2356" y="1895"/>
                </a:lnTo>
                <a:lnTo>
                  <a:pt x="2293" y="1842"/>
                </a:lnTo>
                <a:lnTo>
                  <a:pt x="2228" y="1788"/>
                </a:lnTo>
                <a:lnTo>
                  <a:pt x="2160" y="1735"/>
                </a:lnTo>
                <a:lnTo>
                  <a:pt x="2089" y="1682"/>
                </a:lnTo>
                <a:lnTo>
                  <a:pt x="1983" y="1605"/>
                </a:lnTo>
                <a:lnTo>
                  <a:pt x="1881" y="1528"/>
                </a:lnTo>
                <a:lnTo>
                  <a:pt x="1783" y="1451"/>
                </a:lnTo>
                <a:lnTo>
                  <a:pt x="1688" y="1374"/>
                </a:lnTo>
                <a:lnTo>
                  <a:pt x="1598" y="1297"/>
                </a:lnTo>
                <a:lnTo>
                  <a:pt x="1511" y="1222"/>
                </a:lnTo>
                <a:lnTo>
                  <a:pt x="1429" y="1147"/>
                </a:lnTo>
                <a:lnTo>
                  <a:pt x="1349" y="1073"/>
                </a:lnTo>
                <a:lnTo>
                  <a:pt x="1274" y="1000"/>
                </a:lnTo>
                <a:lnTo>
                  <a:pt x="1201" y="928"/>
                </a:lnTo>
                <a:lnTo>
                  <a:pt x="1132" y="858"/>
                </a:lnTo>
                <a:lnTo>
                  <a:pt x="1067" y="789"/>
                </a:lnTo>
                <a:lnTo>
                  <a:pt x="1006" y="722"/>
                </a:lnTo>
                <a:lnTo>
                  <a:pt x="948" y="657"/>
                </a:lnTo>
                <a:lnTo>
                  <a:pt x="893" y="594"/>
                </a:lnTo>
                <a:lnTo>
                  <a:pt x="842" y="533"/>
                </a:lnTo>
                <a:lnTo>
                  <a:pt x="794" y="475"/>
                </a:lnTo>
                <a:lnTo>
                  <a:pt x="749" y="420"/>
                </a:lnTo>
                <a:lnTo>
                  <a:pt x="708" y="366"/>
                </a:lnTo>
                <a:lnTo>
                  <a:pt x="670" y="316"/>
                </a:lnTo>
                <a:lnTo>
                  <a:pt x="634" y="269"/>
                </a:lnTo>
                <a:lnTo>
                  <a:pt x="603" y="225"/>
                </a:lnTo>
                <a:lnTo>
                  <a:pt x="550" y="147"/>
                </a:lnTo>
                <a:lnTo>
                  <a:pt x="508" y="85"/>
                </a:lnTo>
                <a:lnTo>
                  <a:pt x="479" y="39"/>
                </a:lnTo>
                <a:lnTo>
                  <a:pt x="456" y="0"/>
                </a:lnTo>
                <a:close/>
              </a:path>
            </a:pathLst>
          </a:custGeom>
          <a:gradFill>
            <a:gsLst>
              <a:gs pos="0">
                <a:srgbClr val="92D050"/>
              </a:gs>
              <a:gs pos="100000">
                <a:srgbClr val="097F9B"/>
              </a:gs>
            </a:gsLst>
            <a:lin ang="5400000" scaled="0"/>
          </a:gradFill>
          <a:ln>
            <a:noFill/>
          </a:ln>
          <a:extLst/>
        </p:spPr>
        <p:txBody>
          <a:bodyPr lIns="91432" tIns="45716" rIns="91432" bIns="45716" anchor="ctr">
            <a:scene3d>
              <a:camera prst="orthographicFront"/>
              <a:lightRig rig="threePt" dir="t"/>
            </a:scene3d>
            <a:sp3d>
              <a:contourClr>
                <a:srgbClr val="FFFFFF"/>
              </a:contourClr>
            </a:sp3d>
          </a:bodyPr>
          <a:lstStyle/>
          <a:p>
            <a:pPr algn="ctr" defTabSz="684530">
              <a:defRPr/>
            </a:pPr>
            <a:endParaRPr lang="zh-CN" altLang="en-US" sz="1100">
              <a:solidFill>
                <a:srgbClr val="FFFFFF"/>
              </a:solidFill>
            </a:endParaRPr>
          </a:p>
        </p:txBody>
      </p:sp>
      <p:sp>
        <p:nvSpPr>
          <p:cNvPr id="17" name="燕尾形 16"/>
          <p:cNvSpPr/>
          <p:nvPr/>
        </p:nvSpPr>
        <p:spPr>
          <a:xfrm rot="16200000" flipV="1">
            <a:off x="2447079" y="982572"/>
            <a:ext cx="168865" cy="201841"/>
          </a:xfrm>
          <a:prstGeom prst="chevron">
            <a:avLst/>
          </a:prstGeom>
          <a:solidFill>
            <a:srgbClr val="4DC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2"/>
            <a:endParaRPr lang="zh-CN" altLang="en-US" sz="1350">
              <a:solidFill>
                <a:prstClr val="black"/>
              </a:solidFill>
            </a:endParaRPr>
          </a:p>
        </p:txBody>
      </p:sp>
      <p:sp>
        <p:nvSpPr>
          <p:cNvPr id="18" name="燕尾形 17"/>
          <p:cNvSpPr/>
          <p:nvPr/>
        </p:nvSpPr>
        <p:spPr>
          <a:xfrm rot="16200000" flipV="1">
            <a:off x="4609651" y="982572"/>
            <a:ext cx="168865" cy="201841"/>
          </a:xfrm>
          <a:prstGeom prst="chevron">
            <a:avLst/>
          </a:prstGeom>
          <a:solidFill>
            <a:srgbClr val="4DC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2"/>
            <a:endParaRPr lang="zh-CN" altLang="en-US" sz="1350">
              <a:solidFill>
                <a:prstClr val="black"/>
              </a:solidFill>
            </a:endParaRPr>
          </a:p>
        </p:txBody>
      </p:sp>
      <p:sp>
        <p:nvSpPr>
          <p:cNvPr id="19" name="燕尾形 18"/>
          <p:cNvSpPr/>
          <p:nvPr/>
        </p:nvSpPr>
        <p:spPr>
          <a:xfrm rot="16200000" flipV="1">
            <a:off x="6802567" y="982572"/>
            <a:ext cx="168865" cy="201841"/>
          </a:xfrm>
          <a:prstGeom prst="chevron">
            <a:avLst/>
          </a:prstGeom>
          <a:solidFill>
            <a:srgbClr val="4DC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2"/>
            <a:endParaRPr lang="zh-CN" altLang="en-US" sz="1350">
              <a:solidFill>
                <a:prstClr val="black"/>
              </a:solidFill>
            </a:endParaRPr>
          </a:p>
        </p:txBody>
      </p:sp>
      <p:sp>
        <p:nvSpPr>
          <p:cNvPr id="20" name="圆角矩形 19"/>
          <p:cNvSpPr/>
          <p:nvPr/>
        </p:nvSpPr>
        <p:spPr>
          <a:xfrm>
            <a:off x="218649" y="4241163"/>
            <a:ext cx="576000" cy="744807"/>
          </a:xfrm>
          <a:prstGeom prst="roundRect">
            <a:avLst>
              <a:gd name="adj" fmla="val 5556"/>
            </a:avLst>
          </a:prstGeom>
          <a:solidFill>
            <a:schemeClr val="bg1"/>
          </a:solidFill>
          <a:ln w="9525" cap="flat" cmpd="sng" algn="ctr">
            <a:noFill/>
            <a:prstDash val="solid"/>
            <a:round/>
            <a:headEnd type="none" w="med" len="med"/>
            <a:tailEnd type="none" w="med" len="med"/>
          </a:ln>
        </p:spPr>
        <p:txBody>
          <a:bodyPr rot="0" spcFirstLastPara="0" vertOverflow="overflow" horzOverflow="overflow" vert="horz" wrap="none" lIns="36000" tIns="45720" rIns="36000" bIns="45720" numCol="1" spcCol="0" rtlCol="0" fromWordArt="0" anchor="ctr" anchorCtr="0" forceAA="0" compatLnSpc="1">
            <a:noAutofit/>
          </a:bodyPr>
          <a:lstStyle/>
          <a:p>
            <a:pPr algn="ctr" defTabSz="858520">
              <a:lnSpc>
                <a:spcPct val="110000"/>
              </a:lnSpc>
            </a:pPr>
            <a:r>
              <a:rPr lang="zh-CN" altLang="en-US" sz="1000" dirty="0">
                <a:solidFill>
                  <a:prstClr val="black"/>
                </a:solidFill>
                <a:latin typeface="微软雅黑"/>
                <a:cs typeface="微软雅黑"/>
              </a:rPr>
              <a:t>生产</a:t>
            </a:r>
            <a:endParaRPr lang="en-US" altLang="zh-CN" sz="1000" dirty="0">
              <a:solidFill>
                <a:prstClr val="black"/>
              </a:solidFill>
              <a:latin typeface="微软雅黑"/>
              <a:cs typeface="微软雅黑"/>
            </a:endParaRPr>
          </a:p>
          <a:p>
            <a:pPr algn="ctr" defTabSz="858520">
              <a:lnSpc>
                <a:spcPct val="110000"/>
              </a:lnSpc>
            </a:pPr>
            <a:r>
              <a:rPr lang="zh-CN" altLang="en-US" sz="1000" dirty="0">
                <a:solidFill>
                  <a:prstClr val="black"/>
                </a:solidFill>
                <a:latin typeface="微软雅黑"/>
                <a:cs typeface="微软雅黑"/>
              </a:rPr>
              <a:t>运维</a:t>
            </a:r>
            <a:endParaRPr lang="en-US" altLang="zh-CN" sz="1000" dirty="0">
              <a:solidFill>
                <a:prstClr val="black"/>
              </a:solidFill>
              <a:latin typeface="微软雅黑"/>
              <a:cs typeface="微软雅黑"/>
            </a:endParaRPr>
          </a:p>
          <a:p>
            <a:pPr algn="ctr" defTabSz="858520">
              <a:lnSpc>
                <a:spcPct val="110000"/>
              </a:lnSpc>
            </a:pPr>
            <a:r>
              <a:rPr lang="zh-CN" altLang="en-US" sz="1000" dirty="0">
                <a:solidFill>
                  <a:prstClr val="black"/>
                </a:solidFill>
                <a:latin typeface="微软雅黑"/>
                <a:cs typeface="微软雅黑"/>
              </a:rPr>
              <a:t>监控</a:t>
            </a:r>
          </a:p>
        </p:txBody>
      </p:sp>
      <p:sp>
        <p:nvSpPr>
          <p:cNvPr id="21" name="圆角矩形 20"/>
          <p:cNvSpPr/>
          <p:nvPr/>
        </p:nvSpPr>
        <p:spPr bwMode="auto">
          <a:xfrm>
            <a:off x="1115138" y="4615171"/>
            <a:ext cx="4960542" cy="427523"/>
          </a:xfrm>
          <a:prstGeom prst="roundRect">
            <a:avLst>
              <a:gd name="adj" fmla="val 8204"/>
            </a:avLst>
          </a:prstGeom>
          <a:solidFill>
            <a:srgbClr val="5EBCCF"/>
          </a:solidFill>
          <a:ln w="9525" cap="flat" cmpd="sng" algn="ctr">
            <a:noFill/>
            <a:prstDash val="solid"/>
            <a:round/>
            <a:headEnd type="none" w="med" len="med"/>
            <a:tailEnd type="none" w="med" len="med"/>
          </a:ln>
        </p:spPr>
        <p:txBody>
          <a:bodyPr wrap="none" rtlCol="0" anchor="ctr"/>
          <a:lstStyle/>
          <a:p>
            <a:pPr defTabSz="684530" fontAlgn="base">
              <a:spcBef>
                <a:spcPct val="0"/>
              </a:spcBef>
              <a:spcAft>
                <a:spcPct val="0"/>
              </a:spcAft>
            </a:pPr>
            <a:r>
              <a:rPr kumimoji="1" lang="zh-CN" altLang="en-US" sz="1050" dirty="0" smtClean="0">
                <a:solidFill>
                  <a:srgbClr val="FFFFFF"/>
                </a:solidFill>
                <a:latin typeface="微软雅黑" panose="020B0503020204020204" pitchFamily="34" charset="-122"/>
              </a:rPr>
              <a:t>原材料</a:t>
            </a:r>
            <a:endParaRPr kumimoji="1" lang="en-US" altLang="zh-CN" sz="1050" dirty="0" smtClean="0">
              <a:solidFill>
                <a:srgbClr val="FFFFFF"/>
              </a:solidFill>
              <a:latin typeface="微软雅黑" panose="020B0503020204020204" pitchFamily="34" charset="-122"/>
            </a:endParaRPr>
          </a:p>
        </p:txBody>
      </p:sp>
      <p:sp>
        <p:nvSpPr>
          <p:cNvPr id="22" name="圆角矩形 21"/>
          <p:cNvSpPr/>
          <p:nvPr/>
        </p:nvSpPr>
        <p:spPr>
          <a:xfrm>
            <a:off x="1645257" y="4643533"/>
            <a:ext cx="709999" cy="370799"/>
          </a:xfrm>
          <a:prstGeom prst="roundRect">
            <a:avLst>
              <a:gd name="adj" fmla="val 972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700" dirty="0" smtClean="0">
                <a:solidFill>
                  <a:prstClr val="black"/>
                </a:solidFill>
                <a:latin typeface="微软雅黑"/>
              </a:rPr>
              <a:t>政务类数据</a:t>
            </a:r>
            <a:endParaRPr lang="zh-CN" altLang="en-US" sz="700" dirty="0">
              <a:solidFill>
                <a:prstClr val="black"/>
              </a:solidFill>
              <a:latin typeface="微软雅黑"/>
            </a:endParaRPr>
          </a:p>
        </p:txBody>
      </p:sp>
      <p:sp>
        <p:nvSpPr>
          <p:cNvPr id="23" name="圆角矩形 22"/>
          <p:cNvSpPr/>
          <p:nvPr/>
        </p:nvSpPr>
        <p:spPr bwMode="auto">
          <a:xfrm>
            <a:off x="6106160" y="4615172"/>
            <a:ext cx="2019831" cy="427522"/>
          </a:xfrm>
          <a:prstGeom prst="roundRect">
            <a:avLst>
              <a:gd name="adj" fmla="val 8204"/>
            </a:avLst>
          </a:prstGeom>
          <a:solidFill>
            <a:srgbClr val="0E7FB7"/>
          </a:solidFill>
          <a:ln w="9525" cap="flat" cmpd="sng" algn="ctr">
            <a:noFill/>
            <a:prstDash val="solid"/>
            <a:round/>
            <a:headEnd type="none" w="med" len="med"/>
            <a:tailEnd type="none" w="med" len="med"/>
          </a:ln>
        </p:spPr>
        <p:txBody>
          <a:bodyPr wrap="none" rtlCol="0" anchor="ctr"/>
          <a:lstStyle/>
          <a:p>
            <a:pPr defTabSz="684530" fontAlgn="base">
              <a:spcBef>
                <a:spcPct val="0"/>
              </a:spcBef>
              <a:spcAft>
                <a:spcPct val="0"/>
              </a:spcAft>
            </a:pPr>
            <a:r>
              <a:rPr kumimoji="1" lang="zh-CN" altLang="en-US" sz="1050" dirty="0" smtClean="0">
                <a:solidFill>
                  <a:srgbClr val="FFFFFF"/>
                </a:solidFill>
                <a:latin typeface="微软雅黑" panose="020B0503020204020204" pitchFamily="34" charset="-122"/>
              </a:rPr>
              <a:t>第三方产品</a:t>
            </a:r>
            <a:endParaRPr kumimoji="1" lang="zh-CN" altLang="en-US" sz="1050" dirty="0">
              <a:solidFill>
                <a:srgbClr val="FFFFFF"/>
              </a:solidFill>
              <a:latin typeface="微软雅黑" panose="020B0503020204020204" pitchFamily="34" charset="-122"/>
            </a:endParaRPr>
          </a:p>
        </p:txBody>
      </p:sp>
      <p:sp>
        <p:nvSpPr>
          <p:cNvPr id="24" name="圆角矩形 23"/>
          <p:cNvSpPr/>
          <p:nvPr/>
        </p:nvSpPr>
        <p:spPr bwMode="auto">
          <a:xfrm>
            <a:off x="1115138" y="3272830"/>
            <a:ext cx="3771821" cy="1116639"/>
          </a:xfrm>
          <a:prstGeom prst="roundRect">
            <a:avLst>
              <a:gd name="adj" fmla="val 2270"/>
            </a:avLst>
          </a:prstGeom>
          <a:solidFill>
            <a:schemeClr val="accent4"/>
          </a:solidFill>
          <a:effectLst/>
        </p:spPr>
        <p:txBody>
          <a:bodyPr wrap="none" rtlCol="0" anchor="t">
            <a:noAutofit/>
          </a:bodyPr>
          <a:lstStyle/>
          <a:p>
            <a:pPr algn="ctr" defTabSz="684530"/>
            <a:r>
              <a:rPr lang="zh-CN" altLang="en-US" b="1" dirty="0" smtClean="0">
                <a:solidFill>
                  <a:prstClr val="white"/>
                </a:solidFill>
                <a:latin typeface="微软雅黑"/>
              </a:rPr>
              <a:t>加工厂</a:t>
            </a:r>
            <a:endParaRPr lang="en-US" altLang="zh-CN" b="1" dirty="0" smtClean="0">
              <a:solidFill>
                <a:prstClr val="white"/>
              </a:solidFill>
              <a:latin typeface="微软雅黑"/>
            </a:endParaRPr>
          </a:p>
        </p:txBody>
      </p:sp>
      <p:grpSp>
        <p:nvGrpSpPr>
          <p:cNvPr id="25" name="组 24"/>
          <p:cNvGrpSpPr/>
          <p:nvPr/>
        </p:nvGrpSpPr>
        <p:grpSpPr>
          <a:xfrm>
            <a:off x="1158217" y="3569226"/>
            <a:ext cx="3685663" cy="760525"/>
            <a:chOff x="4736149" y="3663461"/>
            <a:chExt cx="3167159" cy="694359"/>
          </a:xfrm>
        </p:grpSpPr>
        <p:sp>
          <p:nvSpPr>
            <p:cNvPr id="26" name="圆角矩形 25"/>
            <p:cNvSpPr/>
            <p:nvPr/>
          </p:nvSpPr>
          <p:spPr>
            <a:xfrm>
              <a:off x="7500628" y="3663462"/>
              <a:ext cx="402680" cy="693615"/>
            </a:xfrm>
            <a:prstGeom prst="roundRect">
              <a:avLst>
                <a:gd name="adj" fmla="val 3018"/>
              </a:avLst>
            </a:prstGeom>
            <a:solidFill>
              <a:schemeClr val="bg1"/>
            </a:solidFill>
            <a:ln w="9525" cap="flat" cmpd="sng" algn="ctr">
              <a:noFill/>
              <a:prstDash val="solid"/>
              <a:round/>
              <a:headEnd type="none" w="med" len="med"/>
              <a:tailEnd type="none" w="med" len="med"/>
            </a:ln>
          </p:spPr>
          <p:txBody>
            <a:bodyPr rot="0" spcFirstLastPara="0" vertOverflow="overflow" horzOverflow="overflow" vert="horz" wrap="none" lIns="36000" tIns="45720" rIns="36000" bIns="45720" numCol="1" spcCol="0" rtlCol="0" fromWordArt="0" anchor="ctr" anchorCtr="0" forceAA="0" compatLnSpc="1">
              <a:noAutofit/>
            </a:bodyPr>
            <a:lstStyle/>
            <a:p>
              <a:pPr algn="ctr" defTabSz="858520">
                <a:lnSpc>
                  <a:spcPct val="110000"/>
                </a:lnSpc>
              </a:pPr>
              <a:r>
                <a:rPr lang="zh-CN" altLang="en-US" sz="1000" dirty="0">
                  <a:solidFill>
                    <a:prstClr val="black"/>
                  </a:solidFill>
                  <a:latin typeface="微软雅黑"/>
                  <a:cs typeface="微软雅黑"/>
                </a:rPr>
                <a:t>数据</a:t>
              </a:r>
              <a:endParaRPr lang="en-US" altLang="zh-CN" sz="1000" dirty="0">
                <a:solidFill>
                  <a:prstClr val="black"/>
                </a:solidFill>
                <a:latin typeface="微软雅黑"/>
                <a:cs typeface="微软雅黑"/>
              </a:endParaRPr>
            </a:p>
            <a:p>
              <a:pPr algn="ctr" defTabSz="858520">
                <a:lnSpc>
                  <a:spcPct val="110000"/>
                </a:lnSpc>
              </a:pPr>
              <a:r>
                <a:rPr lang="zh-CN" altLang="en-US" sz="1000" dirty="0">
                  <a:solidFill>
                    <a:prstClr val="black"/>
                  </a:solidFill>
                  <a:latin typeface="微软雅黑"/>
                  <a:cs typeface="微软雅黑"/>
                </a:rPr>
                <a:t>管理</a:t>
              </a:r>
              <a:endParaRPr lang="en-US" altLang="zh-CN" sz="1000" dirty="0" err="1">
                <a:solidFill>
                  <a:prstClr val="black"/>
                </a:solidFill>
                <a:latin typeface="微软雅黑"/>
                <a:cs typeface="微软雅黑"/>
              </a:endParaRPr>
            </a:p>
          </p:txBody>
        </p:sp>
        <p:sp>
          <p:nvSpPr>
            <p:cNvPr id="27" name="圆角矩形 26"/>
            <p:cNvSpPr/>
            <p:nvPr/>
          </p:nvSpPr>
          <p:spPr>
            <a:xfrm>
              <a:off x="4736149" y="3663461"/>
              <a:ext cx="1486851" cy="318077"/>
            </a:xfrm>
            <a:prstGeom prst="roundRect">
              <a:avLst>
                <a:gd name="adj" fmla="val 6372"/>
              </a:avLst>
            </a:prstGeom>
            <a:solidFill>
              <a:schemeClr val="bg1"/>
            </a:solidFill>
            <a:ln w="9525" cap="flat" cmpd="sng" algn="ctr">
              <a:noFill/>
              <a:prstDash val="solid"/>
              <a:round/>
              <a:headEnd type="none" w="med" len="med"/>
              <a:tailEnd type="none" w="med" len="med"/>
            </a:ln>
          </p:spPr>
          <p:txBody>
            <a:bodyPr rot="0" spcFirstLastPara="0" vertOverflow="overflow" horzOverflow="overflow" vert="horz" wrap="none" lIns="36000" tIns="45720" rIns="36000" bIns="45720" numCol="1" spcCol="0" rtlCol="0" fromWordArt="0" anchor="ctr" anchorCtr="0" forceAA="0" compatLnSpc="1">
              <a:noAutofit/>
            </a:bodyPr>
            <a:lstStyle/>
            <a:p>
              <a:pPr algn="ctr" defTabSz="858520">
                <a:lnSpc>
                  <a:spcPct val="110000"/>
                </a:lnSpc>
              </a:pPr>
              <a:r>
                <a:rPr lang="zh-CN" altLang="en-US" sz="1000" dirty="0" err="1">
                  <a:solidFill>
                    <a:prstClr val="black"/>
                  </a:solidFill>
                  <a:latin typeface="微软雅黑"/>
                  <a:cs typeface="微软雅黑"/>
                </a:rPr>
                <a:t>交易数据集</a:t>
              </a:r>
              <a:endParaRPr lang="en-US" altLang="zh-CN" sz="1000" dirty="0" err="1">
                <a:solidFill>
                  <a:prstClr val="black"/>
                </a:solidFill>
                <a:latin typeface="微软雅黑"/>
                <a:cs typeface="微软雅黑"/>
              </a:endParaRPr>
            </a:p>
          </p:txBody>
        </p:sp>
        <p:sp>
          <p:nvSpPr>
            <p:cNvPr id="28" name="圆角矩形 27"/>
            <p:cNvSpPr/>
            <p:nvPr/>
          </p:nvSpPr>
          <p:spPr>
            <a:xfrm>
              <a:off x="6252308" y="3663461"/>
              <a:ext cx="1221154" cy="311136"/>
            </a:xfrm>
            <a:prstGeom prst="roundRect">
              <a:avLst>
                <a:gd name="adj" fmla="val 2908"/>
              </a:avLst>
            </a:prstGeom>
            <a:solidFill>
              <a:schemeClr val="bg1"/>
            </a:solidFill>
            <a:ln w="9525" cap="flat" cmpd="sng" algn="ctr">
              <a:noFill/>
              <a:prstDash val="solid"/>
              <a:round/>
              <a:headEnd type="none" w="med" len="med"/>
              <a:tailEnd type="none" w="med" len="med"/>
            </a:ln>
          </p:spPr>
          <p:txBody>
            <a:bodyPr rot="0" spcFirstLastPara="0" vertOverflow="overflow" horzOverflow="overflow" vert="horz" wrap="none" lIns="36000" tIns="45720" rIns="36000" bIns="45720" numCol="1" spcCol="0" rtlCol="0" fromWordArt="0" anchor="ctr" anchorCtr="0" forceAA="0" compatLnSpc="1">
              <a:noAutofit/>
            </a:bodyPr>
            <a:lstStyle/>
            <a:p>
              <a:pPr algn="ctr" defTabSz="858520">
                <a:lnSpc>
                  <a:spcPct val="110000"/>
                </a:lnSpc>
              </a:pPr>
              <a:r>
                <a:rPr lang="zh-CN" altLang="en-US" sz="1000" dirty="0" err="1">
                  <a:solidFill>
                    <a:prstClr val="black"/>
                  </a:solidFill>
                  <a:latin typeface="微软雅黑"/>
                  <a:cs typeface="微软雅黑"/>
                </a:rPr>
                <a:t>个性化模型空间</a:t>
              </a:r>
              <a:endParaRPr lang="en-US" altLang="zh-CN" sz="1000" dirty="0" err="1">
                <a:solidFill>
                  <a:prstClr val="black"/>
                </a:solidFill>
                <a:latin typeface="微软雅黑"/>
                <a:cs typeface="微软雅黑"/>
              </a:endParaRPr>
            </a:p>
          </p:txBody>
        </p:sp>
        <p:sp>
          <p:nvSpPr>
            <p:cNvPr id="29" name="圆角矩形 28"/>
            <p:cNvSpPr/>
            <p:nvPr/>
          </p:nvSpPr>
          <p:spPr>
            <a:xfrm>
              <a:off x="4737546" y="4005383"/>
              <a:ext cx="1798070" cy="352437"/>
            </a:xfrm>
            <a:prstGeom prst="roundRect">
              <a:avLst>
                <a:gd name="adj" fmla="val 5114"/>
              </a:avLst>
            </a:prstGeom>
            <a:solidFill>
              <a:schemeClr val="bg1"/>
            </a:solidFill>
            <a:ln w="9525" cap="flat" cmpd="sng" algn="ctr">
              <a:noFill/>
              <a:prstDash val="solid"/>
              <a:round/>
              <a:headEnd type="none" w="med" len="med"/>
              <a:tailEnd type="none" w="med" len="med"/>
            </a:ln>
          </p:spPr>
          <p:txBody>
            <a:bodyPr rot="0" spcFirstLastPara="0" vertOverflow="overflow" horzOverflow="overflow" vert="horz" wrap="none" lIns="36000" tIns="45720" rIns="36000" bIns="45720" numCol="1" spcCol="0" rtlCol="0" fromWordArt="0" anchor="ctr" anchorCtr="0" forceAA="0" compatLnSpc="1">
              <a:noAutofit/>
            </a:bodyPr>
            <a:lstStyle/>
            <a:p>
              <a:pPr algn="ctr" defTabSz="858520">
                <a:lnSpc>
                  <a:spcPct val="110000"/>
                </a:lnSpc>
              </a:pPr>
              <a:r>
                <a:rPr lang="zh-CN" altLang="en-US" sz="1000" dirty="0" err="1">
                  <a:solidFill>
                    <a:prstClr val="black"/>
                  </a:solidFill>
                  <a:latin typeface="微软雅黑"/>
                  <a:cs typeface="微软雅黑"/>
                </a:rPr>
                <a:t>基础数据整合</a:t>
              </a:r>
              <a:endParaRPr lang="en-US" altLang="zh-CN" sz="1000" dirty="0" err="1">
                <a:solidFill>
                  <a:prstClr val="black"/>
                </a:solidFill>
                <a:latin typeface="微软雅黑"/>
                <a:cs typeface="微软雅黑"/>
              </a:endParaRPr>
            </a:p>
          </p:txBody>
        </p:sp>
        <p:sp>
          <p:nvSpPr>
            <p:cNvPr id="30" name="圆角矩形 29"/>
            <p:cNvSpPr/>
            <p:nvPr/>
          </p:nvSpPr>
          <p:spPr>
            <a:xfrm>
              <a:off x="6574693" y="4005386"/>
              <a:ext cx="898769" cy="351692"/>
            </a:xfrm>
            <a:prstGeom prst="roundRect">
              <a:avLst>
                <a:gd name="adj" fmla="val 4726"/>
              </a:avLst>
            </a:prstGeom>
            <a:solidFill>
              <a:schemeClr val="bg1"/>
            </a:solidFill>
            <a:ln w="9525" cap="flat" cmpd="sng" algn="ctr">
              <a:noFill/>
              <a:prstDash val="solid"/>
              <a:round/>
              <a:headEnd type="none" w="med" len="med"/>
              <a:tailEnd type="none" w="med" len="med"/>
            </a:ln>
          </p:spPr>
          <p:txBody>
            <a:bodyPr rot="0" spcFirstLastPara="0" vertOverflow="overflow" horzOverflow="overflow" vert="horz" wrap="none" lIns="36000" tIns="45720" rIns="36000" bIns="45720" numCol="1" spcCol="0" rtlCol="0" fromWordArt="0" anchor="ctr" anchorCtr="0" forceAA="0" compatLnSpc="1">
              <a:noAutofit/>
            </a:bodyPr>
            <a:lstStyle/>
            <a:p>
              <a:pPr algn="ctr" defTabSz="858520">
                <a:lnSpc>
                  <a:spcPct val="110000"/>
                </a:lnSpc>
              </a:pPr>
              <a:r>
                <a:rPr lang="en-US" altLang="zh-CN" sz="1000" dirty="0" err="1">
                  <a:solidFill>
                    <a:prstClr val="black"/>
                  </a:solidFill>
                  <a:latin typeface="微软雅黑"/>
                  <a:cs typeface="微软雅黑"/>
                </a:rPr>
                <a:t>ETL</a:t>
              </a:r>
            </a:p>
          </p:txBody>
        </p:sp>
      </p:grpSp>
      <p:sp>
        <p:nvSpPr>
          <p:cNvPr id="31" name="圆角矩形 30"/>
          <p:cNvSpPr/>
          <p:nvPr/>
        </p:nvSpPr>
        <p:spPr bwMode="auto">
          <a:xfrm>
            <a:off x="5374640" y="3271520"/>
            <a:ext cx="2751351" cy="1117947"/>
          </a:xfrm>
          <a:prstGeom prst="roundRect">
            <a:avLst>
              <a:gd name="adj" fmla="val 2270"/>
            </a:avLst>
          </a:prstGeom>
          <a:solidFill>
            <a:srgbClr val="F2685A"/>
          </a:solidFill>
          <a:effectLst/>
        </p:spPr>
        <p:txBody>
          <a:bodyPr wrap="none" rtlCol="0" anchor="t">
            <a:noAutofit/>
          </a:bodyPr>
          <a:lstStyle/>
          <a:p>
            <a:pPr algn="ctr" defTabSz="684530"/>
            <a:r>
              <a:rPr lang="zh-CN" altLang="en-US" b="1" dirty="0" smtClean="0">
                <a:solidFill>
                  <a:prstClr val="white"/>
                </a:solidFill>
                <a:latin typeface="微软雅黑"/>
              </a:rPr>
              <a:t>训练厂</a:t>
            </a:r>
            <a:r>
              <a:rPr lang="en-US" altLang="zh-CN" b="1" dirty="0" smtClean="0">
                <a:solidFill>
                  <a:prstClr val="white"/>
                </a:solidFill>
                <a:latin typeface="微软雅黑"/>
              </a:rPr>
              <a:t>(</a:t>
            </a:r>
            <a:r>
              <a:rPr lang="zh-CN" altLang="en-US" b="1" dirty="0" smtClean="0">
                <a:solidFill>
                  <a:prstClr val="white"/>
                </a:solidFill>
                <a:latin typeface="微软雅黑"/>
              </a:rPr>
              <a:t>双创）</a:t>
            </a:r>
            <a:endParaRPr lang="en-US" altLang="zh-CN" b="1" dirty="0" smtClean="0">
              <a:solidFill>
                <a:prstClr val="white"/>
              </a:solidFill>
              <a:latin typeface="微软雅黑"/>
            </a:endParaRPr>
          </a:p>
        </p:txBody>
      </p:sp>
      <p:grpSp>
        <p:nvGrpSpPr>
          <p:cNvPr id="32" name="组 31"/>
          <p:cNvGrpSpPr/>
          <p:nvPr/>
        </p:nvGrpSpPr>
        <p:grpSpPr>
          <a:xfrm>
            <a:off x="5408033" y="3567286"/>
            <a:ext cx="2684778" cy="761626"/>
            <a:chOff x="1230923" y="3543447"/>
            <a:chExt cx="3194540" cy="804845"/>
          </a:xfrm>
        </p:grpSpPr>
        <p:sp>
          <p:nvSpPr>
            <p:cNvPr id="33" name="圆角矩形 32"/>
            <p:cNvSpPr/>
            <p:nvPr/>
          </p:nvSpPr>
          <p:spPr>
            <a:xfrm>
              <a:off x="1230923" y="4106684"/>
              <a:ext cx="3192753" cy="241608"/>
            </a:xfrm>
            <a:prstGeom prst="roundRect">
              <a:avLst>
                <a:gd name="adj" fmla="val 4951"/>
              </a:avLst>
            </a:prstGeom>
            <a:solidFill>
              <a:schemeClr val="bg1"/>
            </a:solidFill>
            <a:ln w="9525" cap="flat" cmpd="sng" algn="ctr">
              <a:noFill/>
              <a:prstDash val="solid"/>
              <a:round/>
              <a:headEnd type="none" w="med" len="med"/>
              <a:tailEnd type="none" w="med" len="med"/>
            </a:ln>
          </p:spPr>
          <p:txBody>
            <a:bodyPr rot="0" spcFirstLastPara="0" vertOverflow="overflow" horzOverflow="overflow" vert="horz" wrap="none" lIns="36000" tIns="45720" rIns="36000" bIns="45720" numCol="1" spcCol="0" rtlCol="0" fromWordArt="0" anchor="ctr" anchorCtr="0" forceAA="0" compatLnSpc="1">
              <a:noAutofit/>
            </a:bodyPr>
            <a:lstStyle/>
            <a:p>
              <a:pPr algn="ctr" defTabSz="858520">
                <a:lnSpc>
                  <a:spcPct val="110000"/>
                </a:lnSpc>
              </a:pPr>
              <a:r>
                <a:rPr lang="zh-CN" altLang="en-US" sz="1000" dirty="0" err="1">
                  <a:solidFill>
                    <a:prstClr val="black"/>
                  </a:solidFill>
                  <a:latin typeface="微软雅黑"/>
                  <a:cs typeface="微软雅黑"/>
                </a:rPr>
                <a:t>样例数据集</a:t>
              </a:r>
              <a:endParaRPr lang="en-US" altLang="zh-CN" sz="1000" dirty="0" err="1">
                <a:solidFill>
                  <a:prstClr val="black"/>
                </a:solidFill>
                <a:latin typeface="微软雅黑"/>
                <a:cs typeface="微软雅黑"/>
              </a:endParaRPr>
            </a:p>
          </p:txBody>
        </p:sp>
        <p:grpSp>
          <p:nvGrpSpPr>
            <p:cNvPr id="34" name="组 33"/>
            <p:cNvGrpSpPr/>
            <p:nvPr/>
          </p:nvGrpSpPr>
          <p:grpSpPr>
            <a:xfrm>
              <a:off x="1230923" y="3803220"/>
              <a:ext cx="2598615" cy="271785"/>
              <a:chOff x="1230769" y="3803220"/>
              <a:chExt cx="2872949" cy="271785"/>
            </a:xfrm>
          </p:grpSpPr>
          <p:sp>
            <p:nvSpPr>
              <p:cNvPr id="37" name="圆角矩形 36"/>
              <p:cNvSpPr/>
              <p:nvPr/>
            </p:nvSpPr>
            <p:spPr>
              <a:xfrm>
                <a:off x="1230769" y="3803220"/>
                <a:ext cx="832602" cy="271167"/>
              </a:xfrm>
              <a:prstGeom prst="roundRect">
                <a:avLst>
                  <a:gd name="adj" fmla="val 4915"/>
                </a:avLst>
              </a:prstGeom>
              <a:solidFill>
                <a:schemeClr val="bg1"/>
              </a:solidFill>
              <a:ln w="9525" cap="flat" cmpd="sng" algn="ctr">
                <a:noFill/>
                <a:prstDash val="solid"/>
                <a:round/>
                <a:headEnd type="none" w="med" len="med"/>
                <a:tailEnd type="none" w="med" len="med"/>
              </a:ln>
            </p:spPr>
            <p:txBody>
              <a:bodyPr rot="0" spcFirstLastPara="0" vertOverflow="overflow" horzOverflow="overflow" vert="horz" wrap="none" lIns="36000" tIns="45720" rIns="36000" bIns="45720" numCol="1" spcCol="0" rtlCol="0" fromWordArt="0" anchor="ctr" anchorCtr="0" forceAA="0" compatLnSpc="1">
                <a:noAutofit/>
              </a:bodyPr>
              <a:lstStyle/>
              <a:p>
                <a:pPr algn="ctr" defTabSz="858520">
                  <a:lnSpc>
                    <a:spcPct val="110000"/>
                  </a:lnSpc>
                </a:pPr>
                <a:r>
                  <a:rPr lang="zh-CN" altLang="en-US" sz="1000" dirty="0">
                    <a:solidFill>
                      <a:prstClr val="black"/>
                    </a:solidFill>
                    <a:latin typeface="微软雅黑"/>
                    <a:cs typeface="微软雅黑"/>
                  </a:rPr>
                  <a:t>资源管理</a:t>
                </a:r>
              </a:p>
            </p:txBody>
          </p:sp>
          <p:sp>
            <p:nvSpPr>
              <p:cNvPr id="38" name="圆角矩形 37"/>
              <p:cNvSpPr/>
              <p:nvPr/>
            </p:nvSpPr>
            <p:spPr>
              <a:xfrm>
                <a:off x="2098751" y="3803838"/>
                <a:ext cx="883210" cy="271167"/>
              </a:xfrm>
              <a:prstGeom prst="roundRect">
                <a:avLst>
                  <a:gd name="adj" fmla="val 4916"/>
                </a:avLst>
              </a:prstGeom>
              <a:solidFill>
                <a:schemeClr val="bg1"/>
              </a:solidFill>
              <a:ln w="9525" cap="flat" cmpd="sng" algn="ctr">
                <a:noFill/>
                <a:prstDash val="solid"/>
                <a:round/>
                <a:headEnd type="none" w="med" len="med"/>
                <a:tailEnd type="none" w="med" len="med"/>
              </a:ln>
            </p:spPr>
            <p:txBody>
              <a:bodyPr rot="0" spcFirstLastPara="0" vertOverflow="overflow" horzOverflow="overflow" vert="horz" wrap="none" lIns="36000" tIns="45720" rIns="36000" bIns="45720" numCol="1" spcCol="0" rtlCol="0" fromWordArt="0" anchor="ctr" anchorCtr="0" forceAA="0" compatLnSpc="1">
                <a:noAutofit/>
              </a:bodyPr>
              <a:lstStyle/>
              <a:p>
                <a:pPr algn="ctr" defTabSz="858520">
                  <a:lnSpc>
                    <a:spcPct val="110000"/>
                  </a:lnSpc>
                </a:pPr>
                <a:r>
                  <a:rPr lang="zh-CN" altLang="en-US" sz="1000" dirty="0">
                    <a:solidFill>
                      <a:prstClr val="black"/>
                    </a:solidFill>
                    <a:latin typeface="微软雅黑"/>
                    <a:cs typeface="微软雅黑"/>
                  </a:rPr>
                  <a:t>模型设计</a:t>
                </a:r>
              </a:p>
            </p:txBody>
          </p:sp>
          <p:sp>
            <p:nvSpPr>
              <p:cNvPr id="39" name="圆角矩形 38"/>
              <p:cNvSpPr/>
              <p:nvPr/>
            </p:nvSpPr>
            <p:spPr>
              <a:xfrm>
                <a:off x="3015729" y="3803837"/>
                <a:ext cx="1087989" cy="271167"/>
              </a:xfrm>
              <a:prstGeom prst="roundRect">
                <a:avLst>
                  <a:gd name="adj" fmla="val 3839"/>
                </a:avLst>
              </a:prstGeom>
              <a:solidFill>
                <a:schemeClr val="bg1"/>
              </a:solidFill>
              <a:ln w="9525" cap="flat" cmpd="sng" algn="ctr">
                <a:noFill/>
                <a:prstDash val="solid"/>
                <a:round/>
                <a:headEnd type="none" w="med" len="med"/>
                <a:tailEnd type="none" w="med" len="med"/>
              </a:ln>
            </p:spPr>
            <p:txBody>
              <a:bodyPr rot="0" spcFirstLastPara="0" vertOverflow="overflow" horzOverflow="overflow" vert="horz" wrap="none" lIns="36000" tIns="45720" rIns="36000" bIns="45720" numCol="1" spcCol="0" rtlCol="0" fromWordArt="0" anchor="ctr" anchorCtr="0" forceAA="0" compatLnSpc="1">
                <a:noAutofit/>
              </a:bodyPr>
              <a:lstStyle/>
              <a:p>
                <a:pPr algn="ctr" defTabSz="858520">
                  <a:lnSpc>
                    <a:spcPct val="110000"/>
                  </a:lnSpc>
                </a:pPr>
                <a:r>
                  <a:rPr lang="zh-CN" altLang="en-US" sz="1000" dirty="0">
                    <a:solidFill>
                      <a:prstClr val="black"/>
                    </a:solidFill>
                    <a:latin typeface="微软雅黑"/>
                    <a:cs typeface="微软雅黑"/>
                  </a:rPr>
                  <a:t>业务流程设计</a:t>
                </a:r>
              </a:p>
            </p:txBody>
          </p:sp>
        </p:grpSp>
        <p:sp>
          <p:nvSpPr>
            <p:cNvPr id="35" name="圆角矩形 34"/>
            <p:cNvSpPr/>
            <p:nvPr/>
          </p:nvSpPr>
          <p:spPr>
            <a:xfrm>
              <a:off x="1230923" y="3543447"/>
              <a:ext cx="2598614" cy="227476"/>
            </a:xfrm>
            <a:prstGeom prst="roundRect">
              <a:avLst>
                <a:gd name="adj" fmla="val 5445"/>
              </a:avLst>
            </a:prstGeom>
            <a:solidFill>
              <a:schemeClr val="bg1"/>
            </a:solidFill>
            <a:ln w="9525" cap="flat" cmpd="sng" algn="ctr">
              <a:noFill/>
              <a:prstDash val="solid"/>
              <a:round/>
              <a:headEnd type="none" w="med" len="med"/>
              <a:tailEnd type="none" w="med" len="med"/>
            </a:ln>
          </p:spPr>
          <p:txBody>
            <a:bodyPr rot="0" spcFirstLastPara="0" vertOverflow="overflow" horzOverflow="overflow" vert="horz" wrap="none" lIns="36000" tIns="45720" rIns="36000" bIns="45720" numCol="1" spcCol="0" rtlCol="0" fromWordArt="0" anchor="ctr" anchorCtr="0" forceAA="0" compatLnSpc="1">
              <a:noAutofit/>
            </a:bodyPr>
            <a:lstStyle/>
            <a:p>
              <a:pPr algn="ctr" defTabSz="858520">
                <a:lnSpc>
                  <a:spcPct val="110000"/>
                </a:lnSpc>
              </a:pPr>
              <a:r>
                <a:rPr lang="zh-CN" altLang="en-US" sz="1000" dirty="0">
                  <a:solidFill>
                    <a:prstClr val="black"/>
                  </a:solidFill>
                  <a:latin typeface="微软雅黑"/>
                  <a:cs typeface="微软雅黑"/>
                </a:rPr>
                <a:t>可视化工作台</a:t>
              </a:r>
            </a:p>
          </p:txBody>
        </p:sp>
        <p:sp>
          <p:nvSpPr>
            <p:cNvPr id="36" name="文本框 35"/>
            <p:cNvSpPr txBox="1"/>
            <p:nvPr/>
          </p:nvSpPr>
          <p:spPr>
            <a:xfrm>
              <a:off x="3858848" y="3546232"/>
              <a:ext cx="566615" cy="527538"/>
            </a:xfrm>
            <a:prstGeom prst="roundRect">
              <a:avLst>
                <a:gd name="adj" fmla="val 2638"/>
              </a:avLst>
            </a:prstGeom>
            <a:solidFill>
              <a:schemeClr val="bg1"/>
            </a:solidFill>
            <a:ln w="9525" cap="flat" cmpd="sng" algn="ctr">
              <a:noFill/>
              <a:prstDash val="solid"/>
              <a:round/>
              <a:headEnd type="none" w="med" len="med"/>
              <a:tailEnd type="none" w="med" len="med"/>
            </a:ln>
          </p:spPr>
          <p:txBody>
            <a:bodyPr rot="0" spcFirstLastPara="0" vertOverflow="overflow" horzOverflow="overflow" vert="horz" wrap="none" lIns="36000" tIns="45720" rIns="36000" bIns="45720" numCol="1" spcCol="0" rtlCol="0" fromWordArt="0" anchor="ctr" anchorCtr="0" forceAA="0" compatLnSpc="1">
              <a:noAutofit/>
            </a:bodyPr>
            <a:lstStyle>
              <a:defPPr>
                <a:defRPr lang="zh-CN"/>
              </a:defPPr>
              <a:lvl1pPr algn="ctr" defTabSz="858520">
                <a:lnSpc>
                  <a:spcPct val="110000"/>
                </a:lnSpc>
                <a:defRPr sz="1000">
                  <a:latin typeface="微软雅黑"/>
                  <a:ea typeface="微软雅黑"/>
                  <a:cs typeface="微软雅黑"/>
                </a:defRPr>
              </a:lvl1pPr>
            </a:lstStyle>
            <a:p>
              <a:r>
                <a:rPr lang="zh-CN" altLang="en-US" dirty="0" smtClean="0">
                  <a:solidFill>
                    <a:prstClr val="black"/>
                  </a:solidFill>
                </a:rPr>
                <a:t>工具</a:t>
              </a:r>
              <a:endParaRPr lang="en-US" altLang="zh-CN" dirty="0" smtClean="0">
                <a:solidFill>
                  <a:prstClr val="black"/>
                </a:solidFill>
              </a:endParaRPr>
            </a:p>
            <a:p>
              <a:r>
                <a:rPr lang="zh-CN" altLang="en-US" dirty="0" smtClean="0">
                  <a:solidFill>
                    <a:prstClr val="black"/>
                  </a:solidFill>
                </a:rPr>
                <a:t>集成</a:t>
              </a:r>
              <a:endParaRPr lang="zh-CN" altLang="en-US" dirty="0">
                <a:solidFill>
                  <a:prstClr val="black"/>
                </a:solidFill>
              </a:endParaRPr>
            </a:p>
          </p:txBody>
        </p:sp>
      </p:grpSp>
      <p:sp>
        <p:nvSpPr>
          <p:cNvPr id="40" name="圆角矩形 39"/>
          <p:cNvSpPr/>
          <p:nvPr/>
        </p:nvSpPr>
        <p:spPr bwMode="auto">
          <a:xfrm>
            <a:off x="1115138" y="1466638"/>
            <a:ext cx="3771822" cy="1408643"/>
          </a:xfrm>
          <a:prstGeom prst="roundRect">
            <a:avLst>
              <a:gd name="adj" fmla="val 1948"/>
            </a:avLst>
          </a:prstGeom>
          <a:solidFill>
            <a:schemeClr val="accent6"/>
          </a:solidFill>
          <a:effectLst/>
        </p:spPr>
        <p:txBody>
          <a:bodyPr wrap="none" rtlCol="0" anchor="t">
            <a:noAutofit/>
          </a:bodyPr>
          <a:lstStyle/>
          <a:p>
            <a:pPr algn="ctr" defTabSz="914400" fontAlgn="base">
              <a:spcBef>
                <a:spcPct val="0"/>
              </a:spcBef>
              <a:spcAft>
                <a:spcPct val="0"/>
              </a:spcAft>
            </a:pPr>
            <a:r>
              <a:rPr kumimoji="1" lang="zh-CN" altLang="en-US" b="1" kern="0" dirty="0" smtClean="0">
                <a:solidFill>
                  <a:sysClr val="window" lastClr="FFFFFF"/>
                </a:solidFill>
                <a:latin typeface="微软雅黑"/>
              </a:rPr>
              <a:t>交易市场</a:t>
            </a:r>
            <a:endParaRPr kumimoji="1" lang="zh-CN" altLang="en-US" b="1" kern="0" dirty="0">
              <a:solidFill>
                <a:sysClr val="window" lastClr="FFFFFF"/>
              </a:solidFill>
              <a:latin typeface="微软雅黑"/>
            </a:endParaRPr>
          </a:p>
        </p:txBody>
      </p:sp>
      <p:sp>
        <p:nvSpPr>
          <p:cNvPr id="41" name="圆角矩形 40"/>
          <p:cNvSpPr/>
          <p:nvPr/>
        </p:nvSpPr>
        <p:spPr>
          <a:xfrm>
            <a:off x="1158217" y="1766368"/>
            <a:ext cx="3685434" cy="396219"/>
          </a:xfrm>
          <a:prstGeom prst="roundRect">
            <a:avLst>
              <a:gd name="adj" fmla="val 5356"/>
            </a:avLst>
          </a:prstGeom>
          <a:solidFill>
            <a:schemeClr val="bg1"/>
          </a:solidFill>
          <a:ln w="9525" cap="flat" cmpd="sng" algn="ctr">
            <a:noFill/>
            <a:prstDash val="solid"/>
            <a:round/>
            <a:headEnd type="none" w="med" len="med"/>
            <a:tailEnd type="none" w="med" len="med"/>
          </a:ln>
        </p:spPr>
        <p:txBody>
          <a:bodyPr rot="0" spcFirstLastPara="0" vertOverflow="overflow" horzOverflow="overflow" vert="horz" wrap="none" lIns="36000" tIns="45720" rIns="36000" bIns="45720" numCol="1" spcCol="0" rtlCol="0" fromWordArt="0" anchor="ctr" anchorCtr="0" forceAA="0" compatLnSpc="1">
            <a:noAutofit/>
          </a:bodyPr>
          <a:lstStyle/>
          <a:p>
            <a:pPr algn="ctr" defTabSz="858520">
              <a:lnSpc>
                <a:spcPct val="110000"/>
              </a:lnSpc>
            </a:pPr>
            <a:r>
              <a:rPr lang="zh-CN" altLang="en-US" sz="1000" dirty="0">
                <a:solidFill>
                  <a:prstClr val="black"/>
                </a:solidFill>
                <a:latin typeface="微软雅黑"/>
                <a:cs typeface="微软雅黑"/>
              </a:rPr>
              <a:t>统一门户</a:t>
            </a:r>
          </a:p>
        </p:txBody>
      </p:sp>
      <p:sp>
        <p:nvSpPr>
          <p:cNvPr id="42" name="圆角矩形 41"/>
          <p:cNvSpPr/>
          <p:nvPr/>
        </p:nvSpPr>
        <p:spPr>
          <a:xfrm>
            <a:off x="1158217" y="2219478"/>
            <a:ext cx="1272374" cy="601993"/>
          </a:xfrm>
          <a:prstGeom prst="roundRect">
            <a:avLst>
              <a:gd name="adj" fmla="val 2266"/>
            </a:avLst>
          </a:prstGeom>
          <a:solidFill>
            <a:schemeClr val="bg1"/>
          </a:solidFill>
          <a:ln w="9525" cap="flat" cmpd="sng" algn="ctr">
            <a:noFill/>
            <a:prstDash val="solid"/>
            <a:round/>
            <a:headEnd type="none" w="med" len="med"/>
            <a:tailEnd type="none" w="med" len="med"/>
          </a:ln>
        </p:spPr>
        <p:txBody>
          <a:bodyPr rot="0" spcFirstLastPara="0" vertOverflow="overflow" horzOverflow="overflow" vert="horz" wrap="none" lIns="36000" tIns="45720" rIns="36000" bIns="45720" numCol="1" spcCol="0" rtlCol="0" fromWordArt="0" anchor="ctr" anchorCtr="0" forceAA="0" compatLnSpc="1">
            <a:noAutofit/>
          </a:bodyPr>
          <a:lstStyle/>
          <a:p>
            <a:pPr algn="ctr" defTabSz="858520">
              <a:lnSpc>
                <a:spcPct val="110000"/>
              </a:lnSpc>
            </a:pPr>
            <a:r>
              <a:rPr lang="en-US" altLang="zh-CN" sz="1000" dirty="0" smtClean="0">
                <a:solidFill>
                  <a:prstClr val="black"/>
                </a:solidFill>
                <a:latin typeface="微软雅黑"/>
                <a:cs typeface="微软雅黑"/>
              </a:rPr>
              <a:t>CKAN</a:t>
            </a:r>
            <a:endParaRPr lang="zh-CN" altLang="en-US" sz="1000" dirty="0">
              <a:solidFill>
                <a:prstClr val="black"/>
              </a:solidFill>
              <a:latin typeface="微软雅黑"/>
              <a:cs typeface="微软雅黑"/>
            </a:endParaRPr>
          </a:p>
        </p:txBody>
      </p:sp>
      <p:sp>
        <p:nvSpPr>
          <p:cNvPr id="43" name="圆角矩形 42"/>
          <p:cNvSpPr/>
          <p:nvPr/>
        </p:nvSpPr>
        <p:spPr>
          <a:xfrm>
            <a:off x="2463481" y="2219478"/>
            <a:ext cx="1203227" cy="601993"/>
          </a:xfrm>
          <a:prstGeom prst="roundRect">
            <a:avLst>
              <a:gd name="adj" fmla="val 2266"/>
            </a:avLst>
          </a:prstGeom>
          <a:solidFill>
            <a:schemeClr val="bg1"/>
          </a:solidFill>
          <a:ln w="9525" cap="flat" cmpd="sng" algn="ctr">
            <a:noFill/>
            <a:prstDash val="solid"/>
            <a:round/>
            <a:headEnd type="none" w="med" len="med"/>
            <a:tailEnd type="none" w="med" len="med"/>
          </a:ln>
        </p:spPr>
        <p:txBody>
          <a:bodyPr rot="0" spcFirstLastPara="0" vertOverflow="overflow" horzOverflow="overflow" vert="horz" wrap="none" lIns="36000" tIns="45720" rIns="36000" bIns="45720" numCol="1" spcCol="0" rtlCol="0" fromWordArt="0" anchor="ctr" anchorCtr="0" forceAA="0" compatLnSpc="1">
            <a:noAutofit/>
          </a:bodyPr>
          <a:lstStyle/>
          <a:p>
            <a:pPr algn="ctr" defTabSz="858520">
              <a:lnSpc>
                <a:spcPct val="110000"/>
              </a:lnSpc>
            </a:pPr>
            <a:r>
              <a:rPr lang="zh-CN" altLang="en-US" sz="1000" dirty="0">
                <a:solidFill>
                  <a:prstClr val="black"/>
                </a:solidFill>
                <a:latin typeface="微软雅黑"/>
                <a:cs typeface="微软雅黑"/>
              </a:rPr>
              <a:t>产品交易</a:t>
            </a:r>
          </a:p>
        </p:txBody>
      </p:sp>
      <p:sp>
        <p:nvSpPr>
          <p:cNvPr id="44" name="圆角矩形 43"/>
          <p:cNvSpPr/>
          <p:nvPr/>
        </p:nvSpPr>
        <p:spPr>
          <a:xfrm>
            <a:off x="3699598" y="2219478"/>
            <a:ext cx="1144282" cy="601993"/>
          </a:xfrm>
          <a:prstGeom prst="roundRect">
            <a:avLst>
              <a:gd name="adj" fmla="val 2266"/>
            </a:avLst>
          </a:prstGeom>
          <a:solidFill>
            <a:schemeClr val="bg1"/>
          </a:solidFill>
          <a:ln w="9525" cap="flat" cmpd="sng" algn="ctr">
            <a:noFill/>
            <a:prstDash val="solid"/>
            <a:round/>
            <a:headEnd type="none" w="med" len="med"/>
            <a:tailEnd type="none" w="med" len="med"/>
          </a:ln>
        </p:spPr>
        <p:txBody>
          <a:bodyPr rot="0" spcFirstLastPara="0" vertOverflow="overflow" horzOverflow="overflow" vert="horz" wrap="none" lIns="36000" tIns="45720" rIns="36000" bIns="45720" numCol="1" spcCol="0" rtlCol="0" fromWordArt="0" anchor="ctr" anchorCtr="0" forceAA="0" compatLnSpc="1">
            <a:noAutofit/>
          </a:bodyPr>
          <a:lstStyle/>
          <a:p>
            <a:pPr algn="ctr" defTabSz="858520">
              <a:lnSpc>
                <a:spcPct val="110000"/>
              </a:lnSpc>
            </a:pPr>
            <a:r>
              <a:rPr lang="en-US" altLang="zh-CN" sz="1000" dirty="0" smtClean="0">
                <a:solidFill>
                  <a:prstClr val="black"/>
                </a:solidFill>
                <a:latin typeface="微软雅黑"/>
                <a:cs typeface="微软雅黑"/>
              </a:rPr>
              <a:t>IDS</a:t>
            </a:r>
            <a:endParaRPr lang="zh-CN" altLang="en-US" sz="1000" dirty="0">
              <a:solidFill>
                <a:prstClr val="black"/>
              </a:solidFill>
              <a:latin typeface="微软雅黑"/>
              <a:cs typeface="微软雅黑"/>
            </a:endParaRPr>
          </a:p>
        </p:txBody>
      </p:sp>
      <p:sp>
        <p:nvSpPr>
          <p:cNvPr id="45" name="圆角矩形 44"/>
          <p:cNvSpPr/>
          <p:nvPr/>
        </p:nvSpPr>
        <p:spPr bwMode="auto">
          <a:xfrm>
            <a:off x="5384800" y="1468896"/>
            <a:ext cx="2737934" cy="1406386"/>
          </a:xfrm>
          <a:prstGeom prst="roundRect">
            <a:avLst>
              <a:gd name="adj" fmla="val 1569"/>
            </a:avLst>
          </a:prstGeom>
          <a:solidFill>
            <a:schemeClr val="accent3"/>
          </a:solidFill>
          <a:ln w="9525" cap="flat" cmpd="sng" algn="ctr">
            <a:noFill/>
            <a:prstDash val="solid"/>
            <a:round/>
            <a:headEnd type="none" w="med" len="med"/>
            <a:tailEnd type="none" w="med" len="med"/>
          </a:ln>
        </p:spPr>
        <p:txBody>
          <a:bodyPr wrap="none" rtlCol="0" anchor="t"/>
          <a:lstStyle/>
          <a:p>
            <a:pPr algn="ctr" defTabSz="914400" fontAlgn="base">
              <a:spcBef>
                <a:spcPct val="0"/>
              </a:spcBef>
              <a:spcAft>
                <a:spcPct val="0"/>
              </a:spcAft>
              <a:defRPr/>
            </a:pPr>
            <a:r>
              <a:rPr kumimoji="1" lang="zh-CN" altLang="en-US" b="1" kern="0" dirty="0" smtClean="0">
                <a:solidFill>
                  <a:prstClr val="white"/>
                </a:solidFill>
                <a:latin typeface="微软雅黑" panose="020B0503020204020204" pitchFamily="34" charset="-122"/>
                <a:sym typeface="Arial" panose="020B0604020202020204"/>
              </a:rPr>
              <a:t> 运营平台</a:t>
            </a:r>
          </a:p>
        </p:txBody>
      </p:sp>
      <p:grpSp>
        <p:nvGrpSpPr>
          <p:cNvPr id="46" name="组 45"/>
          <p:cNvGrpSpPr/>
          <p:nvPr/>
        </p:nvGrpSpPr>
        <p:grpSpPr>
          <a:xfrm>
            <a:off x="5416761" y="1766367"/>
            <a:ext cx="2674548" cy="1055104"/>
            <a:chOff x="5449525" y="1750135"/>
            <a:chExt cx="2586075" cy="1066944"/>
          </a:xfrm>
        </p:grpSpPr>
        <p:sp>
          <p:nvSpPr>
            <p:cNvPr id="47" name="圆角矩形 46"/>
            <p:cNvSpPr/>
            <p:nvPr/>
          </p:nvSpPr>
          <p:spPr>
            <a:xfrm>
              <a:off x="7559716" y="1750135"/>
              <a:ext cx="475884" cy="1066944"/>
            </a:xfrm>
            <a:prstGeom prst="roundRect">
              <a:avLst>
                <a:gd name="adj" fmla="val 4652"/>
              </a:avLst>
            </a:prstGeom>
            <a:solidFill>
              <a:schemeClr val="bg1"/>
            </a:solidFill>
            <a:ln w="9525" cap="flat" cmpd="sng" algn="ctr">
              <a:noFill/>
              <a:prstDash val="solid"/>
              <a:round/>
              <a:headEnd type="none" w="med" len="med"/>
              <a:tailEnd type="none" w="med" len="med"/>
            </a:ln>
          </p:spPr>
          <p:txBody>
            <a:bodyPr rot="0" spcFirstLastPara="0" vertOverflow="overflow" horzOverflow="overflow" vert="horz" wrap="square" lIns="180000" tIns="45720" rIns="180000" bIns="45720" numCol="1" spcCol="0" rtlCol="0" fromWordArt="0" anchor="ctr" anchorCtr="0" forceAA="0" compatLnSpc="1">
              <a:noAutofit/>
            </a:bodyPr>
            <a:lstStyle/>
            <a:p>
              <a:pPr algn="ctr" defTabSz="858520">
                <a:lnSpc>
                  <a:spcPct val="110000"/>
                </a:lnSpc>
              </a:pPr>
              <a:r>
                <a:rPr lang="zh-CN" altLang="en-US" sz="1000" dirty="0" smtClean="0">
                  <a:solidFill>
                    <a:prstClr val="black"/>
                  </a:solidFill>
                  <a:latin typeface="微软雅黑"/>
                  <a:cs typeface="微软雅黑"/>
                </a:rPr>
                <a:t>运维管理</a:t>
              </a:r>
              <a:endParaRPr lang="zh-CN" altLang="en-US" sz="1000" dirty="0">
                <a:solidFill>
                  <a:prstClr val="black"/>
                </a:solidFill>
                <a:latin typeface="微软雅黑"/>
                <a:cs typeface="微软雅黑"/>
              </a:endParaRPr>
            </a:p>
          </p:txBody>
        </p:sp>
        <p:sp>
          <p:nvSpPr>
            <p:cNvPr id="48" name="圆角矩形 47"/>
            <p:cNvSpPr/>
            <p:nvPr/>
          </p:nvSpPr>
          <p:spPr>
            <a:xfrm>
              <a:off x="5449525" y="1750135"/>
              <a:ext cx="2079833" cy="314748"/>
            </a:xfrm>
            <a:prstGeom prst="roundRect">
              <a:avLst>
                <a:gd name="adj" fmla="val 5556"/>
              </a:avLst>
            </a:prstGeom>
            <a:solidFill>
              <a:schemeClr val="bg1"/>
            </a:solidFill>
            <a:ln w="9525" cap="flat" cmpd="sng" algn="ctr">
              <a:noFill/>
              <a:prstDash val="solid"/>
              <a:round/>
              <a:headEnd type="none" w="med" len="med"/>
              <a:tailEnd type="none" w="med" len="med"/>
            </a:ln>
          </p:spPr>
          <p:txBody>
            <a:bodyPr rot="0" spcFirstLastPara="0" vertOverflow="overflow" horzOverflow="overflow" vert="horz" wrap="none" lIns="36000" tIns="45720" rIns="36000" bIns="45720" numCol="1" spcCol="0" rtlCol="0" fromWordArt="0" anchor="ctr" anchorCtr="0" forceAA="0" compatLnSpc="1">
              <a:noAutofit/>
            </a:bodyPr>
            <a:lstStyle/>
            <a:p>
              <a:pPr algn="ctr" defTabSz="858520">
                <a:lnSpc>
                  <a:spcPct val="110000"/>
                </a:lnSpc>
              </a:pPr>
              <a:r>
                <a:rPr lang="zh-CN" altLang="en-US" sz="1000" dirty="0" smtClean="0">
                  <a:solidFill>
                    <a:prstClr val="black"/>
                  </a:solidFill>
                  <a:latin typeface="微软雅黑"/>
                  <a:cs typeface="微软雅黑"/>
                </a:rPr>
                <a:t>运营分析</a:t>
              </a:r>
              <a:endParaRPr lang="zh-CN" altLang="en-US" sz="1000" dirty="0">
                <a:solidFill>
                  <a:prstClr val="black"/>
                </a:solidFill>
                <a:latin typeface="微软雅黑"/>
                <a:cs typeface="微软雅黑"/>
              </a:endParaRPr>
            </a:p>
          </p:txBody>
        </p:sp>
        <p:sp>
          <p:nvSpPr>
            <p:cNvPr id="49" name="圆角矩形 48"/>
            <p:cNvSpPr/>
            <p:nvPr/>
          </p:nvSpPr>
          <p:spPr>
            <a:xfrm>
              <a:off x="5449525" y="2521849"/>
              <a:ext cx="2079833" cy="295230"/>
            </a:xfrm>
            <a:prstGeom prst="roundRect">
              <a:avLst>
                <a:gd name="adj" fmla="val 5556"/>
              </a:avLst>
            </a:prstGeom>
            <a:solidFill>
              <a:schemeClr val="bg1"/>
            </a:solidFill>
            <a:ln w="9525" cap="flat" cmpd="sng" algn="ctr">
              <a:noFill/>
              <a:prstDash val="solid"/>
              <a:round/>
              <a:headEnd type="none" w="med" len="med"/>
              <a:tailEnd type="none" w="med" len="med"/>
            </a:ln>
          </p:spPr>
          <p:txBody>
            <a:bodyPr rot="0" spcFirstLastPara="0" vertOverflow="overflow" horzOverflow="overflow" vert="horz" wrap="none" lIns="36000" tIns="45720" rIns="36000" bIns="45720" numCol="1" spcCol="0" rtlCol="0" fromWordArt="0" anchor="ctr" anchorCtr="0" forceAA="0" compatLnSpc="1">
              <a:noAutofit/>
            </a:bodyPr>
            <a:lstStyle/>
            <a:p>
              <a:pPr algn="ctr" defTabSz="858520">
                <a:lnSpc>
                  <a:spcPct val="110000"/>
                </a:lnSpc>
              </a:pPr>
              <a:r>
                <a:rPr lang="zh-CN" altLang="en-US" sz="1000" dirty="0" smtClean="0">
                  <a:solidFill>
                    <a:prstClr val="black"/>
                  </a:solidFill>
                  <a:latin typeface="微软雅黑"/>
                  <a:cs typeface="微软雅黑"/>
                </a:rPr>
                <a:t>客户关系管理</a:t>
              </a:r>
              <a:endParaRPr lang="zh-CN" altLang="en-US" sz="1000" dirty="0">
                <a:solidFill>
                  <a:prstClr val="black"/>
                </a:solidFill>
                <a:latin typeface="微软雅黑"/>
                <a:cs typeface="微软雅黑"/>
              </a:endParaRPr>
            </a:p>
          </p:txBody>
        </p:sp>
        <p:grpSp>
          <p:nvGrpSpPr>
            <p:cNvPr id="50" name="组 49"/>
            <p:cNvGrpSpPr/>
            <p:nvPr/>
          </p:nvGrpSpPr>
          <p:grpSpPr>
            <a:xfrm>
              <a:off x="5449527" y="2093143"/>
              <a:ext cx="1396610" cy="400445"/>
              <a:chOff x="6809382" y="2177856"/>
              <a:chExt cx="1070808" cy="430068"/>
            </a:xfrm>
          </p:grpSpPr>
          <p:sp>
            <p:nvSpPr>
              <p:cNvPr id="52" name="圆角矩形 51"/>
              <p:cNvSpPr/>
              <p:nvPr/>
            </p:nvSpPr>
            <p:spPr>
              <a:xfrm>
                <a:off x="6809382" y="2177856"/>
                <a:ext cx="542747" cy="430067"/>
              </a:xfrm>
              <a:prstGeom prst="roundRect">
                <a:avLst>
                  <a:gd name="adj" fmla="val 5556"/>
                </a:avLst>
              </a:prstGeom>
              <a:solidFill>
                <a:schemeClr val="bg1"/>
              </a:solidFill>
              <a:ln w="9525" cap="flat" cmpd="sng" algn="ctr">
                <a:noFill/>
                <a:prstDash val="solid"/>
                <a:round/>
                <a:headEnd type="none" w="med" len="med"/>
                <a:tailEnd type="none" w="med" len="med"/>
              </a:ln>
            </p:spPr>
            <p:txBody>
              <a:bodyPr rot="0" spcFirstLastPara="0" vertOverflow="overflow" horzOverflow="overflow" vert="horz" wrap="none" lIns="36000" tIns="45720" rIns="36000" bIns="45720" numCol="1" spcCol="0" rtlCol="0" fromWordArt="0" anchor="ctr" anchorCtr="0" forceAA="0" compatLnSpc="1">
                <a:noAutofit/>
              </a:bodyPr>
              <a:lstStyle/>
              <a:p>
                <a:pPr algn="ctr" defTabSz="858520">
                  <a:lnSpc>
                    <a:spcPct val="110000"/>
                  </a:lnSpc>
                </a:pPr>
                <a:r>
                  <a:rPr lang="zh-CN" altLang="en-US" sz="1000" dirty="0" smtClean="0">
                    <a:solidFill>
                      <a:prstClr val="black"/>
                    </a:solidFill>
                    <a:latin typeface="微软雅黑"/>
                    <a:cs typeface="微软雅黑"/>
                  </a:rPr>
                  <a:t>定价</a:t>
                </a:r>
                <a:endParaRPr lang="en-US" altLang="zh-CN" sz="1000" dirty="0" smtClean="0">
                  <a:solidFill>
                    <a:prstClr val="black"/>
                  </a:solidFill>
                  <a:latin typeface="微软雅黑"/>
                  <a:cs typeface="微软雅黑"/>
                </a:endParaRPr>
              </a:p>
              <a:p>
                <a:pPr algn="ctr" defTabSz="858520">
                  <a:lnSpc>
                    <a:spcPct val="110000"/>
                  </a:lnSpc>
                </a:pPr>
                <a:r>
                  <a:rPr lang="zh-CN" altLang="en-US" sz="1000" dirty="0" smtClean="0">
                    <a:solidFill>
                      <a:prstClr val="black"/>
                    </a:solidFill>
                    <a:latin typeface="微软雅黑"/>
                    <a:cs typeface="微软雅黑"/>
                  </a:rPr>
                  <a:t>管理</a:t>
                </a:r>
                <a:endParaRPr lang="zh-CN" altLang="en-US" sz="1000" dirty="0">
                  <a:solidFill>
                    <a:prstClr val="black"/>
                  </a:solidFill>
                  <a:latin typeface="微软雅黑"/>
                  <a:cs typeface="微软雅黑"/>
                </a:endParaRPr>
              </a:p>
            </p:txBody>
          </p:sp>
          <p:sp>
            <p:nvSpPr>
              <p:cNvPr id="53" name="圆角矩形 52"/>
              <p:cNvSpPr/>
              <p:nvPr/>
            </p:nvSpPr>
            <p:spPr>
              <a:xfrm>
                <a:off x="7366813" y="2177857"/>
                <a:ext cx="513377" cy="430067"/>
              </a:xfrm>
              <a:prstGeom prst="roundRect">
                <a:avLst>
                  <a:gd name="adj" fmla="val 5556"/>
                </a:avLst>
              </a:prstGeom>
              <a:solidFill>
                <a:schemeClr val="bg1"/>
              </a:solidFill>
              <a:ln w="9525" cap="flat" cmpd="sng" algn="ctr">
                <a:noFill/>
                <a:prstDash val="solid"/>
                <a:round/>
                <a:headEnd type="none" w="med" len="med"/>
                <a:tailEnd type="none" w="med" len="med"/>
              </a:ln>
            </p:spPr>
            <p:txBody>
              <a:bodyPr rot="0" spcFirstLastPara="0" vertOverflow="overflow" horzOverflow="overflow" vert="horz" wrap="none" lIns="36000" tIns="45720" rIns="36000" bIns="45720" numCol="1" spcCol="0" rtlCol="0" fromWordArt="0" anchor="ctr" anchorCtr="0" forceAA="0" compatLnSpc="1">
                <a:noAutofit/>
              </a:bodyPr>
              <a:lstStyle/>
              <a:p>
                <a:pPr algn="ctr" defTabSz="858520">
                  <a:lnSpc>
                    <a:spcPct val="110000"/>
                  </a:lnSpc>
                </a:pPr>
                <a:r>
                  <a:rPr lang="zh-CN" altLang="en-US" sz="1000" dirty="0" smtClean="0">
                    <a:solidFill>
                      <a:prstClr val="black"/>
                    </a:solidFill>
                    <a:latin typeface="微软雅黑"/>
                    <a:cs typeface="微软雅黑"/>
                  </a:rPr>
                  <a:t>账务</a:t>
                </a:r>
                <a:endParaRPr lang="en-US" altLang="zh-CN" sz="1000" dirty="0" smtClean="0">
                  <a:solidFill>
                    <a:prstClr val="black"/>
                  </a:solidFill>
                  <a:latin typeface="微软雅黑"/>
                  <a:cs typeface="微软雅黑"/>
                </a:endParaRPr>
              </a:p>
              <a:p>
                <a:pPr algn="ctr" defTabSz="858520">
                  <a:lnSpc>
                    <a:spcPct val="110000"/>
                  </a:lnSpc>
                </a:pPr>
                <a:r>
                  <a:rPr lang="zh-CN" altLang="en-US" sz="1000" dirty="0" smtClean="0">
                    <a:solidFill>
                      <a:prstClr val="black"/>
                    </a:solidFill>
                    <a:latin typeface="微软雅黑"/>
                    <a:cs typeface="微软雅黑"/>
                  </a:rPr>
                  <a:t>管理</a:t>
                </a:r>
                <a:endParaRPr lang="zh-CN" altLang="en-US" sz="1000" dirty="0">
                  <a:solidFill>
                    <a:prstClr val="black"/>
                  </a:solidFill>
                  <a:latin typeface="微软雅黑"/>
                  <a:cs typeface="微软雅黑"/>
                </a:endParaRPr>
              </a:p>
            </p:txBody>
          </p:sp>
        </p:grpSp>
        <p:sp>
          <p:nvSpPr>
            <p:cNvPr id="51" name="圆角矩形 50"/>
            <p:cNvSpPr/>
            <p:nvPr/>
          </p:nvSpPr>
          <p:spPr>
            <a:xfrm>
              <a:off x="6865285" y="2093143"/>
              <a:ext cx="663671" cy="400444"/>
            </a:xfrm>
            <a:prstGeom prst="roundRect">
              <a:avLst>
                <a:gd name="adj" fmla="val 5556"/>
              </a:avLst>
            </a:prstGeom>
            <a:solidFill>
              <a:schemeClr val="bg1"/>
            </a:solidFill>
            <a:ln w="9525" cap="flat" cmpd="sng" algn="ctr">
              <a:noFill/>
              <a:prstDash val="solid"/>
              <a:round/>
              <a:headEnd type="none" w="med" len="med"/>
              <a:tailEnd type="none" w="med" len="med"/>
            </a:ln>
          </p:spPr>
          <p:txBody>
            <a:bodyPr rot="0" spcFirstLastPara="0" vertOverflow="overflow" horzOverflow="overflow" vert="horz" wrap="none" lIns="36000" tIns="45720" rIns="36000" bIns="45720" numCol="1" spcCol="0" rtlCol="0" fromWordArt="0" anchor="ctr" anchorCtr="0" forceAA="0" compatLnSpc="1">
              <a:noAutofit/>
            </a:bodyPr>
            <a:lstStyle/>
            <a:p>
              <a:pPr algn="ctr" defTabSz="858520">
                <a:lnSpc>
                  <a:spcPct val="110000"/>
                </a:lnSpc>
              </a:pPr>
              <a:r>
                <a:rPr lang="zh-CN" altLang="en-US" sz="1000" dirty="0" smtClean="0">
                  <a:solidFill>
                    <a:prstClr val="black"/>
                  </a:solidFill>
                  <a:latin typeface="微软雅黑"/>
                  <a:cs typeface="微软雅黑"/>
                </a:rPr>
                <a:t>合同管理</a:t>
              </a:r>
              <a:endParaRPr lang="zh-CN" altLang="en-US" sz="1000" dirty="0">
                <a:solidFill>
                  <a:prstClr val="black"/>
                </a:solidFill>
                <a:latin typeface="微软雅黑"/>
                <a:cs typeface="微软雅黑"/>
              </a:endParaRPr>
            </a:p>
          </p:txBody>
        </p:sp>
      </p:grpSp>
      <p:cxnSp>
        <p:nvCxnSpPr>
          <p:cNvPr id="54" name="直线箭头连接符 53"/>
          <p:cNvCxnSpPr/>
          <p:nvPr/>
        </p:nvCxnSpPr>
        <p:spPr>
          <a:xfrm flipV="1">
            <a:off x="1774290" y="2875281"/>
            <a:ext cx="0" cy="397549"/>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2300186" y="2968091"/>
            <a:ext cx="818042" cy="215444"/>
          </a:xfrm>
          <a:prstGeom prst="rect">
            <a:avLst/>
          </a:prstGeom>
          <a:solidFill>
            <a:schemeClr val="bg1"/>
          </a:solidFill>
        </p:spPr>
        <p:txBody>
          <a:bodyPr vert="horz" wrap="square" lIns="0" rIns="0" rtlCol="0" anchor="ctr">
            <a:spAutoFit/>
          </a:bodyPr>
          <a:lstStyle>
            <a:defPPr>
              <a:defRPr lang="zh-CN"/>
            </a:defPPr>
            <a:lvl1pPr algn="ctr">
              <a:defRPr kumimoji="1" sz="800">
                <a:solidFill>
                  <a:srgbClr val="C00000"/>
                </a:solidFill>
                <a:latin typeface="+mn-ea"/>
              </a:defRPr>
            </a:lvl1pPr>
          </a:lstStyle>
          <a:p>
            <a:pPr defTabSz="684530"/>
            <a:r>
              <a:rPr lang="zh-CN" altLang="en-US" dirty="0"/>
              <a:t>交易产品信息</a:t>
            </a:r>
            <a:endParaRPr lang="en-US" altLang="zh-CN" dirty="0"/>
          </a:p>
        </p:txBody>
      </p:sp>
      <p:cxnSp>
        <p:nvCxnSpPr>
          <p:cNvPr id="56" name="肘形连接符 78"/>
          <p:cNvCxnSpPr/>
          <p:nvPr/>
        </p:nvCxnSpPr>
        <p:spPr>
          <a:xfrm rot="16200000" flipH="1">
            <a:off x="5137187" y="3449596"/>
            <a:ext cx="0" cy="482455"/>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7" name="肘形连接符 78"/>
          <p:cNvCxnSpPr/>
          <p:nvPr/>
        </p:nvCxnSpPr>
        <p:spPr>
          <a:xfrm rot="5400000">
            <a:off x="5137187" y="3735556"/>
            <a:ext cx="0" cy="482455"/>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4907270" y="3459880"/>
            <a:ext cx="447059" cy="178053"/>
          </a:xfrm>
          <a:prstGeom prst="rect">
            <a:avLst/>
          </a:prstGeom>
          <a:solidFill>
            <a:schemeClr val="bg1"/>
          </a:solidFill>
        </p:spPr>
        <p:txBody>
          <a:bodyPr vert="horz" wrap="square" lIns="0" rIns="0" rtlCol="0" anchor="ctr">
            <a:spAutoFit/>
          </a:bodyPr>
          <a:lstStyle>
            <a:defPPr>
              <a:defRPr lang="zh-CN"/>
            </a:defPPr>
            <a:lvl1pPr algn="ctr">
              <a:defRPr kumimoji="1" sz="800">
                <a:solidFill>
                  <a:srgbClr val="C00000"/>
                </a:solidFill>
                <a:latin typeface="+mn-ea"/>
              </a:defRPr>
            </a:lvl1pPr>
          </a:lstStyle>
          <a:p>
            <a:pPr defTabSz="684530"/>
            <a:r>
              <a:rPr lang="zh-CN" altLang="en-US" dirty="0"/>
              <a:t>样本同步</a:t>
            </a:r>
          </a:p>
        </p:txBody>
      </p:sp>
      <p:sp>
        <p:nvSpPr>
          <p:cNvPr id="59" name="文本框 58"/>
          <p:cNvSpPr txBox="1"/>
          <p:nvPr/>
        </p:nvSpPr>
        <p:spPr>
          <a:xfrm>
            <a:off x="4907270" y="4027304"/>
            <a:ext cx="447059" cy="178053"/>
          </a:xfrm>
          <a:prstGeom prst="rect">
            <a:avLst/>
          </a:prstGeom>
          <a:solidFill>
            <a:schemeClr val="bg1"/>
          </a:solidFill>
        </p:spPr>
        <p:txBody>
          <a:bodyPr vert="horz" wrap="square" lIns="0" rIns="0" rtlCol="0" anchor="ctr">
            <a:spAutoFit/>
          </a:bodyPr>
          <a:lstStyle>
            <a:defPPr>
              <a:defRPr lang="zh-CN"/>
            </a:defPPr>
            <a:lvl1pPr algn="ctr">
              <a:defRPr kumimoji="1" sz="800">
                <a:solidFill>
                  <a:srgbClr val="C00000"/>
                </a:solidFill>
                <a:latin typeface="+mn-ea"/>
              </a:defRPr>
            </a:lvl1pPr>
          </a:lstStyle>
          <a:p>
            <a:pPr defTabSz="684530"/>
            <a:r>
              <a:rPr lang="zh-CN" altLang="en-US" dirty="0"/>
              <a:t>模型部署</a:t>
            </a:r>
          </a:p>
        </p:txBody>
      </p:sp>
      <p:cxnSp>
        <p:nvCxnSpPr>
          <p:cNvPr id="60" name="直线箭头连接符 150"/>
          <p:cNvCxnSpPr/>
          <p:nvPr/>
        </p:nvCxnSpPr>
        <p:spPr>
          <a:xfrm rot="5400000" flipH="1" flipV="1">
            <a:off x="5436544" y="2217673"/>
            <a:ext cx="397549" cy="1710146"/>
          </a:xfrm>
          <a:prstGeom prst="bentConnector3">
            <a:avLst>
              <a:gd name="adj1" fmla="val 39545"/>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6785453" y="2993036"/>
            <a:ext cx="1193800" cy="195858"/>
          </a:xfrm>
          <a:prstGeom prst="rect">
            <a:avLst/>
          </a:prstGeom>
          <a:solidFill>
            <a:schemeClr val="bg1"/>
          </a:solidFill>
        </p:spPr>
        <p:txBody>
          <a:bodyPr vert="horz" wrap="square" lIns="0" rIns="0" rtlCol="0" anchor="ctr">
            <a:spAutoFit/>
          </a:bodyPr>
          <a:lstStyle>
            <a:defPPr>
              <a:defRPr lang="zh-CN"/>
            </a:defPPr>
            <a:lvl1pPr algn="ctr">
              <a:defRPr kumimoji="1" sz="800">
                <a:solidFill>
                  <a:srgbClr val="C00000"/>
                </a:solidFill>
                <a:latin typeface="+mn-ea"/>
              </a:defRPr>
            </a:lvl1pPr>
          </a:lstStyle>
          <a:p>
            <a:pPr defTabSz="684530"/>
            <a:r>
              <a:rPr lang="zh-CN" altLang="en-US" dirty="0"/>
              <a:t>硬件资源、数据使用情况</a:t>
            </a:r>
          </a:p>
        </p:txBody>
      </p:sp>
      <p:cxnSp>
        <p:nvCxnSpPr>
          <p:cNvPr id="62" name="肘形连接符 176"/>
          <p:cNvCxnSpPr/>
          <p:nvPr/>
        </p:nvCxnSpPr>
        <p:spPr>
          <a:xfrm>
            <a:off x="4890377" y="2104606"/>
            <a:ext cx="481795" cy="3"/>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3" name="文本框 62"/>
          <p:cNvSpPr txBox="1"/>
          <p:nvPr/>
        </p:nvSpPr>
        <p:spPr>
          <a:xfrm>
            <a:off x="4912350" y="2412593"/>
            <a:ext cx="447059" cy="254360"/>
          </a:xfrm>
          <a:prstGeom prst="rect">
            <a:avLst/>
          </a:prstGeom>
          <a:solidFill>
            <a:schemeClr val="bg1"/>
          </a:solidFill>
        </p:spPr>
        <p:txBody>
          <a:bodyPr vert="horz" wrap="square" lIns="0" rIns="0" rtlCol="0" anchor="ctr">
            <a:spAutoFit/>
          </a:bodyPr>
          <a:lstStyle>
            <a:defPPr>
              <a:defRPr lang="zh-CN"/>
            </a:defPPr>
            <a:lvl1pPr algn="ctr">
              <a:defRPr kumimoji="1" sz="800">
                <a:solidFill>
                  <a:srgbClr val="C00000"/>
                </a:solidFill>
                <a:latin typeface="+mn-ea"/>
              </a:defRPr>
            </a:lvl1pPr>
          </a:lstStyle>
          <a:p>
            <a:pPr defTabSz="684530"/>
            <a:r>
              <a:rPr lang="zh-CN" altLang="en-US" dirty="0"/>
              <a:t>运营配置</a:t>
            </a:r>
            <a:endParaRPr lang="en-US" altLang="zh-CN" dirty="0"/>
          </a:p>
          <a:p>
            <a:pPr defTabSz="684530"/>
            <a:r>
              <a:rPr lang="zh-CN" altLang="en-US" dirty="0"/>
              <a:t>信息</a:t>
            </a:r>
          </a:p>
        </p:txBody>
      </p:sp>
      <p:sp>
        <p:nvSpPr>
          <p:cNvPr id="64" name="文本框 63"/>
          <p:cNvSpPr txBox="1"/>
          <p:nvPr/>
        </p:nvSpPr>
        <p:spPr>
          <a:xfrm>
            <a:off x="4912350" y="1925087"/>
            <a:ext cx="447059" cy="133774"/>
          </a:xfrm>
          <a:prstGeom prst="rect">
            <a:avLst/>
          </a:prstGeom>
          <a:solidFill>
            <a:schemeClr val="bg1"/>
          </a:solidFill>
        </p:spPr>
        <p:txBody>
          <a:bodyPr vert="horz" wrap="square" lIns="0" rIns="0" rtlCol="0" anchor="ctr">
            <a:spAutoFit/>
          </a:bodyPr>
          <a:lstStyle>
            <a:defPPr>
              <a:defRPr lang="zh-CN"/>
            </a:defPPr>
            <a:lvl1pPr algn="ctr">
              <a:defRPr kumimoji="1" sz="800">
                <a:solidFill>
                  <a:srgbClr val="C00000"/>
                </a:solidFill>
                <a:latin typeface="+mn-ea"/>
              </a:defRPr>
            </a:lvl1pPr>
          </a:lstStyle>
          <a:p>
            <a:pPr defTabSz="684530"/>
            <a:r>
              <a:rPr lang="zh-CN" altLang="en-US" dirty="0"/>
              <a:t>交易信息</a:t>
            </a:r>
            <a:endParaRPr lang="en-US" altLang="zh-CN" dirty="0"/>
          </a:p>
        </p:txBody>
      </p:sp>
      <p:cxnSp>
        <p:nvCxnSpPr>
          <p:cNvPr id="65" name="肘形连接符 176"/>
          <p:cNvCxnSpPr/>
          <p:nvPr/>
        </p:nvCxnSpPr>
        <p:spPr>
          <a:xfrm flipH="1">
            <a:off x="4890377" y="2361170"/>
            <a:ext cx="481795" cy="3"/>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直线箭头连接符 65"/>
          <p:cNvCxnSpPr/>
          <p:nvPr/>
        </p:nvCxnSpPr>
        <p:spPr>
          <a:xfrm flipV="1">
            <a:off x="1833007" y="4387983"/>
            <a:ext cx="0" cy="224547"/>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1788489" y="4443528"/>
            <a:ext cx="595035" cy="161866"/>
          </a:xfrm>
          <a:prstGeom prst="rect">
            <a:avLst/>
          </a:prstGeom>
          <a:noFill/>
        </p:spPr>
        <p:txBody>
          <a:bodyPr vert="horz" wrap="square" rtlCol="0" anchor="ctr">
            <a:spAutoFit/>
          </a:bodyPr>
          <a:lstStyle>
            <a:defPPr>
              <a:defRPr lang="zh-CN"/>
            </a:defPPr>
            <a:lvl1pPr algn="ctr">
              <a:defRPr kumimoji="1" sz="800">
                <a:solidFill>
                  <a:srgbClr val="C00000"/>
                </a:solidFill>
                <a:latin typeface="+mn-ea"/>
              </a:defRPr>
            </a:lvl1pPr>
          </a:lstStyle>
          <a:p>
            <a:pPr defTabSz="684530"/>
            <a:r>
              <a:rPr lang="zh-CN" altLang="en-US" dirty="0"/>
              <a:t>数据采集</a:t>
            </a:r>
          </a:p>
        </p:txBody>
      </p:sp>
      <p:cxnSp>
        <p:nvCxnSpPr>
          <p:cNvPr id="68" name="直线箭头连接符 139"/>
          <p:cNvCxnSpPr/>
          <p:nvPr/>
        </p:nvCxnSpPr>
        <p:spPr>
          <a:xfrm rot="16200000" flipV="1">
            <a:off x="4945712" y="2444807"/>
            <a:ext cx="225703" cy="4115027"/>
          </a:xfrm>
          <a:prstGeom prst="bentConnector3">
            <a:avLst>
              <a:gd name="adj1" fmla="val 50000"/>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3350071" y="4437566"/>
            <a:ext cx="456694" cy="161866"/>
          </a:xfrm>
          <a:prstGeom prst="rect">
            <a:avLst/>
          </a:prstGeom>
          <a:solidFill>
            <a:schemeClr val="bg1"/>
          </a:solidFill>
        </p:spPr>
        <p:txBody>
          <a:bodyPr vert="horz" wrap="square" lIns="0" rIns="0" rtlCol="0" anchor="ctr">
            <a:spAutoFit/>
          </a:bodyPr>
          <a:lstStyle>
            <a:defPPr>
              <a:defRPr lang="zh-CN"/>
            </a:defPPr>
            <a:lvl1pPr algn="ctr">
              <a:defRPr kumimoji="1" sz="800">
                <a:solidFill>
                  <a:srgbClr val="C00000"/>
                </a:solidFill>
                <a:latin typeface="+mn-ea"/>
              </a:defRPr>
            </a:lvl1pPr>
          </a:lstStyle>
          <a:p>
            <a:pPr defTabSz="684530"/>
            <a:r>
              <a:rPr lang="zh-CN" altLang="en-US" dirty="0"/>
              <a:t>产品接入</a:t>
            </a:r>
          </a:p>
        </p:txBody>
      </p:sp>
      <p:sp>
        <p:nvSpPr>
          <p:cNvPr id="70" name="右箭头 69"/>
          <p:cNvSpPr/>
          <p:nvPr/>
        </p:nvSpPr>
        <p:spPr>
          <a:xfrm flipH="1">
            <a:off x="859124" y="3667824"/>
            <a:ext cx="246058" cy="10084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684530"/>
            <a:endParaRPr kumimoji="1" lang="zh-CN" altLang="en-US" sz="1600" b="1" dirty="0" err="1">
              <a:solidFill>
                <a:prstClr val="white"/>
              </a:solidFill>
            </a:endParaRPr>
          </a:p>
        </p:txBody>
      </p:sp>
      <p:sp>
        <p:nvSpPr>
          <p:cNvPr id="71" name="文本框 70"/>
          <p:cNvSpPr txBox="1"/>
          <p:nvPr/>
        </p:nvSpPr>
        <p:spPr>
          <a:xfrm>
            <a:off x="763798" y="3220747"/>
            <a:ext cx="436711" cy="461665"/>
          </a:xfrm>
          <a:prstGeom prst="rect">
            <a:avLst/>
          </a:prstGeom>
          <a:noFill/>
        </p:spPr>
        <p:txBody>
          <a:bodyPr vert="horz" wrap="square" rtlCol="0">
            <a:spAutoFit/>
          </a:bodyPr>
          <a:lstStyle/>
          <a:p>
            <a:pPr algn="ctr" defTabSz="684530"/>
            <a:r>
              <a:rPr kumimoji="1" lang="zh-CN" altLang="en-US" sz="800" dirty="0" smtClean="0">
                <a:solidFill>
                  <a:srgbClr val="C00000"/>
                </a:solidFill>
                <a:latin typeface="微软雅黑"/>
              </a:rPr>
              <a:t>数据处理信息</a:t>
            </a:r>
          </a:p>
        </p:txBody>
      </p:sp>
      <p:sp>
        <p:nvSpPr>
          <p:cNvPr id="72" name="圆角矩形 71"/>
          <p:cNvSpPr/>
          <p:nvPr/>
        </p:nvSpPr>
        <p:spPr bwMode="auto">
          <a:xfrm>
            <a:off x="8316319" y="1453628"/>
            <a:ext cx="602076" cy="2175963"/>
          </a:xfrm>
          <a:prstGeom prst="roundRect">
            <a:avLst>
              <a:gd name="adj" fmla="val 3875"/>
            </a:avLst>
          </a:pr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lgn="ctr" defTabSz="914400" eaLnBrk="0" fontAlgn="base" hangingPunct="0">
              <a:spcBef>
                <a:spcPct val="0"/>
              </a:spcBef>
              <a:spcAft>
                <a:spcPct val="0"/>
              </a:spcAft>
            </a:pPr>
            <a:r>
              <a:rPr lang="zh-TW" altLang="en-US" b="1" dirty="0" smtClean="0">
                <a:solidFill>
                  <a:prstClr val="white"/>
                </a:solidFill>
                <a:latin typeface="微软雅黑"/>
              </a:rPr>
              <a:t>交易监</a:t>
            </a:r>
            <a:r>
              <a:rPr lang="zh-CN" altLang="en-US" b="1" dirty="0" smtClean="0">
                <a:solidFill>
                  <a:prstClr val="white"/>
                </a:solidFill>
                <a:latin typeface="微软雅黑"/>
              </a:rPr>
              <a:t>管</a:t>
            </a:r>
            <a:endParaRPr lang="en-US" altLang="zh-CN" b="1" dirty="0" smtClean="0">
              <a:solidFill>
                <a:prstClr val="white"/>
              </a:solidFill>
              <a:latin typeface="微软雅黑"/>
            </a:endParaRPr>
          </a:p>
          <a:p>
            <a:pPr algn="ctr" defTabSz="914400" eaLnBrk="0" fontAlgn="base" hangingPunct="0">
              <a:spcBef>
                <a:spcPct val="0"/>
              </a:spcBef>
              <a:spcAft>
                <a:spcPct val="0"/>
              </a:spcAft>
            </a:pPr>
            <a:r>
              <a:rPr lang="zh-CN" altLang="en-US" b="1" dirty="0" smtClean="0">
                <a:solidFill>
                  <a:prstClr val="white"/>
                </a:solidFill>
                <a:latin typeface="微软雅黑"/>
              </a:rPr>
              <a:t>体系</a:t>
            </a:r>
            <a:endParaRPr lang="zh-TW" altLang="en-US" b="1" dirty="0">
              <a:solidFill>
                <a:prstClr val="white"/>
              </a:solidFill>
              <a:latin typeface="微软雅黑"/>
            </a:endParaRPr>
          </a:p>
        </p:txBody>
      </p:sp>
      <p:sp>
        <p:nvSpPr>
          <p:cNvPr id="73" name="文本框 72"/>
          <p:cNvSpPr txBox="1"/>
          <p:nvPr/>
        </p:nvSpPr>
        <p:spPr>
          <a:xfrm>
            <a:off x="763798" y="2065136"/>
            <a:ext cx="436711" cy="461665"/>
          </a:xfrm>
          <a:prstGeom prst="rect">
            <a:avLst/>
          </a:prstGeom>
          <a:noFill/>
        </p:spPr>
        <p:txBody>
          <a:bodyPr vert="horz" wrap="square" rtlCol="0">
            <a:spAutoFit/>
          </a:bodyPr>
          <a:lstStyle/>
          <a:p>
            <a:pPr algn="ctr" defTabSz="684530"/>
            <a:r>
              <a:rPr kumimoji="1" lang="zh-CN" altLang="en-US" sz="800" dirty="0" smtClean="0">
                <a:solidFill>
                  <a:srgbClr val="C00000"/>
                </a:solidFill>
                <a:latin typeface="微软雅黑"/>
              </a:rPr>
              <a:t>交易信息同步</a:t>
            </a:r>
          </a:p>
        </p:txBody>
      </p:sp>
      <p:sp>
        <p:nvSpPr>
          <p:cNvPr id="74" name="右箭头 73"/>
          <p:cNvSpPr/>
          <p:nvPr/>
        </p:nvSpPr>
        <p:spPr>
          <a:xfrm flipH="1">
            <a:off x="859124" y="2471428"/>
            <a:ext cx="246058" cy="10084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684530"/>
            <a:endParaRPr kumimoji="1" lang="zh-CN" altLang="en-US" sz="1600" b="1" dirty="0" err="1">
              <a:solidFill>
                <a:prstClr val="white"/>
              </a:solidFill>
            </a:endParaRPr>
          </a:p>
        </p:txBody>
      </p:sp>
      <p:sp>
        <p:nvSpPr>
          <p:cNvPr id="75" name="右箭头 74"/>
          <p:cNvSpPr/>
          <p:nvPr/>
        </p:nvSpPr>
        <p:spPr>
          <a:xfrm flipH="1">
            <a:off x="859124" y="4785902"/>
            <a:ext cx="246058" cy="10084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684530"/>
            <a:endParaRPr kumimoji="1" lang="zh-CN" altLang="en-US" sz="1600" b="1" dirty="0" err="1">
              <a:solidFill>
                <a:prstClr val="white"/>
              </a:solidFill>
            </a:endParaRPr>
          </a:p>
        </p:txBody>
      </p:sp>
      <p:sp>
        <p:nvSpPr>
          <p:cNvPr id="76" name="文本框 75"/>
          <p:cNvSpPr txBox="1"/>
          <p:nvPr/>
        </p:nvSpPr>
        <p:spPr>
          <a:xfrm>
            <a:off x="763798" y="4363819"/>
            <a:ext cx="436711" cy="461665"/>
          </a:xfrm>
          <a:prstGeom prst="rect">
            <a:avLst/>
          </a:prstGeom>
          <a:noFill/>
        </p:spPr>
        <p:txBody>
          <a:bodyPr vert="horz" wrap="square" rtlCol="0">
            <a:spAutoFit/>
          </a:bodyPr>
          <a:lstStyle/>
          <a:p>
            <a:pPr algn="ctr" defTabSz="684530"/>
            <a:r>
              <a:rPr kumimoji="1" lang="zh-CN" altLang="en-US" sz="800" dirty="0" smtClean="0">
                <a:solidFill>
                  <a:srgbClr val="C00000"/>
                </a:solidFill>
                <a:latin typeface="微软雅黑"/>
              </a:rPr>
              <a:t>数据采集信息</a:t>
            </a:r>
          </a:p>
        </p:txBody>
      </p:sp>
      <p:sp>
        <p:nvSpPr>
          <p:cNvPr id="77" name="圆角矩形 76"/>
          <p:cNvSpPr/>
          <p:nvPr/>
        </p:nvSpPr>
        <p:spPr>
          <a:xfrm>
            <a:off x="2399558" y="4643533"/>
            <a:ext cx="709999" cy="370799"/>
          </a:xfrm>
          <a:prstGeom prst="roundRect">
            <a:avLst>
              <a:gd name="adj" fmla="val 972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700" dirty="0">
                <a:solidFill>
                  <a:prstClr val="black"/>
                </a:solidFill>
                <a:latin typeface="微软雅黑"/>
              </a:rPr>
              <a:t>医疗类数据</a:t>
            </a:r>
          </a:p>
        </p:txBody>
      </p:sp>
      <p:sp>
        <p:nvSpPr>
          <p:cNvPr id="78" name="圆角矩形 77"/>
          <p:cNvSpPr/>
          <p:nvPr/>
        </p:nvSpPr>
        <p:spPr>
          <a:xfrm>
            <a:off x="3153859" y="4643533"/>
            <a:ext cx="709999" cy="370799"/>
          </a:xfrm>
          <a:prstGeom prst="roundRect">
            <a:avLst>
              <a:gd name="adj" fmla="val 972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700" dirty="0">
                <a:solidFill>
                  <a:prstClr val="black"/>
                </a:solidFill>
                <a:latin typeface="微软雅黑"/>
              </a:rPr>
              <a:t>运营商数据</a:t>
            </a:r>
          </a:p>
        </p:txBody>
      </p:sp>
      <p:sp>
        <p:nvSpPr>
          <p:cNvPr id="79" name="圆角矩形 78"/>
          <p:cNvSpPr/>
          <p:nvPr/>
        </p:nvSpPr>
        <p:spPr>
          <a:xfrm>
            <a:off x="4662461" y="4643533"/>
            <a:ext cx="709999" cy="370799"/>
          </a:xfrm>
          <a:prstGeom prst="roundRect">
            <a:avLst>
              <a:gd name="adj" fmla="val 972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700" dirty="0">
                <a:solidFill>
                  <a:prstClr val="black"/>
                </a:solidFill>
                <a:latin typeface="微软雅黑"/>
              </a:rPr>
              <a:t>卫星数据</a:t>
            </a:r>
          </a:p>
        </p:txBody>
      </p:sp>
      <p:sp>
        <p:nvSpPr>
          <p:cNvPr id="80" name="圆角矩形 79"/>
          <p:cNvSpPr/>
          <p:nvPr/>
        </p:nvSpPr>
        <p:spPr>
          <a:xfrm>
            <a:off x="3908160" y="4643533"/>
            <a:ext cx="709999" cy="370799"/>
          </a:xfrm>
          <a:prstGeom prst="roundRect">
            <a:avLst>
              <a:gd name="adj" fmla="val 972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700" dirty="0">
                <a:solidFill>
                  <a:prstClr val="black"/>
                </a:solidFill>
                <a:latin typeface="微软雅黑"/>
              </a:rPr>
              <a:t>煤炭数据</a:t>
            </a:r>
          </a:p>
        </p:txBody>
      </p:sp>
      <p:sp>
        <p:nvSpPr>
          <p:cNvPr id="81" name="圆角矩形 80"/>
          <p:cNvSpPr/>
          <p:nvPr/>
        </p:nvSpPr>
        <p:spPr>
          <a:xfrm>
            <a:off x="5416761" y="4643533"/>
            <a:ext cx="595771" cy="370799"/>
          </a:xfrm>
          <a:prstGeom prst="roundRect">
            <a:avLst>
              <a:gd name="adj" fmla="val 972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700" dirty="0">
                <a:solidFill>
                  <a:prstClr val="black"/>
                </a:solidFill>
                <a:latin typeface="微软雅黑"/>
              </a:rPr>
              <a:t>互联网</a:t>
            </a:r>
            <a:endParaRPr lang="en-US" altLang="zh-CN" sz="700" dirty="0">
              <a:solidFill>
                <a:prstClr val="black"/>
              </a:solidFill>
              <a:latin typeface="微软雅黑"/>
            </a:endParaRPr>
          </a:p>
          <a:p>
            <a:pPr algn="ctr"/>
            <a:r>
              <a:rPr lang="zh-CN" altLang="en-US" sz="700" dirty="0">
                <a:solidFill>
                  <a:prstClr val="black"/>
                </a:solidFill>
                <a:latin typeface="微软雅黑"/>
              </a:rPr>
              <a:t>数据</a:t>
            </a:r>
          </a:p>
        </p:txBody>
      </p:sp>
      <p:sp>
        <p:nvSpPr>
          <p:cNvPr id="82" name="圆角矩形 81"/>
          <p:cNvSpPr/>
          <p:nvPr/>
        </p:nvSpPr>
        <p:spPr>
          <a:xfrm>
            <a:off x="6895021" y="4639180"/>
            <a:ext cx="595771" cy="370799"/>
          </a:xfrm>
          <a:prstGeom prst="roundRect">
            <a:avLst>
              <a:gd name="adj" fmla="val 972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700" dirty="0">
                <a:solidFill>
                  <a:prstClr val="black"/>
                </a:solidFill>
                <a:latin typeface="微软雅黑"/>
              </a:rPr>
              <a:t>API</a:t>
            </a:r>
            <a:r>
              <a:rPr lang="zh-CN" altLang="en-US" sz="700" dirty="0">
                <a:solidFill>
                  <a:prstClr val="black"/>
                </a:solidFill>
                <a:latin typeface="微软雅黑"/>
              </a:rPr>
              <a:t>产品</a:t>
            </a:r>
          </a:p>
        </p:txBody>
      </p:sp>
      <p:sp>
        <p:nvSpPr>
          <p:cNvPr id="83" name="圆角矩形 82"/>
          <p:cNvSpPr/>
          <p:nvPr/>
        </p:nvSpPr>
        <p:spPr>
          <a:xfrm>
            <a:off x="7529399" y="4637665"/>
            <a:ext cx="563412" cy="370799"/>
          </a:xfrm>
          <a:prstGeom prst="roundRect">
            <a:avLst>
              <a:gd name="adj" fmla="val 972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700" dirty="0">
                <a:solidFill>
                  <a:prstClr val="black"/>
                </a:solidFill>
                <a:latin typeface="微软雅黑"/>
              </a:rPr>
              <a:t>分析报告</a:t>
            </a:r>
          </a:p>
        </p:txBody>
      </p:sp>
      <p:sp>
        <p:nvSpPr>
          <p:cNvPr id="84" name="文本框 83"/>
          <p:cNvSpPr txBox="1"/>
          <p:nvPr/>
        </p:nvSpPr>
        <p:spPr>
          <a:xfrm>
            <a:off x="1181801" y="2966333"/>
            <a:ext cx="558734" cy="215444"/>
          </a:xfrm>
          <a:prstGeom prst="rect">
            <a:avLst/>
          </a:prstGeom>
          <a:solidFill>
            <a:schemeClr val="bg1"/>
          </a:solidFill>
        </p:spPr>
        <p:txBody>
          <a:bodyPr vert="horz" wrap="square" lIns="0" rIns="0" rtlCol="0" anchor="ctr">
            <a:spAutoFit/>
          </a:bodyPr>
          <a:lstStyle>
            <a:defPPr>
              <a:defRPr lang="zh-CN"/>
            </a:defPPr>
            <a:lvl1pPr algn="ctr">
              <a:defRPr kumimoji="1" sz="800">
                <a:solidFill>
                  <a:srgbClr val="C00000"/>
                </a:solidFill>
                <a:latin typeface="+mn-ea"/>
              </a:defRPr>
            </a:lvl1pPr>
          </a:lstStyle>
          <a:p>
            <a:pPr defTabSz="684530"/>
            <a:r>
              <a:rPr lang="zh-CN" altLang="en-US" dirty="0"/>
              <a:t>共享数据集</a:t>
            </a:r>
            <a:endParaRPr lang="en-US" altLang="zh-CN" dirty="0"/>
          </a:p>
        </p:txBody>
      </p:sp>
      <p:sp>
        <p:nvSpPr>
          <p:cNvPr id="85" name="文本框 84"/>
          <p:cNvSpPr txBox="1"/>
          <p:nvPr/>
        </p:nvSpPr>
        <p:spPr>
          <a:xfrm>
            <a:off x="3262661" y="2968091"/>
            <a:ext cx="989832" cy="215444"/>
          </a:xfrm>
          <a:prstGeom prst="rect">
            <a:avLst/>
          </a:prstGeom>
          <a:solidFill>
            <a:schemeClr val="bg1"/>
          </a:solidFill>
        </p:spPr>
        <p:txBody>
          <a:bodyPr vert="horz" wrap="square" lIns="0" rIns="0" rtlCol="0" anchor="ctr">
            <a:spAutoFit/>
          </a:bodyPr>
          <a:lstStyle>
            <a:defPPr>
              <a:defRPr lang="zh-CN"/>
            </a:defPPr>
            <a:lvl1pPr algn="ctr">
              <a:defRPr kumimoji="1" sz="800">
                <a:solidFill>
                  <a:srgbClr val="C00000"/>
                </a:solidFill>
                <a:latin typeface="+mn-ea"/>
              </a:defRPr>
            </a:lvl1pPr>
          </a:lstStyle>
          <a:p>
            <a:pPr defTabSz="684530"/>
            <a:r>
              <a:rPr lang="zh-CN" altLang="en-US" dirty="0"/>
              <a:t>数据空间模型结果集</a:t>
            </a:r>
            <a:endParaRPr lang="en-US" altLang="zh-CN" dirty="0"/>
          </a:p>
        </p:txBody>
      </p:sp>
      <p:sp>
        <p:nvSpPr>
          <p:cNvPr id="86" name="文本框 85"/>
          <p:cNvSpPr txBox="1"/>
          <p:nvPr/>
        </p:nvSpPr>
        <p:spPr>
          <a:xfrm>
            <a:off x="5003350" y="2993036"/>
            <a:ext cx="676068" cy="215444"/>
          </a:xfrm>
          <a:prstGeom prst="rect">
            <a:avLst/>
          </a:prstGeom>
          <a:solidFill>
            <a:schemeClr val="bg1"/>
          </a:solidFill>
        </p:spPr>
        <p:txBody>
          <a:bodyPr vert="horz" wrap="square" lIns="0" rIns="0" rtlCol="0" anchor="ctr">
            <a:spAutoFit/>
          </a:bodyPr>
          <a:lstStyle>
            <a:defPPr>
              <a:defRPr lang="zh-CN"/>
            </a:defPPr>
            <a:lvl1pPr algn="ctr">
              <a:defRPr kumimoji="1" sz="800">
                <a:solidFill>
                  <a:srgbClr val="C00000"/>
                </a:solidFill>
                <a:latin typeface="+mn-ea"/>
              </a:defRPr>
            </a:lvl1pPr>
          </a:lstStyle>
          <a:p>
            <a:pPr defTabSz="684530"/>
            <a:r>
              <a:rPr lang="zh-CN" altLang="en-US" dirty="0"/>
              <a:t>数据生产信息</a:t>
            </a:r>
          </a:p>
        </p:txBody>
      </p:sp>
      <p:cxnSp>
        <p:nvCxnSpPr>
          <p:cNvPr id="87" name="直线箭头连接符 86"/>
          <p:cNvCxnSpPr/>
          <p:nvPr/>
        </p:nvCxnSpPr>
        <p:spPr>
          <a:xfrm flipV="1">
            <a:off x="3059076" y="2875281"/>
            <a:ext cx="0" cy="397549"/>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8" name="直线箭头连接符 87"/>
          <p:cNvCxnSpPr/>
          <p:nvPr/>
        </p:nvCxnSpPr>
        <p:spPr>
          <a:xfrm flipV="1">
            <a:off x="4243640" y="2875281"/>
            <a:ext cx="0" cy="397549"/>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9" name="直线箭头连接符 88"/>
          <p:cNvCxnSpPr/>
          <p:nvPr/>
        </p:nvCxnSpPr>
        <p:spPr>
          <a:xfrm flipV="1">
            <a:off x="6764916" y="2873971"/>
            <a:ext cx="0" cy="397549"/>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0" name="圆角矩形 89"/>
          <p:cNvSpPr/>
          <p:nvPr/>
        </p:nvSpPr>
        <p:spPr>
          <a:xfrm>
            <a:off x="8361921" y="2204720"/>
            <a:ext cx="510872" cy="405893"/>
          </a:xfrm>
          <a:prstGeom prst="roundRect">
            <a:avLst>
              <a:gd name="adj" fmla="val 5556"/>
            </a:avLst>
          </a:prstGeom>
          <a:solidFill>
            <a:schemeClr val="bg1"/>
          </a:solidFill>
          <a:ln w="9525" cap="flat" cmpd="sng" algn="ctr">
            <a:noFill/>
            <a:prstDash val="solid"/>
            <a:round/>
            <a:headEnd type="none" w="med" len="med"/>
            <a:tailEnd type="none" w="med" len="med"/>
          </a:ln>
        </p:spPr>
        <p:txBody>
          <a:bodyPr rot="0" spcFirstLastPara="0" vertOverflow="overflow" horzOverflow="overflow" vert="horz" wrap="none" lIns="36000" tIns="45720" rIns="36000" bIns="45720" numCol="1" spcCol="0" rtlCol="0" fromWordArt="0" anchor="ctr" anchorCtr="0" forceAA="0" compatLnSpc="1">
            <a:noAutofit/>
          </a:bodyPr>
          <a:lstStyle/>
          <a:p>
            <a:pPr algn="ctr" defTabSz="858520"/>
            <a:r>
              <a:rPr lang="zh-CN" altLang="en-US" sz="800" dirty="0">
                <a:solidFill>
                  <a:prstClr val="black"/>
                </a:solidFill>
                <a:latin typeface="微软雅黑"/>
                <a:cs typeface="微软雅黑"/>
              </a:rPr>
              <a:t>监管组织</a:t>
            </a:r>
          </a:p>
        </p:txBody>
      </p:sp>
      <p:sp>
        <p:nvSpPr>
          <p:cNvPr id="91" name="圆角矩形 90"/>
          <p:cNvSpPr/>
          <p:nvPr/>
        </p:nvSpPr>
        <p:spPr>
          <a:xfrm>
            <a:off x="8361921" y="2681337"/>
            <a:ext cx="510872" cy="405893"/>
          </a:xfrm>
          <a:prstGeom prst="roundRect">
            <a:avLst>
              <a:gd name="adj" fmla="val 5556"/>
            </a:avLst>
          </a:prstGeom>
          <a:solidFill>
            <a:schemeClr val="bg1"/>
          </a:solidFill>
          <a:ln w="9525" cap="flat" cmpd="sng" algn="ctr">
            <a:noFill/>
            <a:prstDash val="solid"/>
            <a:round/>
            <a:headEnd type="none" w="med" len="med"/>
            <a:tailEnd type="none" w="med" len="med"/>
          </a:ln>
        </p:spPr>
        <p:txBody>
          <a:bodyPr rot="0" spcFirstLastPara="0" vertOverflow="overflow" horzOverflow="overflow" vert="horz" wrap="none" lIns="36000" tIns="45720" rIns="36000" bIns="45720" numCol="1" spcCol="0" rtlCol="0" fromWordArt="0" anchor="ctr" anchorCtr="0" forceAA="0" compatLnSpc="1">
            <a:noAutofit/>
          </a:bodyPr>
          <a:lstStyle/>
          <a:p>
            <a:pPr algn="ctr" defTabSz="858520"/>
            <a:r>
              <a:rPr lang="zh-CN" altLang="en-US" sz="800" dirty="0">
                <a:solidFill>
                  <a:prstClr val="black"/>
                </a:solidFill>
                <a:latin typeface="微软雅黑"/>
                <a:cs typeface="微软雅黑"/>
              </a:rPr>
              <a:t>交易知识</a:t>
            </a:r>
          </a:p>
        </p:txBody>
      </p:sp>
      <p:sp>
        <p:nvSpPr>
          <p:cNvPr id="92" name="圆角矩形 91"/>
          <p:cNvSpPr/>
          <p:nvPr/>
        </p:nvSpPr>
        <p:spPr>
          <a:xfrm>
            <a:off x="8361921" y="3157954"/>
            <a:ext cx="510872" cy="405893"/>
          </a:xfrm>
          <a:prstGeom prst="roundRect">
            <a:avLst>
              <a:gd name="adj" fmla="val 5556"/>
            </a:avLst>
          </a:prstGeom>
          <a:solidFill>
            <a:schemeClr val="bg1"/>
          </a:solidFill>
          <a:ln w="9525" cap="flat" cmpd="sng" algn="ctr">
            <a:noFill/>
            <a:prstDash val="solid"/>
            <a:round/>
            <a:headEnd type="none" w="med" len="med"/>
            <a:tailEnd type="none" w="med" len="med"/>
          </a:ln>
        </p:spPr>
        <p:txBody>
          <a:bodyPr rot="0" spcFirstLastPara="0" vertOverflow="overflow" horzOverflow="overflow" vert="horz" wrap="none" lIns="36000" tIns="45720" rIns="36000" bIns="45720" numCol="1" spcCol="0" rtlCol="0" fromWordArt="0" anchor="ctr" anchorCtr="0" forceAA="0" compatLnSpc="1">
            <a:noAutofit/>
          </a:bodyPr>
          <a:lstStyle/>
          <a:p>
            <a:pPr algn="ctr" defTabSz="858520"/>
            <a:r>
              <a:rPr lang="zh-CN" altLang="en-US" sz="800" dirty="0">
                <a:solidFill>
                  <a:prstClr val="black"/>
                </a:solidFill>
                <a:latin typeface="微软雅黑"/>
                <a:cs typeface="微软雅黑"/>
              </a:rPr>
              <a:t>交易审计</a:t>
            </a:r>
          </a:p>
        </p:txBody>
      </p:sp>
      <p:sp>
        <p:nvSpPr>
          <p:cNvPr id="93" name="右箭头 92"/>
          <p:cNvSpPr/>
          <p:nvPr/>
        </p:nvSpPr>
        <p:spPr>
          <a:xfrm flipH="1">
            <a:off x="8126959" y="2364764"/>
            <a:ext cx="184867" cy="10084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684530"/>
            <a:endParaRPr kumimoji="1" lang="zh-CN" altLang="en-US" sz="1600" b="1" dirty="0" err="1">
              <a:solidFill>
                <a:prstClr val="white"/>
              </a:solidFill>
            </a:endParaRPr>
          </a:p>
        </p:txBody>
      </p:sp>
      <p:sp>
        <p:nvSpPr>
          <p:cNvPr id="94" name="右箭头 93"/>
          <p:cNvSpPr/>
          <p:nvPr/>
        </p:nvSpPr>
        <p:spPr>
          <a:xfrm flipH="1">
            <a:off x="8131341" y="4018710"/>
            <a:ext cx="184867" cy="10084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684530"/>
            <a:endParaRPr kumimoji="1" lang="zh-CN" altLang="en-US" sz="1600" b="1" dirty="0" err="1">
              <a:solidFill>
                <a:prstClr val="white"/>
              </a:solidFill>
            </a:endParaRPr>
          </a:p>
        </p:txBody>
      </p:sp>
    </p:spTree>
    <p:extLst>
      <p:ext uri="{BB962C8B-B14F-4D97-AF65-F5344CB8AC3E}">
        <p14:creationId xmlns="" xmlns:p14="http://schemas.microsoft.com/office/powerpoint/2010/main" val="134012260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564330" y="2302007"/>
            <a:ext cx="4464050" cy="1060450"/>
          </a:xfrm>
          <a:prstGeom prst="rect">
            <a:avLst/>
          </a:prstGeom>
          <a:noFill/>
        </p:spPr>
        <p:txBody>
          <a:bodyPr anchor="ctr"/>
          <a:lstStyle/>
          <a:p>
            <a:pPr eaLnBrk="1" fontAlgn="auto" hangingPunct="1">
              <a:spcBef>
                <a:spcPts val="0"/>
              </a:spcBef>
              <a:spcAft>
                <a:spcPts val="0"/>
              </a:spcAft>
              <a:defRPr/>
            </a:pPr>
            <a:r>
              <a:rPr lang="en-US" altLang="zh-CN" sz="8000" spc="400" dirty="0">
                <a:solidFill>
                  <a:srgbClr val="C00000"/>
                </a:solidFill>
                <a:latin typeface="Broadway" panose="04040905080B02020502" pitchFamily="82" charset="0"/>
                <a:ea typeface="华文中宋" panose="02010600040101010101" pitchFamily="2" charset="-122"/>
              </a:rPr>
              <a:t>C</a:t>
            </a:r>
            <a:r>
              <a:rPr lang="en-US" altLang="zh-CN" sz="2400" spc="400" dirty="0">
                <a:solidFill>
                  <a:srgbClr val="C5C5C5"/>
                </a:solidFill>
                <a:latin typeface="Broadway" panose="04040905080B02020502" pitchFamily="82" charset="0"/>
                <a:ea typeface="华文中宋" panose="02010600040101010101" pitchFamily="2" charset="-122"/>
              </a:rPr>
              <a:t>ONTENTS</a:t>
            </a:r>
            <a:endParaRPr lang="zh-CN" altLang="en-US" sz="4400" spc="400" dirty="0">
              <a:solidFill>
                <a:srgbClr val="C5C5C5"/>
              </a:solidFill>
              <a:latin typeface="Broadway" panose="04040905080B02020502" pitchFamily="82" charset="0"/>
              <a:ea typeface="华文中宋" panose="02010600040101010101" pitchFamily="2" charset="-122"/>
            </a:endParaRPr>
          </a:p>
        </p:txBody>
      </p:sp>
      <p:sp>
        <p:nvSpPr>
          <p:cNvPr id="4" name="文本框 103"/>
          <p:cNvSpPr txBox="1">
            <a:spLocks noChangeArrowheads="1"/>
          </p:cNvSpPr>
          <p:nvPr>
            <p:custDataLst>
              <p:tags r:id="rId2"/>
            </p:custDataLst>
          </p:nvPr>
        </p:nvSpPr>
        <p:spPr bwMode="auto">
          <a:xfrm>
            <a:off x="1324742" y="2457582"/>
            <a:ext cx="1836738" cy="452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r>
              <a:rPr lang="zh-CN" altLang="en-US" sz="2800" dirty="0">
                <a:solidFill>
                  <a:srgbClr val="C00000"/>
                </a:solidFill>
                <a:latin typeface="华文琥珀" pitchFamily="2" charset="-122"/>
                <a:ea typeface="华文琥珀" pitchFamily="2" charset="-122"/>
              </a:rPr>
              <a:t>目录</a:t>
            </a:r>
          </a:p>
        </p:txBody>
      </p:sp>
      <p:sp>
        <p:nvSpPr>
          <p:cNvPr id="5" name="椭圆 4"/>
          <p:cNvSpPr/>
          <p:nvPr>
            <p:custDataLst>
              <p:tags r:id="rId3"/>
            </p:custDataLst>
          </p:nvPr>
        </p:nvSpPr>
        <p:spPr>
          <a:xfrm>
            <a:off x="3601217" y="1421187"/>
            <a:ext cx="487363" cy="487362"/>
          </a:xfrm>
          <a:prstGeom prst="ellipse">
            <a:avLst/>
          </a:prstGeom>
          <a:solidFill>
            <a:schemeClr val="bg1">
              <a:lumMod val="75000"/>
            </a:schemeClr>
          </a:solidFill>
          <a:ln w="12700" cap="flat" cmpd="sng" algn="ctr">
            <a:noFill/>
            <a:prstDash val="solid"/>
            <a:miter lim="800000"/>
          </a:ln>
          <a:effectLst/>
        </p:spPr>
        <p:txBody>
          <a:bodyPr anchor="ctr">
            <a:noAutofit/>
          </a:bodyPr>
          <a:lstStyle/>
          <a:p>
            <a:pPr algn="ctr"/>
            <a:r>
              <a:rPr lang="en-US" altLang="zh-CN" sz="1800" b="1" kern="0" dirty="0">
                <a:solidFill>
                  <a:srgbClr val="FFFFFF"/>
                </a:solidFill>
                <a:latin typeface="+mn-ea"/>
              </a:rPr>
              <a:t>1</a:t>
            </a:r>
            <a:endParaRPr lang="zh-CN" altLang="en-US" sz="1800" b="1" kern="0" dirty="0">
              <a:solidFill>
                <a:srgbClr val="FFFFFF"/>
              </a:solidFill>
              <a:latin typeface="+mn-ea"/>
            </a:endParaRPr>
          </a:p>
        </p:txBody>
      </p:sp>
      <p:sp>
        <p:nvSpPr>
          <p:cNvPr id="6" name="椭圆 5"/>
          <p:cNvSpPr/>
          <p:nvPr>
            <p:custDataLst>
              <p:tags r:id="rId4"/>
            </p:custDataLst>
          </p:nvPr>
        </p:nvSpPr>
        <p:spPr>
          <a:xfrm>
            <a:off x="3594867" y="2175249"/>
            <a:ext cx="487363" cy="487363"/>
          </a:xfrm>
          <a:prstGeom prst="ellipse">
            <a:avLst/>
          </a:prstGeom>
          <a:solidFill>
            <a:schemeClr val="bg1">
              <a:lumMod val="75000"/>
            </a:schemeClr>
          </a:solidFill>
          <a:ln w="12700" cap="flat" cmpd="sng" algn="ctr">
            <a:noFill/>
            <a:prstDash val="solid"/>
            <a:miter lim="800000"/>
          </a:ln>
          <a:effectLst/>
        </p:spPr>
        <p:txBody>
          <a:bodyPr anchor="ctr">
            <a:noAutofit/>
          </a:bodyPr>
          <a:lstStyle/>
          <a:p>
            <a:pPr algn="ctr"/>
            <a:r>
              <a:rPr lang="en-US" altLang="zh-CN" sz="1800" b="1" kern="0" dirty="0">
                <a:solidFill>
                  <a:srgbClr val="FFFFFF"/>
                </a:solidFill>
                <a:latin typeface="+mn-ea"/>
              </a:rPr>
              <a:t>2</a:t>
            </a:r>
            <a:endParaRPr lang="zh-CN" altLang="en-US" sz="1800" b="1" kern="0" dirty="0">
              <a:solidFill>
                <a:srgbClr val="FFFFFF"/>
              </a:solidFill>
              <a:latin typeface="+mn-ea"/>
            </a:endParaRPr>
          </a:p>
        </p:txBody>
      </p:sp>
      <p:sp>
        <p:nvSpPr>
          <p:cNvPr id="7" name="椭圆 6"/>
          <p:cNvSpPr/>
          <p:nvPr>
            <p:custDataLst>
              <p:tags r:id="rId5"/>
            </p:custDataLst>
          </p:nvPr>
        </p:nvSpPr>
        <p:spPr>
          <a:xfrm>
            <a:off x="3588517" y="2927724"/>
            <a:ext cx="487363" cy="488950"/>
          </a:xfrm>
          <a:prstGeom prst="ellipse">
            <a:avLst/>
          </a:prstGeom>
          <a:solidFill>
            <a:schemeClr val="bg1">
              <a:lumMod val="75000"/>
            </a:schemeClr>
          </a:solidFill>
          <a:ln w="12700" cap="flat" cmpd="sng" algn="ctr">
            <a:noFill/>
            <a:prstDash val="solid"/>
            <a:miter lim="800000"/>
          </a:ln>
          <a:effectLst/>
        </p:spPr>
        <p:txBody>
          <a:bodyPr anchor="ctr">
            <a:noAutofit/>
          </a:bodyPr>
          <a:lstStyle/>
          <a:p>
            <a:pPr algn="ctr" eaLnBrk="1" fontAlgn="auto" hangingPunct="1">
              <a:spcBef>
                <a:spcPts val="0"/>
              </a:spcBef>
              <a:spcAft>
                <a:spcPts val="0"/>
              </a:spcAft>
              <a:defRPr/>
            </a:pPr>
            <a:r>
              <a:rPr lang="en-US" altLang="zh-CN" sz="1800" b="1" kern="0" dirty="0">
                <a:solidFill>
                  <a:srgbClr val="FFFFFF"/>
                </a:solidFill>
                <a:latin typeface="+mn-ea"/>
              </a:rPr>
              <a:t>3</a:t>
            </a:r>
            <a:endParaRPr lang="zh-CN" altLang="en-US" sz="1800" b="1" kern="0" dirty="0">
              <a:solidFill>
                <a:srgbClr val="FFFFFF"/>
              </a:solidFill>
              <a:latin typeface="+mn-ea"/>
            </a:endParaRPr>
          </a:p>
        </p:txBody>
      </p:sp>
      <p:sp>
        <p:nvSpPr>
          <p:cNvPr id="8" name="椭圆 7"/>
          <p:cNvSpPr/>
          <p:nvPr>
            <p:custDataLst>
              <p:tags r:id="rId6"/>
            </p:custDataLst>
          </p:nvPr>
        </p:nvSpPr>
        <p:spPr>
          <a:xfrm>
            <a:off x="3582167" y="3681787"/>
            <a:ext cx="487363" cy="487362"/>
          </a:xfrm>
          <a:prstGeom prst="ellipse">
            <a:avLst/>
          </a:prstGeom>
          <a:solidFill>
            <a:srgbClr val="C00000"/>
          </a:solidFill>
          <a:ln w="12700" cap="flat" cmpd="sng" algn="ctr">
            <a:noFill/>
            <a:prstDash val="solid"/>
            <a:miter lim="800000"/>
          </a:ln>
          <a:effectLst/>
        </p:spPr>
        <p:txBody>
          <a:bodyPr anchor="ctr">
            <a:noAutofit/>
          </a:bodyPr>
          <a:lstStyle/>
          <a:p>
            <a:pPr algn="ctr" eaLnBrk="1" fontAlgn="auto" hangingPunct="1">
              <a:spcBef>
                <a:spcPts val="0"/>
              </a:spcBef>
              <a:spcAft>
                <a:spcPts val="0"/>
              </a:spcAft>
              <a:defRPr/>
            </a:pPr>
            <a:r>
              <a:rPr lang="en-US" altLang="zh-CN" sz="1800" b="1" kern="0" dirty="0">
                <a:solidFill>
                  <a:srgbClr val="FFFFFF"/>
                </a:solidFill>
                <a:latin typeface="+mn-ea"/>
              </a:rPr>
              <a:t>4</a:t>
            </a:r>
            <a:endParaRPr lang="zh-CN" altLang="en-US" sz="1800" b="1" kern="0" dirty="0">
              <a:solidFill>
                <a:srgbClr val="FFFFFF"/>
              </a:solidFill>
              <a:latin typeface="+mn-ea"/>
            </a:endParaRPr>
          </a:p>
        </p:txBody>
      </p:sp>
      <p:sp>
        <p:nvSpPr>
          <p:cNvPr id="9" name="任意多边形 17"/>
          <p:cNvSpPr/>
          <p:nvPr>
            <p:custDataLst>
              <p:tags r:id="rId7"/>
            </p:custDataLst>
          </p:nvPr>
        </p:nvSpPr>
        <p:spPr>
          <a:xfrm>
            <a:off x="4006030" y="1386262"/>
            <a:ext cx="3954462" cy="557212"/>
          </a:xfrm>
          <a:custGeom>
            <a:avLst/>
            <a:gdLst>
              <a:gd name="connsiteX0" fmla="*/ 0 w 3954840"/>
              <a:gd name="connsiteY0" fmla="*/ 0 h 557348"/>
              <a:gd name="connsiteX1" fmla="*/ 3835506 w 3954840"/>
              <a:gd name="connsiteY1" fmla="*/ 0 h 557348"/>
              <a:gd name="connsiteX2" fmla="*/ 3954840 w 3954840"/>
              <a:gd name="connsiteY2" fmla="*/ 92893 h 557348"/>
              <a:gd name="connsiteX3" fmla="*/ 3954840 w 3954840"/>
              <a:gd name="connsiteY3" fmla="*/ 464455 h 557348"/>
              <a:gd name="connsiteX4" fmla="*/ 3835506 w 3954840"/>
              <a:gd name="connsiteY4" fmla="*/ 557348 h 557348"/>
              <a:gd name="connsiteX5" fmla="*/ 0 w 3954840"/>
              <a:gd name="connsiteY5" fmla="*/ 557348 h 557348"/>
              <a:gd name="connsiteX6" fmla="*/ 45938 w 3954840"/>
              <a:gd name="connsiteY6" fmla="*/ 532414 h 557348"/>
              <a:gd name="connsiteX7" fmla="*/ 180850 w 3954840"/>
              <a:gd name="connsiteY7" fmla="*/ 278674 h 557348"/>
              <a:gd name="connsiteX8" fmla="*/ 45938 w 3954840"/>
              <a:gd name="connsiteY8" fmla="*/ 24934 h 55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4840" h="557348">
                <a:moveTo>
                  <a:pt x="0" y="0"/>
                </a:moveTo>
                <a:lnTo>
                  <a:pt x="3835506" y="0"/>
                </a:lnTo>
                <a:cubicBezTo>
                  <a:pt x="3901412" y="0"/>
                  <a:pt x="3954840" y="41590"/>
                  <a:pt x="3954840" y="92893"/>
                </a:cubicBezTo>
                <a:lnTo>
                  <a:pt x="3954840" y="464455"/>
                </a:lnTo>
                <a:cubicBezTo>
                  <a:pt x="3954840" y="515758"/>
                  <a:pt x="3901412" y="557348"/>
                  <a:pt x="3835506" y="557348"/>
                </a:cubicBezTo>
                <a:lnTo>
                  <a:pt x="0" y="557348"/>
                </a:lnTo>
                <a:lnTo>
                  <a:pt x="45938" y="532414"/>
                </a:lnTo>
                <a:cubicBezTo>
                  <a:pt x="127334" y="477424"/>
                  <a:pt x="180850" y="384299"/>
                  <a:pt x="180850" y="278674"/>
                </a:cubicBezTo>
                <a:cubicBezTo>
                  <a:pt x="180850" y="173050"/>
                  <a:pt x="127334" y="79925"/>
                  <a:pt x="45938" y="24934"/>
                </a:cubicBezTo>
                <a:close/>
              </a:path>
            </a:pathLst>
          </a:custGeom>
          <a:solidFill>
            <a:schemeClr val="bg1">
              <a:lumMod val="75000"/>
            </a:schemeClr>
          </a:solidFill>
          <a:ln w="12700" cap="flat" cmpd="sng" algn="ctr">
            <a:noFill/>
            <a:prstDash val="solid"/>
            <a:miter lim="800000"/>
          </a:ln>
          <a:effectLst/>
        </p:spPr>
        <p:txBody>
          <a:bodyPr lIns="252000" tIns="36000" rIns="36000" bIns="36000" anchor="ctr">
            <a:noAutofit/>
          </a:bodyPr>
          <a:lstStyle/>
          <a:p>
            <a:r>
              <a:rPr lang="zh-CN" altLang="en-US" sz="1800" b="1" kern="0" dirty="0">
                <a:solidFill>
                  <a:srgbClr val="FFFFFF"/>
                </a:solidFill>
                <a:latin typeface="+mn-ea"/>
              </a:rPr>
              <a:t>中国联通大数据建设整体情况</a:t>
            </a:r>
          </a:p>
        </p:txBody>
      </p:sp>
      <p:sp>
        <p:nvSpPr>
          <p:cNvPr id="10" name="任意多边形 19"/>
          <p:cNvSpPr/>
          <p:nvPr>
            <p:custDataLst>
              <p:tags r:id="rId8"/>
            </p:custDataLst>
          </p:nvPr>
        </p:nvSpPr>
        <p:spPr>
          <a:xfrm>
            <a:off x="3999680" y="2140324"/>
            <a:ext cx="3954462" cy="557213"/>
          </a:xfrm>
          <a:custGeom>
            <a:avLst/>
            <a:gdLst>
              <a:gd name="connsiteX0" fmla="*/ 0 w 3954840"/>
              <a:gd name="connsiteY0" fmla="*/ 0 h 557348"/>
              <a:gd name="connsiteX1" fmla="*/ 3835506 w 3954840"/>
              <a:gd name="connsiteY1" fmla="*/ 0 h 557348"/>
              <a:gd name="connsiteX2" fmla="*/ 3954840 w 3954840"/>
              <a:gd name="connsiteY2" fmla="*/ 92893 h 557348"/>
              <a:gd name="connsiteX3" fmla="*/ 3954840 w 3954840"/>
              <a:gd name="connsiteY3" fmla="*/ 464455 h 557348"/>
              <a:gd name="connsiteX4" fmla="*/ 3835506 w 3954840"/>
              <a:gd name="connsiteY4" fmla="*/ 557348 h 557348"/>
              <a:gd name="connsiteX5" fmla="*/ 0 w 3954840"/>
              <a:gd name="connsiteY5" fmla="*/ 557348 h 557348"/>
              <a:gd name="connsiteX6" fmla="*/ 45938 w 3954840"/>
              <a:gd name="connsiteY6" fmla="*/ 532414 h 557348"/>
              <a:gd name="connsiteX7" fmla="*/ 180850 w 3954840"/>
              <a:gd name="connsiteY7" fmla="*/ 278674 h 557348"/>
              <a:gd name="connsiteX8" fmla="*/ 45938 w 3954840"/>
              <a:gd name="connsiteY8" fmla="*/ 24934 h 55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4840" h="557348">
                <a:moveTo>
                  <a:pt x="0" y="0"/>
                </a:moveTo>
                <a:lnTo>
                  <a:pt x="3835506" y="0"/>
                </a:lnTo>
                <a:cubicBezTo>
                  <a:pt x="3901412" y="0"/>
                  <a:pt x="3954840" y="41590"/>
                  <a:pt x="3954840" y="92893"/>
                </a:cubicBezTo>
                <a:lnTo>
                  <a:pt x="3954840" y="464455"/>
                </a:lnTo>
                <a:cubicBezTo>
                  <a:pt x="3954840" y="515758"/>
                  <a:pt x="3901412" y="557348"/>
                  <a:pt x="3835506" y="557348"/>
                </a:cubicBezTo>
                <a:lnTo>
                  <a:pt x="0" y="557348"/>
                </a:lnTo>
                <a:lnTo>
                  <a:pt x="45938" y="532414"/>
                </a:lnTo>
                <a:cubicBezTo>
                  <a:pt x="127334" y="477424"/>
                  <a:pt x="180850" y="384299"/>
                  <a:pt x="180850" y="278674"/>
                </a:cubicBezTo>
                <a:cubicBezTo>
                  <a:pt x="180850" y="173050"/>
                  <a:pt x="127334" y="79925"/>
                  <a:pt x="45938" y="24934"/>
                </a:cubicBezTo>
                <a:close/>
              </a:path>
            </a:pathLst>
          </a:custGeom>
          <a:solidFill>
            <a:schemeClr val="bg1">
              <a:lumMod val="75000"/>
            </a:schemeClr>
          </a:solidFill>
          <a:ln w="12700" cap="flat" cmpd="sng" algn="ctr">
            <a:noFill/>
            <a:prstDash val="solid"/>
            <a:miter lim="800000"/>
          </a:ln>
          <a:effectLst/>
        </p:spPr>
        <p:txBody>
          <a:bodyPr lIns="252000" tIns="36000" rIns="36000" bIns="36000" anchor="ctr">
            <a:noAutofit/>
          </a:bodyPr>
          <a:lstStyle/>
          <a:p>
            <a:r>
              <a:rPr lang="zh-CN" altLang="en-US" sz="1800" b="1" kern="0" dirty="0">
                <a:solidFill>
                  <a:srgbClr val="FFFFFF"/>
                </a:solidFill>
                <a:latin typeface="+mn-ea"/>
              </a:rPr>
              <a:t>中国联通数据能力介绍</a:t>
            </a:r>
          </a:p>
        </p:txBody>
      </p:sp>
      <p:sp>
        <p:nvSpPr>
          <p:cNvPr id="11" name="任意多边形 21"/>
          <p:cNvSpPr/>
          <p:nvPr>
            <p:custDataLst>
              <p:tags r:id="rId9"/>
            </p:custDataLst>
          </p:nvPr>
        </p:nvSpPr>
        <p:spPr>
          <a:xfrm>
            <a:off x="3993330" y="2892799"/>
            <a:ext cx="3954462" cy="558800"/>
          </a:xfrm>
          <a:custGeom>
            <a:avLst/>
            <a:gdLst>
              <a:gd name="connsiteX0" fmla="*/ 0 w 3954840"/>
              <a:gd name="connsiteY0" fmla="*/ 0 h 557348"/>
              <a:gd name="connsiteX1" fmla="*/ 3835506 w 3954840"/>
              <a:gd name="connsiteY1" fmla="*/ 0 h 557348"/>
              <a:gd name="connsiteX2" fmla="*/ 3954840 w 3954840"/>
              <a:gd name="connsiteY2" fmla="*/ 92893 h 557348"/>
              <a:gd name="connsiteX3" fmla="*/ 3954840 w 3954840"/>
              <a:gd name="connsiteY3" fmla="*/ 464455 h 557348"/>
              <a:gd name="connsiteX4" fmla="*/ 3835506 w 3954840"/>
              <a:gd name="connsiteY4" fmla="*/ 557348 h 557348"/>
              <a:gd name="connsiteX5" fmla="*/ 0 w 3954840"/>
              <a:gd name="connsiteY5" fmla="*/ 557348 h 557348"/>
              <a:gd name="connsiteX6" fmla="*/ 45938 w 3954840"/>
              <a:gd name="connsiteY6" fmla="*/ 532414 h 557348"/>
              <a:gd name="connsiteX7" fmla="*/ 180850 w 3954840"/>
              <a:gd name="connsiteY7" fmla="*/ 278674 h 557348"/>
              <a:gd name="connsiteX8" fmla="*/ 45938 w 3954840"/>
              <a:gd name="connsiteY8" fmla="*/ 24934 h 55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4840" h="557348">
                <a:moveTo>
                  <a:pt x="0" y="0"/>
                </a:moveTo>
                <a:lnTo>
                  <a:pt x="3835506" y="0"/>
                </a:lnTo>
                <a:cubicBezTo>
                  <a:pt x="3901412" y="0"/>
                  <a:pt x="3954840" y="41590"/>
                  <a:pt x="3954840" y="92893"/>
                </a:cubicBezTo>
                <a:lnTo>
                  <a:pt x="3954840" y="464455"/>
                </a:lnTo>
                <a:cubicBezTo>
                  <a:pt x="3954840" y="515758"/>
                  <a:pt x="3901412" y="557348"/>
                  <a:pt x="3835506" y="557348"/>
                </a:cubicBezTo>
                <a:lnTo>
                  <a:pt x="0" y="557348"/>
                </a:lnTo>
                <a:lnTo>
                  <a:pt x="45938" y="532414"/>
                </a:lnTo>
                <a:cubicBezTo>
                  <a:pt x="127334" y="477424"/>
                  <a:pt x="180850" y="384299"/>
                  <a:pt x="180850" y="278674"/>
                </a:cubicBezTo>
                <a:cubicBezTo>
                  <a:pt x="180850" y="173050"/>
                  <a:pt x="127334" y="79925"/>
                  <a:pt x="45938" y="24934"/>
                </a:cubicBezTo>
                <a:close/>
              </a:path>
            </a:pathLst>
          </a:custGeom>
          <a:solidFill>
            <a:schemeClr val="bg1">
              <a:lumMod val="75000"/>
            </a:schemeClr>
          </a:solidFill>
          <a:ln w="12700" cap="flat" cmpd="sng" algn="ctr">
            <a:noFill/>
            <a:prstDash val="solid"/>
            <a:miter lim="800000"/>
          </a:ln>
          <a:effectLst/>
        </p:spPr>
        <p:txBody>
          <a:bodyPr lIns="252000" tIns="36000" rIns="36000" bIns="36000" anchor="ctr">
            <a:noAutofit/>
          </a:bodyPr>
          <a:lstStyle/>
          <a:p>
            <a:pPr>
              <a:defRPr/>
            </a:pPr>
            <a:r>
              <a:rPr lang="zh-CN" altLang="en-US" sz="1800" b="1" kern="0" dirty="0" smtClean="0">
                <a:solidFill>
                  <a:srgbClr val="FFFFFF"/>
                </a:solidFill>
                <a:latin typeface="+mn-ea"/>
              </a:rPr>
              <a:t>中国</a:t>
            </a:r>
            <a:r>
              <a:rPr lang="zh-CN" altLang="en-US" sz="1800" b="1" kern="0" dirty="0">
                <a:solidFill>
                  <a:srgbClr val="FFFFFF"/>
                </a:solidFill>
                <a:latin typeface="+mn-ea"/>
              </a:rPr>
              <a:t>联通大数据产品体系</a:t>
            </a:r>
          </a:p>
        </p:txBody>
      </p:sp>
      <p:sp>
        <p:nvSpPr>
          <p:cNvPr id="12" name="任意多边形 23"/>
          <p:cNvSpPr/>
          <p:nvPr>
            <p:custDataLst>
              <p:tags r:id="rId10"/>
            </p:custDataLst>
          </p:nvPr>
        </p:nvSpPr>
        <p:spPr>
          <a:xfrm>
            <a:off x="3986980" y="3646862"/>
            <a:ext cx="3954462" cy="557212"/>
          </a:xfrm>
          <a:custGeom>
            <a:avLst/>
            <a:gdLst>
              <a:gd name="connsiteX0" fmla="*/ 0 w 3954840"/>
              <a:gd name="connsiteY0" fmla="*/ 0 h 557348"/>
              <a:gd name="connsiteX1" fmla="*/ 3835506 w 3954840"/>
              <a:gd name="connsiteY1" fmla="*/ 0 h 557348"/>
              <a:gd name="connsiteX2" fmla="*/ 3954840 w 3954840"/>
              <a:gd name="connsiteY2" fmla="*/ 92893 h 557348"/>
              <a:gd name="connsiteX3" fmla="*/ 3954840 w 3954840"/>
              <a:gd name="connsiteY3" fmla="*/ 464455 h 557348"/>
              <a:gd name="connsiteX4" fmla="*/ 3835506 w 3954840"/>
              <a:gd name="connsiteY4" fmla="*/ 557348 h 557348"/>
              <a:gd name="connsiteX5" fmla="*/ 0 w 3954840"/>
              <a:gd name="connsiteY5" fmla="*/ 557348 h 557348"/>
              <a:gd name="connsiteX6" fmla="*/ 45938 w 3954840"/>
              <a:gd name="connsiteY6" fmla="*/ 532414 h 557348"/>
              <a:gd name="connsiteX7" fmla="*/ 180850 w 3954840"/>
              <a:gd name="connsiteY7" fmla="*/ 278674 h 557348"/>
              <a:gd name="connsiteX8" fmla="*/ 45938 w 3954840"/>
              <a:gd name="connsiteY8" fmla="*/ 24934 h 55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4840" h="557348">
                <a:moveTo>
                  <a:pt x="0" y="0"/>
                </a:moveTo>
                <a:lnTo>
                  <a:pt x="3835506" y="0"/>
                </a:lnTo>
                <a:cubicBezTo>
                  <a:pt x="3901412" y="0"/>
                  <a:pt x="3954840" y="41590"/>
                  <a:pt x="3954840" y="92893"/>
                </a:cubicBezTo>
                <a:lnTo>
                  <a:pt x="3954840" y="464455"/>
                </a:lnTo>
                <a:cubicBezTo>
                  <a:pt x="3954840" y="515758"/>
                  <a:pt x="3901412" y="557348"/>
                  <a:pt x="3835506" y="557348"/>
                </a:cubicBezTo>
                <a:lnTo>
                  <a:pt x="0" y="557348"/>
                </a:lnTo>
                <a:lnTo>
                  <a:pt x="45938" y="532414"/>
                </a:lnTo>
                <a:cubicBezTo>
                  <a:pt x="127334" y="477424"/>
                  <a:pt x="180850" y="384299"/>
                  <a:pt x="180850" y="278674"/>
                </a:cubicBezTo>
                <a:cubicBezTo>
                  <a:pt x="180850" y="173050"/>
                  <a:pt x="127334" y="79925"/>
                  <a:pt x="45938" y="24934"/>
                </a:cubicBezTo>
                <a:close/>
              </a:path>
            </a:pathLst>
          </a:custGeom>
          <a:solidFill>
            <a:srgbClr val="C00000"/>
          </a:solidFill>
          <a:ln w="12700" cap="flat" cmpd="sng" algn="ctr">
            <a:noFill/>
            <a:prstDash val="solid"/>
            <a:miter lim="800000"/>
          </a:ln>
          <a:effectLst/>
        </p:spPr>
        <p:txBody>
          <a:bodyPr lIns="252000" tIns="36000" rIns="36000" bIns="36000" anchor="ctr">
            <a:noAutofit/>
          </a:bodyPr>
          <a:lstStyle/>
          <a:p>
            <a:pPr>
              <a:defRPr/>
            </a:pPr>
            <a:r>
              <a:rPr lang="zh-CN" altLang="en-US" sz="1800" b="1" kern="0" dirty="0" smtClean="0">
                <a:solidFill>
                  <a:srgbClr val="FFFFFF"/>
                </a:solidFill>
                <a:latin typeface="+mn-ea"/>
              </a:rPr>
              <a:t>中国</a:t>
            </a:r>
            <a:r>
              <a:rPr lang="zh-CN" altLang="en-US" sz="1800" b="1" kern="0" dirty="0">
                <a:solidFill>
                  <a:srgbClr val="FFFFFF"/>
                </a:solidFill>
                <a:latin typeface="+mn-ea"/>
              </a:rPr>
              <a:t>联通大数据运营情况</a:t>
            </a:r>
          </a:p>
        </p:txBody>
      </p:sp>
    </p:spTree>
    <p:extLst>
      <p:ext uri="{BB962C8B-B14F-4D97-AF65-F5344CB8AC3E}">
        <p14:creationId xmlns="" xmlns:p14="http://schemas.microsoft.com/office/powerpoint/2010/main" val="65544347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a:t>
            </a:r>
            <a:r>
              <a:rPr lang="zh-CN" altLang="en-US" dirty="0" smtClean="0"/>
              <a:t>、科目情况</a:t>
            </a:r>
            <a:endParaRPr lang="zh-CN" altLang="en-US" dirty="0"/>
          </a:p>
        </p:txBody>
      </p:sp>
      <p:graphicFrame>
        <p:nvGraphicFramePr>
          <p:cNvPr id="3" name="表格 2"/>
          <p:cNvGraphicFramePr>
            <a:graphicFrameLocks noGrp="1"/>
          </p:cNvGraphicFramePr>
          <p:nvPr>
            <p:extLst>
              <p:ext uri="{D42A27DB-BD31-4B8C-83A1-F6EECF244321}">
                <p14:modId xmlns="" xmlns:p14="http://schemas.microsoft.com/office/powerpoint/2010/main" val="1842537990"/>
              </p:ext>
            </p:extLst>
          </p:nvPr>
        </p:nvGraphicFramePr>
        <p:xfrm>
          <a:off x="144786" y="852574"/>
          <a:ext cx="8784977" cy="4173431"/>
        </p:xfrm>
        <a:graphic>
          <a:graphicData uri="http://schemas.openxmlformats.org/drawingml/2006/table">
            <a:tbl>
              <a:tblPr/>
              <a:tblGrid>
                <a:gridCol w="699768"/>
                <a:gridCol w="1100433"/>
                <a:gridCol w="4464496"/>
                <a:gridCol w="1224136"/>
                <a:gridCol w="1296144"/>
              </a:tblGrid>
              <a:tr h="281745">
                <a:tc>
                  <a:txBody>
                    <a:bodyPr/>
                    <a:lstStyle/>
                    <a:p>
                      <a:pPr algn="ctr" fontAlgn="ctr"/>
                      <a:r>
                        <a:rPr lang="zh-CN" sz="1000" b="1" i="0" u="none" strike="noStrike" dirty="0">
                          <a:solidFill>
                            <a:schemeClr val="bg1"/>
                          </a:solidFill>
                          <a:effectLst/>
                          <a:latin typeface="+mn-ea"/>
                          <a:ea typeface="+mn-ea"/>
                        </a:rPr>
                        <a:t>大类</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ctr"/>
                      <a:r>
                        <a:rPr lang="zh-CN" sz="1000" b="1" i="0" u="none" strike="noStrike" dirty="0">
                          <a:solidFill>
                            <a:schemeClr val="bg1"/>
                          </a:solidFill>
                          <a:effectLst/>
                          <a:latin typeface="+mn-ea"/>
                          <a:ea typeface="+mn-ea"/>
                        </a:rPr>
                        <a:t>小类</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ctr"/>
                      <a:r>
                        <a:rPr lang="zh-CN" sz="1000" b="1" i="0" u="none" strike="noStrike" dirty="0">
                          <a:solidFill>
                            <a:schemeClr val="bg1"/>
                          </a:solidFill>
                          <a:effectLst/>
                          <a:latin typeface="+mn-ea"/>
                          <a:ea typeface="+mn-ea"/>
                        </a:rPr>
                        <a:t>解释</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ctr"/>
                      <a:r>
                        <a:rPr lang="zh-CN" sz="1000" b="1" i="0" u="none" strike="noStrike" dirty="0">
                          <a:solidFill>
                            <a:schemeClr val="bg1"/>
                          </a:solidFill>
                          <a:effectLst/>
                          <a:latin typeface="+mn-ea"/>
                          <a:ea typeface="+mn-ea"/>
                        </a:rPr>
                        <a:t>细化</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ctr"/>
                      <a:r>
                        <a:rPr lang="zh-CN" sz="1000" b="1" i="0" u="none" strike="noStrike" dirty="0">
                          <a:solidFill>
                            <a:schemeClr val="bg1"/>
                          </a:solidFill>
                          <a:effectLst/>
                          <a:latin typeface="+mn-ea"/>
                          <a:ea typeface="+mn-ea"/>
                        </a:rPr>
                        <a:t>备注</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r>
              <a:tr h="139677">
                <a:tc rowSpan="22">
                  <a:txBody>
                    <a:bodyPr/>
                    <a:lstStyle/>
                    <a:p>
                      <a:pPr algn="ctr" fontAlgn="ctr"/>
                      <a:r>
                        <a:rPr lang="zh-CN" sz="900" b="0" i="0" u="none" strike="noStrike" dirty="0">
                          <a:solidFill>
                            <a:srgbClr val="000000"/>
                          </a:solidFill>
                          <a:effectLst/>
                          <a:latin typeface="+mn-ea"/>
                          <a:ea typeface="+mn-ea"/>
                        </a:rPr>
                        <a:t>服务类</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zh-CN" sz="900" b="0" i="0" u="none" strike="noStrike" dirty="0">
                          <a:solidFill>
                            <a:srgbClr val="000000"/>
                          </a:solidFill>
                          <a:effectLst/>
                          <a:latin typeface="+mn-ea"/>
                          <a:ea typeface="+mn-ea"/>
                        </a:rPr>
                        <a:t>数据类</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2">
                  <a:txBody>
                    <a:bodyPr/>
                    <a:lstStyle/>
                    <a:p>
                      <a:pPr algn="ctr" fontAlgn="ctr"/>
                      <a:r>
                        <a:rPr lang="zh-CN" sz="900" b="0" i="0" u="none" strike="noStrike" dirty="0">
                          <a:solidFill>
                            <a:srgbClr val="000000"/>
                          </a:solidFill>
                          <a:effectLst/>
                          <a:latin typeface="+mn-ea"/>
                          <a:ea typeface="+mn-ea"/>
                        </a:rPr>
                        <a:t>基于大数据本身的价值发挥作用的一类产品</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sz="900" b="0" i="0" u="none" strike="noStrike">
                          <a:solidFill>
                            <a:srgbClr val="000000"/>
                          </a:solidFill>
                          <a:effectLst/>
                          <a:latin typeface="+mn-ea"/>
                          <a:ea typeface="+mn-ea"/>
                        </a:rPr>
                        <a:t>标签</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sz="900" b="0" i="0" u="none" strike="noStrike">
                          <a:solidFill>
                            <a:srgbClr val="000000"/>
                          </a:solidFill>
                          <a:effectLst/>
                          <a:latin typeface="+mn-ea"/>
                          <a:ea typeface="+mn-ea"/>
                        </a:rPr>
                        <a:t>原总部六类产品</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677">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sz="900" b="0" i="0" u="none" strike="noStrike">
                          <a:solidFill>
                            <a:srgbClr val="000000"/>
                          </a:solidFill>
                          <a:effectLst/>
                          <a:latin typeface="+mn-ea"/>
                          <a:ea typeface="+mn-ea"/>
                        </a:rPr>
                        <a:t>数据交易服务类</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sz="900" b="0" i="0" u="none" strike="noStrike">
                          <a:solidFill>
                            <a:srgbClr val="000000"/>
                          </a:solidFill>
                          <a:effectLst/>
                          <a:latin typeface="+mn-ea"/>
                          <a:ea typeface="+mn-ea"/>
                        </a:rPr>
                        <a:t>新总部产品</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677">
                <a:tc vMerge="1">
                  <a:txBody>
                    <a:bodyPr/>
                    <a:lstStyle/>
                    <a:p>
                      <a:endParaRPr lang="zh-CN" altLang="en-US"/>
                    </a:p>
                  </a:txBody>
                  <a:tcPr/>
                </a:tc>
                <a:tc rowSpan="10">
                  <a:txBody>
                    <a:bodyPr/>
                    <a:lstStyle/>
                    <a:p>
                      <a:pPr algn="ctr" fontAlgn="ctr"/>
                      <a:r>
                        <a:rPr lang="zh-CN" sz="900" b="0" i="0" u="none" strike="noStrike" dirty="0">
                          <a:solidFill>
                            <a:srgbClr val="000000"/>
                          </a:solidFill>
                          <a:effectLst/>
                          <a:latin typeface="+mn-ea"/>
                          <a:ea typeface="+mn-ea"/>
                        </a:rPr>
                        <a:t>应用类</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10">
                  <a:txBody>
                    <a:bodyPr/>
                    <a:lstStyle/>
                    <a:p>
                      <a:pPr algn="ctr" fontAlgn="ctr"/>
                      <a:r>
                        <a:rPr lang="zh-CN" sz="900" b="0" i="0" u="none" strike="noStrike" dirty="0">
                          <a:solidFill>
                            <a:srgbClr val="000000"/>
                          </a:solidFill>
                          <a:effectLst/>
                          <a:latin typeface="+mn-ea"/>
                          <a:ea typeface="+mn-ea"/>
                        </a:rPr>
                        <a:t>基于联通大数据的分析建模，结合行业的深度洞察与数据融合，为各行业领域提供的预测、规划、洞察、运营、决策、验证类等应用方案产品与服务。</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sz="900" b="0" i="0" u="none" strike="noStrike">
                          <a:solidFill>
                            <a:srgbClr val="000000"/>
                          </a:solidFill>
                          <a:effectLst/>
                          <a:latin typeface="+mn-ea"/>
                          <a:ea typeface="+mn-ea"/>
                        </a:rPr>
                        <a:t>指数类</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sz="900" b="0" i="0" u="none" strike="noStrike">
                          <a:solidFill>
                            <a:srgbClr val="000000"/>
                          </a:solidFill>
                          <a:effectLst/>
                          <a:latin typeface="+mn-ea"/>
                          <a:ea typeface="+mn-ea"/>
                        </a:rPr>
                        <a:t>原总部六类产品</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677">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sz="900" b="0" i="0" u="none" strike="noStrike">
                          <a:solidFill>
                            <a:srgbClr val="000000"/>
                          </a:solidFill>
                          <a:effectLst/>
                          <a:latin typeface="+mn-ea"/>
                          <a:ea typeface="+mn-ea"/>
                        </a:rPr>
                        <a:t>征信类</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sz="900" b="0" i="0" u="none" strike="noStrike">
                          <a:solidFill>
                            <a:srgbClr val="000000"/>
                          </a:solidFill>
                          <a:effectLst/>
                          <a:latin typeface="+mn-ea"/>
                          <a:ea typeface="+mn-ea"/>
                        </a:rPr>
                        <a:t>原总部六类产品</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677">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sz="900" b="0" i="0" u="none" strike="noStrike" dirty="0">
                          <a:solidFill>
                            <a:srgbClr val="000000"/>
                          </a:solidFill>
                          <a:effectLst/>
                          <a:latin typeface="+mn-ea"/>
                          <a:ea typeface="+mn-ea"/>
                        </a:rPr>
                        <a:t>智慧足迹类</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sz="900" b="0" i="0" u="none" strike="noStrike">
                          <a:solidFill>
                            <a:srgbClr val="000000"/>
                          </a:solidFill>
                          <a:effectLst/>
                          <a:latin typeface="+mn-ea"/>
                          <a:ea typeface="+mn-ea"/>
                        </a:rPr>
                        <a:t>原总部六类产品</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677">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sz="900" b="0" i="0" u="none" strike="noStrike" dirty="0">
                          <a:solidFill>
                            <a:srgbClr val="000000"/>
                          </a:solidFill>
                          <a:effectLst/>
                          <a:latin typeface="+mn-ea"/>
                          <a:ea typeface="+mn-ea"/>
                        </a:rPr>
                        <a:t>精准营销类</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sz="900" b="0" i="0" u="none" strike="noStrike">
                          <a:solidFill>
                            <a:srgbClr val="000000"/>
                          </a:solidFill>
                          <a:effectLst/>
                          <a:latin typeface="+mn-ea"/>
                          <a:ea typeface="+mn-ea"/>
                        </a:rPr>
                        <a:t>原总部六类产品</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677">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sz="900" b="0" i="0" u="none" strike="noStrike" dirty="0">
                          <a:solidFill>
                            <a:srgbClr val="000000"/>
                          </a:solidFill>
                          <a:effectLst/>
                          <a:latin typeface="+mn-ea"/>
                          <a:ea typeface="+mn-ea"/>
                        </a:rPr>
                        <a:t>数据能力开放类</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sz="900" b="0" i="0" u="none" strike="noStrike">
                          <a:solidFill>
                            <a:srgbClr val="000000"/>
                          </a:solidFill>
                          <a:effectLst/>
                          <a:latin typeface="+mn-ea"/>
                          <a:ea typeface="+mn-ea"/>
                        </a:rPr>
                        <a:t>原总部六类产品</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677">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sz="900" b="0" i="0" u="none" strike="noStrike">
                          <a:solidFill>
                            <a:srgbClr val="000000"/>
                          </a:solidFill>
                          <a:effectLst/>
                          <a:latin typeface="+mn-ea"/>
                          <a:ea typeface="+mn-ea"/>
                        </a:rPr>
                        <a:t>行业融合应用类</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sz="900" b="0" i="0" u="none" strike="noStrike">
                          <a:solidFill>
                            <a:srgbClr val="000000"/>
                          </a:solidFill>
                          <a:effectLst/>
                          <a:latin typeface="+mn-ea"/>
                          <a:ea typeface="+mn-ea"/>
                        </a:rPr>
                        <a:t>新总部产品</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677">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sz="900" b="0" i="0" u="none" strike="noStrike" dirty="0">
                          <a:solidFill>
                            <a:srgbClr val="000000"/>
                          </a:solidFill>
                          <a:effectLst/>
                          <a:latin typeface="+mn-ea"/>
                          <a:ea typeface="+mn-ea"/>
                        </a:rPr>
                        <a:t>个人服务类</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sz="900" b="0" i="0" u="none" strike="noStrike">
                          <a:solidFill>
                            <a:srgbClr val="000000"/>
                          </a:solidFill>
                          <a:effectLst/>
                          <a:latin typeface="+mn-ea"/>
                          <a:ea typeface="+mn-ea"/>
                        </a:rPr>
                        <a:t>新总部产品</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677">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sz="900" b="0" i="0" u="none" strike="noStrike" dirty="0">
                          <a:solidFill>
                            <a:srgbClr val="000000"/>
                          </a:solidFill>
                          <a:effectLst/>
                          <a:latin typeface="+mn-ea"/>
                          <a:ea typeface="+mn-ea"/>
                        </a:rPr>
                        <a:t>数据广告类</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sz="900" b="0" i="0" u="none" strike="noStrike">
                          <a:solidFill>
                            <a:srgbClr val="000000"/>
                          </a:solidFill>
                          <a:effectLst/>
                          <a:latin typeface="+mn-ea"/>
                          <a:ea typeface="+mn-ea"/>
                        </a:rPr>
                        <a:t>新总部产品</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677">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sz="900" b="0" i="0" u="none" strike="noStrike" dirty="0">
                          <a:solidFill>
                            <a:srgbClr val="000000"/>
                          </a:solidFill>
                          <a:effectLst/>
                          <a:latin typeface="+mn-ea"/>
                          <a:ea typeface="+mn-ea"/>
                        </a:rPr>
                        <a:t>数据安全服务类</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sz="900" b="0" i="0" u="none" strike="noStrike">
                          <a:solidFill>
                            <a:srgbClr val="000000"/>
                          </a:solidFill>
                          <a:effectLst/>
                          <a:latin typeface="+mn-ea"/>
                          <a:ea typeface="+mn-ea"/>
                        </a:rPr>
                        <a:t>新总部产品</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677">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sz="900" b="0" i="0" u="none" strike="noStrike" dirty="0">
                          <a:solidFill>
                            <a:srgbClr val="000000"/>
                          </a:solidFill>
                          <a:effectLst/>
                          <a:latin typeface="+mn-ea"/>
                          <a:ea typeface="+mn-ea"/>
                        </a:rPr>
                        <a:t>大数据云服务类</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sz="900" b="0" i="0" u="none" strike="noStrike" dirty="0">
                          <a:solidFill>
                            <a:srgbClr val="000000"/>
                          </a:solidFill>
                          <a:effectLst/>
                          <a:latin typeface="+mn-ea"/>
                          <a:ea typeface="+mn-ea"/>
                        </a:rPr>
                        <a:t>新总部产品</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70008">
                <a:tc vMerge="1">
                  <a:txBody>
                    <a:bodyPr/>
                    <a:lstStyle/>
                    <a:p>
                      <a:endParaRPr lang="zh-CN" altLang="en-US"/>
                    </a:p>
                  </a:txBody>
                  <a:tcPr/>
                </a:tc>
                <a:tc>
                  <a:txBody>
                    <a:bodyPr/>
                    <a:lstStyle/>
                    <a:p>
                      <a:pPr algn="ctr" fontAlgn="ctr"/>
                      <a:r>
                        <a:rPr lang="zh-CN" sz="900" b="0" i="0" u="none" strike="noStrike">
                          <a:solidFill>
                            <a:srgbClr val="000000"/>
                          </a:solidFill>
                          <a:effectLst/>
                          <a:latin typeface="+mn-ea"/>
                          <a:ea typeface="+mn-ea"/>
                        </a:rPr>
                        <a:t>平台技术服务类</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sz="900" b="0" i="0" u="none" strike="noStrike">
                          <a:solidFill>
                            <a:srgbClr val="000000"/>
                          </a:solidFill>
                          <a:effectLst/>
                          <a:latin typeface="+mn-ea"/>
                          <a:ea typeface="+mn-ea"/>
                        </a:rPr>
                        <a:t>向企业客户提供大数据基础平台，系统架构，服务组件和业务应用的咨询服务、规划设计和建设维护服务，以及大规模复杂数据的采集处理与统计分析建模工作。</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sz="900" b="0" i="0" u="none" strike="noStrike" dirty="0">
                          <a:solidFill>
                            <a:srgbClr val="000000"/>
                          </a:solidFill>
                          <a:effectLst/>
                          <a:latin typeface="+mn-ea"/>
                          <a:ea typeface="+mn-ea"/>
                        </a:rPr>
                        <a:t>平台技术服务类</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dirty="0" err="1">
                          <a:solidFill>
                            <a:srgbClr val="000000"/>
                          </a:solidFill>
                          <a:effectLst/>
                          <a:latin typeface="+mn-ea"/>
                          <a:ea typeface="+mn-ea"/>
                        </a:rPr>
                        <a:t>ICT类的大数据产品</a:t>
                      </a:r>
                      <a:endParaRPr lang="zh-CN" sz="900" b="0" i="0" u="none" strike="noStrike" dirty="0">
                        <a:solidFill>
                          <a:srgbClr val="000000"/>
                        </a:solidFill>
                        <a:effectLst/>
                        <a:latin typeface="+mn-ea"/>
                        <a:ea typeface="+mn-ea"/>
                      </a:endParaRP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09031">
                <a:tc vMerge="1">
                  <a:txBody>
                    <a:bodyPr/>
                    <a:lstStyle/>
                    <a:p>
                      <a:endParaRPr lang="zh-CN" altLang="en-US"/>
                    </a:p>
                  </a:txBody>
                  <a:tcPr/>
                </a:tc>
                <a:tc>
                  <a:txBody>
                    <a:bodyPr/>
                    <a:lstStyle/>
                    <a:p>
                      <a:pPr algn="ctr" fontAlgn="ctr"/>
                      <a:r>
                        <a:rPr lang="en-US" sz="900" b="0" i="0" u="none" strike="noStrike" dirty="0">
                          <a:solidFill>
                            <a:srgbClr val="000000"/>
                          </a:solidFill>
                          <a:effectLst/>
                          <a:latin typeface="+mn-ea"/>
                          <a:ea typeface="+mn-ea"/>
                        </a:rPr>
                        <a:t>114大数据</a:t>
                      </a:r>
                      <a:endParaRPr lang="zh-CN" sz="900" b="0" i="0" u="none" strike="noStrike" dirty="0">
                        <a:solidFill>
                          <a:srgbClr val="000000"/>
                        </a:solidFill>
                        <a:effectLst/>
                        <a:latin typeface="+mn-ea"/>
                        <a:ea typeface="+mn-ea"/>
                      </a:endParaRP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dirty="0">
                          <a:solidFill>
                            <a:srgbClr val="000000"/>
                          </a:solidFill>
                          <a:effectLst/>
                          <a:latin typeface="+mn-ea"/>
                          <a:ea typeface="+mn-ea"/>
                        </a:rPr>
                        <a:t>114大数据是在中国联通大数据产品基础上，由信息导航整合其业务数据以及外部数据服务能力，利用114（116114）的短信、呼叫中心、媒体资源等客户触点渠道，面向社会公众用户提供的服务产品。</a:t>
                      </a:r>
                      <a:endParaRPr lang="zh-CN" sz="900" b="0" i="0" u="none" strike="noStrike" dirty="0">
                        <a:solidFill>
                          <a:srgbClr val="000000"/>
                        </a:solidFill>
                        <a:effectLst/>
                        <a:latin typeface="+mn-ea"/>
                        <a:ea typeface="+mn-ea"/>
                      </a:endParaRP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sz="900" b="0" i="0" u="none" strike="noStrike" dirty="0">
                          <a:solidFill>
                            <a:srgbClr val="000000"/>
                          </a:solidFill>
                          <a:effectLst/>
                          <a:latin typeface="+mn-ea"/>
                          <a:ea typeface="+mn-ea"/>
                        </a:rPr>
                        <a:t>114大数据类</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sz="900" b="0" i="0" u="none" strike="noStrike" dirty="0">
                          <a:solidFill>
                            <a:srgbClr val="000000"/>
                          </a:solidFill>
                          <a:effectLst/>
                          <a:latin typeface="+mn-ea"/>
                          <a:ea typeface="+mn-ea"/>
                        </a:rPr>
                        <a:t>该目录为信息导航专用</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677">
                <a:tc vMerge="1">
                  <a:txBody>
                    <a:bodyPr/>
                    <a:lstStyle/>
                    <a:p>
                      <a:endParaRPr lang="zh-CN" altLang="en-US"/>
                    </a:p>
                  </a:txBody>
                  <a:tcPr/>
                </a:tc>
                <a:tc rowSpan="8">
                  <a:txBody>
                    <a:bodyPr/>
                    <a:lstStyle/>
                    <a:p>
                      <a:pPr algn="ctr" fontAlgn="ctr"/>
                      <a:r>
                        <a:rPr lang="zh-CN" sz="900" b="0" i="0" u="none" strike="noStrike">
                          <a:solidFill>
                            <a:srgbClr val="000000"/>
                          </a:solidFill>
                          <a:effectLst/>
                          <a:latin typeface="+mn-ea"/>
                          <a:ea typeface="+mn-ea"/>
                        </a:rPr>
                        <a:t>非标准大数据产品</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8">
                  <a:txBody>
                    <a:bodyPr/>
                    <a:lstStyle/>
                    <a:p>
                      <a:pPr algn="ctr" fontAlgn="ctr"/>
                      <a:r>
                        <a:rPr lang="zh-CN" sz="900" b="0" i="0" u="none" strike="noStrike">
                          <a:solidFill>
                            <a:srgbClr val="000000"/>
                          </a:solidFill>
                          <a:effectLst/>
                          <a:latin typeface="+mn-ea"/>
                          <a:ea typeface="+mn-ea"/>
                        </a:rPr>
                        <a:t>不属于全国统一标准产品，省分公司本地孵化大数据产品，仅在省分销售。</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sz="900" b="0" i="0" u="none" strike="noStrike">
                          <a:solidFill>
                            <a:srgbClr val="000000"/>
                          </a:solidFill>
                          <a:effectLst/>
                          <a:latin typeface="+mn-ea"/>
                          <a:ea typeface="+mn-ea"/>
                        </a:rPr>
                        <a:t>标签</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8">
                  <a:txBody>
                    <a:bodyPr/>
                    <a:lstStyle/>
                    <a:p>
                      <a:pPr algn="ctr" fontAlgn="ctr"/>
                      <a:r>
                        <a:rPr lang="zh-CN" sz="900" b="0" i="0" u="none" strike="noStrike" dirty="0">
                          <a:solidFill>
                            <a:srgbClr val="000000"/>
                          </a:solidFill>
                          <a:effectLst/>
                          <a:latin typeface="+mn-ea"/>
                          <a:ea typeface="+mn-ea"/>
                        </a:rPr>
                        <a:t>该目录为省分本地产品使用</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9677">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sz="900" b="0" i="0" u="none" strike="noStrike" dirty="0">
                          <a:solidFill>
                            <a:srgbClr val="000000"/>
                          </a:solidFill>
                          <a:effectLst/>
                          <a:latin typeface="+mn-ea"/>
                          <a:ea typeface="+mn-ea"/>
                        </a:rPr>
                        <a:t>精准营销</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zh-CN" altLang="en-US"/>
                    </a:p>
                  </a:txBody>
                  <a:tcPr/>
                </a:tc>
              </a:tr>
              <a:tr h="139677">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sz="900" b="0" i="0" u="none" strike="noStrike" dirty="0">
                          <a:solidFill>
                            <a:srgbClr val="000000"/>
                          </a:solidFill>
                          <a:effectLst/>
                          <a:latin typeface="+mn-ea"/>
                          <a:ea typeface="+mn-ea"/>
                        </a:rPr>
                        <a:t>位置服务</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zh-CN" altLang="en-US"/>
                    </a:p>
                  </a:txBody>
                  <a:tcPr/>
                </a:tc>
              </a:tr>
              <a:tr h="139677">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sz="900" b="0" i="0" u="none" strike="noStrike" dirty="0">
                          <a:solidFill>
                            <a:srgbClr val="000000"/>
                          </a:solidFill>
                          <a:effectLst/>
                          <a:latin typeface="+mn-ea"/>
                          <a:ea typeface="+mn-ea"/>
                        </a:rPr>
                        <a:t>征信</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zh-CN" altLang="en-US"/>
                    </a:p>
                  </a:txBody>
                  <a:tcPr/>
                </a:tc>
              </a:tr>
              <a:tr h="139677">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sz="900" b="0" i="0" u="none" strike="noStrike" dirty="0">
                          <a:solidFill>
                            <a:srgbClr val="000000"/>
                          </a:solidFill>
                          <a:effectLst/>
                          <a:latin typeface="+mn-ea"/>
                          <a:ea typeface="+mn-ea"/>
                        </a:rPr>
                        <a:t>指数报告</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zh-CN" altLang="en-US"/>
                    </a:p>
                  </a:txBody>
                  <a:tcPr/>
                </a:tc>
              </a:tr>
              <a:tr h="139677">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sz="900" b="0" i="0" u="none" strike="noStrike" dirty="0">
                          <a:solidFill>
                            <a:srgbClr val="000000"/>
                          </a:solidFill>
                          <a:effectLst/>
                          <a:latin typeface="+mn-ea"/>
                          <a:ea typeface="+mn-ea"/>
                        </a:rPr>
                        <a:t>能力开放</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zh-CN" altLang="en-US"/>
                    </a:p>
                  </a:txBody>
                  <a:tcPr/>
                </a:tc>
              </a:tr>
              <a:tr h="139677">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sz="900" b="0" i="0" u="none" strike="noStrike" dirty="0">
                          <a:solidFill>
                            <a:srgbClr val="000000"/>
                          </a:solidFill>
                          <a:effectLst/>
                          <a:latin typeface="+mn-ea"/>
                          <a:ea typeface="+mn-ea"/>
                        </a:rPr>
                        <a:t>融合产品</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zh-CN" altLang="en-US"/>
                    </a:p>
                  </a:txBody>
                  <a:tcPr/>
                </a:tc>
              </a:tr>
              <a:tr h="139677">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sz="900" b="0" i="0" u="none" strike="noStrike" dirty="0">
                          <a:solidFill>
                            <a:srgbClr val="000000"/>
                          </a:solidFill>
                          <a:effectLst/>
                          <a:latin typeface="+mn-ea"/>
                          <a:ea typeface="+mn-ea"/>
                        </a:rPr>
                        <a:t>其他</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vMerge="1">
                  <a:txBody>
                    <a:bodyPr/>
                    <a:lstStyle/>
                    <a:p>
                      <a:endParaRPr lang="zh-CN" altLang="en-US"/>
                    </a:p>
                  </a:txBody>
                  <a:tcPr/>
                </a:tc>
              </a:tr>
              <a:tr h="248180">
                <a:tc>
                  <a:txBody>
                    <a:bodyPr/>
                    <a:lstStyle/>
                    <a:p>
                      <a:pPr algn="ctr" fontAlgn="ctr"/>
                      <a:r>
                        <a:rPr lang="en-US" sz="900" b="0" i="0" u="none" strike="noStrike">
                          <a:solidFill>
                            <a:srgbClr val="000000"/>
                          </a:solidFill>
                          <a:effectLst/>
                          <a:latin typeface="+mn-ea"/>
                          <a:ea typeface="+mn-ea"/>
                        </a:rPr>
                        <a:t>设备类</a:t>
                      </a:r>
                      <a:endParaRPr lang="zh-CN" sz="900" b="0" i="0" u="none" strike="noStrike">
                        <a:solidFill>
                          <a:srgbClr val="000000"/>
                        </a:solidFill>
                        <a:effectLst/>
                        <a:latin typeface="+mn-ea"/>
                        <a:ea typeface="+mn-ea"/>
                      </a:endParaRP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sz="900" b="0" i="0" u="none" strike="noStrike">
                          <a:solidFill>
                            <a:srgbClr val="000000"/>
                          </a:solidFill>
                          <a:effectLst/>
                          <a:latin typeface="+mn-ea"/>
                          <a:ea typeface="+mn-ea"/>
                        </a:rPr>
                        <a:t>第三方销售</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sz="900" b="0" i="0" u="none" strike="noStrike" dirty="0">
                          <a:solidFill>
                            <a:srgbClr val="000000"/>
                          </a:solidFill>
                          <a:effectLst/>
                          <a:latin typeface="+mn-ea"/>
                          <a:ea typeface="+mn-ea"/>
                        </a:rPr>
                        <a:t>提供大数据业务服务或产品过程中提供的第三方设备销售、软件销售等收入。</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sz="900" b="0" i="0" u="none" strike="noStrike">
                          <a:solidFill>
                            <a:srgbClr val="000000"/>
                          </a:solidFill>
                          <a:effectLst/>
                          <a:latin typeface="+mn-ea"/>
                          <a:ea typeface="+mn-ea"/>
                        </a:rPr>
                        <a:t>　</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sz="900" b="0" i="0" u="none" strike="noStrike" dirty="0">
                          <a:solidFill>
                            <a:srgbClr val="000000"/>
                          </a:solidFill>
                          <a:effectLst/>
                          <a:latin typeface="+mn-ea"/>
                          <a:ea typeface="+mn-ea"/>
                        </a:rPr>
                        <a:t>　</a:t>
                      </a:r>
                    </a:p>
                  </a:txBody>
                  <a:tcPr marL="5658" marR="5658" marT="56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 xmlns:p14="http://schemas.microsoft.com/office/powerpoint/2010/main" val="2767395536"/>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457203" y="-135038"/>
            <a:ext cx="166264" cy="270074"/>
          </a:xfrm>
          <a:prstGeom prst="rect">
            <a:avLst/>
          </a:prstGeom>
          <a:noFill/>
          <a:ln w="9525">
            <a:noFill/>
            <a:miter lim="800000"/>
          </a:ln>
          <a:effectLst/>
        </p:spPr>
        <p:txBody>
          <a:bodyPr vert="horz" wrap="none" lIns="82288" tIns="41144" rIns="82288" bIns="41144" numCol="1" anchor="ctr" anchorCtr="0" compatLnSpc="1">
            <a:spAutoFit/>
          </a:bodyPr>
          <a:lstStyle/>
          <a:p>
            <a:endParaRPr lang="zh-CN" altLang="en-US" sz="1200"/>
          </a:p>
        </p:txBody>
      </p:sp>
      <p:sp>
        <p:nvSpPr>
          <p:cNvPr id="5" name="TextBox 4"/>
          <p:cNvSpPr txBox="1"/>
          <p:nvPr/>
        </p:nvSpPr>
        <p:spPr>
          <a:xfrm>
            <a:off x="231578" y="1798461"/>
            <a:ext cx="8573691" cy="1292662"/>
          </a:xfrm>
          <a:prstGeom prst="rect">
            <a:avLst/>
          </a:prstGeom>
          <a:noFill/>
        </p:spPr>
        <p:txBody>
          <a:bodyPr lIns="91432" tIns="45716" rIns="91432" bIns="45716">
            <a:spAutoFit/>
          </a:bodyPr>
          <a:lstStyle/>
          <a:p>
            <a:pPr algn="ctr">
              <a:lnSpc>
                <a:spcPct val="130000"/>
              </a:lnSpc>
              <a:defRPr/>
            </a:pPr>
            <a:r>
              <a:rPr kumimoji="1" lang="zh-CN" altLang="en-US" sz="6000" b="1" kern="0" dirty="0">
                <a:solidFill>
                  <a:schemeClr val="bg1"/>
                </a:solidFill>
                <a:latin typeface="微软雅黑" panose="020B0503020204020204" pitchFamily="34" charset="-122"/>
                <a:ea typeface="微软雅黑" panose="020B0503020204020204" pitchFamily="34" charset="-122"/>
              </a:rPr>
              <a:t>谢   谢 </a:t>
            </a:r>
            <a:endParaRPr kumimoji="1" lang="en-US" altLang="zh-CN" sz="6000" b="1" kern="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362316993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61227113934"/>
  <p:tag name="MH_LIBRARY" val="GRAPHIC"/>
  <p:tag name="MH_ORDER" val="文本框 15"/>
</p:tagLst>
</file>

<file path=ppt/tags/tag10.xml><?xml version="1.0" encoding="utf-8"?>
<p:tagLst xmlns:a="http://schemas.openxmlformats.org/drawingml/2006/main" xmlns:r="http://schemas.openxmlformats.org/officeDocument/2006/relationships" xmlns:p="http://schemas.openxmlformats.org/presentationml/2006/main">
  <p:tag name="MH" val="20161227113934"/>
  <p:tag name="MH_LIBRARY" val="GRAPHIC"/>
  <p:tag name="MH_ORDER" val="Freeform 23"/>
</p:tagLst>
</file>

<file path=ppt/tags/tag100.xml><?xml version="1.0" encoding="utf-8"?>
<p:tagLst xmlns:a="http://schemas.openxmlformats.org/drawingml/2006/main" xmlns:r="http://schemas.openxmlformats.org/officeDocument/2006/relationships" xmlns:p="http://schemas.openxmlformats.org/presentationml/2006/main">
  <p:tag name="MH" val="20151112003555"/>
  <p:tag name="MH_LIBRARY" val="GRAPHIC"/>
  <p:tag name="MH_TYPE" val="Other"/>
  <p:tag name="MH_ORDER" val="9"/>
</p:tagLst>
</file>

<file path=ppt/tags/tag101.xml><?xml version="1.0" encoding="utf-8"?>
<p:tagLst xmlns:a="http://schemas.openxmlformats.org/drawingml/2006/main" xmlns:r="http://schemas.openxmlformats.org/officeDocument/2006/relationships" xmlns:p="http://schemas.openxmlformats.org/presentationml/2006/main">
  <p:tag name="MH" val="20151112003555"/>
  <p:tag name="MH_LIBRARY" val="GRAPHIC"/>
  <p:tag name="MH_TYPE" val="Other"/>
  <p:tag name="MH_ORDER" val="10"/>
</p:tagLst>
</file>

<file path=ppt/tags/tag102.xml><?xml version="1.0" encoding="utf-8"?>
<p:tagLst xmlns:a="http://schemas.openxmlformats.org/drawingml/2006/main" xmlns:r="http://schemas.openxmlformats.org/officeDocument/2006/relationships" xmlns:p="http://schemas.openxmlformats.org/presentationml/2006/main">
  <p:tag name="MH" val="20151112003555"/>
  <p:tag name="MH_LIBRARY" val="GRAPHIC"/>
  <p:tag name="MH_TYPE" val="Other"/>
  <p:tag name="MH_ORDER" val="11"/>
</p:tagLst>
</file>

<file path=ppt/tags/tag103.xml><?xml version="1.0" encoding="utf-8"?>
<p:tagLst xmlns:a="http://schemas.openxmlformats.org/drawingml/2006/main" xmlns:r="http://schemas.openxmlformats.org/officeDocument/2006/relationships" xmlns:p="http://schemas.openxmlformats.org/presentationml/2006/main">
  <p:tag name="MH" val="20151112003555"/>
  <p:tag name="MH_LIBRARY" val="GRAPHIC"/>
  <p:tag name="MH_TYPE" val="Other"/>
  <p:tag name="MH_ORDER" val="12"/>
</p:tagLst>
</file>

<file path=ppt/tags/tag104.xml><?xml version="1.0" encoding="utf-8"?>
<p:tagLst xmlns:a="http://schemas.openxmlformats.org/drawingml/2006/main" xmlns:r="http://schemas.openxmlformats.org/officeDocument/2006/relationships" xmlns:p="http://schemas.openxmlformats.org/presentationml/2006/main">
  <p:tag name="MH" val="20151112003555"/>
  <p:tag name="MH_LIBRARY" val="GRAPHIC"/>
  <p:tag name="MH_TYPE" val="Other"/>
  <p:tag name="MH_ORDER" val="13"/>
</p:tagLst>
</file>

<file path=ppt/tags/tag105.xml><?xml version="1.0" encoding="utf-8"?>
<p:tagLst xmlns:a="http://schemas.openxmlformats.org/drawingml/2006/main" xmlns:r="http://schemas.openxmlformats.org/officeDocument/2006/relationships" xmlns:p="http://schemas.openxmlformats.org/presentationml/2006/main">
  <p:tag name="MH" val="20151112003555"/>
  <p:tag name="MH_LIBRARY" val="GRAPHIC"/>
  <p:tag name="MH_TYPE" val="Other"/>
  <p:tag name="MH_ORDER" val="14"/>
</p:tagLst>
</file>

<file path=ppt/tags/tag106.xml><?xml version="1.0" encoding="utf-8"?>
<p:tagLst xmlns:a="http://schemas.openxmlformats.org/drawingml/2006/main" xmlns:r="http://schemas.openxmlformats.org/officeDocument/2006/relationships" xmlns:p="http://schemas.openxmlformats.org/presentationml/2006/main">
  <p:tag name="MH" val="20151112003555"/>
  <p:tag name="MH_LIBRARY" val="GRAPHIC"/>
  <p:tag name="MH_TYPE" val="Other"/>
  <p:tag name="MH_ORDER" val="15"/>
</p:tagLst>
</file>

<file path=ppt/tags/tag107.xml><?xml version="1.0" encoding="utf-8"?>
<p:tagLst xmlns:a="http://schemas.openxmlformats.org/drawingml/2006/main" xmlns:r="http://schemas.openxmlformats.org/officeDocument/2006/relationships" xmlns:p="http://schemas.openxmlformats.org/presentationml/2006/main">
  <p:tag name="MH" val="20151112003555"/>
  <p:tag name="MH_LIBRARY" val="GRAPHIC"/>
  <p:tag name="MH_TYPE" val="Other"/>
  <p:tag name="MH_ORDER" val="16"/>
</p:tagLst>
</file>

<file path=ppt/tags/tag108.xml><?xml version="1.0" encoding="utf-8"?>
<p:tagLst xmlns:a="http://schemas.openxmlformats.org/drawingml/2006/main" xmlns:r="http://schemas.openxmlformats.org/officeDocument/2006/relationships" xmlns:p="http://schemas.openxmlformats.org/presentationml/2006/main">
  <p:tag name="MH" val="20151112003555"/>
  <p:tag name="MH_LIBRARY" val="GRAPHIC"/>
  <p:tag name="MH_TYPE" val="SubTitle"/>
  <p:tag name="MH_ORDER" val="1"/>
</p:tagLst>
</file>

<file path=ppt/tags/tag109.xml><?xml version="1.0" encoding="utf-8"?>
<p:tagLst xmlns:a="http://schemas.openxmlformats.org/drawingml/2006/main" xmlns:r="http://schemas.openxmlformats.org/officeDocument/2006/relationships" xmlns:p="http://schemas.openxmlformats.org/presentationml/2006/main">
  <p:tag name="MH" val="20151112003555"/>
  <p:tag name="MH_LIBRARY" val="GRAPHIC"/>
  <p:tag name="MH_TYPE" val="SubTitle"/>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61206160626"/>
  <p:tag name="MH_LIBRARY" val="GRAPHIC"/>
  <p:tag name="MH_TYPE" val="SubTitle"/>
  <p:tag name="MH_ORDER" val="1"/>
</p:tagLst>
</file>

<file path=ppt/tags/tag110.xml><?xml version="1.0" encoding="utf-8"?>
<p:tagLst xmlns:a="http://schemas.openxmlformats.org/drawingml/2006/main" xmlns:r="http://schemas.openxmlformats.org/officeDocument/2006/relationships" xmlns:p="http://schemas.openxmlformats.org/presentationml/2006/main">
  <p:tag name="MH" val="20151112003555"/>
  <p:tag name="MH_LIBRARY" val="GRAPHIC"/>
  <p:tag name="MH_TYPE" val="SubTitle"/>
  <p:tag name="MH_ORDER" val="2"/>
</p:tagLst>
</file>

<file path=ppt/tags/tag111.xml><?xml version="1.0" encoding="utf-8"?>
<p:tagLst xmlns:a="http://schemas.openxmlformats.org/drawingml/2006/main" xmlns:r="http://schemas.openxmlformats.org/officeDocument/2006/relationships" xmlns:p="http://schemas.openxmlformats.org/presentationml/2006/main">
  <p:tag name="MH" val="20151112003555"/>
  <p:tag name="MH_LIBRARY" val="GRAPHIC"/>
  <p:tag name="MH_TYPE" val="SubTitle"/>
  <p:tag name="MH_ORDER" val="3"/>
</p:tagLst>
</file>

<file path=ppt/tags/tag112.xml><?xml version="1.0" encoding="utf-8"?>
<p:tagLst xmlns:a="http://schemas.openxmlformats.org/drawingml/2006/main" xmlns:r="http://schemas.openxmlformats.org/officeDocument/2006/relationships" xmlns:p="http://schemas.openxmlformats.org/presentationml/2006/main">
  <p:tag name="MH" val="20151112003555"/>
  <p:tag name="MH_LIBRARY" val="GRAPHIC"/>
  <p:tag name="MH_TYPE" val="SubTitle"/>
  <p:tag name="MH_ORDER" val="4"/>
</p:tagLst>
</file>

<file path=ppt/tags/tag113.xml><?xml version="1.0" encoding="utf-8"?>
<p:tagLst xmlns:a="http://schemas.openxmlformats.org/drawingml/2006/main" xmlns:r="http://schemas.openxmlformats.org/officeDocument/2006/relationships" xmlns:p="http://schemas.openxmlformats.org/presentationml/2006/main">
  <p:tag name="MH" val="20151112003555"/>
  <p:tag name="MH_LIBRARY" val="GRAPHIC"/>
  <p:tag name="MH_TYPE" val="SubTitle"/>
  <p:tag name="MH_ORDER" val="5"/>
</p:tagLst>
</file>

<file path=ppt/tags/tag114.xml><?xml version="1.0" encoding="utf-8"?>
<p:tagLst xmlns:a="http://schemas.openxmlformats.org/drawingml/2006/main" xmlns:r="http://schemas.openxmlformats.org/officeDocument/2006/relationships" xmlns:p="http://schemas.openxmlformats.org/presentationml/2006/main">
  <p:tag name="MH" val="20151112003555"/>
  <p:tag name="MH_LIBRARY" val="GRAPHIC"/>
  <p:tag name="MH_TYPE" val="SubTitle"/>
  <p:tag name="MH_ORDER" val="6"/>
</p:tagLst>
</file>

<file path=ppt/tags/tag115.xml><?xml version="1.0" encoding="utf-8"?>
<p:tagLst xmlns:a="http://schemas.openxmlformats.org/drawingml/2006/main" xmlns:r="http://schemas.openxmlformats.org/officeDocument/2006/relationships" xmlns:p="http://schemas.openxmlformats.org/presentationml/2006/main">
  <p:tag name="MH" val="20151112003555"/>
  <p:tag name="MH_LIBRARY" val="GRAPHIC"/>
  <p:tag name="MH_TYPE" val="SubTitle"/>
  <p:tag name="MH_ORDER" val="7"/>
</p:tagLst>
</file>

<file path=ppt/tags/tag116.xml><?xml version="1.0" encoding="utf-8"?>
<p:tagLst xmlns:a="http://schemas.openxmlformats.org/drawingml/2006/main" xmlns:r="http://schemas.openxmlformats.org/officeDocument/2006/relationships" xmlns:p="http://schemas.openxmlformats.org/presentationml/2006/main">
  <p:tag name="MH" val="20151112003555"/>
  <p:tag name="MH_LIBRARY" val="GRAPHIC"/>
  <p:tag name="MH_TYPE" val="SubTitle"/>
  <p:tag name="MH_ORDER" val="8"/>
</p:tagLst>
</file>

<file path=ppt/tags/tag117.xml><?xml version="1.0" encoding="utf-8"?>
<p:tagLst xmlns:a="http://schemas.openxmlformats.org/drawingml/2006/main" xmlns:r="http://schemas.openxmlformats.org/officeDocument/2006/relationships" xmlns:p="http://schemas.openxmlformats.org/presentationml/2006/main">
  <p:tag name="MH" val="20151112003555"/>
  <p:tag name="MH_LIBRARY" val="GRAPHIC"/>
  <p:tag name="MH_TYPE" val="SubTitle"/>
  <p:tag name="MH_ORDER" val="1"/>
</p:tagLst>
</file>

<file path=ppt/tags/tag118.xml><?xml version="1.0" encoding="utf-8"?>
<p:tagLst xmlns:a="http://schemas.openxmlformats.org/drawingml/2006/main" xmlns:r="http://schemas.openxmlformats.org/officeDocument/2006/relationships" xmlns:p="http://schemas.openxmlformats.org/presentationml/2006/main">
  <p:tag name="MH" val="20160826103317"/>
  <p:tag name="MH_LIBRARY" val="GRAPHIC"/>
  <p:tag name="MH_TYPE" val="Other"/>
  <p:tag name="MH_ORDER" val="1"/>
</p:tagLst>
</file>

<file path=ppt/tags/tag119.xml><?xml version="1.0" encoding="utf-8"?>
<p:tagLst xmlns:a="http://schemas.openxmlformats.org/drawingml/2006/main" xmlns:r="http://schemas.openxmlformats.org/officeDocument/2006/relationships" xmlns:p="http://schemas.openxmlformats.org/presentationml/2006/main">
  <p:tag name="MH" val="20160826103317"/>
  <p:tag name="MH_LIBRARY" val="GRAPHIC"/>
  <p:tag name="MH_TYPE" val="Other"/>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51210142034"/>
  <p:tag name="MH_LIBRARY" val="GRAPHIC"/>
  <p:tag name="MH_TYPE" val="Other"/>
  <p:tag name="MH_ORDER" val="7"/>
</p:tagLst>
</file>

<file path=ppt/tags/tag120.xml><?xml version="1.0" encoding="utf-8"?>
<p:tagLst xmlns:a="http://schemas.openxmlformats.org/drawingml/2006/main" xmlns:r="http://schemas.openxmlformats.org/officeDocument/2006/relationships" xmlns:p="http://schemas.openxmlformats.org/presentationml/2006/main">
  <p:tag name="MH" val="20160826103317"/>
  <p:tag name="MH_LIBRARY" val="GRAPHIC"/>
  <p:tag name="MH_TYPE" val="Other"/>
  <p:tag name="MH_ORDER" val="1"/>
</p:tagLst>
</file>

<file path=ppt/tags/tag121.xml><?xml version="1.0" encoding="utf-8"?>
<p:tagLst xmlns:a="http://schemas.openxmlformats.org/drawingml/2006/main" xmlns:r="http://schemas.openxmlformats.org/officeDocument/2006/relationships" xmlns:p="http://schemas.openxmlformats.org/presentationml/2006/main">
  <p:tag name="MH" val="20161227113934"/>
  <p:tag name="MH_LIBRARY" val="GRAPHIC"/>
  <p:tag name="MH_ORDER" val="文本框 15"/>
</p:tagLst>
</file>

<file path=ppt/tags/tag122.xml><?xml version="1.0" encoding="utf-8"?>
<p:tagLst xmlns:a="http://schemas.openxmlformats.org/drawingml/2006/main" xmlns:r="http://schemas.openxmlformats.org/officeDocument/2006/relationships" xmlns:p="http://schemas.openxmlformats.org/presentationml/2006/main">
  <p:tag name="MH" val="20161227113934"/>
  <p:tag name="MH_LIBRARY" val="GRAPHIC"/>
  <p:tag name="MH_ORDER" val="文本框 103"/>
</p:tagLst>
</file>

<file path=ppt/tags/tag123.xml><?xml version="1.0" encoding="utf-8"?>
<p:tagLst xmlns:a="http://schemas.openxmlformats.org/drawingml/2006/main" xmlns:r="http://schemas.openxmlformats.org/officeDocument/2006/relationships" xmlns:p="http://schemas.openxmlformats.org/presentationml/2006/main">
  <p:tag name="MH" val="20161227113934"/>
  <p:tag name="MH_LIBRARY" val="GRAPHIC"/>
  <p:tag name="MH_ORDER" val="Oval 18"/>
</p:tagLst>
</file>

<file path=ppt/tags/tag124.xml><?xml version="1.0" encoding="utf-8"?>
<p:tagLst xmlns:a="http://schemas.openxmlformats.org/drawingml/2006/main" xmlns:r="http://schemas.openxmlformats.org/officeDocument/2006/relationships" xmlns:p="http://schemas.openxmlformats.org/presentationml/2006/main">
  <p:tag name="MH" val="20161227113934"/>
  <p:tag name="MH_LIBRARY" val="GRAPHIC"/>
  <p:tag name="MH_ORDER" val="Oval 20"/>
</p:tagLst>
</file>

<file path=ppt/tags/tag125.xml><?xml version="1.0" encoding="utf-8"?>
<p:tagLst xmlns:a="http://schemas.openxmlformats.org/drawingml/2006/main" xmlns:r="http://schemas.openxmlformats.org/officeDocument/2006/relationships" xmlns:p="http://schemas.openxmlformats.org/presentationml/2006/main">
  <p:tag name="MH" val="20161227113934"/>
  <p:tag name="MH_LIBRARY" val="GRAPHIC"/>
  <p:tag name="MH_ORDER" val="Oval 22"/>
</p:tagLst>
</file>

<file path=ppt/tags/tag126.xml><?xml version="1.0" encoding="utf-8"?>
<p:tagLst xmlns:a="http://schemas.openxmlformats.org/drawingml/2006/main" xmlns:r="http://schemas.openxmlformats.org/officeDocument/2006/relationships" xmlns:p="http://schemas.openxmlformats.org/presentationml/2006/main">
  <p:tag name="MH" val="20161227113934"/>
  <p:tag name="MH_LIBRARY" val="GRAPHIC"/>
  <p:tag name="MH_ORDER" val="Oval 24"/>
</p:tagLst>
</file>

<file path=ppt/tags/tag127.xml><?xml version="1.0" encoding="utf-8"?>
<p:tagLst xmlns:a="http://schemas.openxmlformats.org/drawingml/2006/main" xmlns:r="http://schemas.openxmlformats.org/officeDocument/2006/relationships" xmlns:p="http://schemas.openxmlformats.org/presentationml/2006/main">
  <p:tag name="MH" val="20161227113934"/>
  <p:tag name="MH_LIBRARY" val="GRAPHIC"/>
  <p:tag name="MH_ORDER" val="Freeform 17"/>
</p:tagLst>
</file>

<file path=ppt/tags/tag128.xml><?xml version="1.0" encoding="utf-8"?>
<p:tagLst xmlns:a="http://schemas.openxmlformats.org/drawingml/2006/main" xmlns:r="http://schemas.openxmlformats.org/officeDocument/2006/relationships" xmlns:p="http://schemas.openxmlformats.org/presentationml/2006/main">
  <p:tag name="MH" val="20161227113934"/>
  <p:tag name="MH_LIBRARY" val="GRAPHIC"/>
  <p:tag name="MH_ORDER" val="Freeform 19"/>
</p:tagLst>
</file>

<file path=ppt/tags/tag129.xml><?xml version="1.0" encoding="utf-8"?>
<p:tagLst xmlns:a="http://schemas.openxmlformats.org/drawingml/2006/main" xmlns:r="http://schemas.openxmlformats.org/officeDocument/2006/relationships" xmlns:p="http://schemas.openxmlformats.org/presentationml/2006/main">
  <p:tag name="MH" val="20161227113934"/>
  <p:tag name="MH_LIBRARY" val="GRAPHIC"/>
  <p:tag name="MH_ORDER" val="Freeform 21"/>
</p:tagLst>
</file>

<file path=ppt/tags/tag13.xml><?xml version="1.0" encoding="utf-8"?>
<p:tagLst xmlns:a="http://schemas.openxmlformats.org/drawingml/2006/main" xmlns:r="http://schemas.openxmlformats.org/officeDocument/2006/relationships" xmlns:p="http://schemas.openxmlformats.org/presentationml/2006/main">
  <p:tag name="MH" val="20151210142034"/>
  <p:tag name="MH_LIBRARY" val="GRAPHIC"/>
  <p:tag name="MH_TYPE" val="Other"/>
  <p:tag name="MH_ORDER" val="7"/>
</p:tagLst>
</file>

<file path=ppt/tags/tag130.xml><?xml version="1.0" encoding="utf-8"?>
<p:tagLst xmlns:a="http://schemas.openxmlformats.org/drawingml/2006/main" xmlns:r="http://schemas.openxmlformats.org/officeDocument/2006/relationships" xmlns:p="http://schemas.openxmlformats.org/presentationml/2006/main">
  <p:tag name="MH" val="20161227113934"/>
  <p:tag name="MH_LIBRARY" val="GRAPHIC"/>
  <p:tag name="MH_ORDER" val="Freeform 23"/>
</p:tagLst>
</file>

<file path=ppt/tags/tag14.xml><?xml version="1.0" encoding="utf-8"?>
<p:tagLst xmlns:a="http://schemas.openxmlformats.org/drawingml/2006/main" xmlns:r="http://schemas.openxmlformats.org/officeDocument/2006/relationships" xmlns:p="http://schemas.openxmlformats.org/presentationml/2006/main">
  <p:tag name="MH" val="20151210142034"/>
  <p:tag name="MH_LIBRARY" val="GRAPHIC"/>
  <p:tag name="MH_TYPE" val="Other"/>
  <p:tag name="MH_ORDER" val="7"/>
</p:tagLst>
</file>

<file path=ppt/tags/tag15.xml><?xml version="1.0" encoding="utf-8"?>
<p:tagLst xmlns:a="http://schemas.openxmlformats.org/drawingml/2006/main" xmlns:r="http://schemas.openxmlformats.org/officeDocument/2006/relationships" xmlns:p="http://schemas.openxmlformats.org/presentationml/2006/main">
  <p:tag name="MH" val="20151210142034"/>
  <p:tag name="MH_LIBRARY" val="GRAPHIC"/>
  <p:tag name="MH_TYPE" val="Other"/>
  <p:tag name="MH_ORDER" val="7"/>
</p:tagLst>
</file>

<file path=ppt/tags/tag16.xml><?xml version="1.0" encoding="utf-8"?>
<p:tagLst xmlns:a="http://schemas.openxmlformats.org/drawingml/2006/main" xmlns:r="http://schemas.openxmlformats.org/officeDocument/2006/relationships" xmlns:p="http://schemas.openxmlformats.org/presentationml/2006/main">
  <p:tag name="MH" val="20151210142034"/>
  <p:tag name="MH_LIBRARY" val="GRAPHIC"/>
  <p:tag name="MH_TYPE" val="Other"/>
  <p:tag name="MH_ORDER" val="7"/>
</p:tagLst>
</file>

<file path=ppt/tags/tag17.xml><?xml version="1.0" encoding="utf-8"?>
<p:tagLst xmlns:a="http://schemas.openxmlformats.org/drawingml/2006/main" xmlns:r="http://schemas.openxmlformats.org/officeDocument/2006/relationships" xmlns:p="http://schemas.openxmlformats.org/presentationml/2006/main">
  <p:tag name="MH" val="20151210142034"/>
  <p:tag name="MH_LIBRARY" val="GRAPHIC"/>
  <p:tag name="MH_TYPE" val="Other"/>
  <p:tag name="MH_ORDER" val="7"/>
</p:tagLst>
</file>

<file path=ppt/tags/tag18.xml><?xml version="1.0" encoding="utf-8"?>
<p:tagLst xmlns:a="http://schemas.openxmlformats.org/drawingml/2006/main" xmlns:r="http://schemas.openxmlformats.org/officeDocument/2006/relationships" xmlns:p="http://schemas.openxmlformats.org/presentationml/2006/main">
  <p:tag name="MH" val="20151210142034"/>
  <p:tag name="MH_LIBRARY" val="GRAPHIC"/>
  <p:tag name="MH_TYPE" val="Other"/>
  <p:tag name="MH_ORDER" val="7"/>
</p:tagLst>
</file>

<file path=ppt/tags/tag19.xml><?xml version="1.0" encoding="utf-8"?>
<p:tagLst xmlns:a="http://schemas.openxmlformats.org/drawingml/2006/main" xmlns:r="http://schemas.openxmlformats.org/officeDocument/2006/relationships" xmlns:p="http://schemas.openxmlformats.org/presentationml/2006/main">
  <p:tag name="MH" val="20151122120417"/>
  <p:tag name="MH_LIBRARY" val="GRAPHIC"/>
  <p:tag name="MH_TYPE" val="Other"/>
  <p:tag name="MH_ORDER" val="6"/>
</p:tagLst>
</file>

<file path=ppt/tags/tag2.xml><?xml version="1.0" encoding="utf-8"?>
<p:tagLst xmlns:a="http://schemas.openxmlformats.org/drawingml/2006/main" xmlns:r="http://schemas.openxmlformats.org/officeDocument/2006/relationships" xmlns:p="http://schemas.openxmlformats.org/presentationml/2006/main">
  <p:tag name="MH" val="20161227113934"/>
  <p:tag name="MH_LIBRARY" val="GRAPHIC"/>
  <p:tag name="MH_ORDER" val="文本框 103"/>
</p:tagLst>
</file>

<file path=ppt/tags/tag20.xml><?xml version="1.0" encoding="utf-8"?>
<p:tagLst xmlns:a="http://schemas.openxmlformats.org/drawingml/2006/main" xmlns:r="http://schemas.openxmlformats.org/officeDocument/2006/relationships" xmlns:p="http://schemas.openxmlformats.org/presentationml/2006/main">
  <p:tag name="MH" val="20151122120417"/>
  <p:tag name="MH_LIBRARY" val="GRAPHIC"/>
  <p:tag name="MH_TYPE" val="SubTitle"/>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151122120417"/>
  <p:tag name="MH_LIBRARY" val="GRAPHIC"/>
  <p:tag name="MH_TYPE" val="Other"/>
  <p:tag name="MH_ORDER" val="5"/>
</p:tagLst>
</file>

<file path=ppt/tags/tag22.xml><?xml version="1.0" encoding="utf-8"?>
<p:tagLst xmlns:a="http://schemas.openxmlformats.org/drawingml/2006/main" xmlns:r="http://schemas.openxmlformats.org/officeDocument/2006/relationships" xmlns:p="http://schemas.openxmlformats.org/presentationml/2006/main">
  <p:tag name="MH" val="20151122120417"/>
  <p:tag name="MH_LIBRARY" val="GRAPHIC"/>
  <p:tag name="MH_TYPE" val="SubTitle"/>
  <p:tag name="MH_ORDER" val="5"/>
</p:tagLst>
</file>

<file path=ppt/tags/tag23.xml><?xml version="1.0" encoding="utf-8"?>
<p:tagLst xmlns:a="http://schemas.openxmlformats.org/drawingml/2006/main" xmlns:r="http://schemas.openxmlformats.org/officeDocument/2006/relationships" xmlns:p="http://schemas.openxmlformats.org/presentationml/2006/main">
  <p:tag name="MH" val="20151122120417"/>
  <p:tag name="MH_LIBRARY" val="GRAPHIC"/>
  <p:tag name="MH_TYPE" val="Other"/>
  <p:tag name="MH_ORDER" val="5"/>
</p:tagLst>
</file>

<file path=ppt/tags/tag24.xml><?xml version="1.0" encoding="utf-8"?>
<p:tagLst xmlns:a="http://schemas.openxmlformats.org/drawingml/2006/main" xmlns:r="http://schemas.openxmlformats.org/officeDocument/2006/relationships" xmlns:p="http://schemas.openxmlformats.org/presentationml/2006/main">
  <p:tag name="MH" val="20151122120417"/>
  <p:tag name="MH_LIBRARY" val="GRAPHIC"/>
  <p:tag name="MH_TYPE" val="SubTitle"/>
  <p:tag name="MH_ORDER" val="5"/>
</p:tagLst>
</file>

<file path=ppt/tags/tag25.xml><?xml version="1.0" encoding="utf-8"?>
<p:tagLst xmlns:a="http://schemas.openxmlformats.org/drawingml/2006/main" xmlns:r="http://schemas.openxmlformats.org/officeDocument/2006/relationships" xmlns:p="http://schemas.openxmlformats.org/presentationml/2006/main">
  <p:tag name="MH" val="20151122120417"/>
  <p:tag name="MH_LIBRARY" val="GRAPHIC"/>
  <p:tag name="MH_TYPE" val="Other"/>
  <p:tag name="MH_ORDER" val="6"/>
</p:tagLst>
</file>

<file path=ppt/tags/tag26.xml><?xml version="1.0" encoding="utf-8"?>
<p:tagLst xmlns:a="http://schemas.openxmlformats.org/drawingml/2006/main" xmlns:r="http://schemas.openxmlformats.org/officeDocument/2006/relationships" xmlns:p="http://schemas.openxmlformats.org/presentationml/2006/main">
  <p:tag name="MH" val="20151122120417"/>
  <p:tag name="MH_LIBRARY" val="GRAPHIC"/>
  <p:tag name="MH_TYPE" val="SubTitle"/>
  <p:tag name="MH_ORDER" val="1"/>
</p:tagLst>
</file>

<file path=ppt/tags/tag27.xml><?xml version="1.0" encoding="utf-8"?>
<p:tagLst xmlns:a="http://schemas.openxmlformats.org/drawingml/2006/main" xmlns:r="http://schemas.openxmlformats.org/officeDocument/2006/relationships" xmlns:p="http://schemas.openxmlformats.org/presentationml/2006/main">
  <p:tag name="MH" val="20151122120417"/>
  <p:tag name="MH_LIBRARY" val="GRAPHIC"/>
  <p:tag name="MH_TYPE" val="Other"/>
  <p:tag name="MH_ORDER" val="5"/>
</p:tagLst>
</file>

<file path=ppt/tags/tag28.xml><?xml version="1.0" encoding="utf-8"?>
<p:tagLst xmlns:a="http://schemas.openxmlformats.org/drawingml/2006/main" xmlns:r="http://schemas.openxmlformats.org/officeDocument/2006/relationships" xmlns:p="http://schemas.openxmlformats.org/presentationml/2006/main">
  <p:tag name="MH" val="20151122120417"/>
  <p:tag name="MH_LIBRARY" val="GRAPHIC"/>
  <p:tag name="MH_TYPE" val="SubTitle"/>
  <p:tag name="MH_ORDER" val="5"/>
</p:tagLst>
</file>

<file path=ppt/tags/tag29.xml><?xml version="1.0" encoding="utf-8"?>
<p:tagLst xmlns:a="http://schemas.openxmlformats.org/drawingml/2006/main" xmlns:r="http://schemas.openxmlformats.org/officeDocument/2006/relationships" xmlns:p="http://schemas.openxmlformats.org/presentationml/2006/main">
  <p:tag name="MH" val="20151122120417"/>
  <p:tag name="MH_LIBRARY" val="GRAPHIC"/>
  <p:tag name="MH_TYPE" val="Other"/>
  <p:tag name="MH_ORDER" val="4"/>
</p:tagLst>
</file>

<file path=ppt/tags/tag3.xml><?xml version="1.0" encoding="utf-8"?>
<p:tagLst xmlns:a="http://schemas.openxmlformats.org/drawingml/2006/main" xmlns:r="http://schemas.openxmlformats.org/officeDocument/2006/relationships" xmlns:p="http://schemas.openxmlformats.org/presentationml/2006/main">
  <p:tag name="MH" val="20161227113934"/>
  <p:tag name="MH_LIBRARY" val="GRAPHIC"/>
  <p:tag name="MH_ORDER" val="Oval 18"/>
</p:tagLst>
</file>

<file path=ppt/tags/tag30.xml><?xml version="1.0" encoding="utf-8"?>
<p:tagLst xmlns:a="http://schemas.openxmlformats.org/drawingml/2006/main" xmlns:r="http://schemas.openxmlformats.org/officeDocument/2006/relationships" xmlns:p="http://schemas.openxmlformats.org/presentationml/2006/main">
  <p:tag name="MH" val="20151122120417"/>
  <p:tag name="MH_LIBRARY" val="GRAPHIC"/>
  <p:tag name="MH_TYPE" val="SubTitle"/>
  <p:tag name="MH_ORDER" val="3"/>
</p:tagLst>
</file>

<file path=ppt/tags/tag31.xml><?xml version="1.0" encoding="utf-8"?>
<p:tagLst xmlns:a="http://schemas.openxmlformats.org/drawingml/2006/main" xmlns:r="http://schemas.openxmlformats.org/officeDocument/2006/relationships" xmlns:p="http://schemas.openxmlformats.org/presentationml/2006/main">
  <p:tag name="MH" val="20161227113934"/>
  <p:tag name="MH_LIBRARY" val="GRAPHIC"/>
  <p:tag name="MH_ORDER" val="文本框 15"/>
</p:tagLst>
</file>

<file path=ppt/tags/tag32.xml><?xml version="1.0" encoding="utf-8"?>
<p:tagLst xmlns:a="http://schemas.openxmlformats.org/drawingml/2006/main" xmlns:r="http://schemas.openxmlformats.org/officeDocument/2006/relationships" xmlns:p="http://schemas.openxmlformats.org/presentationml/2006/main">
  <p:tag name="MH" val="20161227113934"/>
  <p:tag name="MH_LIBRARY" val="GRAPHIC"/>
  <p:tag name="MH_ORDER" val="文本框 103"/>
</p:tagLst>
</file>

<file path=ppt/tags/tag33.xml><?xml version="1.0" encoding="utf-8"?>
<p:tagLst xmlns:a="http://schemas.openxmlformats.org/drawingml/2006/main" xmlns:r="http://schemas.openxmlformats.org/officeDocument/2006/relationships" xmlns:p="http://schemas.openxmlformats.org/presentationml/2006/main">
  <p:tag name="MH" val="20161227113934"/>
  <p:tag name="MH_LIBRARY" val="GRAPHIC"/>
  <p:tag name="MH_ORDER" val="Oval 18"/>
</p:tagLst>
</file>

<file path=ppt/tags/tag34.xml><?xml version="1.0" encoding="utf-8"?>
<p:tagLst xmlns:a="http://schemas.openxmlformats.org/drawingml/2006/main" xmlns:r="http://schemas.openxmlformats.org/officeDocument/2006/relationships" xmlns:p="http://schemas.openxmlformats.org/presentationml/2006/main">
  <p:tag name="MH" val="20161227113934"/>
  <p:tag name="MH_LIBRARY" val="GRAPHIC"/>
  <p:tag name="MH_ORDER" val="Oval 20"/>
</p:tagLst>
</file>

<file path=ppt/tags/tag35.xml><?xml version="1.0" encoding="utf-8"?>
<p:tagLst xmlns:a="http://schemas.openxmlformats.org/drawingml/2006/main" xmlns:r="http://schemas.openxmlformats.org/officeDocument/2006/relationships" xmlns:p="http://schemas.openxmlformats.org/presentationml/2006/main">
  <p:tag name="MH" val="20161227113934"/>
  <p:tag name="MH_LIBRARY" val="GRAPHIC"/>
  <p:tag name="MH_ORDER" val="Oval 22"/>
</p:tagLst>
</file>

<file path=ppt/tags/tag36.xml><?xml version="1.0" encoding="utf-8"?>
<p:tagLst xmlns:a="http://schemas.openxmlformats.org/drawingml/2006/main" xmlns:r="http://schemas.openxmlformats.org/officeDocument/2006/relationships" xmlns:p="http://schemas.openxmlformats.org/presentationml/2006/main">
  <p:tag name="MH" val="20161227113934"/>
  <p:tag name="MH_LIBRARY" val="GRAPHIC"/>
  <p:tag name="MH_ORDER" val="Oval 24"/>
</p:tagLst>
</file>

<file path=ppt/tags/tag37.xml><?xml version="1.0" encoding="utf-8"?>
<p:tagLst xmlns:a="http://schemas.openxmlformats.org/drawingml/2006/main" xmlns:r="http://schemas.openxmlformats.org/officeDocument/2006/relationships" xmlns:p="http://schemas.openxmlformats.org/presentationml/2006/main">
  <p:tag name="MH" val="20161227113934"/>
  <p:tag name="MH_LIBRARY" val="GRAPHIC"/>
  <p:tag name="MH_ORDER" val="Freeform 17"/>
</p:tagLst>
</file>

<file path=ppt/tags/tag38.xml><?xml version="1.0" encoding="utf-8"?>
<p:tagLst xmlns:a="http://schemas.openxmlformats.org/drawingml/2006/main" xmlns:r="http://schemas.openxmlformats.org/officeDocument/2006/relationships" xmlns:p="http://schemas.openxmlformats.org/presentationml/2006/main">
  <p:tag name="MH" val="20161227113934"/>
  <p:tag name="MH_LIBRARY" val="GRAPHIC"/>
  <p:tag name="MH_ORDER" val="Freeform 19"/>
</p:tagLst>
</file>

<file path=ppt/tags/tag39.xml><?xml version="1.0" encoding="utf-8"?>
<p:tagLst xmlns:a="http://schemas.openxmlformats.org/drawingml/2006/main" xmlns:r="http://schemas.openxmlformats.org/officeDocument/2006/relationships" xmlns:p="http://schemas.openxmlformats.org/presentationml/2006/main">
  <p:tag name="MH" val="20161227113934"/>
  <p:tag name="MH_LIBRARY" val="GRAPHIC"/>
  <p:tag name="MH_ORDER" val="Freeform 21"/>
</p:tagLst>
</file>

<file path=ppt/tags/tag4.xml><?xml version="1.0" encoding="utf-8"?>
<p:tagLst xmlns:a="http://schemas.openxmlformats.org/drawingml/2006/main" xmlns:r="http://schemas.openxmlformats.org/officeDocument/2006/relationships" xmlns:p="http://schemas.openxmlformats.org/presentationml/2006/main">
  <p:tag name="MH" val="20161227113934"/>
  <p:tag name="MH_LIBRARY" val="GRAPHIC"/>
  <p:tag name="MH_ORDER" val="Oval 20"/>
</p:tagLst>
</file>

<file path=ppt/tags/tag40.xml><?xml version="1.0" encoding="utf-8"?>
<p:tagLst xmlns:a="http://schemas.openxmlformats.org/drawingml/2006/main" xmlns:r="http://schemas.openxmlformats.org/officeDocument/2006/relationships" xmlns:p="http://schemas.openxmlformats.org/presentationml/2006/main">
  <p:tag name="MH" val="20161227113934"/>
  <p:tag name="MH_LIBRARY" val="GRAPHIC"/>
  <p:tag name="MH_ORDER" val="Freeform 23"/>
</p:tagLst>
</file>

<file path=ppt/tags/tag41.xml><?xml version="1.0" encoding="utf-8"?>
<p:tagLst xmlns:a="http://schemas.openxmlformats.org/drawingml/2006/main" xmlns:r="http://schemas.openxmlformats.org/officeDocument/2006/relationships" xmlns:p="http://schemas.openxmlformats.org/presentationml/2006/main">
  <p:tag name="MH" val="20161227113934"/>
  <p:tag name="MH_LIBRARY" val="GRAPHIC"/>
  <p:tag name="MH_ORDER" val="文本框 15"/>
</p:tagLst>
</file>

<file path=ppt/tags/tag42.xml><?xml version="1.0" encoding="utf-8"?>
<p:tagLst xmlns:a="http://schemas.openxmlformats.org/drawingml/2006/main" xmlns:r="http://schemas.openxmlformats.org/officeDocument/2006/relationships" xmlns:p="http://schemas.openxmlformats.org/presentationml/2006/main">
  <p:tag name="MH" val="20161227113934"/>
  <p:tag name="MH_LIBRARY" val="GRAPHIC"/>
  <p:tag name="MH_ORDER" val="文本框 103"/>
</p:tagLst>
</file>

<file path=ppt/tags/tag43.xml><?xml version="1.0" encoding="utf-8"?>
<p:tagLst xmlns:a="http://schemas.openxmlformats.org/drawingml/2006/main" xmlns:r="http://schemas.openxmlformats.org/officeDocument/2006/relationships" xmlns:p="http://schemas.openxmlformats.org/presentationml/2006/main">
  <p:tag name="MH" val="20161227113934"/>
  <p:tag name="MH_LIBRARY" val="GRAPHIC"/>
  <p:tag name="MH_ORDER" val="Oval 18"/>
</p:tagLst>
</file>

<file path=ppt/tags/tag44.xml><?xml version="1.0" encoding="utf-8"?>
<p:tagLst xmlns:a="http://schemas.openxmlformats.org/drawingml/2006/main" xmlns:r="http://schemas.openxmlformats.org/officeDocument/2006/relationships" xmlns:p="http://schemas.openxmlformats.org/presentationml/2006/main">
  <p:tag name="MH" val="20161227113934"/>
  <p:tag name="MH_LIBRARY" val="GRAPHIC"/>
  <p:tag name="MH_ORDER" val="Oval 20"/>
</p:tagLst>
</file>

<file path=ppt/tags/tag45.xml><?xml version="1.0" encoding="utf-8"?>
<p:tagLst xmlns:a="http://schemas.openxmlformats.org/drawingml/2006/main" xmlns:r="http://schemas.openxmlformats.org/officeDocument/2006/relationships" xmlns:p="http://schemas.openxmlformats.org/presentationml/2006/main">
  <p:tag name="MH" val="20161227113934"/>
  <p:tag name="MH_LIBRARY" val="GRAPHIC"/>
  <p:tag name="MH_ORDER" val="Oval 22"/>
</p:tagLst>
</file>

<file path=ppt/tags/tag46.xml><?xml version="1.0" encoding="utf-8"?>
<p:tagLst xmlns:a="http://schemas.openxmlformats.org/drawingml/2006/main" xmlns:r="http://schemas.openxmlformats.org/officeDocument/2006/relationships" xmlns:p="http://schemas.openxmlformats.org/presentationml/2006/main">
  <p:tag name="MH" val="20161227113934"/>
  <p:tag name="MH_LIBRARY" val="GRAPHIC"/>
  <p:tag name="MH_ORDER" val="Oval 24"/>
</p:tagLst>
</file>

<file path=ppt/tags/tag47.xml><?xml version="1.0" encoding="utf-8"?>
<p:tagLst xmlns:a="http://schemas.openxmlformats.org/drawingml/2006/main" xmlns:r="http://schemas.openxmlformats.org/officeDocument/2006/relationships" xmlns:p="http://schemas.openxmlformats.org/presentationml/2006/main">
  <p:tag name="MH" val="20161227113934"/>
  <p:tag name="MH_LIBRARY" val="GRAPHIC"/>
  <p:tag name="MH_ORDER" val="Freeform 17"/>
</p:tagLst>
</file>

<file path=ppt/tags/tag48.xml><?xml version="1.0" encoding="utf-8"?>
<p:tagLst xmlns:a="http://schemas.openxmlformats.org/drawingml/2006/main" xmlns:r="http://schemas.openxmlformats.org/officeDocument/2006/relationships" xmlns:p="http://schemas.openxmlformats.org/presentationml/2006/main">
  <p:tag name="MH" val="20161227113934"/>
  <p:tag name="MH_LIBRARY" val="GRAPHIC"/>
  <p:tag name="MH_ORDER" val="Freeform 19"/>
</p:tagLst>
</file>

<file path=ppt/tags/tag49.xml><?xml version="1.0" encoding="utf-8"?>
<p:tagLst xmlns:a="http://schemas.openxmlformats.org/drawingml/2006/main" xmlns:r="http://schemas.openxmlformats.org/officeDocument/2006/relationships" xmlns:p="http://schemas.openxmlformats.org/presentationml/2006/main">
  <p:tag name="MH" val="20161227113934"/>
  <p:tag name="MH_LIBRARY" val="GRAPHIC"/>
  <p:tag name="MH_ORDER" val="Freeform 21"/>
</p:tagLst>
</file>

<file path=ppt/tags/tag5.xml><?xml version="1.0" encoding="utf-8"?>
<p:tagLst xmlns:a="http://schemas.openxmlformats.org/drawingml/2006/main" xmlns:r="http://schemas.openxmlformats.org/officeDocument/2006/relationships" xmlns:p="http://schemas.openxmlformats.org/presentationml/2006/main">
  <p:tag name="MH" val="20161227113934"/>
  <p:tag name="MH_LIBRARY" val="GRAPHIC"/>
  <p:tag name="MH_ORDER" val="Oval 22"/>
</p:tagLst>
</file>

<file path=ppt/tags/tag50.xml><?xml version="1.0" encoding="utf-8"?>
<p:tagLst xmlns:a="http://schemas.openxmlformats.org/drawingml/2006/main" xmlns:r="http://schemas.openxmlformats.org/officeDocument/2006/relationships" xmlns:p="http://schemas.openxmlformats.org/presentationml/2006/main">
  <p:tag name="MH" val="20161227113934"/>
  <p:tag name="MH_LIBRARY" val="GRAPHIC"/>
  <p:tag name="MH_ORDER" val="Freeform 23"/>
</p:tagLst>
</file>

<file path=ppt/tags/tag51.xml><?xml version="1.0" encoding="utf-8"?>
<p:tagLst xmlns:a="http://schemas.openxmlformats.org/drawingml/2006/main" xmlns:r="http://schemas.openxmlformats.org/officeDocument/2006/relationships" xmlns:p="http://schemas.openxmlformats.org/presentationml/2006/main">
  <p:tag name="MH" val="20161227113703"/>
  <p:tag name="MH_LIBRARY" val="GRAPHIC"/>
  <p:tag name="MH_TYPE" val="SubTitle"/>
  <p:tag name="MH_ORDER" val="8"/>
</p:tagLst>
</file>

<file path=ppt/tags/tag52.xml><?xml version="1.0" encoding="utf-8"?>
<p:tagLst xmlns:a="http://schemas.openxmlformats.org/drawingml/2006/main" xmlns:r="http://schemas.openxmlformats.org/officeDocument/2006/relationships" xmlns:p="http://schemas.openxmlformats.org/presentationml/2006/main">
  <p:tag name="MH" val="20161227113703"/>
  <p:tag name="MH_LIBRARY" val="GRAPHIC"/>
  <p:tag name="MH_TYPE" val="Other"/>
  <p:tag name="MH_ORDER" val="10"/>
</p:tagLst>
</file>

<file path=ppt/tags/tag53.xml><?xml version="1.0" encoding="utf-8"?>
<p:tagLst xmlns:a="http://schemas.openxmlformats.org/drawingml/2006/main" xmlns:r="http://schemas.openxmlformats.org/officeDocument/2006/relationships" xmlns:p="http://schemas.openxmlformats.org/presentationml/2006/main">
  <p:tag name="MH" val="20161227113703"/>
  <p:tag name="MH_LIBRARY" val="GRAPHIC"/>
  <p:tag name="MH_TYPE" val="SubTitle"/>
  <p:tag name="MH_ORDER" val="9"/>
</p:tagLst>
</file>

<file path=ppt/tags/tag54.xml><?xml version="1.0" encoding="utf-8"?>
<p:tagLst xmlns:a="http://schemas.openxmlformats.org/drawingml/2006/main" xmlns:r="http://schemas.openxmlformats.org/officeDocument/2006/relationships" xmlns:p="http://schemas.openxmlformats.org/presentationml/2006/main">
  <p:tag name="MH" val="20161227113703"/>
  <p:tag name="MH_LIBRARY" val="GRAPHIC"/>
  <p:tag name="MH_TYPE" val="Other"/>
  <p:tag name="MH_ORDER" val="8"/>
</p:tagLst>
</file>

<file path=ppt/tags/tag55.xml><?xml version="1.0" encoding="utf-8"?>
<p:tagLst xmlns:a="http://schemas.openxmlformats.org/drawingml/2006/main" xmlns:r="http://schemas.openxmlformats.org/officeDocument/2006/relationships" xmlns:p="http://schemas.openxmlformats.org/presentationml/2006/main">
  <p:tag name="MH" val="20161227113703"/>
  <p:tag name="MH_LIBRARY" val="GRAPHIC"/>
  <p:tag name="MH_TYPE" val="SubTitle"/>
  <p:tag name="MH_ORDER" val="7"/>
</p:tagLst>
</file>

<file path=ppt/tags/tag56.xml><?xml version="1.0" encoding="utf-8"?>
<p:tagLst xmlns:a="http://schemas.openxmlformats.org/drawingml/2006/main" xmlns:r="http://schemas.openxmlformats.org/officeDocument/2006/relationships" xmlns:p="http://schemas.openxmlformats.org/presentationml/2006/main">
  <p:tag name="MH" val="20161227113703"/>
  <p:tag name="MH_LIBRARY" val="GRAPHIC"/>
  <p:tag name="MH_TYPE" val="Other"/>
  <p:tag name="MH_ORDER" val="7"/>
</p:tagLst>
</file>

<file path=ppt/tags/tag57.xml><?xml version="1.0" encoding="utf-8"?>
<p:tagLst xmlns:a="http://schemas.openxmlformats.org/drawingml/2006/main" xmlns:r="http://schemas.openxmlformats.org/officeDocument/2006/relationships" xmlns:p="http://schemas.openxmlformats.org/presentationml/2006/main">
  <p:tag name="MH" val="20161227113703"/>
  <p:tag name="MH_LIBRARY" val="GRAPHIC"/>
  <p:tag name="MH_TYPE" val="SubTitle"/>
  <p:tag name="MH_ORDER" val="6"/>
</p:tagLst>
</file>

<file path=ppt/tags/tag58.xml><?xml version="1.0" encoding="utf-8"?>
<p:tagLst xmlns:a="http://schemas.openxmlformats.org/drawingml/2006/main" xmlns:r="http://schemas.openxmlformats.org/officeDocument/2006/relationships" xmlns:p="http://schemas.openxmlformats.org/presentationml/2006/main">
  <p:tag name="MH" val="20161227113703"/>
  <p:tag name="MH_LIBRARY" val="GRAPHIC"/>
  <p:tag name="MH_TYPE" val="Other"/>
  <p:tag name="MH_ORDER" val="6"/>
</p:tagLst>
</file>

<file path=ppt/tags/tag59.xml><?xml version="1.0" encoding="utf-8"?>
<p:tagLst xmlns:a="http://schemas.openxmlformats.org/drawingml/2006/main" xmlns:r="http://schemas.openxmlformats.org/officeDocument/2006/relationships" xmlns:p="http://schemas.openxmlformats.org/presentationml/2006/main">
  <p:tag name="MH" val="20161227113703"/>
  <p:tag name="MH_LIBRARY" val="GRAPHIC"/>
  <p:tag name="MH_TYPE" val="SubTitle"/>
  <p:tag name="MH_ORDER" val="5"/>
</p:tagLst>
</file>

<file path=ppt/tags/tag6.xml><?xml version="1.0" encoding="utf-8"?>
<p:tagLst xmlns:a="http://schemas.openxmlformats.org/drawingml/2006/main" xmlns:r="http://schemas.openxmlformats.org/officeDocument/2006/relationships" xmlns:p="http://schemas.openxmlformats.org/presentationml/2006/main">
  <p:tag name="MH" val="20161227113934"/>
  <p:tag name="MH_LIBRARY" val="GRAPHIC"/>
  <p:tag name="MH_ORDER" val="Oval 24"/>
</p:tagLst>
</file>

<file path=ppt/tags/tag60.xml><?xml version="1.0" encoding="utf-8"?>
<p:tagLst xmlns:a="http://schemas.openxmlformats.org/drawingml/2006/main" xmlns:r="http://schemas.openxmlformats.org/officeDocument/2006/relationships" xmlns:p="http://schemas.openxmlformats.org/presentationml/2006/main">
  <p:tag name="MH" val="20161227113703"/>
  <p:tag name="MH_LIBRARY" val="GRAPHIC"/>
  <p:tag name="MH_TYPE" val="Other"/>
  <p:tag name="MH_ORDER" val="5"/>
</p:tagLst>
</file>

<file path=ppt/tags/tag61.xml><?xml version="1.0" encoding="utf-8"?>
<p:tagLst xmlns:a="http://schemas.openxmlformats.org/drawingml/2006/main" xmlns:r="http://schemas.openxmlformats.org/officeDocument/2006/relationships" xmlns:p="http://schemas.openxmlformats.org/presentationml/2006/main">
  <p:tag name="MH" val="20161227113703"/>
  <p:tag name="MH_LIBRARY" val="GRAPHIC"/>
  <p:tag name="MH_TYPE" val="SubTitle"/>
  <p:tag name="MH_ORDER" val="4"/>
</p:tagLst>
</file>

<file path=ppt/tags/tag62.xml><?xml version="1.0" encoding="utf-8"?>
<p:tagLst xmlns:a="http://schemas.openxmlformats.org/drawingml/2006/main" xmlns:r="http://schemas.openxmlformats.org/officeDocument/2006/relationships" xmlns:p="http://schemas.openxmlformats.org/presentationml/2006/main">
  <p:tag name="MH" val="20161227113703"/>
  <p:tag name="MH_LIBRARY" val="GRAPHIC"/>
  <p:tag name="MH_TYPE" val="Other"/>
  <p:tag name="MH_ORDER" val="4"/>
</p:tagLst>
</file>

<file path=ppt/tags/tag63.xml><?xml version="1.0" encoding="utf-8"?>
<p:tagLst xmlns:a="http://schemas.openxmlformats.org/drawingml/2006/main" xmlns:r="http://schemas.openxmlformats.org/officeDocument/2006/relationships" xmlns:p="http://schemas.openxmlformats.org/presentationml/2006/main">
  <p:tag name="MH" val="20161227113703"/>
  <p:tag name="MH_LIBRARY" val="GRAPHIC"/>
  <p:tag name="MH_TYPE" val="SubTitle"/>
  <p:tag name="MH_ORDER" val="3"/>
</p:tagLst>
</file>

<file path=ppt/tags/tag64.xml><?xml version="1.0" encoding="utf-8"?>
<p:tagLst xmlns:a="http://schemas.openxmlformats.org/drawingml/2006/main" xmlns:r="http://schemas.openxmlformats.org/officeDocument/2006/relationships" xmlns:p="http://schemas.openxmlformats.org/presentationml/2006/main">
  <p:tag name="MH" val="20161227113703"/>
  <p:tag name="MH_LIBRARY" val="GRAPHIC"/>
  <p:tag name="MH_TYPE" val="Other"/>
  <p:tag name="MH_ORDER" val="3"/>
</p:tagLst>
</file>

<file path=ppt/tags/tag65.xml><?xml version="1.0" encoding="utf-8"?>
<p:tagLst xmlns:a="http://schemas.openxmlformats.org/drawingml/2006/main" xmlns:r="http://schemas.openxmlformats.org/officeDocument/2006/relationships" xmlns:p="http://schemas.openxmlformats.org/presentationml/2006/main">
  <p:tag name="MH" val="20161227113703"/>
  <p:tag name="MH_LIBRARY" val="GRAPHIC"/>
  <p:tag name="MH_TYPE" val="SubTitle"/>
  <p:tag name="MH_ORDER" val="2"/>
</p:tagLst>
</file>

<file path=ppt/tags/tag66.xml><?xml version="1.0" encoding="utf-8"?>
<p:tagLst xmlns:a="http://schemas.openxmlformats.org/drawingml/2006/main" xmlns:r="http://schemas.openxmlformats.org/officeDocument/2006/relationships" xmlns:p="http://schemas.openxmlformats.org/presentationml/2006/main">
  <p:tag name="MH" val="20161227113703"/>
  <p:tag name="MH_LIBRARY" val="GRAPHIC"/>
  <p:tag name="MH_TYPE" val="Other"/>
  <p:tag name="MH_ORDER" val="2"/>
</p:tagLst>
</file>

<file path=ppt/tags/tag67.xml><?xml version="1.0" encoding="utf-8"?>
<p:tagLst xmlns:a="http://schemas.openxmlformats.org/drawingml/2006/main" xmlns:r="http://schemas.openxmlformats.org/officeDocument/2006/relationships" xmlns:p="http://schemas.openxmlformats.org/presentationml/2006/main">
  <p:tag name="MH" val="20161227113703"/>
  <p:tag name="MH_LIBRARY" val="GRAPHIC"/>
  <p:tag name="MH_TYPE" val="SubTitle"/>
  <p:tag name="MH_ORDER" val="1"/>
</p:tagLst>
</file>

<file path=ppt/tags/tag68.xml><?xml version="1.0" encoding="utf-8"?>
<p:tagLst xmlns:a="http://schemas.openxmlformats.org/drawingml/2006/main" xmlns:r="http://schemas.openxmlformats.org/officeDocument/2006/relationships" xmlns:p="http://schemas.openxmlformats.org/presentationml/2006/main">
  <p:tag name="MH" val="20161227113703"/>
  <p:tag name="MH_LIBRARY" val="GRAPHIC"/>
  <p:tag name="MH_TYPE" val="Other"/>
  <p:tag name="MH_ORDER" val="1"/>
</p:tagLst>
</file>

<file path=ppt/tags/tag69.xml><?xml version="1.0" encoding="utf-8"?>
<p:tagLst xmlns:a="http://schemas.openxmlformats.org/drawingml/2006/main" xmlns:r="http://schemas.openxmlformats.org/officeDocument/2006/relationships" xmlns:p="http://schemas.openxmlformats.org/presentationml/2006/main">
  <p:tag name="MH" val="20151228141214"/>
  <p:tag name="MH_LIBRARY" val="GRAPHIC"/>
  <p:tag name="MH_TYPE" val="Other"/>
  <p:tag name="MH_ORDER" val="3"/>
</p:tagLst>
</file>

<file path=ppt/tags/tag7.xml><?xml version="1.0" encoding="utf-8"?>
<p:tagLst xmlns:a="http://schemas.openxmlformats.org/drawingml/2006/main" xmlns:r="http://schemas.openxmlformats.org/officeDocument/2006/relationships" xmlns:p="http://schemas.openxmlformats.org/presentationml/2006/main">
  <p:tag name="MH" val="20161227113934"/>
  <p:tag name="MH_LIBRARY" val="GRAPHIC"/>
  <p:tag name="MH_ORDER" val="Freeform 17"/>
</p:tagLst>
</file>

<file path=ppt/tags/tag70.xml><?xml version="1.0" encoding="utf-8"?>
<p:tagLst xmlns:a="http://schemas.openxmlformats.org/drawingml/2006/main" xmlns:r="http://schemas.openxmlformats.org/officeDocument/2006/relationships" xmlns:p="http://schemas.openxmlformats.org/presentationml/2006/main">
  <p:tag name="MH" val="20151228141214"/>
  <p:tag name="MH_LIBRARY" val="GRAPHIC"/>
  <p:tag name="MH_TYPE" val="SubTitle"/>
  <p:tag name="MH_ORDER" val="2"/>
</p:tagLst>
</file>

<file path=ppt/tags/tag71.xml><?xml version="1.0" encoding="utf-8"?>
<p:tagLst xmlns:a="http://schemas.openxmlformats.org/drawingml/2006/main" xmlns:r="http://schemas.openxmlformats.org/officeDocument/2006/relationships" xmlns:p="http://schemas.openxmlformats.org/presentationml/2006/main">
  <p:tag name="MH" val="20151228141214"/>
  <p:tag name="MH_LIBRARY" val="GRAPHIC"/>
  <p:tag name="MH_TYPE" val="Other"/>
  <p:tag name="MH_ORDER" val="4"/>
</p:tagLst>
</file>

<file path=ppt/tags/tag72.xml><?xml version="1.0" encoding="utf-8"?>
<p:tagLst xmlns:a="http://schemas.openxmlformats.org/drawingml/2006/main" xmlns:r="http://schemas.openxmlformats.org/officeDocument/2006/relationships" xmlns:p="http://schemas.openxmlformats.org/presentationml/2006/main">
  <p:tag name="MH" val="20151228141214"/>
  <p:tag name="MH_LIBRARY" val="GRAPHIC"/>
  <p:tag name="MH_TYPE" val="SubTitle"/>
  <p:tag name="MH_ORDER" val="3"/>
</p:tagLst>
</file>

<file path=ppt/tags/tag73.xml><?xml version="1.0" encoding="utf-8"?>
<p:tagLst xmlns:a="http://schemas.openxmlformats.org/drawingml/2006/main" xmlns:r="http://schemas.openxmlformats.org/officeDocument/2006/relationships" xmlns:p="http://schemas.openxmlformats.org/presentationml/2006/main">
  <p:tag name="MH" val="20151228141214"/>
  <p:tag name="MH_LIBRARY" val="GRAPHIC"/>
  <p:tag name="MH_TYPE" val="Other"/>
  <p:tag name="MH_ORDER" val="5"/>
</p:tagLst>
</file>

<file path=ppt/tags/tag74.xml><?xml version="1.0" encoding="utf-8"?>
<p:tagLst xmlns:a="http://schemas.openxmlformats.org/drawingml/2006/main" xmlns:r="http://schemas.openxmlformats.org/officeDocument/2006/relationships" xmlns:p="http://schemas.openxmlformats.org/presentationml/2006/main">
  <p:tag name="MH" val="20151228141214"/>
  <p:tag name="MH_LIBRARY" val="GRAPHIC"/>
  <p:tag name="MH_TYPE" val="SubTitle"/>
  <p:tag name="MH_ORDER" val="5"/>
</p:tagLst>
</file>

<file path=ppt/tags/tag75.xml><?xml version="1.0" encoding="utf-8"?>
<p:tagLst xmlns:a="http://schemas.openxmlformats.org/drawingml/2006/main" xmlns:r="http://schemas.openxmlformats.org/officeDocument/2006/relationships" xmlns:p="http://schemas.openxmlformats.org/presentationml/2006/main">
  <p:tag name="MH" val="20151228141214"/>
  <p:tag name="MH_LIBRARY" val="GRAPHIC"/>
  <p:tag name="MH_TYPE" val="Other"/>
  <p:tag name="MH_ORDER" val="6"/>
</p:tagLst>
</file>

<file path=ppt/tags/tag76.xml><?xml version="1.0" encoding="utf-8"?>
<p:tagLst xmlns:a="http://schemas.openxmlformats.org/drawingml/2006/main" xmlns:r="http://schemas.openxmlformats.org/officeDocument/2006/relationships" xmlns:p="http://schemas.openxmlformats.org/presentationml/2006/main">
  <p:tag name="MH" val="20151228141214"/>
  <p:tag name="MH_LIBRARY" val="GRAPHIC"/>
  <p:tag name="MH_TYPE" val="SubTitle"/>
  <p:tag name="MH_ORDER" val="1"/>
</p:tagLst>
</file>

<file path=ppt/tags/tag77.xml><?xml version="1.0" encoding="utf-8"?>
<p:tagLst xmlns:a="http://schemas.openxmlformats.org/drawingml/2006/main" xmlns:r="http://schemas.openxmlformats.org/officeDocument/2006/relationships" xmlns:p="http://schemas.openxmlformats.org/presentationml/2006/main">
  <p:tag name="MH" val="20151228141214"/>
  <p:tag name="MH_LIBRARY" val="GRAPHIC"/>
  <p:tag name="MH_TYPE" val="Other"/>
  <p:tag name="MH_ORDER" val="5"/>
</p:tagLst>
</file>

<file path=ppt/tags/tag78.xml><?xml version="1.0" encoding="utf-8"?>
<p:tagLst xmlns:a="http://schemas.openxmlformats.org/drawingml/2006/main" xmlns:r="http://schemas.openxmlformats.org/officeDocument/2006/relationships" xmlns:p="http://schemas.openxmlformats.org/presentationml/2006/main">
  <p:tag name="MH" val="20151228141214"/>
  <p:tag name="MH_LIBRARY" val="GRAPHIC"/>
  <p:tag name="MH_TYPE" val="SubTitle"/>
  <p:tag name="MH_ORDER" val="5"/>
</p:tagLst>
</file>

<file path=ppt/tags/tag79.xml><?xml version="1.0" encoding="utf-8"?>
<p:tagLst xmlns:a="http://schemas.openxmlformats.org/drawingml/2006/main" xmlns:r="http://schemas.openxmlformats.org/officeDocument/2006/relationships" xmlns:p="http://schemas.openxmlformats.org/presentationml/2006/main">
  <p:tag name="MH" val="20151228141214"/>
  <p:tag name="MH_LIBRARY" val="GRAPHIC"/>
  <p:tag name="MH_TYPE" val="Other"/>
  <p:tag name="MH_ORDER" val="5"/>
</p:tagLst>
</file>

<file path=ppt/tags/tag8.xml><?xml version="1.0" encoding="utf-8"?>
<p:tagLst xmlns:a="http://schemas.openxmlformats.org/drawingml/2006/main" xmlns:r="http://schemas.openxmlformats.org/officeDocument/2006/relationships" xmlns:p="http://schemas.openxmlformats.org/presentationml/2006/main">
  <p:tag name="MH" val="20161227113934"/>
  <p:tag name="MH_LIBRARY" val="GRAPHIC"/>
  <p:tag name="MH_ORDER" val="Freeform 19"/>
</p:tagLst>
</file>

<file path=ppt/tags/tag80.xml><?xml version="1.0" encoding="utf-8"?>
<p:tagLst xmlns:a="http://schemas.openxmlformats.org/drawingml/2006/main" xmlns:r="http://schemas.openxmlformats.org/officeDocument/2006/relationships" xmlns:p="http://schemas.openxmlformats.org/presentationml/2006/main">
  <p:tag name="MH" val="20151228141214"/>
  <p:tag name="MH_LIBRARY" val="GRAPHIC"/>
  <p:tag name="MH_TYPE" val="SubTitle"/>
  <p:tag name="MH_ORDER" val="5"/>
</p:tagLst>
</file>

<file path=ppt/tags/tag81.xml><?xml version="1.0" encoding="utf-8"?>
<p:tagLst xmlns:a="http://schemas.openxmlformats.org/drawingml/2006/main" xmlns:r="http://schemas.openxmlformats.org/officeDocument/2006/relationships" xmlns:p="http://schemas.openxmlformats.org/presentationml/2006/main">
  <p:tag name="MH" val="20160712175353"/>
  <p:tag name="MH_LIBRARY" val="GRAPHIC"/>
  <p:tag name="MH_TYPE" val="SubTitle"/>
  <p:tag name="MH_ORDER" val="2"/>
</p:tagLst>
</file>

<file path=ppt/tags/tag82.xml><?xml version="1.0" encoding="utf-8"?>
<p:tagLst xmlns:a="http://schemas.openxmlformats.org/drawingml/2006/main" xmlns:r="http://schemas.openxmlformats.org/officeDocument/2006/relationships" xmlns:p="http://schemas.openxmlformats.org/presentationml/2006/main">
  <p:tag name="MH" val="20160712175353"/>
  <p:tag name="MH_LIBRARY" val="GRAPHIC"/>
  <p:tag name="MH_TYPE" val="SubTitle"/>
  <p:tag name="MH_ORDER" val="1"/>
</p:tagLst>
</file>

<file path=ppt/tags/tag83.xml><?xml version="1.0" encoding="utf-8"?>
<p:tagLst xmlns:a="http://schemas.openxmlformats.org/drawingml/2006/main" xmlns:r="http://schemas.openxmlformats.org/officeDocument/2006/relationships" xmlns:p="http://schemas.openxmlformats.org/presentationml/2006/main">
  <p:tag name="MH" val="20160712175353"/>
  <p:tag name="MH_LIBRARY" val="GRAPHIC"/>
  <p:tag name="MH_TYPE" val="SubTitle"/>
  <p:tag name="MH_ORDER" val="1"/>
</p:tagLst>
</file>

<file path=ppt/tags/tag84.xml><?xml version="1.0" encoding="utf-8"?>
<p:tagLst xmlns:a="http://schemas.openxmlformats.org/drawingml/2006/main" xmlns:r="http://schemas.openxmlformats.org/officeDocument/2006/relationships" xmlns:p="http://schemas.openxmlformats.org/presentationml/2006/main">
  <p:tag name="MH" val="20160712175353"/>
  <p:tag name="MH_LIBRARY" val="GRAPHIC"/>
  <p:tag name="MH_TYPE" val="SubTitle"/>
  <p:tag name="MH_ORDER" val="1"/>
</p:tagLst>
</file>

<file path=ppt/tags/tag85.xml><?xml version="1.0" encoding="utf-8"?>
<p:tagLst xmlns:a="http://schemas.openxmlformats.org/drawingml/2006/main" xmlns:r="http://schemas.openxmlformats.org/officeDocument/2006/relationships" xmlns:p="http://schemas.openxmlformats.org/presentationml/2006/main">
  <p:tag name="MH" val="20160712175353"/>
  <p:tag name="MH_LIBRARY" val="GRAPHIC"/>
  <p:tag name="MH_TYPE" val="SubTitle"/>
  <p:tag name="MH_ORDER" val="2"/>
</p:tagLst>
</file>

<file path=ppt/tags/tag86.xml><?xml version="1.0" encoding="utf-8"?>
<p:tagLst xmlns:a="http://schemas.openxmlformats.org/drawingml/2006/main" xmlns:r="http://schemas.openxmlformats.org/officeDocument/2006/relationships" xmlns:p="http://schemas.openxmlformats.org/presentationml/2006/main">
  <p:tag name="MH" val="20160712175353"/>
  <p:tag name="MH_LIBRARY" val="GRAPHIC"/>
  <p:tag name="MH_TYPE" val="SubTitle"/>
  <p:tag name="MH_ORDER" val="1"/>
</p:tagLst>
</file>

<file path=ppt/tags/tag87.xml><?xml version="1.0" encoding="utf-8"?>
<p:tagLst xmlns:a="http://schemas.openxmlformats.org/drawingml/2006/main" xmlns:r="http://schemas.openxmlformats.org/officeDocument/2006/relationships" xmlns:p="http://schemas.openxmlformats.org/presentationml/2006/main">
  <p:tag name="MH" val="20160712175353"/>
  <p:tag name="MH_LIBRARY" val="GRAPHIC"/>
  <p:tag name="MH_TYPE" val="Other"/>
  <p:tag name="MH_ORDER" val="1"/>
</p:tagLst>
</file>

<file path=ppt/tags/tag88.xml><?xml version="1.0" encoding="utf-8"?>
<p:tagLst xmlns:a="http://schemas.openxmlformats.org/drawingml/2006/main" xmlns:r="http://schemas.openxmlformats.org/officeDocument/2006/relationships" xmlns:p="http://schemas.openxmlformats.org/presentationml/2006/main">
  <p:tag name="MH" val="20160712175353"/>
  <p:tag name="MH_LIBRARY" val="GRAPHIC"/>
  <p:tag name="MH_TYPE" val="Other"/>
  <p:tag name="MH_ORDER" val="2"/>
</p:tagLst>
</file>

<file path=ppt/tags/tag89.xml><?xml version="1.0" encoding="utf-8"?>
<p:tagLst xmlns:a="http://schemas.openxmlformats.org/drawingml/2006/main" xmlns:r="http://schemas.openxmlformats.org/officeDocument/2006/relationships" xmlns:p="http://schemas.openxmlformats.org/presentationml/2006/main">
  <p:tag name="MH" val="20160712175353"/>
  <p:tag name="MH_LIBRARY" val="GRAPHIC"/>
  <p:tag name="MH_TYPE" val="Other"/>
  <p:tag name="MH_ORDER" val="3"/>
</p:tagLst>
</file>

<file path=ppt/tags/tag9.xml><?xml version="1.0" encoding="utf-8"?>
<p:tagLst xmlns:a="http://schemas.openxmlformats.org/drawingml/2006/main" xmlns:r="http://schemas.openxmlformats.org/officeDocument/2006/relationships" xmlns:p="http://schemas.openxmlformats.org/presentationml/2006/main">
  <p:tag name="MH" val="20161227113934"/>
  <p:tag name="MH_LIBRARY" val="GRAPHIC"/>
  <p:tag name="MH_ORDER" val="Freeform 21"/>
</p:tagLst>
</file>

<file path=ppt/tags/tag90.xml><?xml version="1.0" encoding="utf-8"?>
<p:tagLst xmlns:a="http://schemas.openxmlformats.org/drawingml/2006/main" xmlns:r="http://schemas.openxmlformats.org/officeDocument/2006/relationships" xmlns:p="http://schemas.openxmlformats.org/presentationml/2006/main">
  <p:tag name="MH" val="20160712175353"/>
  <p:tag name="MH_LIBRARY" val="GRAPHIC"/>
  <p:tag name="MH_TYPE" val="Other"/>
  <p:tag name="MH_ORDER" val="4"/>
</p:tagLst>
</file>

<file path=ppt/tags/tag91.xml><?xml version="1.0" encoding="utf-8"?>
<p:tagLst xmlns:a="http://schemas.openxmlformats.org/drawingml/2006/main" xmlns:r="http://schemas.openxmlformats.org/officeDocument/2006/relationships" xmlns:p="http://schemas.openxmlformats.org/presentationml/2006/main">
  <p:tag name="MH" val="20160712175353"/>
  <p:tag name="MH_LIBRARY" val="GRAPHIC"/>
  <p:tag name="MH_TYPE" val="Title"/>
  <p:tag name="MH_ORDER" val="1"/>
</p:tagLst>
</file>

<file path=ppt/tags/tag92.xml><?xml version="1.0" encoding="utf-8"?>
<p:tagLst xmlns:a="http://schemas.openxmlformats.org/drawingml/2006/main" xmlns:r="http://schemas.openxmlformats.org/officeDocument/2006/relationships" xmlns:p="http://schemas.openxmlformats.org/presentationml/2006/main">
  <p:tag name="MH" val="20151112003555"/>
  <p:tag name="MH_LIBRARY" val="GRAPHIC"/>
  <p:tag name="MH_TYPE" val="Other"/>
  <p:tag name="MH_ORDER" val="1"/>
</p:tagLst>
</file>

<file path=ppt/tags/tag93.xml><?xml version="1.0" encoding="utf-8"?>
<p:tagLst xmlns:a="http://schemas.openxmlformats.org/drawingml/2006/main" xmlns:r="http://schemas.openxmlformats.org/officeDocument/2006/relationships" xmlns:p="http://schemas.openxmlformats.org/presentationml/2006/main">
  <p:tag name="MH" val="20151112003555"/>
  <p:tag name="MH_LIBRARY" val="GRAPHIC"/>
  <p:tag name="MH_TYPE" val="Other"/>
  <p:tag name="MH_ORDER" val="2"/>
</p:tagLst>
</file>

<file path=ppt/tags/tag94.xml><?xml version="1.0" encoding="utf-8"?>
<p:tagLst xmlns:a="http://schemas.openxmlformats.org/drawingml/2006/main" xmlns:r="http://schemas.openxmlformats.org/officeDocument/2006/relationships" xmlns:p="http://schemas.openxmlformats.org/presentationml/2006/main">
  <p:tag name="MH" val="20151112003555"/>
  <p:tag name="MH_LIBRARY" val="GRAPHIC"/>
  <p:tag name="MH_TYPE" val="Other"/>
  <p:tag name="MH_ORDER" val="3"/>
</p:tagLst>
</file>

<file path=ppt/tags/tag95.xml><?xml version="1.0" encoding="utf-8"?>
<p:tagLst xmlns:a="http://schemas.openxmlformats.org/drawingml/2006/main" xmlns:r="http://schemas.openxmlformats.org/officeDocument/2006/relationships" xmlns:p="http://schemas.openxmlformats.org/presentationml/2006/main">
  <p:tag name="MH" val="20151112003555"/>
  <p:tag name="MH_LIBRARY" val="GRAPHIC"/>
  <p:tag name="MH_TYPE" val="Other"/>
  <p:tag name="MH_ORDER" val="4"/>
</p:tagLst>
</file>

<file path=ppt/tags/tag96.xml><?xml version="1.0" encoding="utf-8"?>
<p:tagLst xmlns:a="http://schemas.openxmlformats.org/drawingml/2006/main" xmlns:r="http://schemas.openxmlformats.org/officeDocument/2006/relationships" xmlns:p="http://schemas.openxmlformats.org/presentationml/2006/main">
  <p:tag name="MH" val="20151112003555"/>
  <p:tag name="MH_LIBRARY" val="GRAPHIC"/>
  <p:tag name="MH_TYPE" val="Other"/>
  <p:tag name="MH_ORDER" val="5"/>
</p:tagLst>
</file>

<file path=ppt/tags/tag97.xml><?xml version="1.0" encoding="utf-8"?>
<p:tagLst xmlns:a="http://schemas.openxmlformats.org/drawingml/2006/main" xmlns:r="http://schemas.openxmlformats.org/officeDocument/2006/relationships" xmlns:p="http://schemas.openxmlformats.org/presentationml/2006/main">
  <p:tag name="MH" val="20151112003555"/>
  <p:tag name="MH_LIBRARY" val="GRAPHIC"/>
  <p:tag name="MH_TYPE" val="Other"/>
  <p:tag name="MH_ORDER" val="6"/>
</p:tagLst>
</file>

<file path=ppt/tags/tag98.xml><?xml version="1.0" encoding="utf-8"?>
<p:tagLst xmlns:a="http://schemas.openxmlformats.org/drawingml/2006/main" xmlns:r="http://schemas.openxmlformats.org/officeDocument/2006/relationships" xmlns:p="http://schemas.openxmlformats.org/presentationml/2006/main">
  <p:tag name="MH" val="20151112003555"/>
  <p:tag name="MH_LIBRARY" val="GRAPHIC"/>
  <p:tag name="MH_TYPE" val="Other"/>
  <p:tag name="MH_ORDER" val="7"/>
</p:tagLst>
</file>

<file path=ppt/tags/tag99.xml><?xml version="1.0" encoding="utf-8"?>
<p:tagLst xmlns:a="http://schemas.openxmlformats.org/drawingml/2006/main" xmlns:r="http://schemas.openxmlformats.org/officeDocument/2006/relationships" xmlns:p="http://schemas.openxmlformats.org/presentationml/2006/main">
  <p:tag name="MH" val="20151112003555"/>
  <p:tag name="MH_LIBRARY" val="GRAPHIC"/>
  <p:tag name="MH_TYPE" val="Other"/>
  <p:tag name="MH_ORDER" val="8"/>
</p:tagLst>
</file>

<file path=ppt/theme/theme1.xml><?xml version="1.0" encoding="utf-8"?>
<a:theme xmlns:a="http://schemas.openxmlformats.org/drawingml/2006/main" name="1_UnicomWide">
  <a:themeElements>
    <a:clrScheme name="红黄蓝">
      <a:dk1>
        <a:sysClr val="windowText" lastClr="000000"/>
      </a:dk1>
      <a:lt1>
        <a:sysClr val="window" lastClr="FFFFFF"/>
      </a:lt1>
      <a:dk2>
        <a:srgbClr val="323232"/>
      </a:dk2>
      <a:lt2>
        <a:srgbClr val="E5C243"/>
      </a:lt2>
      <a:accent1>
        <a:srgbClr val="C00000"/>
      </a:accent1>
      <a:accent2>
        <a:srgbClr val="FFC000"/>
      </a:accent2>
      <a:accent3>
        <a:srgbClr val="00B0F0"/>
      </a:accent3>
      <a:accent4>
        <a:srgbClr val="C5E799"/>
      </a:accent4>
      <a:accent5>
        <a:srgbClr val="7F5F52"/>
      </a:accent5>
      <a:accent6>
        <a:srgbClr val="92D050"/>
      </a:accent6>
      <a:hlink>
        <a:srgbClr val="00B0F0"/>
      </a:hlink>
      <a:folHlink>
        <a:srgbClr val="C00000"/>
      </a:folHlink>
    </a:clrScheme>
    <a:fontScheme name="雅黑">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00000"/>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600" b="1"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1">
              <a:lumMod val="5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1600" dirty="0" smtClean="0"/>
        </a:defPPr>
      </a:lstStyle>
    </a:txDef>
  </a:objectDefaults>
  <a:extraClrSchemeLst/>
  <a:extLst>
    <a:ext uri="{05A4C25C-085E-4340-85A3-A5531E510DB2}">
      <thm15:themeFamily xmlns="" xmlns:thm15="http://schemas.microsoft.com/office/thememl/2012/main" name="UnicomWide" id="{A4AD6F86-8B9A-4B52-A1C8-34E0CC8A69F6}" vid="{32E50B7E-6463-4CDD-9E1D-DAD6B72090A7}"/>
    </a:ext>
  </a:extLst>
</a:theme>
</file>

<file path=ppt/theme/theme2.xml><?xml version="1.0" encoding="utf-8"?>
<a:theme xmlns:a="http://schemas.openxmlformats.org/drawingml/2006/main" name="2_UnicomWide">
  <a:themeElements>
    <a:clrScheme name="红黄蓝">
      <a:dk1>
        <a:sysClr val="windowText" lastClr="000000"/>
      </a:dk1>
      <a:lt1>
        <a:sysClr val="window" lastClr="FFFFFF"/>
      </a:lt1>
      <a:dk2>
        <a:srgbClr val="323232"/>
      </a:dk2>
      <a:lt2>
        <a:srgbClr val="E5C243"/>
      </a:lt2>
      <a:accent1>
        <a:srgbClr val="C00000"/>
      </a:accent1>
      <a:accent2>
        <a:srgbClr val="FFC000"/>
      </a:accent2>
      <a:accent3>
        <a:srgbClr val="00B0F0"/>
      </a:accent3>
      <a:accent4>
        <a:srgbClr val="C5E799"/>
      </a:accent4>
      <a:accent5>
        <a:srgbClr val="7F5F52"/>
      </a:accent5>
      <a:accent6>
        <a:srgbClr val="92D050"/>
      </a:accent6>
      <a:hlink>
        <a:srgbClr val="00B0F0"/>
      </a:hlink>
      <a:folHlink>
        <a:srgbClr val="C00000"/>
      </a:folHlink>
    </a:clrScheme>
    <a:fontScheme name="雅黑">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00000"/>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600" b="1"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1">
              <a:lumMod val="5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1600" dirty="0" smtClean="0"/>
        </a:defPPr>
      </a:lstStyle>
    </a:txDef>
  </a:objectDefaults>
  <a:extraClrSchemeLst/>
  <a:extLst>
    <a:ext uri="{05A4C25C-085E-4340-85A3-A5531E510DB2}">
      <thm15:themeFamily xmlns="" xmlns:thm15="http://schemas.microsoft.com/office/thememl/2012/main" name="UnicomWide" id="{A4AD6F86-8B9A-4B52-A1C8-34E0CC8A69F6}" vid="{32E50B7E-6463-4CDD-9E1D-DAD6B72090A7}"/>
    </a:ext>
  </a:extLst>
</a:theme>
</file>

<file path=ppt/theme/theme3.xml><?xml version="1.0" encoding="utf-8"?>
<a:theme xmlns:a="http://schemas.openxmlformats.org/drawingml/2006/main" name="8_UnicomWide">
  <a:themeElements>
    <a:clrScheme name="红黄蓝">
      <a:dk1>
        <a:sysClr val="windowText" lastClr="000000"/>
      </a:dk1>
      <a:lt1>
        <a:sysClr val="window" lastClr="FFFFFF"/>
      </a:lt1>
      <a:dk2>
        <a:srgbClr val="323232"/>
      </a:dk2>
      <a:lt2>
        <a:srgbClr val="E5C243"/>
      </a:lt2>
      <a:accent1>
        <a:srgbClr val="C00000"/>
      </a:accent1>
      <a:accent2>
        <a:srgbClr val="FFC000"/>
      </a:accent2>
      <a:accent3>
        <a:srgbClr val="00B0F0"/>
      </a:accent3>
      <a:accent4>
        <a:srgbClr val="C5E799"/>
      </a:accent4>
      <a:accent5>
        <a:srgbClr val="7F5F52"/>
      </a:accent5>
      <a:accent6>
        <a:srgbClr val="92D050"/>
      </a:accent6>
      <a:hlink>
        <a:srgbClr val="00B0F0"/>
      </a:hlink>
      <a:folHlink>
        <a:srgbClr val="C00000"/>
      </a:folHlink>
    </a:clrScheme>
    <a:fontScheme name="雅黑">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00000"/>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600" b="1"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1">
              <a:lumMod val="5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1600" dirty="0" smtClean="0"/>
        </a:defPPr>
      </a:lstStyle>
    </a:txDef>
  </a:objectDefaults>
  <a:extraClrSchemeLst/>
  <a:extLst>
    <a:ext uri="{05A4C25C-085E-4340-85A3-A5531E510DB2}">
      <thm15:themeFamily xmlns="" xmlns:thm15="http://schemas.microsoft.com/office/thememl/2012/main" name="UnicomWide" id="{A4AD6F86-8B9A-4B52-A1C8-34E0CC8A69F6}" vid="{32E50B7E-6463-4CDD-9E1D-DAD6B72090A7}"/>
    </a:ext>
  </a:extLst>
</a:theme>
</file>

<file path=ppt/theme/theme4.xml><?xml version="1.0" encoding="utf-8"?>
<a:theme xmlns:a="http://schemas.openxmlformats.org/drawingml/2006/main" name="UnicomWid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雅黑">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00000"/>
        </a:solidFill>
        <a:ln>
          <a:solidFill>
            <a:schemeClr val="bg1"/>
          </a:solidFill>
        </a:ln>
      </a:spPr>
      <a:bodyPr rot="0" spcFirstLastPara="0" vertOverflow="overflow" horzOverflow="overflow" vert="horz" wrap="square" lIns="91440" tIns="45720" rIns="91440" bIns="45720" numCol="1" spcCol="0" rtlCol="0" fromWordArt="0" anchor="ctr" anchorCtr="0" forceAA="0" compatLnSpc="1">
        <a:noAutofit/>
      </a:bodyPr>
      <a:lstStyle>
        <a:defPPr algn="ctr">
          <a:defRPr kumimoji="1" sz="1600" b="1"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1">
              <a:lumMod val="5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1600" dirty="0" smtClean="0"/>
        </a:defPPr>
      </a:lst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18637</TotalTime>
  <Words>12799</Words>
  <Application>Microsoft Office PowerPoint</Application>
  <PresentationFormat>全屏显示(16:9)</PresentationFormat>
  <Paragraphs>2015</Paragraphs>
  <Slides>95</Slides>
  <Notes>35</Notes>
  <HiddenSlides>0</HiddenSlides>
  <MMClips>0</MMClips>
  <ScaleCrop>false</ScaleCrop>
  <HeadingPairs>
    <vt:vector size="6" baseType="variant">
      <vt:variant>
        <vt:lpstr>主题</vt:lpstr>
      </vt:variant>
      <vt:variant>
        <vt:i4>4</vt:i4>
      </vt:variant>
      <vt:variant>
        <vt:lpstr>嵌入 OLE 服务器</vt:lpstr>
      </vt:variant>
      <vt:variant>
        <vt:i4>1</vt:i4>
      </vt:variant>
      <vt:variant>
        <vt:lpstr>幻灯片标题</vt:lpstr>
      </vt:variant>
      <vt:variant>
        <vt:i4>95</vt:i4>
      </vt:variant>
    </vt:vector>
  </HeadingPairs>
  <TitlesOfParts>
    <vt:vector size="100" baseType="lpstr">
      <vt:lpstr>1_UnicomWide</vt:lpstr>
      <vt:lpstr>2_UnicomWide</vt:lpstr>
      <vt:lpstr>8_UnicomWide</vt:lpstr>
      <vt:lpstr>UnicomWide</vt:lpstr>
      <vt:lpstr>工作表</vt:lpstr>
      <vt:lpstr>幻灯片 1</vt:lpstr>
      <vt:lpstr>幻灯片 2</vt:lpstr>
      <vt:lpstr>1、运营商到底有什么数</vt:lpstr>
      <vt:lpstr>2、区别于互联网企业，运营商数据更有代表性和竞争力</vt:lpstr>
      <vt:lpstr>3、中国联通大数据建设历程</vt:lpstr>
      <vt:lpstr>4、中国联通大数据优势-数据一点集中</vt:lpstr>
      <vt:lpstr>5、中国联通大数据平台优势-大数据平台架构完善</vt:lpstr>
      <vt:lpstr>6、中国联通大数据优势-信息价值高</vt:lpstr>
      <vt:lpstr>7、中国联通大数据优势-平台能力强</vt:lpstr>
      <vt:lpstr>8、中国联通大数据优势-数据产品丰富</vt:lpstr>
      <vt:lpstr>9、中国联通大数据优势总结</vt:lpstr>
      <vt:lpstr>幻灯片 12</vt:lpstr>
      <vt:lpstr>1、中国联通主要数据采集频度</vt:lpstr>
      <vt:lpstr>2、互联网流量日志解析能力概述</vt:lpstr>
      <vt:lpstr>2、互联网流量日志解析示例</vt:lpstr>
      <vt:lpstr>2、互联网流量日志解析能力现状</vt:lpstr>
      <vt:lpstr>2、解析能力详述</vt:lpstr>
      <vt:lpstr>2、解析能力详述</vt:lpstr>
      <vt:lpstr>3、位置数据能力-信令数据</vt:lpstr>
      <vt:lpstr>3、位置数据能力-支撑能力</vt:lpstr>
      <vt:lpstr>4、终端分析能力</vt:lpstr>
      <vt:lpstr>5、其他数据能力-话单、账单、用户信息、订购信息</vt:lpstr>
      <vt:lpstr>幻灯片 23</vt:lpstr>
      <vt:lpstr>总部大数据产品目录</vt:lpstr>
      <vt:lpstr>目录</vt:lpstr>
      <vt:lpstr>1、Wo标签产品</vt:lpstr>
      <vt:lpstr>目录</vt:lpstr>
      <vt:lpstr>2、Wo风控合作场景</vt:lpstr>
      <vt:lpstr>2.1、贷前、贷中-征信产品</vt:lpstr>
      <vt:lpstr>2.1.2、中国联通与银联商务合作产品</vt:lpstr>
      <vt:lpstr>2.1.3、征信产品建设及服务模式</vt:lpstr>
      <vt:lpstr>2.2、贷后催收-电催平台</vt:lpstr>
      <vt:lpstr>2.2.2、电催开展合作关键点</vt:lpstr>
      <vt:lpstr>2.3、案例-沃信用分的小额信贷评分实施效果</vt:lpstr>
      <vt:lpstr>2.4、案例-光大银行</vt:lpstr>
      <vt:lpstr>目录</vt:lpstr>
      <vt:lpstr>3、Wo营销产品</vt:lpstr>
      <vt:lpstr>3.1、Wo营销-多渠道触达</vt:lpstr>
      <vt:lpstr>3.2、Wo营销-服务模式</vt:lpstr>
      <vt:lpstr>3.2、线下批量营销模式-用户群筛选</vt:lpstr>
      <vt:lpstr>3.2、线下批量营销模式-营销计划定制</vt:lpstr>
      <vt:lpstr>3.2、场景营销模式</vt:lpstr>
      <vt:lpstr>3.2、失联复联模式</vt:lpstr>
      <vt:lpstr>3.3、批量营销案例－车展营销</vt:lpstr>
      <vt:lpstr>幻灯片 45</vt:lpstr>
      <vt:lpstr>3.3、失联复联案例－保险用户找回</vt:lpstr>
      <vt:lpstr>目录</vt:lpstr>
      <vt:lpstr>4、Wo指数产品-行业指数</vt:lpstr>
      <vt:lpstr>4、Wo指数产品-市场洞察</vt:lpstr>
      <vt:lpstr>幻灯片 50</vt:lpstr>
      <vt:lpstr>幻灯片 51</vt:lpstr>
      <vt:lpstr>目录</vt:lpstr>
      <vt:lpstr>5、能力开放产品</vt:lpstr>
      <vt:lpstr>5.1、能力开放平台服务内容</vt:lpstr>
      <vt:lpstr>幻灯片 55</vt:lpstr>
      <vt:lpstr>目录</vt:lpstr>
      <vt:lpstr>幻灯片 57</vt:lpstr>
      <vt:lpstr>6.1、智慧足迹产品</vt:lpstr>
      <vt:lpstr>幻灯片 59</vt:lpstr>
      <vt:lpstr>幻灯片 60</vt:lpstr>
      <vt:lpstr>目录</vt:lpstr>
      <vt:lpstr>7、Wo广告产品-服务模式</vt:lpstr>
      <vt:lpstr>7.1、沃广告场景1——直接服务广告主</vt:lpstr>
      <vt:lpstr>7.1、沃广告场景2——服务外部DSP</vt:lpstr>
      <vt:lpstr>7.2、DSP功能---广告推广活动制定</vt:lpstr>
      <vt:lpstr>7.2、DSP功能---广告推广活动制定</vt:lpstr>
      <vt:lpstr>7.2、DSP功能---广告计划制定</vt:lpstr>
      <vt:lpstr>7.2、DSP功能---广告计划制定</vt:lpstr>
      <vt:lpstr>7.2、DSP功能—广告计划制定</vt:lpstr>
      <vt:lpstr>7.2、DSP功能---上传广告素材</vt:lpstr>
      <vt:lpstr>7.2、DSP功能介绍-报表展示</vt:lpstr>
      <vt:lpstr>幻灯片 72</vt:lpstr>
      <vt:lpstr>目录</vt:lpstr>
      <vt:lpstr>8、Wo旅游-产品体系</vt:lpstr>
      <vt:lpstr>8、产品交付方式</vt:lpstr>
      <vt:lpstr>8.1、客源分析产品</vt:lpstr>
      <vt:lpstr>8.1、客源分析产品-界面</vt:lpstr>
      <vt:lpstr>8.2、游客画像产品</vt:lpstr>
      <vt:lpstr>8.2、游客画像产品-界面</vt:lpstr>
      <vt:lpstr>8.3、上网行为分析产品</vt:lpstr>
      <vt:lpstr>8.3、上网行为分析产品-界面</vt:lpstr>
      <vt:lpstr>8.4、景区画像产品</vt:lpstr>
      <vt:lpstr>8.4、景区画像产品-界面（一）</vt:lpstr>
      <vt:lpstr>8.4、景区画像产品-界面（二）</vt:lpstr>
      <vt:lpstr>8.5、旅游指数产品</vt:lpstr>
      <vt:lpstr>8.6、旅游大数据的成功案例</vt:lpstr>
      <vt:lpstr>目录</vt:lpstr>
      <vt:lpstr>9、政务大数据背景</vt:lpstr>
      <vt:lpstr>9.1、淮南政务大数据背景</vt:lpstr>
      <vt:lpstr>9.1、政务大数据-联通解决方案(七大板块)-Level0 </vt:lpstr>
      <vt:lpstr>9.2、Level 1</vt:lpstr>
      <vt:lpstr>幻灯片 92</vt:lpstr>
      <vt:lpstr>3、科目情况</vt:lpstr>
      <vt:lpstr>幻灯片 94</vt:lpstr>
      <vt:lpstr>幻灯片 95</vt:lpstr>
    </vt:vector>
  </TitlesOfParts>
  <Company>Deloitte Touche Tohmatsu Services, Inc.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Deloitte</dc:creator>
  <cp:lastModifiedBy>朱强</cp:lastModifiedBy>
  <cp:revision>4194</cp:revision>
  <cp:lastPrinted>2015-10-09T02:46:00Z</cp:lastPrinted>
  <dcterms:created xsi:type="dcterms:W3CDTF">2014-11-17T00:01:00Z</dcterms:created>
  <dcterms:modified xsi:type="dcterms:W3CDTF">2017-09-21T02:27:46Z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2052-10.1.0.5866</vt:lpwstr>
  </property>
</Properties>
</file>